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C62C-215C-48B1-823F-5C442AACD67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321A-7A59-412E-840E-88E063176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photos/healthy-organic-vegetables-on-a-wooden-background-picture-id482692977?k=6&amp;m=482692977&amp;s=612x612&amp;w=0&amp;h=9pl2oYCjpZX1zvrjTnbRCrKInqSaKdliPbcWZ9wtpQ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315356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              </a:t>
            </a:r>
            <a:r>
              <a:rPr lang="uk-UA" sz="4900" b="1" dirty="0" smtClean="0">
                <a:solidFill>
                  <a:schemeClr val="bg1"/>
                </a:solidFill>
              </a:rPr>
              <a:t>ЗАМОРОЖЕНІ </a:t>
            </a:r>
            <a:r>
              <a:rPr lang="uk-UA" sz="4900" b="1" dirty="0">
                <a:solidFill>
                  <a:schemeClr val="bg1"/>
                </a:solidFill>
              </a:rPr>
              <a:t>ПРОДУКТИ: </a:t>
            </a:r>
            <a:r>
              <a:rPr lang="uk-UA" sz="4900" b="1" dirty="0" smtClean="0">
                <a:solidFill>
                  <a:schemeClr val="bg1"/>
                </a:solidFill>
              </a:rPr>
              <a:t>   </a:t>
            </a:r>
            <a:br>
              <a:rPr lang="uk-UA" sz="4900" b="1" dirty="0" smtClean="0">
                <a:solidFill>
                  <a:schemeClr val="bg1"/>
                </a:solidFill>
              </a:rPr>
            </a:br>
            <a:r>
              <a:rPr lang="uk-UA" sz="4900" b="1" dirty="0">
                <a:solidFill>
                  <a:schemeClr val="bg1"/>
                </a:solidFill>
              </a:rPr>
              <a:t> </a:t>
            </a:r>
            <a:r>
              <a:rPr lang="uk-UA" sz="4900" b="1" dirty="0" smtClean="0">
                <a:solidFill>
                  <a:schemeClr val="bg1"/>
                </a:solidFill>
              </a:rPr>
              <a:t>                    КОРИСТЬ </a:t>
            </a:r>
            <a:r>
              <a:rPr lang="uk-UA" sz="4900" b="1" dirty="0">
                <a:solidFill>
                  <a:schemeClr val="bg1"/>
                </a:solidFill>
              </a:rPr>
              <a:t>ЧИ ШКОДА?</a:t>
            </a:r>
            <a:r>
              <a:rPr lang="ru-RU" sz="4900" dirty="0"/>
              <a:t/>
            </a:r>
            <a:br>
              <a:rPr lang="ru-RU" sz="49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486680" cy="2714644"/>
          </a:xfrm>
        </p:spPr>
        <p:txBody>
          <a:bodyPr>
            <a:normAutofit/>
          </a:bodyPr>
          <a:lstStyle/>
          <a:p>
            <a:r>
              <a:rPr lang="uk-UA" sz="4900" b="1" i="1" dirty="0" smtClean="0">
                <a:solidFill>
                  <a:schemeClr val="bg1"/>
                </a:solidFill>
              </a:rPr>
              <a:t>                   </a:t>
            </a:r>
          </a:p>
          <a:p>
            <a:endParaRPr lang="uk-UA" sz="4900" b="1" i="1" dirty="0">
              <a:solidFill>
                <a:schemeClr val="bg1"/>
              </a:solidFill>
            </a:endParaRPr>
          </a:p>
          <a:p>
            <a:r>
              <a:rPr lang="uk-UA" sz="4900" b="1" i="1" dirty="0" smtClean="0">
                <a:solidFill>
                  <a:srgbClr val="FFFF00"/>
                </a:solidFill>
              </a:rPr>
              <a:t>                      </a:t>
            </a:r>
            <a:r>
              <a:rPr lang="uk-UA" sz="4900" b="1" i="1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http://i.siteapi.org/uMH8DVQDEeNaBJehKsU2YxvxCoo=/fit-in/1024x768/center/top/4afdae9f4e06edc.s.siteapi.org/img/d65d9b4c455e06fe6f90613106319b53f0d53b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950" y="4143380"/>
            <a:ext cx="3611050" cy="2046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20 продуктів, які не можна заморожувати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23556" name="Picture 4" descr="http://regionews.sumy.ua/sites/default/files/images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2571768" cy="2571769"/>
          </a:xfrm>
          <a:prstGeom prst="rect">
            <a:avLst/>
          </a:prstGeom>
          <a:noFill/>
        </p:spPr>
      </p:pic>
      <p:pic>
        <p:nvPicPr>
          <p:cNvPr id="23560" name="Picture 8" descr="https://pridiabete.ru/wp-content/uploads/2017/10/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857488" cy="2289826"/>
          </a:xfrm>
          <a:prstGeom prst="rect">
            <a:avLst/>
          </a:prstGeom>
          <a:noFill/>
        </p:spPr>
      </p:pic>
      <p:pic>
        <p:nvPicPr>
          <p:cNvPr id="23562" name="Picture 10" descr="http://i058.radikal.ru/1406/8e/8fe218af098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952771" cy="2214578"/>
          </a:xfrm>
          <a:prstGeom prst="rect">
            <a:avLst/>
          </a:prstGeom>
          <a:noFill/>
        </p:spPr>
      </p:pic>
      <p:pic>
        <p:nvPicPr>
          <p:cNvPr id="23564" name="Picture 12" descr="http://i5.otzovik.com/2017/06/02/4974706/img/73100338.jpeg"/>
          <p:cNvPicPr>
            <a:picLocks noChangeAspect="1" noChangeArrowheads="1"/>
          </p:cNvPicPr>
          <p:nvPr/>
        </p:nvPicPr>
        <p:blipFill>
          <a:blip r:embed="rId6" cstate="print"/>
          <a:srcRect b="7936"/>
          <a:stretch>
            <a:fillRect/>
          </a:stretch>
        </p:blipFill>
        <p:spPr bwMode="auto">
          <a:xfrm>
            <a:off x="3143240" y="4071942"/>
            <a:ext cx="2896934" cy="2000264"/>
          </a:xfrm>
          <a:prstGeom prst="rect">
            <a:avLst/>
          </a:prstGeom>
          <a:noFill/>
        </p:spPr>
      </p:pic>
      <p:pic>
        <p:nvPicPr>
          <p:cNvPr id="23568" name="Picture 16" descr="http://otravlen.ru/wp-content/uploads/konserv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857364"/>
            <a:ext cx="3222514" cy="178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http://sp.roditelstvo.com/media/storage/purchase/2016/1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848806"/>
            <a:ext cx="3214710" cy="2009194"/>
          </a:xfrm>
          <a:prstGeom prst="rect">
            <a:avLst/>
          </a:prstGeom>
          <a:noFill/>
        </p:spPr>
      </p:pic>
      <p:pic>
        <p:nvPicPr>
          <p:cNvPr id="24586" name="Picture 10" descr="http://usiter.com/uploads/20120123/suhariki_3_korocki_suhariki_tri_korocki_suhariki_flint_suhariki_suhari_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428868"/>
            <a:ext cx="3786214" cy="2366384"/>
          </a:xfrm>
          <a:prstGeom prst="rect">
            <a:avLst/>
          </a:prstGeom>
          <a:noFill/>
        </p:spPr>
      </p:pic>
      <p:pic>
        <p:nvPicPr>
          <p:cNvPr id="24578" name="Picture 2" descr="http://minuskilo.com/wp-content/uploads/2016/02/syr-f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1"/>
            <a:ext cx="3002704" cy="2000263"/>
          </a:xfrm>
          <a:prstGeom prst="rect">
            <a:avLst/>
          </a:prstGeom>
          <a:noFill/>
        </p:spPr>
      </p:pic>
      <p:pic>
        <p:nvPicPr>
          <p:cNvPr id="24582" name="Picture 6" descr="https://im0-tub-ua.yandex.net/i?id=1aed4941221cfb8f4f67b1e0dc7d95f6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7977" y="285728"/>
            <a:ext cx="3429023" cy="1928826"/>
          </a:xfrm>
          <a:prstGeom prst="rect">
            <a:avLst/>
          </a:prstGeom>
          <a:noFill/>
        </p:spPr>
      </p:pic>
      <p:pic>
        <p:nvPicPr>
          <p:cNvPr id="24580" name="Picture 4" descr="https://www.cravingsofalunatic.com/wp-content/uploads/2012/04/cravingsofalunatic-pink-lemonade-ice-cream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14290"/>
            <a:ext cx="2683957" cy="2000264"/>
          </a:xfrm>
          <a:prstGeom prst="rect">
            <a:avLst/>
          </a:prstGeom>
          <a:noFill/>
        </p:spPr>
      </p:pic>
      <p:pic>
        <p:nvPicPr>
          <p:cNvPr id="24584" name="Picture 8" descr="http://g2.nh.ee/images/pix/1000x654/7sQ5fcAnJAc/2b5805621e3a861c08-72721393.jpg"/>
          <p:cNvPicPr>
            <a:picLocks noChangeAspect="1" noChangeArrowheads="1"/>
          </p:cNvPicPr>
          <p:nvPr/>
        </p:nvPicPr>
        <p:blipFill>
          <a:blip r:embed="rId7" cstate="print"/>
          <a:srcRect l="6540" t="7500" r="5170" b="7500"/>
          <a:stretch>
            <a:fillRect/>
          </a:stretch>
        </p:blipFill>
        <p:spPr bwMode="auto">
          <a:xfrm>
            <a:off x="214282" y="2285992"/>
            <a:ext cx="3971112" cy="2500330"/>
          </a:xfrm>
          <a:prstGeom prst="rect">
            <a:avLst/>
          </a:prstGeom>
          <a:noFill/>
        </p:spPr>
      </p:pic>
      <p:pic>
        <p:nvPicPr>
          <p:cNvPr id="24590" name="Picture 14" descr="http://www.magicworld.su/media/k2/items/cache/f8a458e18503c86603dc02339a944feb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954614"/>
            <a:ext cx="2873739" cy="190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заморозки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1) Заморожені продукти багатші вітамінами і мінералами. </a:t>
            </a:r>
            <a:endParaRPr lang="uk-UA" dirty="0" smtClean="0"/>
          </a:p>
          <a:p>
            <a:r>
              <a:rPr lang="uk-UA" dirty="0"/>
              <a:t>2) Заморожені продукти довше зберігаються. </a:t>
            </a:r>
            <a:endParaRPr lang="uk-UA" dirty="0" smtClean="0"/>
          </a:p>
          <a:p>
            <a:r>
              <a:rPr lang="uk-UA" dirty="0" smtClean="0"/>
              <a:t>3) </a:t>
            </a:r>
            <a:r>
              <a:rPr lang="uk-UA" dirty="0"/>
              <a:t>Заморожені продукти економлять час і гроші. </a:t>
            </a:r>
            <a:endParaRPr lang="ru-RU" dirty="0"/>
          </a:p>
        </p:txBody>
      </p:sp>
      <p:pic>
        <p:nvPicPr>
          <p:cNvPr id="6" name="Рисунок 5" descr="http://studiofeelings.ru/images/publications/66/360_1435756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00570"/>
            <a:ext cx="5165793" cy="171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reviews.123rf.com/images/viperagp/viperagp1303/viperagp130300024/18422530-Recipe-template-Fresh-vegetables-on-fabric-textur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/>
              <a:t/>
            </a:r>
            <a:br>
              <a:rPr lang="uk-UA" sz="5300" b="1" dirty="0" smtClean="0"/>
            </a:br>
            <a:r>
              <a:rPr lang="uk-UA" sz="5300" b="1" dirty="0" smtClean="0"/>
              <a:t>            </a:t>
            </a:r>
            <a:br>
              <a:rPr lang="uk-UA" sz="5300" b="1" dirty="0" smtClean="0"/>
            </a:br>
            <a:r>
              <a:rPr lang="uk-UA" sz="5300" b="1" dirty="0" smtClean="0">
                <a:solidFill>
                  <a:srgbClr val="FF0000"/>
                </a:solidFill>
              </a:rPr>
              <a:t>4 </a:t>
            </a:r>
            <a:r>
              <a:rPr lang="uk-UA" sz="5300" b="1" dirty="0" err="1">
                <a:solidFill>
                  <a:srgbClr val="FF0000"/>
                </a:solidFill>
              </a:rPr>
              <a:t>недоліка</a:t>
            </a:r>
            <a:r>
              <a:rPr lang="uk-UA" sz="5300" b="1" dirty="0">
                <a:solidFill>
                  <a:srgbClr val="FF0000"/>
                </a:solidFill>
              </a:rPr>
              <a:t> заморожених </a:t>
            </a:r>
            <a:r>
              <a:rPr lang="uk-UA" sz="5300" b="1" dirty="0" smtClean="0">
                <a:solidFill>
                  <a:srgbClr val="FF0000"/>
                </a:solidFill>
              </a:rPr>
              <a:t>      </a:t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>
                <a:solidFill>
                  <a:srgbClr val="FF0000"/>
                </a:solidFill>
              </a:rPr>
              <a:t> </a:t>
            </a:r>
            <a:r>
              <a:rPr lang="uk-UA" sz="5300" b="1" dirty="0" smtClean="0">
                <a:solidFill>
                  <a:srgbClr val="FF0000"/>
                </a:solidFill>
              </a:rPr>
              <a:t>                  продуктів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5400" b="1" dirty="0" smtClean="0"/>
              <a:t>                                 Склад</a:t>
            </a:r>
            <a:r>
              <a:rPr lang="uk-UA" sz="5400" b="1" dirty="0"/>
              <a:t>.</a:t>
            </a:r>
            <a:r>
              <a:rPr lang="uk-UA" sz="5400" dirty="0"/>
              <a:t> </a:t>
            </a:r>
            <a:endParaRPr lang="uk-UA" sz="5400" dirty="0" smtClean="0"/>
          </a:p>
          <a:p>
            <a:r>
              <a:rPr lang="uk-UA" sz="5400" b="1" dirty="0" smtClean="0"/>
              <a:t>                          Зберігання</a:t>
            </a:r>
            <a:r>
              <a:rPr lang="uk-UA" sz="5400" b="1" dirty="0"/>
              <a:t>.</a:t>
            </a:r>
            <a:r>
              <a:rPr lang="uk-UA" sz="5400" dirty="0"/>
              <a:t> </a:t>
            </a:r>
            <a:endParaRPr lang="uk-UA" sz="5400" dirty="0" smtClean="0"/>
          </a:p>
          <a:p>
            <a:r>
              <a:rPr lang="uk-UA" sz="5400" b="1" dirty="0" smtClean="0"/>
              <a:t>                                  Порції</a:t>
            </a:r>
            <a:r>
              <a:rPr lang="uk-UA" sz="5400" b="1" dirty="0"/>
              <a:t>.</a:t>
            </a:r>
            <a:r>
              <a:rPr lang="uk-UA" sz="5400" dirty="0"/>
              <a:t> </a:t>
            </a:r>
            <a:endParaRPr lang="uk-UA" sz="5400" dirty="0" smtClean="0"/>
          </a:p>
          <a:p>
            <a:r>
              <a:rPr lang="uk-UA" sz="5400" b="1" dirty="0" smtClean="0"/>
              <a:t>                          Питання </a:t>
            </a:r>
            <a:r>
              <a:rPr lang="uk-UA" sz="5400" b="1" dirty="0"/>
              <a:t>до </a:t>
            </a:r>
            <a:r>
              <a:rPr lang="uk-UA" sz="5400" b="1" dirty="0" smtClean="0"/>
              <a:t>            </a:t>
            </a:r>
          </a:p>
          <a:p>
            <a:r>
              <a:rPr lang="uk-UA" sz="5400" b="1" dirty="0"/>
              <a:t> </a:t>
            </a:r>
            <a:r>
              <a:rPr lang="uk-UA" sz="5400" b="1" dirty="0" smtClean="0"/>
              <a:t>                        калорійності.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Упаковка </a:t>
            </a:r>
            <a:r>
              <a:rPr lang="uk-UA" b="1" dirty="0"/>
              <a:t>для заморожування продуктів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storeplace.ru/54935-1-large_default/Walfos-%D1%81%D0%B8%D0%BB%D0%B8%D0%BA%D0%BE%D0%BD%D0%BE%D0%B2%D1%8B%D0%B5-%D1%81%D0%B2%D0%B5%D0%B6%D0%B8%D0%B5-%D0%BC%D0%B5%D1%88%D0%BA%D0%B8-%D0%B5%D0%B4%D1%83-%D0%B4%D0%BE%D0%BC%D0%BE%D0%B9-%D0%BC%D0%B5%D1%88%D0%BE%D0%BA-%D1%85%D1%80%D0%B0%D0%BD%D0%B5%D0%BD%D0%B8%D1%8F-%D1%83%D0%BF%D0%BB%D0%BE%D1%82%D0%BD%D0%B5%D0%BD%D0%B8%D1%8F-%D0%BE%D1%80%D0%B3%D0%B0%D0%BD%D0%B8%D0%B7%D0%B0%D1%86%D0%B8%D0%B8-%D0%BA%D1%83%D1%85%D0%BD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428968" cy="3428968"/>
          </a:xfrm>
          <a:prstGeom prst="rect">
            <a:avLst/>
          </a:prstGeom>
          <a:noFill/>
        </p:spPr>
      </p:pic>
      <p:pic>
        <p:nvPicPr>
          <p:cNvPr id="25604" name="Picture 4" descr="https://images.ua.prom.st/375864198_w640_h640_resealable_ldp__lastic_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473379" cy="2716183"/>
          </a:xfrm>
          <a:prstGeom prst="rect">
            <a:avLst/>
          </a:prstGeom>
          <a:noFill/>
        </p:spPr>
      </p:pic>
      <p:pic>
        <p:nvPicPr>
          <p:cNvPr id="25606" name="Picture 6" descr="https://img.joomcdn.net/fc7300b689c185fc722905435785ea3deb1cbb05_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357694"/>
            <a:ext cx="2943196" cy="2143140"/>
          </a:xfrm>
          <a:prstGeom prst="rect">
            <a:avLst/>
          </a:prstGeom>
          <a:noFill/>
        </p:spPr>
      </p:pic>
      <p:pic>
        <p:nvPicPr>
          <p:cNvPr id="25608" name="Picture 8" descr="Заморожене фруктове пюр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429132"/>
            <a:ext cx="313894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Розморожування </a:t>
            </a:r>
            <a:r>
              <a:rPr lang="uk-UA" b="1" dirty="0"/>
              <a:t>продуктів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www.syl.ru/misc/i/ai/197929/868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12280"/>
            <a:ext cx="4000528" cy="2664415"/>
          </a:xfrm>
          <a:prstGeom prst="rect">
            <a:avLst/>
          </a:prstGeom>
          <a:noFill/>
        </p:spPr>
      </p:pic>
      <p:pic>
        <p:nvPicPr>
          <p:cNvPr id="28676" name="Picture 4" descr="http://fb.ru/misc/i/gallery/41786/133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7"/>
            <a:ext cx="4224310" cy="2816208"/>
          </a:xfrm>
          <a:prstGeom prst="rect">
            <a:avLst/>
          </a:prstGeom>
          <a:noFill/>
        </p:spPr>
      </p:pic>
      <p:pic>
        <p:nvPicPr>
          <p:cNvPr id="28678" name="Picture 6" descr="http://vottak.net/wp-content/uploads/2016/02/20151225_141015-1024x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71942"/>
            <a:ext cx="416993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Домашній експеримент </a:t>
            </a:r>
            <a:br>
              <a:rPr lang="uk-UA" dirty="0" smtClean="0"/>
            </a:br>
            <a:r>
              <a:rPr lang="uk-UA" dirty="0" smtClean="0"/>
              <a:t>1 день експерименту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Продукти без заморожування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 Продукти в морозилці</a:t>
            </a:r>
            <a:endParaRPr lang="ru-RU" dirty="0"/>
          </a:p>
        </p:txBody>
      </p:sp>
      <p:pic>
        <p:nvPicPr>
          <p:cNvPr id="7" name="Picture 2" descr="C:\Users\Admin\Desktop\IMG_20180319_190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8" name="Picture 3" descr="C:\Users\Admin\Desktop\IMG_20180319_190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Домашній експеримент </a:t>
            </a:r>
            <a:br>
              <a:rPr lang="uk-UA" dirty="0" smtClean="0"/>
            </a:br>
            <a:r>
              <a:rPr lang="uk-UA" dirty="0" smtClean="0"/>
              <a:t>2 день експерименту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Продукти без заморожування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Продукти в морозилці</a:t>
            </a:r>
            <a:endParaRPr lang="ru-RU" dirty="0"/>
          </a:p>
        </p:txBody>
      </p:sp>
      <p:pic>
        <p:nvPicPr>
          <p:cNvPr id="30722" name="Picture 2" descr="C:\Users\Admin\Desktop\IMG_20180320_175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30723" name="Picture 3" descr="C:\Users\Admin\Desktop\IMG_20180320_175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Домашній експеримент </a:t>
            </a:r>
            <a:br>
              <a:rPr lang="uk-UA" dirty="0" smtClean="0"/>
            </a:br>
            <a:r>
              <a:rPr lang="uk-UA" dirty="0" smtClean="0"/>
              <a:t>3 день експерименту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</a:t>
            </a:r>
            <a:r>
              <a:rPr lang="uk-UA" dirty="0" smtClean="0"/>
              <a:t>родукти без заморожування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  Продукти в морозилці</a:t>
            </a:r>
            <a:endParaRPr lang="ru-RU" dirty="0"/>
          </a:p>
        </p:txBody>
      </p:sp>
      <p:pic>
        <p:nvPicPr>
          <p:cNvPr id="31746" name="Picture 2" descr="C:\Users\Admin\Desktop\IMG_20180323_071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31747" name="Picture 3" descr="C:\Users\Admin\Desktop\IMG_20180323_0718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Домашній експеримент </a:t>
            </a:r>
            <a:br>
              <a:rPr lang="uk-UA" dirty="0" smtClean="0"/>
            </a:br>
            <a:r>
              <a:rPr lang="uk-UA" dirty="0" smtClean="0"/>
              <a:t>4 - 7 день експерименту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Продукти без заморожування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Продукти в морозилці</a:t>
            </a:r>
            <a:endParaRPr lang="ru-RU" dirty="0"/>
          </a:p>
        </p:txBody>
      </p:sp>
      <p:pic>
        <p:nvPicPr>
          <p:cNvPr id="7" name="Picture 2" descr="C:\Users\Admin\Desktop\IMG_20180323_071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8" name="Picture 3" descr="C:\Users\Admin\Desktop\IMG_20180323_0718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Актуальність дослідження. </a:t>
            </a:r>
            <a:r>
              <a:rPr lang="uk-UA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uk-UA" dirty="0" smtClean="0"/>
              <a:t>В наші дні проблема правильного харчування найбільш актуальна. Заморожені продукти  стали невід'ємною частиною нашого харчування. Що являють собою ці продукти? Як вони впливають на організм людини?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solarfields.ru/sites/default/files/blog/articles/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8286808" cy="221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3.depositphotos.com/7739968/13773/i/950/depositphotos_137734340-stock-photo-healthy-eating-background-food-pho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1" y="0"/>
            <a:ext cx="91635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r"/>
            <a:r>
              <a:rPr lang="uk-UA" sz="2800" b="1" dirty="0"/>
              <a:t>Фрукти і овочі при кімнатній температурі змінювалися щодня і висохли. А фрукти і овочі  з морозильної камери змінилися за одну добу, поки замерзали. А коли замерзли - перестали змінюватися. Значить, фрукти можуть зберігатися при низьких температурах.</a:t>
            </a:r>
            <a:endParaRPr lang="ru-RU" sz="2800" b="1" dirty="0"/>
          </a:p>
          <a:p>
            <a:pPr algn="r"/>
            <a:r>
              <a:rPr lang="uk-UA" sz="2800" b="1" dirty="0"/>
              <a:t>Головне в процесі заморозки - правильно заморозити. 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3.depositphotos.com/7739968/13773/i/950/depositphotos_137734340-stock-photo-healthy-eating-background-food-pho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Безумовно, у заморожених продуктів є недоліки, але все, ж є  гідні переваги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pPr algn="r"/>
            <a:r>
              <a:rPr lang="uk-UA" dirty="0" smtClean="0"/>
              <a:t>По-перше</a:t>
            </a:r>
            <a:r>
              <a:rPr lang="uk-UA" dirty="0"/>
              <a:t>, вона є умовою зберігання продуктів на тривалий час із збереженням практично всіх, корисних речовин. </a:t>
            </a:r>
            <a:endParaRPr lang="uk-UA" dirty="0" smtClean="0"/>
          </a:p>
          <a:p>
            <a:pPr algn="r"/>
            <a:r>
              <a:rPr lang="uk-UA" dirty="0" smtClean="0"/>
              <a:t>По-друге</a:t>
            </a:r>
            <a:r>
              <a:rPr lang="uk-UA" dirty="0"/>
              <a:t>, </a:t>
            </a:r>
            <a:r>
              <a:rPr lang="uk-UA" dirty="0" err="1"/>
              <a:t>заморозка</a:t>
            </a:r>
            <a:r>
              <a:rPr lang="uk-UA" dirty="0"/>
              <a:t> - є один з найшвидших способів приготування смачної і здорової їжі. </a:t>
            </a:r>
            <a:endParaRPr lang="uk-UA" dirty="0" smtClean="0"/>
          </a:p>
          <a:p>
            <a:pPr algn="r"/>
            <a:r>
              <a:rPr lang="uk-UA" dirty="0" smtClean="0"/>
              <a:t>По </a:t>
            </a:r>
            <a:r>
              <a:rPr lang="uk-UA" dirty="0"/>
              <a:t>– третє,  зараз коли у сучасної людини на залишається часу на приготування їжі, напівфабрикати (охолоджені  і заморожені) здаються панацеєю, заощаджують  наш </a:t>
            </a:r>
            <a:r>
              <a:rPr lang="uk-UA" dirty="0" smtClean="0"/>
              <a:t>час і гроші. </a:t>
            </a:r>
          </a:p>
          <a:p>
            <a:pPr algn="r"/>
            <a:r>
              <a:rPr lang="uk-UA" dirty="0"/>
              <a:t>Щ</a:t>
            </a:r>
            <a:r>
              <a:rPr lang="uk-UA" dirty="0" smtClean="0"/>
              <a:t>об </a:t>
            </a:r>
            <a:r>
              <a:rPr lang="uk-UA" dirty="0"/>
              <a:t>правильно вибирати продукти і </a:t>
            </a:r>
            <a:r>
              <a:rPr lang="uk-UA" dirty="0" err="1"/>
              <a:t>затарювати</a:t>
            </a:r>
            <a:r>
              <a:rPr lang="uk-UA" dirty="0"/>
              <a:t> холодильник  корисною  їжею, візьміть за правило складати здорове меню на наступний тиждень і купуйте продукти </a:t>
            </a:r>
            <a:r>
              <a:rPr lang="uk-UA" dirty="0" smtClean="0"/>
              <a:t>заздалегідь.</a:t>
            </a:r>
          </a:p>
          <a:p>
            <a:pPr algn="r"/>
            <a:r>
              <a:rPr lang="uk-UA" dirty="0" smtClean="0"/>
              <a:t>Зробіть свій вибір свідомо і самостійно!</a:t>
            </a:r>
            <a:endParaRPr lang="ru-RU" dirty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organicwoman.ru/wp-content/uploads/2015/06/Depositphotos_5068536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9800" dirty="0" smtClean="0"/>
              <a:t/>
            </a:r>
            <a:br>
              <a:rPr lang="uk-UA" sz="9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</a:t>
            </a:r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Дякую за увагу!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Мета </a:t>
            </a:r>
            <a:r>
              <a:rPr lang="ru-RU" b="1" dirty="0" err="1" smtClean="0"/>
              <a:t>досл</a:t>
            </a:r>
            <a:r>
              <a:rPr lang="uk-UA" b="1" dirty="0" err="1" smtClean="0"/>
              <a:t>ідження</a:t>
            </a:r>
            <a:r>
              <a:rPr lang="uk-UA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Привернути увагу до проблеми здорового харчування </a:t>
            </a:r>
            <a:r>
              <a:rPr lang="uk-UA" dirty="0" smtClean="0"/>
              <a:t>сучасної людини </a:t>
            </a:r>
            <a:r>
              <a:rPr lang="uk-UA" dirty="0"/>
              <a:t>в період авітамінозу; здійснити аналіз впливу заморожених продуктів на організм людини.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 descr="http://solarfields.ru/sites/default/files/blog/articles/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8286808" cy="221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ua.yandex.net/i?id=ddecf0da7c432360e899952e3df314ed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Завдання дослідження.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/>
              <a:t>. Вивчити історію заморожування продуктів.</a:t>
            </a:r>
            <a:endParaRPr lang="ru-RU" dirty="0"/>
          </a:p>
          <a:p>
            <a:r>
              <a:rPr lang="uk-UA" dirty="0"/>
              <a:t>2. Провести експеримент - заморожування фруктів, овочів та хліба;</a:t>
            </a:r>
            <a:endParaRPr lang="ru-RU" dirty="0"/>
          </a:p>
          <a:p>
            <a:r>
              <a:rPr lang="uk-UA" dirty="0"/>
              <a:t>3. Зробити висновки про плюси і мінуси заморожуваних  продуктів.</a:t>
            </a:r>
            <a:endParaRPr lang="ru-RU" dirty="0"/>
          </a:p>
          <a:p>
            <a:r>
              <a:rPr lang="uk-UA" dirty="0"/>
              <a:t>4. Навчитися правильно, заморожувати продукти.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r>
              <a:rPr lang="uk-UA" b="1" dirty="0"/>
              <a:t>Об'єкт дослідження –</a:t>
            </a:r>
            <a:r>
              <a:rPr lang="uk-UA" dirty="0"/>
              <a:t> основи раціонального харчування, вплив заморожених продуктів на здоров'я людини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/>
          <a:lstStyle/>
          <a:p>
            <a:r>
              <a:rPr lang="uk-UA" b="1" dirty="0" smtClean="0"/>
              <a:t>Предмет дослідження</a:t>
            </a:r>
            <a:r>
              <a:rPr lang="uk-UA" dirty="0" smtClean="0"/>
              <a:t> – заморожені продукти.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blog-live.ru/site/wp-content/uploads/2017/1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688" y="2928934"/>
            <a:ext cx="4613311" cy="361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Припустимо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заморожені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заготовок на зиму;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funnymom.ru/wp-content/uploads/2017/08/Bez-imeni-4-18-1170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37953"/>
            <a:ext cx="5429288" cy="292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ІСТОРІЯ  </a:t>
            </a:r>
            <a:r>
              <a:rPr lang="uk-UA" b="1" dirty="0"/>
              <a:t>ЗАМОРОЖУВАННЯ  ПРОДУКТІВ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im0-tub-ua.yandex.net/i?id=aba07ec15351cbab256d42122d37b9f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348033" cy="2556971"/>
          </a:xfrm>
          <a:prstGeom prst="rect">
            <a:avLst/>
          </a:prstGeom>
          <a:noFill/>
        </p:spPr>
      </p:pic>
      <p:pic>
        <p:nvPicPr>
          <p:cNvPr id="21510" name="Picture 6" descr="http://rasfokus.ru/images/photos/medium/4762d86e2d3c6d52bc3210dc28a1d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4536237" cy="2428868"/>
          </a:xfrm>
          <a:prstGeom prst="rect">
            <a:avLst/>
          </a:prstGeom>
          <a:noFill/>
        </p:spPr>
      </p:pic>
      <p:pic>
        <p:nvPicPr>
          <p:cNvPr id="21512" name="Picture 8" descr="https://magnitcosmetic.ru/upload/iblock/090/090941b7d0e863385d86964290c579a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14"/>
            <a:ext cx="3357586" cy="3357586"/>
          </a:xfrm>
          <a:prstGeom prst="rect">
            <a:avLst/>
          </a:prstGeom>
          <a:noFill/>
        </p:spPr>
      </p:pic>
      <p:pic>
        <p:nvPicPr>
          <p:cNvPr id="21508" name="Picture 4" descr="https://ribxoz.ru/wp-content/uploads/2017/01/zamorozhennaya-ryba-1024x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76902"/>
            <a:ext cx="4137076" cy="263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err="1" smtClean="0"/>
              <a:t>Кларенс</a:t>
            </a:r>
            <a:r>
              <a:rPr lang="uk-UA" sz="2400" b="1" dirty="0" smtClean="0"/>
              <a:t> Франк </a:t>
            </a:r>
            <a:r>
              <a:rPr lang="uk-UA" sz="2400" b="1" dirty="0" err="1" smtClean="0"/>
              <a:t>Бердсай</a:t>
            </a:r>
            <a:r>
              <a:rPr lang="uk-UA" sz="2400" b="1" smtClean="0"/>
              <a:t> </a:t>
            </a:r>
            <a:r>
              <a:rPr lang="uk-UA" sz="2400" dirty="0" smtClean="0"/>
              <a:t> — американський винахідник, людина, що придумала сучасну заморожену їжу.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1.bp.blogspot.com/-nlpKAQveTX8/UqXoYN7tFKI/AAAAAAADGgg/Wa7Ptstl4Hg/s1600/Birdseye__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685" y="1571612"/>
            <a:ext cx="5316315" cy="4286280"/>
          </a:xfrm>
          <a:prstGeom prst="rect">
            <a:avLst/>
          </a:prstGeom>
          <a:noFill/>
        </p:spPr>
      </p:pic>
      <p:pic>
        <p:nvPicPr>
          <p:cNvPr id="1028" name="Picture 4" descr="http://cdn.fishki.net/upload/post/2018/01/09/2478359/be2cf02221b03cbdf8ec3d9fe48c0b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357586" cy="465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МІФИ </a:t>
            </a:r>
            <a:r>
              <a:rPr lang="uk-UA" b="1" dirty="0"/>
              <a:t>ПРО ЗОМОРОЖЕНІ ПРОДУКТИ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МІФ №1 В заморожених овочах і фруктах менше вітамінів, ніж у </a:t>
            </a:r>
            <a:r>
              <a:rPr lang="uk-UA" b="1" dirty="0" smtClean="0"/>
              <a:t>свіжих.</a:t>
            </a:r>
          </a:p>
          <a:p>
            <a:r>
              <a:rPr lang="uk-UA" b="1" dirty="0"/>
              <a:t>МІФ №2 Заморожені продукти </a:t>
            </a:r>
            <a:r>
              <a:rPr lang="uk-UA" b="1" dirty="0" smtClean="0"/>
              <a:t> </a:t>
            </a:r>
            <a:r>
              <a:rPr lang="uk-UA" b="1" dirty="0"/>
              <a:t>є небезпечними з точки зору вмісту  бактерій. </a:t>
            </a:r>
            <a:endParaRPr lang="ru-RU" dirty="0"/>
          </a:p>
          <a:p>
            <a:r>
              <a:rPr lang="uk-UA" b="1" dirty="0"/>
              <a:t>МІФ №3 Заморожена м'ясо і риба - це добре!</a:t>
            </a:r>
            <a:r>
              <a:rPr lang="uk-UA" dirty="0"/>
              <a:t> </a:t>
            </a:r>
            <a:endParaRPr lang="ru-RU" dirty="0"/>
          </a:p>
          <a:p>
            <a:r>
              <a:rPr lang="uk-UA" b="1" dirty="0"/>
              <a:t>МІФ №4 Заморожені продукти можуть зберігатися вічно .</a:t>
            </a:r>
            <a:endParaRPr lang="ru-RU" dirty="0"/>
          </a:p>
          <a:p>
            <a:r>
              <a:rPr lang="uk-UA" b="1" dirty="0"/>
              <a:t>МІФ № 5  Не хочете їсти заморожені продукти - не їжте.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451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ЗАМОРОЖЕНІ ПРОДУКТИ:                          КОРИСТЬ ЧИ ШКОДА? </vt:lpstr>
      <vt:lpstr>Актуальність дослідження.   </vt:lpstr>
      <vt:lpstr>Мета дослідження:</vt:lpstr>
      <vt:lpstr> Завдання дослідження. </vt:lpstr>
      <vt:lpstr>Слайд 5</vt:lpstr>
      <vt:lpstr>Припустимо, що заморожені продукти є одним із способів:</vt:lpstr>
      <vt:lpstr> ІСТОРІЯ  ЗАМОРОЖУВАННЯ  ПРОДУКТІВ </vt:lpstr>
      <vt:lpstr>Кларенс Франк Бердсай  — американський винахідник, людина, що придумала сучасну заморожену їжу.</vt:lpstr>
      <vt:lpstr> МІФИ ПРО ЗОМОРОЖЕНІ ПРОДУКТИ </vt:lpstr>
      <vt:lpstr> 20 продуктів, які не можна заморожувати </vt:lpstr>
      <vt:lpstr>Слайд 11</vt:lpstr>
      <vt:lpstr>Переваги заморозки</vt:lpstr>
      <vt:lpstr>              4 недоліка заморожених                           продуктів </vt:lpstr>
      <vt:lpstr> Упаковка для заморожування продуктів </vt:lpstr>
      <vt:lpstr> Розморожування продуктів </vt:lpstr>
      <vt:lpstr>Домашній експеримент  1 день експерименту</vt:lpstr>
      <vt:lpstr>Домашній експеримент  2 день експерименту</vt:lpstr>
      <vt:lpstr>Домашній експеримент  3 день експерименту</vt:lpstr>
      <vt:lpstr>Домашній експеримент  4 - 7 день експерименту</vt:lpstr>
      <vt:lpstr>Висновок</vt:lpstr>
      <vt:lpstr>Безумовно, у заморожених продуктів є недоліки, але все, ж є  гідні переваги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ЗАМОРОЖЕНІ ПРОДУКТИ:                          КОРИСТЬ ЧИ ШКОДА?</dc:title>
  <dc:creator>Admin</dc:creator>
  <cp:lastModifiedBy>user</cp:lastModifiedBy>
  <cp:revision>19</cp:revision>
  <dcterms:created xsi:type="dcterms:W3CDTF">2018-04-09T08:06:32Z</dcterms:created>
  <dcterms:modified xsi:type="dcterms:W3CDTF">2022-12-25T20:06:14Z</dcterms:modified>
</cp:coreProperties>
</file>