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7" r:id="rId4"/>
    <p:sldId id="290" r:id="rId5"/>
    <p:sldId id="291" r:id="rId6"/>
    <p:sldId id="292" r:id="rId7"/>
    <p:sldId id="293" r:id="rId8"/>
    <p:sldId id="283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85" r:id="rId29"/>
    <p:sldId id="284" r:id="rId30"/>
    <p:sldId id="277" r:id="rId31"/>
    <p:sldId id="278" r:id="rId32"/>
    <p:sldId id="279" r:id="rId33"/>
    <p:sldId id="280" r:id="rId34"/>
    <p:sldId id="288" r:id="rId35"/>
    <p:sldId id="289" r:id="rId36"/>
    <p:sldId id="281" r:id="rId37"/>
    <p:sldId id="28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1"/>
            <a:ext cx="7774632" cy="233169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</a:rPr>
              <a:t>Популярні страви італійської кухні</a:t>
            </a:r>
            <a:endParaRPr lang="uk-UA" sz="4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err="1" smtClean="0"/>
              <a:t>Брускетта</a:t>
            </a:r>
            <a:r>
              <a:rPr lang="uk-UA" b="1" dirty="0" smtClean="0"/>
              <a:t> (</a:t>
            </a:r>
            <a:r>
              <a:rPr lang="en-US" b="1" dirty="0" err="1" smtClean="0"/>
              <a:t>bruschetta</a:t>
            </a:r>
            <a:r>
              <a:rPr lang="en-US" b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pic>
        <p:nvPicPr>
          <p:cNvPr id="3074" name="Picture 2" descr="C:\Users\user\Downloads\d05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964" b="12027"/>
          <a:stretch>
            <a:fillRect/>
          </a:stretch>
        </p:blipFill>
        <p:spPr bwMode="auto">
          <a:xfrm>
            <a:off x="827584" y="764704"/>
            <a:ext cx="7392638" cy="36391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234" y="4515729"/>
            <a:ext cx="8140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У перекладі </a:t>
            </a:r>
            <a:r>
              <a:rPr lang="uk-UA" sz="2000" dirty="0" err="1" smtClean="0"/>
              <a:t>брускетта</a:t>
            </a:r>
            <a:r>
              <a:rPr lang="uk-UA" sz="2000" dirty="0" smtClean="0"/>
              <a:t> означає </a:t>
            </a:r>
            <a:r>
              <a:rPr lang="uk-UA" sz="2000" dirty="0" err="1" smtClean="0"/>
              <a:t>“запікати</a:t>
            </a:r>
            <a:r>
              <a:rPr lang="uk-UA" sz="2000" dirty="0" smtClean="0"/>
              <a:t> на </a:t>
            </a:r>
            <a:r>
              <a:rPr lang="uk-UA" sz="2000" dirty="0" err="1" smtClean="0"/>
              <a:t>вугіллі”</a:t>
            </a:r>
            <a:r>
              <a:rPr lang="uk-UA" sz="2000" dirty="0" smtClean="0"/>
              <a:t>. Для </a:t>
            </a:r>
            <a:r>
              <a:rPr lang="uk-UA" sz="2000" dirty="0" err="1" smtClean="0"/>
              <a:t>брускетти</a:t>
            </a:r>
            <a:r>
              <a:rPr lang="uk-UA" sz="2000" dirty="0" smtClean="0"/>
              <a:t> використовують переважно </a:t>
            </a:r>
            <a:r>
              <a:rPr lang="uk-UA" sz="2000" dirty="0" err="1" smtClean="0"/>
              <a:t>чіабатту</a:t>
            </a:r>
            <a:r>
              <a:rPr lang="uk-UA" sz="2000" dirty="0" smtClean="0"/>
              <a:t>, але можуть бути й інші схожі сорти хліба. Незмінною залишається основа – підсушені на грилі або решітці шматочки хліба, натерті часником та збризнуті оливковою олією. А зверху викладають начинку – шинку, </a:t>
            </a:r>
            <a:r>
              <a:rPr lang="uk-UA" sz="2000" dirty="0" err="1" smtClean="0"/>
              <a:t>моцарелу</a:t>
            </a:r>
            <a:r>
              <a:rPr lang="uk-UA" sz="2000" dirty="0" smtClean="0"/>
              <a:t>, помідори, оливки та інше. Найпопулярніший вид </a:t>
            </a:r>
            <a:r>
              <a:rPr lang="uk-UA" sz="2000" dirty="0" err="1" smtClean="0"/>
              <a:t>брускетти</a:t>
            </a:r>
            <a:r>
              <a:rPr lang="uk-UA" sz="2000" dirty="0" smtClean="0"/>
              <a:t> – з помідорами та базиліком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 smtClean="0"/>
              <a:t>Каннеллоні</a:t>
            </a:r>
            <a:r>
              <a:rPr lang="uk-UA" b="1" dirty="0" smtClean="0"/>
              <a:t> (</a:t>
            </a:r>
            <a:r>
              <a:rPr lang="en-US" b="1" dirty="0" smtClean="0"/>
              <a:t>cannelloni) 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229200"/>
            <a:ext cx="8291264" cy="115212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uk-UA" sz="4400" b="1" dirty="0" smtClean="0">
                <a:solidFill>
                  <a:srgbClr val="C00000"/>
                </a:solidFill>
              </a:rPr>
              <a:t> </a:t>
            </a:r>
            <a:r>
              <a:rPr lang="uk-UA" sz="4400" b="1" dirty="0" err="1" smtClean="0">
                <a:solidFill>
                  <a:srgbClr val="C00000"/>
                </a:solidFill>
              </a:rPr>
              <a:t>Каннеллоні</a:t>
            </a:r>
            <a:r>
              <a:rPr lang="uk-UA" dirty="0" smtClean="0"/>
              <a:t>  – це паста у вигляді трубочок діаметром 2–3 см і довжиною близько 10 см. Зазвичай їх у порції 4–5 штук. Під час приготування їх спочатку відварюють, а потім трубочки наповнюють начинкою із сиру, шпинату, м'яса та інших інгредієнтів. Далі запікають у духовці і смакують із насолодою.</a:t>
            </a:r>
            <a:endParaRPr lang="uk-UA" dirty="0"/>
          </a:p>
        </p:txBody>
      </p:sp>
      <p:pic>
        <p:nvPicPr>
          <p:cNvPr id="4098" name="Picture 2" descr="C:\Users\user\Downloads\204_5.jpg"/>
          <p:cNvPicPr>
            <a:picLocks noChangeAspect="1" noChangeArrowheads="1"/>
          </p:cNvPicPr>
          <p:nvPr/>
        </p:nvPicPr>
        <p:blipFill>
          <a:blip r:embed="rId2" cstate="print"/>
          <a:srcRect t="7591" b="8911"/>
          <a:stretch>
            <a:fillRect/>
          </a:stretch>
        </p:blipFill>
        <p:spPr bwMode="auto">
          <a:xfrm>
            <a:off x="1043608" y="1124744"/>
            <a:ext cx="7128791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 err="1" smtClean="0"/>
              <a:t>Ньоккі</a:t>
            </a:r>
            <a:r>
              <a:rPr lang="uk-UA" b="1" dirty="0" smtClean="0"/>
              <a:t> (</a:t>
            </a:r>
            <a:r>
              <a:rPr lang="en-US" b="1" dirty="0" smtClean="0"/>
              <a:t>gnocchi)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25144"/>
            <a:ext cx="8219256" cy="1800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b="1" dirty="0" err="1" smtClean="0">
                <a:solidFill>
                  <a:srgbClr val="C00000"/>
                </a:solidFill>
              </a:rPr>
              <a:t>Ньоккі</a:t>
            </a:r>
            <a:r>
              <a:rPr lang="uk-UA" dirty="0" smtClean="0"/>
              <a:t> – це італійські галушки. Його готують із картоплі, манки, сиру, подають із томатним або іншим соусом. </a:t>
            </a:r>
            <a:r>
              <a:rPr lang="uk-UA" dirty="0" err="1" smtClean="0"/>
              <a:t>Ньоккі</a:t>
            </a:r>
            <a:r>
              <a:rPr lang="uk-UA" dirty="0" smtClean="0"/>
              <a:t> їдять як самостійну страву або як гарнір. Варто зауважити, що в різних частинах Італії його готують за різними рецептами. Також крім галушок звичайного розміру (близько 2 см), готують і маленькі  – </a:t>
            </a:r>
            <a:r>
              <a:rPr lang="uk-UA" dirty="0" err="1" smtClean="0"/>
              <a:t>ньоккеті</a:t>
            </a:r>
            <a:r>
              <a:rPr lang="uk-UA" dirty="0" smtClean="0"/>
              <a:t>. </a:t>
            </a:r>
            <a:endParaRPr lang="uk-UA" dirty="0"/>
          </a:p>
        </p:txBody>
      </p:sp>
      <p:pic>
        <p:nvPicPr>
          <p:cNvPr id="5122" name="Picture 2" descr="C:\Users\user\Downloads\b94_6 (1).jpg"/>
          <p:cNvPicPr>
            <a:picLocks noChangeAspect="1" noChangeArrowheads="1"/>
          </p:cNvPicPr>
          <p:nvPr/>
        </p:nvPicPr>
        <p:blipFill>
          <a:blip r:embed="rId2" cstate="print"/>
          <a:srcRect t="14056"/>
          <a:stretch>
            <a:fillRect/>
          </a:stretch>
        </p:blipFill>
        <p:spPr bwMode="auto">
          <a:xfrm>
            <a:off x="1259632" y="908720"/>
            <a:ext cx="6159609" cy="3522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/>
              <a:t>Кальцоне</a:t>
            </a:r>
            <a:r>
              <a:rPr lang="uk-UA" b="1" dirty="0" smtClean="0"/>
              <a:t> (</a:t>
            </a:r>
            <a:r>
              <a:rPr lang="en-US" b="1" dirty="0" smtClean="0"/>
              <a:t>calzone)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437112"/>
            <a:ext cx="8147248" cy="16890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400" b="1" dirty="0" err="1" smtClean="0">
                <a:solidFill>
                  <a:srgbClr val="C00000"/>
                </a:solidFill>
              </a:rPr>
              <a:t>Кальцоне</a:t>
            </a:r>
            <a:r>
              <a:rPr lang="uk-UA" sz="2400" b="1" dirty="0" smtClean="0">
                <a:solidFill>
                  <a:srgbClr val="C00000"/>
                </a:solidFill>
              </a:rPr>
              <a:t> </a:t>
            </a:r>
            <a:r>
              <a:rPr lang="uk-UA" sz="2400" dirty="0" smtClean="0"/>
              <a:t>– один із видів піци, але непростої – закритої. Після викладання начинки, вона складається вдвоє, у форму півмісяця. Ця страва типова для центральних та південних регіонів Італії. Тут її вживають як закуску. Начиняють </a:t>
            </a:r>
            <a:r>
              <a:rPr lang="uk-UA" sz="2400" dirty="0" err="1" smtClean="0"/>
              <a:t>кальцоне</a:t>
            </a:r>
            <a:r>
              <a:rPr lang="uk-UA" sz="2400" dirty="0" smtClean="0"/>
              <a:t> чим завгодно – овочами, грибами, ковбасою, сиром і навіть фруктами.</a:t>
            </a:r>
            <a:endParaRPr lang="uk-UA" sz="2400" dirty="0"/>
          </a:p>
        </p:txBody>
      </p:sp>
      <p:pic>
        <p:nvPicPr>
          <p:cNvPr id="6146" name="Picture 2" descr="C:\Users\user\Downloads\fd6_7.jpg"/>
          <p:cNvPicPr>
            <a:picLocks noChangeAspect="1" noChangeArrowheads="1"/>
          </p:cNvPicPr>
          <p:nvPr/>
        </p:nvPicPr>
        <p:blipFill>
          <a:blip r:embed="rId2" cstate="print"/>
          <a:srcRect t="39195"/>
          <a:stretch>
            <a:fillRect/>
          </a:stretch>
        </p:blipFill>
        <p:spPr bwMode="auto">
          <a:xfrm>
            <a:off x="539552" y="836712"/>
            <a:ext cx="7992887" cy="3233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Котлети </a:t>
            </a:r>
            <a:r>
              <a:rPr lang="uk-UA" b="1" dirty="0" err="1" smtClean="0"/>
              <a:t>по-міланськи</a:t>
            </a:r>
            <a:r>
              <a:rPr lang="uk-UA" b="1" dirty="0" smtClean="0"/>
              <a:t> (</a:t>
            </a:r>
            <a:r>
              <a:rPr lang="en-US" b="1" dirty="0" err="1" smtClean="0"/>
              <a:t>cotoletta</a:t>
            </a:r>
            <a:r>
              <a:rPr lang="en-US" b="1" dirty="0" smtClean="0"/>
              <a:t> </a:t>
            </a:r>
            <a:r>
              <a:rPr lang="en-US" b="1" dirty="0" err="1" smtClean="0"/>
              <a:t>alla</a:t>
            </a:r>
            <a:r>
              <a:rPr lang="en-US" b="1" dirty="0" smtClean="0"/>
              <a:t> Milanese) 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869160"/>
            <a:ext cx="8219256" cy="16561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dirty="0" smtClean="0"/>
              <a:t>  Насправді ця страва не зовсім схожа на котлети, а швидше на віденський шніцель.  Достеменно невідомо, але рецепт котлети </a:t>
            </a:r>
            <a:r>
              <a:rPr lang="uk-UA" sz="2000" dirty="0" err="1" smtClean="0"/>
              <a:t>по-міланськи</a:t>
            </a:r>
            <a:r>
              <a:rPr lang="uk-UA" sz="2000" dirty="0" smtClean="0"/>
              <a:t> можна віднайти в меню 1134 року під час одного королівського обіду. Правильніше буде навіть назвати цю страву відбивною </a:t>
            </a:r>
            <a:r>
              <a:rPr lang="uk-UA" sz="2000" dirty="0" err="1" smtClean="0"/>
              <a:t>по-міланськи</a:t>
            </a:r>
            <a:r>
              <a:rPr lang="uk-UA" sz="2000" dirty="0" smtClean="0"/>
              <a:t>. Для приготування використовують свинячі відбивні на кісточці, їх ретельно обсмажують у паніруванні.</a:t>
            </a:r>
            <a:endParaRPr lang="uk-UA" sz="2000" dirty="0"/>
          </a:p>
        </p:txBody>
      </p:sp>
      <p:pic>
        <p:nvPicPr>
          <p:cNvPr id="7170" name="Picture 2" descr="C:\Users\user\Downloads\535_8.jpg"/>
          <p:cNvPicPr>
            <a:picLocks noChangeAspect="1" noChangeArrowheads="1"/>
          </p:cNvPicPr>
          <p:nvPr/>
        </p:nvPicPr>
        <p:blipFill>
          <a:blip r:embed="rId2" cstate="print"/>
          <a:srcRect t="4896" b="10284"/>
          <a:stretch>
            <a:fillRect/>
          </a:stretch>
        </p:blipFill>
        <p:spPr bwMode="auto">
          <a:xfrm>
            <a:off x="1763688" y="1268760"/>
            <a:ext cx="6192687" cy="34948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 smtClean="0"/>
              <a:t>Тірамісу</a:t>
            </a:r>
            <a:r>
              <a:rPr lang="uk-UA" b="1" dirty="0" smtClean="0"/>
              <a:t> (</a:t>
            </a:r>
            <a:r>
              <a:rPr lang="en-US" b="1" dirty="0" smtClean="0"/>
              <a:t>Tiramisu)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25144"/>
            <a:ext cx="8147248" cy="17281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b="1" dirty="0" err="1" smtClean="0">
                <a:solidFill>
                  <a:srgbClr val="C00000"/>
                </a:solidFill>
              </a:rPr>
              <a:t>Тірамісу</a:t>
            </a:r>
            <a:r>
              <a:rPr lang="uk-UA" sz="2000" b="1" dirty="0" smtClean="0">
                <a:solidFill>
                  <a:srgbClr val="C00000"/>
                </a:solidFill>
              </a:rPr>
              <a:t> </a:t>
            </a:r>
            <a:r>
              <a:rPr lang="uk-UA" sz="2000" dirty="0" smtClean="0"/>
              <a:t>подають у ресторанах майже кожної країни. Проте, що таке справжній </a:t>
            </a:r>
            <a:r>
              <a:rPr lang="uk-UA" sz="2000" dirty="0" err="1" smtClean="0"/>
              <a:t>тірамісу</a:t>
            </a:r>
            <a:r>
              <a:rPr lang="uk-UA" sz="2000" dirty="0" smtClean="0"/>
              <a:t>, ти дізнаєшся лише в Італії. За традиційним рецептом він не випікається і зовсім не схожий на торт. Швидше за все, має вигляд добре просоченого кремом десерту. Цікаво, що назва перекладається як "підійми мене нагору". </a:t>
            </a:r>
            <a:endParaRPr lang="uk-UA" sz="2000" dirty="0"/>
          </a:p>
        </p:txBody>
      </p:sp>
      <p:pic>
        <p:nvPicPr>
          <p:cNvPr id="8194" name="Picture 2" descr="C:\Users\user\Downloads\db7_9.jpg"/>
          <p:cNvPicPr>
            <a:picLocks noChangeAspect="1" noChangeArrowheads="1"/>
          </p:cNvPicPr>
          <p:nvPr/>
        </p:nvPicPr>
        <p:blipFill>
          <a:blip r:embed="rId2" cstate="print"/>
          <a:srcRect t="7309" b="13520"/>
          <a:stretch>
            <a:fillRect/>
          </a:stretch>
        </p:blipFill>
        <p:spPr bwMode="auto">
          <a:xfrm>
            <a:off x="1043608" y="980728"/>
            <a:ext cx="7056783" cy="3731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err="1" smtClean="0"/>
              <a:t>Каннолі</a:t>
            </a:r>
            <a:r>
              <a:rPr lang="uk-UA" b="1" dirty="0" smtClean="0"/>
              <a:t> (</a:t>
            </a:r>
            <a:r>
              <a:rPr lang="en-US" b="1" dirty="0" err="1" smtClean="0"/>
              <a:t>cannoli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013176"/>
            <a:ext cx="8291264" cy="14401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b="1" dirty="0" err="1" smtClean="0">
                <a:solidFill>
                  <a:srgbClr val="C00000"/>
                </a:solidFill>
              </a:rPr>
              <a:t>Каннолі</a:t>
            </a:r>
            <a:r>
              <a:rPr lang="uk-UA" sz="2000" b="1" dirty="0" smtClean="0">
                <a:solidFill>
                  <a:srgbClr val="C00000"/>
                </a:solidFill>
              </a:rPr>
              <a:t> </a:t>
            </a:r>
            <a:r>
              <a:rPr lang="uk-UA" sz="2000" dirty="0" smtClean="0"/>
              <a:t>– це вафельна хрустка </a:t>
            </a:r>
            <a:r>
              <a:rPr lang="uk-UA" sz="2000" dirty="0" err="1" smtClean="0"/>
              <a:t>трубочкаЦе</a:t>
            </a:r>
            <a:r>
              <a:rPr lang="uk-UA" sz="2000" dirty="0" smtClean="0"/>
              <a:t> десерт  Сицилії. Його там подають скрізь.. Наповнюють їх сиром </a:t>
            </a:r>
            <a:r>
              <a:rPr lang="uk-UA" sz="2000" dirty="0" err="1" smtClean="0"/>
              <a:t>маскарпоне</a:t>
            </a:r>
            <a:r>
              <a:rPr lang="uk-UA" sz="2000" dirty="0" smtClean="0"/>
              <a:t>, збитим сиром або </a:t>
            </a:r>
            <a:r>
              <a:rPr lang="uk-UA" sz="2000" dirty="0" err="1" smtClean="0"/>
              <a:t>рікоттою</a:t>
            </a:r>
            <a:r>
              <a:rPr lang="uk-UA" sz="2000" dirty="0" smtClean="0"/>
              <a:t> із додаванням різних сиропів (найчастіше ванілі та шоколаду), вина "Марсала" або трояндової води.  </a:t>
            </a:r>
          </a:p>
          <a:p>
            <a:r>
              <a:rPr lang="uk-UA" sz="2000" dirty="0" smtClean="0"/>
              <a:t> </a:t>
            </a:r>
          </a:p>
          <a:p>
            <a:endParaRPr lang="uk-UA" sz="1800" dirty="0"/>
          </a:p>
        </p:txBody>
      </p:sp>
      <p:pic>
        <p:nvPicPr>
          <p:cNvPr id="9218" name="Picture 2" descr="C:\Users\user\Downloads\8b6_10.jpg"/>
          <p:cNvPicPr>
            <a:picLocks noChangeAspect="1" noChangeArrowheads="1"/>
          </p:cNvPicPr>
          <p:nvPr/>
        </p:nvPicPr>
        <p:blipFill>
          <a:blip r:embed="rId2" cstate="print"/>
          <a:srcRect t="12345" b="6692"/>
          <a:stretch>
            <a:fillRect/>
          </a:stretch>
        </p:blipFill>
        <p:spPr bwMode="auto">
          <a:xfrm>
            <a:off x="827584" y="1052736"/>
            <a:ext cx="7200800" cy="38943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b="1" dirty="0" err="1" smtClean="0"/>
              <a:t>Піца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Неаполь, Сорренто, Кампания</a:t>
            </a:r>
            <a:endParaRPr lang="ru-RU" sz="2700" dirty="0"/>
          </a:p>
        </p:txBody>
      </p:sp>
      <p:pic>
        <p:nvPicPr>
          <p:cNvPr id="10242" name="Picture 2" descr="C:\Users\user\Downloads\top-20-blyud-italii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497"/>
          <a:stretch>
            <a:fillRect/>
          </a:stretch>
        </p:blipFill>
        <p:spPr bwMode="auto">
          <a:xfrm>
            <a:off x="827584" y="1556792"/>
            <a:ext cx="7554488" cy="34172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5013176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Піцу </a:t>
            </a:r>
            <a:r>
              <a:rPr lang="uk-UA" sz="2400" dirty="0" smtClean="0"/>
              <a:t>в Неаполі подають практично скрізь, але до топових закладів — величезні черги. Особливо, в </a:t>
            </a:r>
            <a:r>
              <a:rPr lang="uk-UA" sz="2400" dirty="0" err="1" smtClean="0"/>
              <a:t>L'Antica</a:t>
            </a:r>
            <a:r>
              <a:rPr lang="uk-UA" sz="2400" dirty="0" smtClean="0"/>
              <a:t> </a:t>
            </a:r>
            <a:r>
              <a:rPr lang="uk-UA" sz="2400" dirty="0" err="1" smtClean="0"/>
              <a:t>Pizzeria</a:t>
            </a:r>
            <a:r>
              <a:rPr lang="uk-UA" sz="2400" dirty="0" smtClean="0"/>
              <a:t> </a:t>
            </a:r>
            <a:r>
              <a:rPr lang="uk-UA" sz="2400" dirty="0" err="1" smtClean="0"/>
              <a:t>da</a:t>
            </a:r>
            <a:r>
              <a:rPr lang="uk-UA" sz="2400" dirty="0" smtClean="0"/>
              <a:t> </a:t>
            </a:r>
            <a:r>
              <a:rPr lang="uk-UA" sz="2400" dirty="0" err="1" smtClean="0"/>
              <a:t>Michele</a:t>
            </a:r>
            <a:r>
              <a:rPr lang="uk-UA" sz="2400" dirty="0" smtClean="0"/>
              <a:t>, що прославилася завдяки книзі та фільму </a:t>
            </a:r>
            <a:r>
              <a:rPr lang="uk-UA" sz="2400" dirty="0" err="1" smtClean="0"/>
              <a:t>“Їж</a:t>
            </a:r>
            <a:r>
              <a:rPr lang="uk-UA" sz="2400" dirty="0" smtClean="0"/>
              <a:t>, молись, </a:t>
            </a:r>
            <a:r>
              <a:rPr lang="uk-UA" sz="2400" dirty="0" err="1" smtClean="0"/>
              <a:t>кохай”</a:t>
            </a:r>
            <a:r>
              <a:rPr lang="uk-UA" sz="2400" dirty="0" smtClean="0"/>
              <a:t>.</a:t>
            </a:r>
            <a:endParaRPr lang="uk-UA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b="1" dirty="0" smtClean="0"/>
              <a:t>Лазанья</a:t>
            </a:r>
            <a:br>
              <a:rPr lang="ru-RU" b="1" dirty="0" smtClean="0"/>
            </a:br>
            <a:r>
              <a:rPr lang="ru-RU" sz="3100" dirty="0" smtClean="0"/>
              <a:t>Болонья и весь регион </a:t>
            </a:r>
            <a:r>
              <a:rPr lang="ru-RU" sz="3100" dirty="0" err="1" smtClean="0"/>
              <a:t>Эмилия-Романья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869160"/>
            <a:ext cx="8363272" cy="1728192"/>
          </a:xfrm>
        </p:spPr>
        <p:txBody>
          <a:bodyPr>
            <a:noAutofit/>
          </a:bodyPr>
          <a:lstStyle/>
          <a:p>
            <a:r>
              <a:rPr lang="uk-UA" sz="2000" dirty="0" smtClean="0"/>
              <a:t>Ми знаємо цю страву під назвою </a:t>
            </a:r>
            <a:r>
              <a:rPr lang="uk-UA" sz="2000" dirty="0" err="1" smtClean="0"/>
              <a:t>лазання</a:t>
            </a:r>
            <a:r>
              <a:rPr lang="uk-UA" sz="2000" dirty="0" smtClean="0"/>
              <a:t> </a:t>
            </a:r>
            <a:r>
              <a:rPr lang="uk-UA" sz="2000" dirty="0" err="1" smtClean="0"/>
              <a:t>болоньєзе</a:t>
            </a:r>
            <a:r>
              <a:rPr lang="uk-UA" sz="2000" dirty="0" smtClean="0"/>
              <a:t>, але в Італії частіше говорять </a:t>
            </a:r>
            <a:r>
              <a:rPr lang="uk-UA" sz="2000" dirty="0" err="1" smtClean="0"/>
              <a:t>Lasagne</a:t>
            </a:r>
            <a:r>
              <a:rPr lang="uk-UA" sz="2000" dirty="0" smtClean="0"/>
              <a:t> </a:t>
            </a:r>
            <a:r>
              <a:rPr lang="uk-UA" sz="2000" dirty="0" err="1" smtClean="0"/>
              <a:t>al</a:t>
            </a:r>
            <a:r>
              <a:rPr lang="uk-UA" sz="2000" dirty="0" smtClean="0"/>
              <a:t> </a:t>
            </a:r>
            <a:r>
              <a:rPr lang="uk-UA" sz="2000" dirty="0" err="1" smtClean="0"/>
              <a:t>Forno</a:t>
            </a:r>
            <a:r>
              <a:rPr lang="uk-UA" sz="2000" dirty="0" smtClean="0"/>
              <a:t>, тобто лазіння з духовки. Це багатошарова страва з тонких листів тіста, рясно просочених соусом, між якими знаходиться начинка. </a:t>
            </a:r>
            <a:r>
              <a:rPr lang="uk-UA" sz="2000" dirty="0" err="1" smtClean="0"/>
              <a:t>Лазанню</a:t>
            </a:r>
            <a:r>
              <a:rPr lang="uk-UA" sz="2000" dirty="0" smtClean="0"/>
              <a:t> готують майже повсюдно. У Болоньї в тісто додають шпинат, а як начинку використовують м'ясний фарш з томатним соусом.</a:t>
            </a:r>
            <a:endParaRPr lang="uk-UA" sz="2000" dirty="0"/>
          </a:p>
        </p:txBody>
      </p:sp>
      <p:pic>
        <p:nvPicPr>
          <p:cNvPr id="11267" name="Picture 3" descr="C:\Users\user\Downloads\top-20-blyud-italii-3.jpg"/>
          <p:cNvPicPr>
            <a:picLocks noChangeAspect="1" noChangeArrowheads="1"/>
          </p:cNvPicPr>
          <p:nvPr/>
        </p:nvPicPr>
        <p:blipFill>
          <a:blip r:embed="rId2" cstate="print"/>
          <a:srcRect t="9350"/>
          <a:stretch>
            <a:fillRect/>
          </a:stretch>
        </p:blipFill>
        <p:spPr bwMode="auto">
          <a:xfrm>
            <a:off x="1043608" y="1052737"/>
            <a:ext cx="7085036" cy="38478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uk-UA" b="1" dirty="0" err="1" smtClean="0"/>
              <a:t>Полента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dirty="0" smtClean="0"/>
              <a:t> </a:t>
            </a:r>
            <a:r>
              <a:rPr lang="uk-UA" sz="3100" dirty="0" err="1" smtClean="0"/>
              <a:t>Трентино-Альто-Адидже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085184"/>
            <a:ext cx="8291264" cy="14401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uk-UA" dirty="0" smtClean="0"/>
              <a:t>Цей рецепт популярний у всій північній Італії. По суті, </a:t>
            </a:r>
            <a:r>
              <a:rPr lang="uk-UA" dirty="0" err="1" smtClean="0"/>
              <a:t>полента</a:t>
            </a:r>
            <a:r>
              <a:rPr lang="uk-UA" dirty="0" smtClean="0"/>
              <a:t> - каша з кукурудзяного борошна, яке подається з м'ясним, вершковим, вершково-грибним соусом, або ж з тертим пармезаном. Нерідко зустрічається </a:t>
            </a:r>
            <a:r>
              <a:rPr lang="uk-UA" dirty="0" err="1" smtClean="0"/>
              <a:t>полента</a:t>
            </a:r>
            <a:r>
              <a:rPr lang="uk-UA" dirty="0" smtClean="0"/>
              <a:t> зі смаженим перцем, цибулею з ковбасою або просто сиром </a:t>
            </a:r>
            <a:r>
              <a:rPr lang="uk-UA" dirty="0" err="1" smtClean="0"/>
              <a:t>горгонзолу</a:t>
            </a:r>
            <a:r>
              <a:rPr lang="uk-UA" dirty="0" smtClean="0"/>
              <a:t>. Іноді кашу їдять як гарячу страву відразу після приготування, а іноді охолоджують, щоб потім нарізати і обсмажити в маслі.</a:t>
            </a:r>
            <a:endParaRPr lang="uk-UA" dirty="0"/>
          </a:p>
        </p:txBody>
      </p:sp>
      <p:pic>
        <p:nvPicPr>
          <p:cNvPr id="12290" name="Picture 2" descr="C:\Users\user\Downloads\top-20-blyud-italii-4.jpg"/>
          <p:cNvPicPr>
            <a:picLocks noChangeAspect="1" noChangeArrowheads="1"/>
          </p:cNvPicPr>
          <p:nvPr/>
        </p:nvPicPr>
        <p:blipFill>
          <a:blip r:embed="rId2" cstate="print"/>
          <a:srcRect t="10655" b="10655"/>
          <a:stretch>
            <a:fillRect/>
          </a:stretch>
        </p:blipFill>
        <p:spPr bwMode="auto">
          <a:xfrm>
            <a:off x="899592" y="1268760"/>
            <a:ext cx="7805117" cy="3679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Антипасті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365104"/>
            <a:ext cx="8219256" cy="20882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400" dirty="0" err="1" smtClean="0">
                <a:solidFill>
                  <a:srgbClr val="C00000"/>
                </a:solidFill>
              </a:rPr>
              <a:t>Антипасті</a:t>
            </a:r>
            <a:r>
              <a:rPr lang="uk-UA" sz="2400" dirty="0" err="1" smtClean="0"/>
              <a:t>—</a:t>
            </a:r>
            <a:r>
              <a:rPr lang="uk-UA" sz="2400" dirty="0" smtClean="0"/>
              <a:t> закуска в італійській кухні. Слово означає «перед їжею». У класичній італійській кухні це можуть бути мариновані в олії овочі, «</a:t>
            </a:r>
            <a:r>
              <a:rPr lang="uk-UA" sz="2400" dirty="0" err="1" smtClean="0"/>
              <a:t>Капрезе</a:t>
            </a:r>
            <a:r>
              <a:rPr lang="uk-UA" sz="2400" dirty="0" smtClean="0"/>
              <a:t>», страви з копченостями, оливками, запеченими овочами, сирами, морепродуктами, шматочками свіжих фруктів, зеленню. Також подають різноманітні сорти хліба й оливкову олію. </a:t>
            </a:r>
            <a:endParaRPr lang="uk-UA" sz="2400" dirty="0"/>
          </a:p>
        </p:txBody>
      </p:sp>
      <p:pic>
        <p:nvPicPr>
          <p:cNvPr id="32770" name="Picture 2" descr="C:\Users\user\Downloads\Без названия (5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973984" cy="2644506"/>
          </a:xfrm>
          <a:prstGeom prst="rect">
            <a:avLst/>
          </a:prstGeom>
          <a:noFill/>
        </p:spPr>
      </p:pic>
      <p:pic>
        <p:nvPicPr>
          <p:cNvPr id="32771" name="Picture 3" descr="C:\Users\user\Downloads\antipasto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4070226" cy="2713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uk-UA" b="1" dirty="0" err="1" smtClean="0"/>
              <a:t>Тортеліні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3100" dirty="0" err="1" smtClean="0"/>
              <a:t>Эмилия-Романья</a:t>
            </a:r>
            <a:r>
              <a:rPr lang="uk-UA" sz="3100" dirty="0" smtClean="0"/>
              <a:t/>
            </a:r>
            <a:br>
              <a:rPr lang="uk-UA" sz="3100" dirty="0" smtClean="0"/>
            </a:br>
            <a:endParaRPr lang="uk-UA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085184"/>
            <a:ext cx="8435280" cy="1512168"/>
          </a:xfrm>
        </p:spPr>
        <p:txBody>
          <a:bodyPr>
            <a:noAutofit/>
          </a:bodyPr>
          <a:lstStyle/>
          <a:p>
            <a:r>
              <a:rPr lang="uk-UA" sz="1800" b="1" dirty="0" smtClean="0"/>
              <a:t>Хоча офіційно </a:t>
            </a:r>
            <a:r>
              <a:rPr lang="uk-UA" sz="1800" b="1" dirty="0" err="1" smtClean="0"/>
              <a:t>тортелінні</a:t>
            </a:r>
            <a:r>
              <a:rPr lang="uk-UA" sz="1800" b="1" dirty="0" smtClean="0"/>
              <a:t> ставляться до пасти, нам звичніше порівнювати їх із витонченими пельменями з тонкого тіста. Як начинка для </a:t>
            </a:r>
            <a:r>
              <a:rPr lang="uk-UA" sz="1800" b="1" dirty="0" err="1" smtClean="0"/>
              <a:t>тортелінні</a:t>
            </a:r>
            <a:r>
              <a:rPr lang="uk-UA" sz="1800" b="1" dirty="0" smtClean="0"/>
              <a:t> використовується м'ясний фарш або </a:t>
            </a:r>
            <a:r>
              <a:rPr lang="uk-UA" sz="1800" b="1" dirty="0" err="1" smtClean="0"/>
              <a:t>рікотта</a:t>
            </a:r>
            <a:r>
              <a:rPr lang="uk-UA" sz="1800" b="1" dirty="0" smtClean="0"/>
              <a:t> з травами. Їх подають як першу страву в курячому або іноді яловичому бульйоні. Іноді їх можуть додавати до легкого овочевого супу.  </a:t>
            </a:r>
            <a:endParaRPr lang="uk-UA" sz="1800" b="1" dirty="0"/>
          </a:p>
        </p:txBody>
      </p:sp>
      <p:pic>
        <p:nvPicPr>
          <p:cNvPr id="13314" name="Picture 2" descr="C:\Users\user\Downloads\top-20-blyud-italii-5.jpg"/>
          <p:cNvPicPr>
            <a:picLocks noChangeAspect="1" noChangeArrowheads="1"/>
          </p:cNvPicPr>
          <p:nvPr/>
        </p:nvPicPr>
        <p:blipFill>
          <a:blip r:embed="rId2" cstate="print"/>
          <a:srcRect t="12060" b="6439"/>
          <a:stretch>
            <a:fillRect/>
          </a:stretch>
        </p:blipFill>
        <p:spPr bwMode="auto">
          <a:xfrm>
            <a:off x="539552" y="1340768"/>
            <a:ext cx="7545338" cy="3684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Ріболітта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941168"/>
            <a:ext cx="8219256" cy="14401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b="1" dirty="0" err="1" smtClean="0">
                <a:solidFill>
                  <a:srgbClr val="C00000"/>
                </a:solidFill>
              </a:rPr>
              <a:t>Ріболітта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  <a:r>
              <a:rPr lang="uk-UA" dirty="0" smtClean="0"/>
              <a:t>- це тосканська версія селянського супу з бобовими. По консистенції суп дуже густий, тому що в бульйон додають хліб. Готують зазвичай із сезонних овочів, бобів на м'ясному бульйоні, щедро приправляючи спеціями.</a:t>
            </a:r>
            <a:endParaRPr lang="uk-UA" dirty="0"/>
          </a:p>
        </p:txBody>
      </p:sp>
      <p:pic>
        <p:nvPicPr>
          <p:cNvPr id="14338" name="Picture 2" descr="C:\Users\user\Downloads\top-20-blyud-italii-6.jpg"/>
          <p:cNvPicPr>
            <a:picLocks noChangeAspect="1" noChangeArrowheads="1"/>
          </p:cNvPicPr>
          <p:nvPr/>
        </p:nvPicPr>
        <p:blipFill>
          <a:blip r:embed="rId2" cstate="print"/>
          <a:srcRect t="9250" b="14870"/>
          <a:stretch>
            <a:fillRect/>
          </a:stretch>
        </p:blipFill>
        <p:spPr bwMode="auto">
          <a:xfrm>
            <a:off x="432153" y="908720"/>
            <a:ext cx="8711847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uk-UA" b="1" dirty="0" err="1" smtClean="0"/>
              <a:t>Оссобуко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dirty="0" smtClean="0"/>
              <a:t>Мілан, Ломбардія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149080"/>
            <a:ext cx="8291264" cy="2337123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Фірмова страва регіону Ломбардія є тушкованою телячою </a:t>
            </a:r>
            <a:r>
              <a:rPr lang="uk-UA" dirty="0" err="1" smtClean="0"/>
              <a:t>голяшкою</a:t>
            </a:r>
            <a:r>
              <a:rPr lang="uk-UA" dirty="0" smtClean="0"/>
              <a:t>. Обов'язково, щоб з м'ясом подавалася "порожнина кістка" (</a:t>
            </a:r>
            <a:r>
              <a:rPr lang="uk-UA" dirty="0" err="1" smtClean="0"/>
              <a:t>osso</a:t>
            </a:r>
            <a:r>
              <a:rPr lang="uk-UA" dirty="0" smtClean="0"/>
              <a:t> </a:t>
            </a:r>
            <a:r>
              <a:rPr lang="uk-UA" dirty="0" err="1" smtClean="0"/>
              <a:t>buco</a:t>
            </a:r>
            <a:r>
              <a:rPr lang="uk-UA" dirty="0" smtClean="0"/>
              <a:t>), тобто кісточка, в якій залишився кістковий мозок. Вважається, що </a:t>
            </a:r>
            <a:r>
              <a:rPr lang="uk-UA" dirty="0" err="1" smtClean="0"/>
              <a:t>особуко</a:t>
            </a:r>
            <a:r>
              <a:rPr lang="uk-UA" dirty="0" smtClean="0"/>
              <a:t> готували у місцевих тратторіях протягом століть, хоча перший письмовий рецепт знайдено у кулінарному керівництві </a:t>
            </a:r>
            <a:r>
              <a:rPr lang="uk-UA" dirty="0" err="1" smtClean="0"/>
              <a:t>Пеллегріно</a:t>
            </a:r>
            <a:r>
              <a:rPr lang="uk-UA" dirty="0" smtClean="0"/>
              <a:t> </a:t>
            </a:r>
            <a:r>
              <a:rPr lang="uk-UA" dirty="0" err="1" smtClean="0"/>
              <a:t>Артусі</a:t>
            </a:r>
            <a:r>
              <a:rPr lang="uk-UA" dirty="0" smtClean="0"/>
              <a:t> 1891 року. Найвідомішою є подача страви </a:t>
            </a:r>
            <a:r>
              <a:rPr lang="uk-UA" dirty="0" err="1" smtClean="0"/>
              <a:t>по-міланськи</a:t>
            </a:r>
            <a:r>
              <a:rPr lang="uk-UA" dirty="0" smtClean="0"/>
              <a:t>, коли тушковане м'ясо доповнюють шафрановим </a:t>
            </a:r>
            <a:r>
              <a:rPr lang="uk-UA" dirty="0" err="1" smtClean="0"/>
              <a:t>різотто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15362" name="Picture 2" descr="C:\Users\user\Downloads\Без названия (4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9324"/>
            <a:ext cx="3829968" cy="2548670"/>
          </a:xfrm>
          <a:prstGeom prst="rect">
            <a:avLst/>
          </a:prstGeom>
          <a:noFill/>
        </p:spPr>
      </p:pic>
      <p:pic>
        <p:nvPicPr>
          <p:cNvPr id="15363" name="Picture 3" descr="C:\Users\user\Downloads\images (5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614246"/>
            <a:ext cx="3744416" cy="2491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uk-UA" b="1" dirty="0" err="1" smtClean="0"/>
              <a:t>Сальтімбокка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dirty="0" smtClean="0"/>
              <a:t>Рим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97152"/>
            <a:ext cx="8363272" cy="1728192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err="1" smtClean="0">
                <a:solidFill>
                  <a:srgbClr val="C00000"/>
                </a:solidFill>
              </a:rPr>
              <a:t>Сальтімбока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  <a:r>
              <a:rPr lang="uk-UA" dirty="0" smtClean="0"/>
              <a:t>— популярна в усьому світі страва римської кухні. </a:t>
            </a:r>
            <a:r>
              <a:rPr lang="uk-UA" dirty="0" err="1" smtClean="0"/>
              <a:t>Сальтімбока</a:t>
            </a:r>
            <a:r>
              <a:rPr lang="uk-UA" dirty="0" smtClean="0"/>
              <a:t> — це тонкий шніцель із телятини зі скибочкою </a:t>
            </a:r>
            <a:r>
              <a:rPr lang="uk-UA" dirty="0" err="1" smtClean="0"/>
              <a:t>прошуто</a:t>
            </a:r>
            <a:r>
              <a:rPr lang="uk-UA" dirty="0" smtClean="0"/>
              <a:t> і шавлією. Також замість телятини іноді використовують свинину або куряче м'ясо. М'ясо маринується у вині або солоній воді залежно від регіону й особистих переваг.</a:t>
            </a:r>
            <a:endParaRPr lang="uk-UA" dirty="0"/>
          </a:p>
        </p:txBody>
      </p:sp>
      <p:pic>
        <p:nvPicPr>
          <p:cNvPr id="16386" name="Picture 2" descr="C:\Users\user\Downloads\top-20-blyud-italii-9.jpg"/>
          <p:cNvPicPr>
            <a:picLocks noChangeAspect="1" noChangeArrowheads="1"/>
          </p:cNvPicPr>
          <p:nvPr/>
        </p:nvPicPr>
        <p:blipFill>
          <a:blip r:embed="rId2" cstate="print"/>
          <a:srcRect t="33767"/>
          <a:stretch>
            <a:fillRect/>
          </a:stretch>
        </p:blipFill>
        <p:spPr bwMode="auto">
          <a:xfrm>
            <a:off x="395536" y="1484784"/>
            <a:ext cx="8453189" cy="3354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uk-UA" b="1" dirty="0" smtClean="0"/>
              <a:t>Солена </a:t>
            </a:r>
            <a:r>
              <a:rPr lang="uk-UA" b="1" dirty="0" err="1" smtClean="0"/>
              <a:t>треска</a:t>
            </a:r>
            <a:r>
              <a:rPr lang="uk-UA" b="1" dirty="0" smtClean="0"/>
              <a:t> (</a:t>
            </a:r>
            <a:r>
              <a:rPr lang="en-US" b="1" dirty="0" err="1" smtClean="0"/>
              <a:t>baccala</a:t>
            </a:r>
            <a:r>
              <a:rPr lang="en-US" b="1" dirty="0" smtClean="0"/>
              <a:t> </a:t>
            </a:r>
            <a:r>
              <a:rPr lang="en-US" b="1" dirty="0" err="1" smtClean="0"/>
              <a:t>arracanto</a:t>
            </a:r>
            <a:r>
              <a:rPr lang="en-US" b="1" dirty="0" smtClean="0"/>
              <a:t>)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dirty="0" err="1" smtClean="0"/>
              <a:t>Молізе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085184"/>
            <a:ext cx="8219256" cy="1040979"/>
          </a:xfrm>
        </p:spPr>
        <p:txBody>
          <a:bodyPr>
            <a:noAutofit/>
          </a:bodyPr>
          <a:lstStyle/>
          <a:p>
            <a:r>
              <a:rPr lang="ru-RU" sz="2000" dirty="0" smtClean="0"/>
              <a:t> </a:t>
            </a:r>
            <a:endParaRPr lang="uk-UA" sz="2000" dirty="0"/>
          </a:p>
        </p:txBody>
      </p:sp>
      <p:pic>
        <p:nvPicPr>
          <p:cNvPr id="18434" name="Picture 2" descr="C:\Users\user\Downloads\top-20-blyud-italii-13.jpg"/>
          <p:cNvPicPr>
            <a:picLocks noChangeAspect="1" noChangeArrowheads="1"/>
          </p:cNvPicPr>
          <p:nvPr/>
        </p:nvPicPr>
        <p:blipFill>
          <a:blip r:embed="rId2" cstate="print"/>
          <a:srcRect t="13465" b="13465"/>
          <a:stretch>
            <a:fillRect/>
          </a:stretch>
        </p:blipFill>
        <p:spPr bwMode="auto">
          <a:xfrm>
            <a:off x="467544" y="1196752"/>
            <a:ext cx="8388961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941168"/>
            <a:ext cx="8363272" cy="1512168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Ніжні помаранчеві квітки </a:t>
            </a:r>
            <a:r>
              <a:rPr lang="uk-UA" dirty="0" err="1" smtClean="0"/>
              <a:t>цукіні</a:t>
            </a:r>
            <a:r>
              <a:rPr lang="uk-UA" dirty="0" smtClean="0"/>
              <a:t> готують у багатьох регіонах. Зазвичай їх начиняють сиром і обсмажують у </a:t>
            </a:r>
            <a:r>
              <a:rPr lang="uk-UA" dirty="0" err="1" smtClean="0"/>
              <a:t>клярі</a:t>
            </a:r>
            <a:r>
              <a:rPr lang="uk-UA" dirty="0" smtClean="0"/>
              <a:t> чи паніровці. Також квітки можуть подаватися з м'яким вершковим сиром усередині із зеленню та листям як салат.</a:t>
            </a:r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Квіти </a:t>
            </a:r>
            <a:r>
              <a:rPr lang="uk-UA" dirty="0" err="1" smtClean="0"/>
              <a:t>цукіні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sz="2200" dirty="0" err="1" smtClean="0"/>
              <a:t>Кампанья</a:t>
            </a:r>
            <a:endParaRPr lang="uk-UA" sz="2200" dirty="0"/>
          </a:p>
        </p:txBody>
      </p:sp>
      <p:pic>
        <p:nvPicPr>
          <p:cNvPr id="17410" name="Picture 2" descr="C:\Users\user\Downloads\top-20-blyud-italii-10.jpg"/>
          <p:cNvPicPr>
            <a:picLocks noChangeAspect="1" noChangeArrowheads="1"/>
          </p:cNvPicPr>
          <p:nvPr/>
        </p:nvPicPr>
        <p:blipFill>
          <a:blip r:embed="rId2" cstate="print"/>
          <a:srcRect t="8151" b="13602"/>
          <a:stretch>
            <a:fillRect/>
          </a:stretch>
        </p:blipFill>
        <p:spPr bwMode="auto">
          <a:xfrm>
            <a:off x="827584" y="1412776"/>
            <a:ext cx="7373069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b="1" dirty="0" err="1" smtClean="0"/>
              <a:t>Бістека</a:t>
            </a:r>
            <a:r>
              <a:rPr lang="ru-RU" b="1" dirty="0" smtClean="0"/>
              <a:t> Флорентина или </a:t>
            </a:r>
            <a:r>
              <a:rPr lang="ru-RU" b="1" dirty="0" err="1" smtClean="0"/>
              <a:t>або</a:t>
            </a:r>
            <a:r>
              <a:rPr lang="ru-RU" b="1" dirty="0" smtClean="0"/>
              <a:t> </a:t>
            </a:r>
            <a:r>
              <a:rPr lang="ru-RU" b="1" dirty="0" err="1" smtClean="0"/>
              <a:t>стейк</a:t>
            </a:r>
            <a:r>
              <a:rPr lang="ru-RU" b="1" dirty="0" smtClean="0"/>
              <a:t> </a:t>
            </a:r>
            <a:r>
              <a:rPr lang="ru-RU" b="1" dirty="0" err="1" smtClean="0"/>
              <a:t>по-флорентийски</a:t>
            </a:r>
            <a:r>
              <a:rPr lang="ru-RU" dirty="0" smtClean="0"/>
              <a:t> Тоскана</a:t>
            </a:r>
            <a:br>
              <a:rPr lang="ru-RU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97152"/>
            <a:ext cx="8147248" cy="1800200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err="1" smtClean="0"/>
              <a:t>Стейк</a:t>
            </a:r>
            <a:r>
              <a:rPr lang="uk-UA" b="1" dirty="0" smtClean="0"/>
              <a:t> </a:t>
            </a:r>
            <a:r>
              <a:rPr lang="uk-UA" b="1" dirty="0" err="1" smtClean="0"/>
              <a:t>по-флорентійськи</a:t>
            </a:r>
            <a:r>
              <a:rPr lang="uk-UA" b="1" dirty="0" smtClean="0"/>
              <a:t> </a:t>
            </a:r>
            <a:r>
              <a:rPr lang="uk-UA" dirty="0" smtClean="0"/>
              <a:t>- одна з найкращих страв тосканської кухні. Його якість залежить від вибору м'яса та правильного прожарювання. По суті це </a:t>
            </a:r>
            <a:r>
              <a:rPr lang="uk-UA" dirty="0" err="1" smtClean="0"/>
              <a:t>стейк</a:t>
            </a:r>
            <a:r>
              <a:rPr lang="uk-UA" dirty="0" smtClean="0"/>
              <a:t>  з м'яса корів тосканської породи, приготований на вугіллі. М'ясо змащується оливковою олією з розмарином, сіллю та перцем, а потім смажиться. Одним </a:t>
            </a:r>
            <a:r>
              <a:rPr lang="uk-UA" dirty="0" err="1" smtClean="0"/>
              <a:t>стейком</a:t>
            </a:r>
            <a:r>
              <a:rPr lang="uk-UA" dirty="0" smtClean="0"/>
              <a:t> легко </a:t>
            </a:r>
            <a:r>
              <a:rPr lang="uk-UA" dirty="0" err="1" smtClean="0"/>
              <a:t>наїдаютьсяться</a:t>
            </a:r>
            <a:r>
              <a:rPr lang="uk-UA" dirty="0" smtClean="0"/>
              <a:t> дві людини.</a:t>
            </a:r>
            <a:endParaRPr lang="uk-UA" dirty="0"/>
          </a:p>
        </p:txBody>
      </p:sp>
      <p:pic>
        <p:nvPicPr>
          <p:cNvPr id="20482" name="Picture 2" descr="C:\Users\user\Downloads\Без названия (4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84784"/>
            <a:ext cx="4608512" cy="3027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uk-UA" b="1" dirty="0" err="1" smtClean="0"/>
              <a:t>Аранчіні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dirty="0" smtClean="0"/>
              <a:t> Сицилія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97152"/>
            <a:ext cx="8363272" cy="132901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400" dirty="0" smtClean="0"/>
              <a:t>Рисові кульки з м'ясною або сирною начинкою, обсмажені в паніровці, - популярна на півдні Італії вулична їжа. Класичними вважаються </a:t>
            </a:r>
            <a:r>
              <a:rPr lang="uk-UA" sz="2400" dirty="0" err="1" smtClean="0"/>
              <a:t>аранчіні</a:t>
            </a:r>
            <a:r>
              <a:rPr lang="uk-UA" sz="2400" dirty="0" smtClean="0"/>
              <a:t> з м'ясним фаршем та томатним соусом усередині. Їх продають на вулиці і готують у тратторіях як закуску або гарнір.</a:t>
            </a:r>
            <a:endParaRPr lang="uk-UA" sz="2400" dirty="0"/>
          </a:p>
        </p:txBody>
      </p:sp>
      <p:pic>
        <p:nvPicPr>
          <p:cNvPr id="19459" name="Picture 3" descr="C:\Users\user\Downloads\top-20-blyud-italii-14.jpg"/>
          <p:cNvPicPr>
            <a:picLocks noChangeAspect="1" noChangeArrowheads="1"/>
          </p:cNvPicPr>
          <p:nvPr/>
        </p:nvPicPr>
        <p:blipFill>
          <a:blip r:embed="rId2" cstate="print"/>
          <a:srcRect t="20491" b="12060"/>
          <a:stretch>
            <a:fillRect/>
          </a:stretch>
        </p:blipFill>
        <p:spPr bwMode="auto">
          <a:xfrm>
            <a:off x="323528" y="1268760"/>
            <a:ext cx="8553450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Оливки  </a:t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229200"/>
            <a:ext cx="8219256" cy="8969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0723" name="Picture 3" descr="C:\Users\user\Downloads\виды-оливок-22563743.jpg"/>
          <p:cNvPicPr>
            <a:picLocks noChangeAspect="1" noChangeArrowheads="1"/>
          </p:cNvPicPr>
          <p:nvPr/>
        </p:nvPicPr>
        <p:blipFill>
          <a:blip r:embed="rId2" cstate="print"/>
          <a:srcRect b="14607"/>
          <a:stretch>
            <a:fillRect/>
          </a:stretch>
        </p:blipFill>
        <p:spPr bwMode="auto">
          <a:xfrm>
            <a:off x="395536" y="1124744"/>
            <a:ext cx="7928665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Артишоки (</a:t>
            </a:r>
            <a:r>
              <a:rPr lang="en-US" b="1" dirty="0" err="1" smtClean="0"/>
              <a:t>carciofi</a:t>
            </a:r>
            <a:r>
              <a:rPr lang="en-US" b="1" dirty="0" smtClean="0"/>
              <a:t>), </a:t>
            </a:r>
            <a:r>
              <a:rPr lang="uk-UA" b="1" dirty="0" smtClean="0"/>
              <a:t>Рим</a:t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437112"/>
            <a:ext cx="8219256" cy="1689051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Хоча</a:t>
            </a:r>
            <a:r>
              <a:rPr lang="ru-RU" dirty="0" smtClean="0"/>
              <a:t> артишоки </a:t>
            </a:r>
            <a:r>
              <a:rPr lang="ru-RU" dirty="0" err="1" smtClean="0"/>
              <a:t>готують</a:t>
            </a:r>
            <a:r>
              <a:rPr lang="ru-RU" dirty="0" smtClean="0"/>
              <a:t> по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Італії</a:t>
            </a:r>
            <a:r>
              <a:rPr lang="ru-RU" dirty="0" smtClean="0"/>
              <a:t>,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вправно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ними </a:t>
            </a:r>
            <a:r>
              <a:rPr lang="ru-RU" dirty="0" err="1" smtClean="0"/>
              <a:t>поводять</a:t>
            </a:r>
            <a:r>
              <a:rPr lang="ru-RU" dirty="0" smtClean="0"/>
              <a:t> себе на </a:t>
            </a:r>
            <a:r>
              <a:rPr lang="ru-RU" dirty="0" err="1" smtClean="0"/>
              <a:t>римських</a:t>
            </a:r>
            <a:r>
              <a:rPr lang="ru-RU" dirty="0" smtClean="0"/>
              <a:t> кухнях. Один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традиційних</a:t>
            </a:r>
            <a:r>
              <a:rPr lang="ru-RU" dirty="0" smtClean="0"/>
              <a:t> </a:t>
            </a:r>
            <a:r>
              <a:rPr lang="ru-RU" dirty="0" err="1" smtClean="0"/>
              <a:t>рецептів</a:t>
            </a:r>
            <a:r>
              <a:rPr lang="ru-RU" dirty="0" smtClean="0"/>
              <a:t>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називається</a:t>
            </a:r>
            <a:r>
              <a:rPr lang="ru-RU" dirty="0" smtClean="0"/>
              <a:t> — артишоки </a:t>
            </a:r>
            <a:r>
              <a:rPr lang="ru-RU" dirty="0" err="1" smtClean="0"/>
              <a:t>по-римськи</a:t>
            </a:r>
            <a:r>
              <a:rPr lang="ru-RU" dirty="0" smtClean="0"/>
              <a:t>: </a:t>
            </a:r>
            <a:r>
              <a:rPr lang="ru-RU" dirty="0" err="1" smtClean="0"/>
              <a:t>очищені</a:t>
            </a:r>
            <a:r>
              <a:rPr lang="ru-RU" dirty="0" smtClean="0"/>
              <a:t> «</a:t>
            </a:r>
            <a:r>
              <a:rPr lang="ru-RU" dirty="0" err="1" smtClean="0"/>
              <a:t>квітки</a:t>
            </a:r>
            <a:r>
              <a:rPr lang="ru-RU" dirty="0" smtClean="0"/>
              <a:t>» </a:t>
            </a:r>
            <a:r>
              <a:rPr lang="ru-RU" dirty="0" err="1" smtClean="0"/>
              <a:t>варять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часником</a:t>
            </a:r>
            <a:r>
              <a:rPr lang="ru-RU" dirty="0" smtClean="0"/>
              <a:t>, </a:t>
            </a:r>
            <a:r>
              <a:rPr lang="ru-RU" dirty="0" err="1" smtClean="0"/>
              <a:t>ароматними</a:t>
            </a:r>
            <a:r>
              <a:rPr lang="ru-RU" dirty="0" smtClean="0"/>
              <a:t> травами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білим</a:t>
            </a:r>
            <a:r>
              <a:rPr lang="ru-RU" dirty="0" smtClean="0"/>
              <a:t> вином.</a:t>
            </a:r>
            <a:endParaRPr lang="uk-UA" dirty="0"/>
          </a:p>
        </p:txBody>
      </p:sp>
      <p:pic>
        <p:nvPicPr>
          <p:cNvPr id="29698" name="Picture 2" descr="C:\Users\user\Downloads\default_102493.jpg"/>
          <p:cNvPicPr>
            <a:picLocks noChangeAspect="1" noChangeArrowheads="1"/>
          </p:cNvPicPr>
          <p:nvPr/>
        </p:nvPicPr>
        <p:blipFill>
          <a:blip r:embed="rId2" cstate="print"/>
          <a:srcRect t="6801" b="21200"/>
          <a:stretch>
            <a:fillRect/>
          </a:stretch>
        </p:blipFill>
        <p:spPr bwMode="auto">
          <a:xfrm>
            <a:off x="971600" y="1052736"/>
            <a:ext cx="6795294" cy="3268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Downloads\італійська-кухня-9-1024x682.jpg"/>
          <p:cNvPicPr>
            <a:picLocks noChangeAspect="1" noChangeArrowheads="1"/>
          </p:cNvPicPr>
          <p:nvPr/>
        </p:nvPicPr>
        <p:blipFill>
          <a:blip r:embed="rId2" cstate="print"/>
          <a:srcRect l="5704" t="7877" r="3125"/>
          <a:stretch>
            <a:fillRect/>
          </a:stretch>
        </p:blipFill>
        <p:spPr bwMode="auto">
          <a:xfrm>
            <a:off x="251520" y="980728"/>
            <a:ext cx="8464476" cy="5696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b="1" dirty="0" smtClean="0"/>
              <a:t>Карбонара</a:t>
            </a:r>
            <a:r>
              <a:rPr lang="uk-UA" dirty="0" smtClean="0"/>
              <a:t> </a:t>
            </a:r>
            <a:r>
              <a:rPr lang="uk-UA" sz="2000" dirty="0" smtClean="0"/>
              <a:t>Рим, </a:t>
            </a:r>
            <a:r>
              <a:rPr lang="uk-UA" sz="2000" dirty="0" err="1" smtClean="0"/>
              <a:t>Лаціо</a:t>
            </a:r>
            <a:r>
              <a:rPr lang="uk-UA" sz="2000" dirty="0" smtClean="0"/>
              <a:t/>
            </a:r>
            <a:br>
              <a:rPr lang="uk-UA" sz="2000" dirty="0" smtClean="0"/>
            </a:br>
            <a:endParaRPr lang="uk-UA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869160"/>
            <a:ext cx="8075240" cy="172819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uk-UA" b="1" dirty="0" smtClean="0">
                <a:solidFill>
                  <a:srgbClr val="C00000"/>
                </a:solidFill>
              </a:rPr>
              <a:t>Карбонара </a:t>
            </a:r>
            <a:r>
              <a:rPr lang="uk-UA" dirty="0" smtClean="0"/>
              <a:t>давно покинула межі Італії та оселилася в італійських ресторанах по всьому світу.  Це паста, приготовлена ​​із сиром </a:t>
            </a:r>
            <a:r>
              <a:rPr lang="uk-UA" dirty="0" err="1" smtClean="0"/>
              <a:t>пекорино</a:t>
            </a:r>
            <a:r>
              <a:rPr lang="uk-UA" dirty="0" smtClean="0"/>
              <a:t> роману, беконом та сирим яйцем. Більш дорогий рецепт карбонари включає </a:t>
            </a:r>
            <a:r>
              <a:rPr lang="uk-UA" dirty="0" err="1" smtClean="0"/>
              <a:t>спагетті</a:t>
            </a:r>
            <a:r>
              <a:rPr lang="uk-UA" dirty="0" smtClean="0"/>
              <a:t>, вершковий соус, пармезан, щоковину та яйце. Незалежно від рецепту </a:t>
            </a:r>
            <a:r>
              <a:rPr lang="uk-UA" dirty="0" err="1" smtClean="0"/>
              <a:t>спагетті</a:t>
            </a:r>
            <a:r>
              <a:rPr lang="uk-UA" dirty="0" smtClean="0"/>
              <a:t> приправляються оливковою олією з часником і петрушкою та великою кількістю чорного перцю.</a:t>
            </a:r>
            <a:endParaRPr lang="uk-UA" dirty="0"/>
          </a:p>
        </p:txBody>
      </p:sp>
      <p:pic>
        <p:nvPicPr>
          <p:cNvPr id="21506" name="Picture 2" descr="C:\Users\user\Downloads\top-20-blyud-italii-17.jpg"/>
          <p:cNvPicPr>
            <a:picLocks noChangeAspect="1" noChangeArrowheads="1"/>
          </p:cNvPicPr>
          <p:nvPr/>
        </p:nvPicPr>
        <p:blipFill>
          <a:blip r:embed="rId2" cstate="print"/>
          <a:srcRect b="14478"/>
          <a:stretch>
            <a:fillRect/>
          </a:stretch>
        </p:blipFill>
        <p:spPr bwMode="auto">
          <a:xfrm>
            <a:off x="611560" y="908720"/>
            <a:ext cx="7589093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uk-UA" b="1" dirty="0" err="1" smtClean="0"/>
              <a:t>Туррон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dirty="0" smtClean="0"/>
              <a:t> вся </a:t>
            </a:r>
            <a:r>
              <a:rPr lang="uk-UA" dirty="0" err="1" smtClean="0"/>
              <a:t>Италия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013176"/>
            <a:ext cx="8291264" cy="1584176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err="1" smtClean="0">
                <a:solidFill>
                  <a:srgbClr val="C00000"/>
                </a:solidFill>
              </a:rPr>
              <a:t>Туррон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  <a:r>
              <a:rPr lang="uk-UA" dirty="0" smtClean="0"/>
              <a:t>– це італійська версія нуги. Справжній </a:t>
            </a:r>
            <a:r>
              <a:rPr lang="uk-UA" dirty="0" err="1" smtClean="0"/>
              <a:t>Torrone</a:t>
            </a:r>
            <a:r>
              <a:rPr lang="uk-UA" dirty="0" smtClean="0"/>
              <a:t> зроблений з меду, яєчного білка, смажених горіхів та цедри. Товсті плити цього десерту продають у кафе та кондитерських по всій Італії. Такий нугою за традицією частують на Різдво. Плиточка </a:t>
            </a:r>
            <a:r>
              <a:rPr lang="uk-UA" dirty="0" err="1" smtClean="0"/>
              <a:t>туррону</a:t>
            </a:r>
            <a:r>
              <a:rPr lang="uk-UA" dirty="0" smtClean="0"/>
              <a:t> стане оригінальним італійським сувеніром.</a:t>
            </a:r>
            <a:endParaRPr lang="uk-UA" dirty="0"/>
          </a:p>
        </p:txBody>
      </p:sp>
      <p:pic>
        <p:nvPicPr>
          <p:cNvPr id="22530" name="Picture 2" descr="C:\Users\user\Downloads\top-20-blyud-italii-19.jpg"/>
          <p:cNvPicPr>
            <a:picLocks noChangeAspect="1" noChangeArrowheads="1"/>
          </p:cNvPicPr>
          <p:nvPr/>
        </p:nvPicPr>
        <p:blipFill>
          <a:blip r:embed="rId2" cstate="print"/>
          <a:srcRect b="22737"/>
          <a:stretch>
            <a:fillRect/>
          </a:stretch>
        </p:blipFill>
        <p:spPr bwMode="auto">
          <a:xfrm>
            <a:off x="611561" y="1056265"/>
            <a:ext cx="8237164" cy="3812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uk-UA" b="1" dirty="0" err="1" smtClean="0"/>
              <a:t>Струфолі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dirty="0" smtClean="0"/>
              <a:t>Неаполь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085184"/>
            <a:ext cx="8219256" cy="1772816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Зовні цей десерт нагадує гірку бобів. Але насправді </a:t>
            </a:r>
            <a:r>
              <a:rPr lang="uk-UA" dirty="0" err="1" smtClean="0"/>
              <a:t>Struffoli</a:t>
            </a:r>
            <a:r>
              <a:rPr lang="uk-UA" dirty="0" smtClean="0"/>
              <a:t> складається з маленьких кульок солодкого смаженого тіста, що нагадують крихітні пончики. Начинки всередині кульок немає, зате зверху їх рясно поливають медом, сиропом, корицею та цедрою. У класичному варіанті із </a:t>
            </a:r>
            <a:r>
              <a:rPr lang="uk-UA" dirty="0" err="1" smtClean="0"/>
              <a:t>струфолі</a:t>
            </a:r>
            <a:r>
              <a:rPr lang="uk-UA" dirty="0" smtClean="0"/>
              <a:t> на тарілці формується вежа.</a:t>
            </a:r>
            <a:endParaRPr lang="uk-UA" dirty="0"/>
          </a:p>
        </p:txBody>
      </p:sp>
      <p:pic>
        <p:nvPicPr>
          <p:cNvPr id="23554" name="Picture 2" descr="C:\Users\user\Downloads\top-20-blyud-italii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6580981" cy="3942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Мінестроне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157192"/>
            <a:ext cx="8291264" cy="136815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vi-VN" b="1" dirty="0" smtClean="0">
                <a:solidFill>
                  <a:srgbClr val="C00000"/>
                </a:solidFill>
              </a:rPr>
              <a:t>Мінестро́не</a:t>
            </a:r>
            <a:r>
              <a:rPr lang="vi-VN" dirty="0" smtClean="0"/>
              <a:t> — страва італійської кухні, легкий суп із сезонних овочів, іноді з додаванням пасти або рису. Мінестроне — одна з найпоширеніших в Італії страв.</a:t>
            </a:r>
            <a:endParaRPr lang="uk-UA" dirty="0"/>
          </a:p>
        </p:txBody>
      </p:sp>
      <p:pic>
        <p:nvPicPr>
          <p:cNvPr id="24578" name="Picture 2" descr="C:\Users\user\Downloads\minestrone-letnee_1584684358_15_max.jpg"/>
          <p:cNvPicPr>
            <a:picLocks noChangeAspect="1" noChangeArrowheads="1"/>
          </p:cNvPicPr>
          <p:nvPr/>
        </p:nvPicPr>
        <p:blipFill>
          <a:blip r:embed="rId2" cstate="print"/>
          <a:srcRect t="9051" b="16138"/>
          <a:stretch>
            <a:fillRect/>
          </a:stretch>
        </p:blipFill>
        <p:spPr bwMode="auto">
          <a:xfrm>
            <a:off x="899592" y="1268760"/>
            <a:ext cx="7506072" cy="374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/>
              <a:t>Пандоро</a:t>
            </a:r>
            <a:endParaRPr lang="uk-UA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25144"/>
            <a:ext cx="8291264" cy="1800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vi-VN" b="1" dirty="0" smtClean="0">
                <a:solidFill>
                  <a:srgbClr val="C00000"/>
                </a:solidFill>
              </a:rPr>
              <a:t>Пандоро</a:t>
            </a:r>
            <a:r>
              <a:rPr lang="vi-VN" dirty="0" smtClean="0"/>
              <a:t> — традиційний італійський солодкий різдвяний хліб, який випікають на Різдво та Новий рік. Зазвичай </a:t>
            </a:r>
            <a:r>
              <a:rPr lang="uk-UA" dirty="0" smtClean="0"/>
              <a:t> </a:t>
            </a:r>
            <a:r>
              <a:rPr lang="vi-VN" dirty="0" smtClean="0"/>
              <a:t> продукт, пандоро традиційно має форму усіченого конуса з восьмипроменевою зіркою. Італійським аналогом є панетон, а Великодій відповідник — великодня голубка. </a:t>
            </a:r>
            <a:endParaRPr lang="uk-UA" dirty="0"/>
          </a:p>
        </p:txBody>
      </p:sp>
      <p:pic>
        <p:nvPicPr>
          <p:cNvPr id="33794" name="Picture 2" descr="C:\Users\user\Downloads\Без названия (54).jpg"/>
          <p:cNvPicPr>
            <a:picLocks noChangeAspect="1" noChangeArrowheads="1"/>
          </p:cNvPicPr>
          <p:nvPr/>
        </p:nvPicPr>
        <p:blipFill>
          <a:blip r:embed="rId2" cstate="print"/>
          <a:srcRect l="15108"/>
          <a:stretch>
            <a:fillRect/>
          </a:stretch>
        </p:blipFill>
        <p:spPr bwMode="auto">
          <a:xfrm>
            <a:off x="467544" y="1412776"/>
            <a:ext cx="4045992" cy="3171604"/>
          </a:xfrm>
          <a:prstGeom prst="rect">
            <a:avLst/>
          </a:prstGeom>
          <a:noFill/>
        </p:spPr>
      </p:pic>
      <p:pic>
        <p:nvPicPr>
          <p:cNvPr id="33795" name="Picture 3" descr="C:\Users\user\Downloads\Без названия (55).jpg"/>
          <p:cNvPicPr>
            <a:picLocks noChangeAspect="1" noChangeArrowheads="1"/>
          </p:cNvPicPr>
          <p:nvPr/>
        </p:nvPicPr>
        <p:blipFill>
          <a:blip r:embed="rId3" cstate="print"/>
          <a:srcRect l="12516" r="29908"/>
          <a:stretch>
            <a:fillRect/>
          </a:stretch>
        </p:blipFill>
        <p:spPr bwMode="auto">
          <a:xfrm>
            <a:off x="5292080" y="1628800"/>
            <a:ext cx="2808312" cy="269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Панетоне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725144"/>
            <a:ext cx="8075240" cy="1401019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4819" name="Picture 3" descr="C:\Users\user\Downloads\Panettone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844" y="1412776"/>
            <a:ext cx="7916587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 smtClean="0"/>
              <a:t>Баба Неаполь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97152"/>
            <a:ext cx="8363272" cy="17281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1800" b="1" dirty="0" smtClean="0">
                <a:solidFill>
                  <a:srgbClr val="C00000"/>
                </a:solidFill>
              </a:rPr>
              <a:t>Баба</a:t>
            </a:r>
            <a:r>
              <a:rPr lang="uk-UA" sz="1800" dirty="0" smtClean="0"/>
              <a:t> - класика неаполітанської випічки десерт, який кожен, хто прибуває до Неаполя, обов'язково має спробувати.  М'який, золотистий і мокрий з ромом «</a:t>
            </a:r>
            <a:r>
              <a:rPr lang="uk-UA" sz="1800" dirty="0" err="1" smtClean="0"/>
              <a:t>babà</a:t>
            </a:r>
            <a:r>
              <a:rPr lang="uk-UA" sz="1800" dirty="0" smtClean="0"/>
              <a:t>» можна знайти в кондитерських міських магазинах як у класичному варіанті, так і з різними видами кремів, вершків, шоколаду та суниць. Одним із найвідоміших десертів є </a:t>
            </a:r>
            <a:r>
              <a:rPr lang="uk-UA" sz="1800" dirty="0" err="1" smtClean="0"/>
              <a:t>Баба-ал-Рум-Ромова</a:t>
            </a:r>
            <a:r>
              <a:rPr lang="uk-UA" sz="1800" dirty="0" smtClean="0"/>
              <a:t> баба, типовий неаполітанський десерт.  </a:t>
            </a:r>
            <a:endParaRPr lang="uk-UA" sz="1800" dirty="0"/>
          </a:p>
        </p:txBody>
      </p:sp>
      <p:pic>
        <p:nvPicPr>
          <p:cNvPr id="25602" name="Picture 2" descr="C:\Users\user\Downloads\Без названия (4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760168" cy="2599302"/>
          </a:xfrm>
          <a:prstGeom prst="rect">
            <a:avLst/>
          </a:prstGeom>
          <a:noFill/>
        </p:spPr>
      </p:pic>
      <p:pic>
        <p:nvPicPr>
          <p:cNvPr id="25604" name="Picture 4" descr="C:\Users\user\Downloads\Без названия (4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3475260" cy="2569828"/>
          </a:xfrm>
          <a:prstGeom prst="rect">
            <a:avLst/>
          </a:prstGeom>
          <a:noFill/>
        </p:spPr>
      </p:pic>
      <p:pic>
        <p:nvPicPr>
          <p:cNvPr id="25605" name="Picture 5" descr="C:\Users\user\Downloads\stock-photo-typical-dessert-naples-city-ita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257388"/>
            <a:ext cx="4364856" cy="1486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Сфольятела</a:t>
            </a:r>
            <a:r>
              <a:rPr lang="uk-UA" dirty="0" smtClean="0"/>
              <a:t> </a:t>
            </a:r>
            <a:r>
              <a:rPr lang="uk-UA" sz="2800" dirty="0" smtClean="0"/>
              <a:t>Неаполь</a:t>
            </a:r>
            <a:endParaRPr lang="uk-UA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365104"/>
            <a:ext cx="8075240" cy="21602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dirty="0" smtClean="0"/>
              <a:t>Дуже милі тістечка з листкового тіста. Тільки шари ці зовні, а не всередині, укладені рівними рядами і власними силами є декором. Всередині дуже смачна начинка із </a:t>
            </a:r>
            <a:r>
              <a:rPr lang="uk-UA" dirty="0" err="1" smtClean="0"/>
              <a:t>рікотти</a:t>
            </a:r>
            <a:r>
              <a:rPr lang="uk-UA" dirty="0" smtClean="0"/>
              <a:t> з лимонним присмаком.</a:t>
            </a:r>
            <a:endParaRPr lang="uk-UA" dirty="0"/>
          </a:p>
        </p:txBody>
      </p:sp>
      <p:pic>
        <p:nvPicPr>
          <p:cNvPr id="26626" name="Picture 2" descr="C:\Users\user\Downloads\Без названия (50).jpg"/>
          <p:cNvPicPr>
            <a:picLocks noChangeAspect="1" noChangeArrowheads="1"/>
          </p:cNvPicPr>
          <p:nvPr/>
        </p:nvPicPr>
        <p:blipFill>
          <a:blip r:embed="rId2" cstate="print"/>
          <a:srcRect r="16000"/>
          <a:stretch>
            <a:fillRect/>
          </a:stretch>
        </p:blipFill>
        <p:spPr bwMode="auto">
          <a:xfrm>
            <a:off x="611560" y="1412776"/>
            <a:ext cx="3564397" cy="2376264"/>
          </a:xfrm>
          <a:prstGeom prst="rect">
            <a:avLst/>
          </a:prstGeom>
          <a:noFill/>
        </p:spPr>
      </p:pic>
      <p:pic>
        <p:nvPicPr>
          <p:cNvPr id="26627" name="Picture 3" descr="C:\Users\user\Downloads\Без названия (5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3541935" cy="2356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 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323850" y="1844675"/>
            <a:ext cx="8374063" cy="2592388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uk-UA" sz="2400" smtClean="0"/>
              <a:t>Вважається, що італійці першими почали відварювати борошняну суміш, в результаті чого з’явилися макарони. В Італії всі макаронні вироби називають “паста”. Для їхнього приготування використовується борошно грубого помелу, що сприятливо впливає на травлення.  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80963"/>
            <a:ext cx="30289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4076700"/>
            <a:ext cx="43291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0875" y="3357563"/>
            <a:ext cx="226695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" y="4005263"/>
            <a:ext cx="37084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06425" y="188913"/>
            <a:ext cx="7210425" cy="849312"/>
          </a:xfrm>
        </p:spPr>
        <p:txBody>
          <a:bodyPr>
            <a:noAutofit/>
          </a:bodyPr>
          <a:lstStyle/>
          <a:p>
            <a:pPr eaLnBrk="1" hangingPunct="1"/>
            <a:r>
              <a:rPr lang="ru-RU" sz="6000" b="1" dirty="0" err="1" smtClean="0">
                <a:solidFill>
                  <a:srgbClr val="C00000"/>
                </a:solidFill>
              </a:rPr>
              <a:t>Равіолі</a:t>
            </a:r>
            <a:endParaRPr lang="uk-UA" sz="6000" dirty="0" smtClean="0">
              <a:solidFill>
                <a:srgbClr val="C00000"/>
              </a:solidFill>
            </a:endParaRP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395288" y="2163763"/>
            <a:ext cx="2962275" cy="31242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b="1" dirty="0" err="1" smtClean="0"/>
              <a:t>Равіолі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uk-UA" sz="2400" dirty="0" smtClean="0"/>
              <a:t>маленькі квадратні пельмені з макаронного тіста і начинки з м’яса, сира, картоплі або креветок.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340768"/>
            <a:ext cx="2682094" cy="177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ownloads\images - 2022-11-27T204922.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104456" cy="3199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596900" y="188912"/>
            <a:ext cx="7786688" cy="1295871"/>
          </a:xfrm>
        </p:spPr>
        <p:txBody>
          <a:bodyPr>
            <a:normAutofit/>
          </a:bodyPr>
          <a:lstStyle/>
          <a:p>
            <a:pPr eaLnBrk="1" hangingPunct="1"/>
            <a:r>
              <a:rPr lang="uk-UA" b="1" dirty="0" err="1" smtClean="0"/>
              <a:t>Тортелліні</a:t>
            </a:r>
            <a:r>
              <a:rPr lang="uk-UA" b="1" dirty="0" smtClean="0"/>
              <a:t> (італ. </a:t>
            </a:r>
            <a:r>
              <a:rPr lang="uk-UA" b="1" dirty="0" err="1" smtClean="0"/>
              <a:t>Tortellini</a:t>
            </a:r>
            <a:r>
              <a:rPr lang="uk-UA" b="1" dirty="0" smtClean="0"/>
              <a:t>)</a:t>
            </a:r>
            <a:r>
              <a:rPr lang="uk-UA" dirty="0" smtClean="0"/>
              <a:t> 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5364163" y="1943100"/>
            <a:ext cx="3563937" cy="352742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uk-UA" sz="2400" b="1" smtClean="0"/>
              <a:t>Тортелліні (італ. Tortellini)</a:t>
            </a:r>
            <a:r>
              <a:rPr lang="uk-UA" sz="2400" smtClean="0"/>
              <a:t> – італійські пельмені з прісного тіста з м’ясом, сиром або овочами. Історична батьківщина тортелліні – регіон Емілія</a:t>
            </a:r>
          </a:p>
          <a:p>
            <a:pPr marL="0" indent="0" eaLnBrk="1" hangingPunct="1">
              <a:buFontTx/>
              <a:buNone/>
            </a:pPr>
            <a:endParaRPr lang="uk-UA" smtClean="0"/>
          </a:p>
        </p:txBody>
      </p:sp>
      <p:pic>
        <p:nvPicPr>
          <p:cNvPr id="20484" name="Рисунок 3" descr="http://bigpicture.ru/wp-content/uploads/2013/06/italianfood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060575"/>
            <a:ext cx="42481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395288" y="14288"/>
            <a:ext cx="8229600" cy="1143000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chemeClr val="tx1"/>
                </a:solidFill>
              </a:rPr>
              <a:t>Спагеті (італ. Spaghetti)</a:t>
            </a:r>
            <a:endParaRPr lang="uk-UA" smtClean="0"/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2797175" y="1412875"/>
            <a:ext cx="6216650" cy="530066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uk-UA" sz="2400" b="1" dirty="0" smtClean="0"/>
              <a:t>Спагеті (італ. </a:t>
            </a:r>
            <a:r>
              <a:rPr lang="uk-UA" sz="2400" b="1" dirty="0" err="1" smtClean="0"/>
              <a:t>Spaghetti</a:t>
            </a:r>
            <a:r>
              <a:rPr lang="uk-UA" sz="2400" b="1" dirty="0" smtClean="0"/>
              <a:t>)</a:t>
            </a:r>
            <a:r>
              <a:rPr lang="uk-UA" sz="2400" dirty="0" smtClean="0"/>
              <a:t> – вид пасти. Батьківщиною </a:t>
            </a:r>
            <a:r>
              <a:rPr lang="uk-UA" sz="2400" dirty="0" err="1" smtClean="0"/>
              <a:t>спагетті</a:t>
            </a:r>
            <a:r>
              <a:rPr lang="uk-UA" sz="2400" dirty="0" smtClean="0"/>
              <a:t> є Італія, і вони широко використовуються в італійській кухні, часто подаються з томатним соусом. Спагеті – основа численних італійських страв. Спагеті народилися в Неаполі і зобов’язані своєю назвою </a:t>
            </a:r>
            <a:r>
              <a:rPr lang="uk-UA" sz="2400" dirty="0" err="1" smtClean="0"/>
              <a:t>Антоніо</a:t>
            </a:r>
            <a:r>
              <a:rPr lang="uk-UA" sz="2400" dirty="0" smtClean="0"/>
              <a:t> </a:t>
            </a:r>
            <a:r>
              <a:rPr lang="uk-UA" sz="2400" dirty="0" err="1" smtClean="0"/>
              <a:t>Вівіані</a:t>
            </a:r>
            <a:r>
              <a:rPr lang="uk-UA" sz="2400" dirty="0" smtClean="0"/>
              <a:t>, який прозвав їх так в 1842 році за схожість з відрізками шпагату. У Музеї </a:t>
            </a:r>
            <a:r>
              <a:rPr lang="uk-UA" sz="2400" dirty="0" err="1" smtClean="0"/>
              <a:t>спагетті</a:t>
            </a:r>
            <a:r>
              <a:rPr lang="uk-UA" sz="2400" dirty="0" smtClean="0"/>
              <a:t> демонструються 176 видів макаронних виробів. Італійське слово «</a:t>
            </a:r>
            <a:r>
              <a:rPr lang="uk-UA" sz="2400" dirty="0" err="1" smtClean="0"/>
              <a:t>spaghetti</a:t>
            </a:r>
            <a:r>
              <a:rPr lang="uk-UA" sz="2400" dirty="0" smtClean="0"/>
              <a:t>» – це не вся локшина, а строго певний вид італійської пасти.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/>
          <a:srcRect r="23332"/>
          <a:stretch>
            <a:fillRect/>
          </a:stretch>
        </p:blipFill>
        <p:spPr bwMode="auto">
          <a:xfrm>
            <a:off x="251520" y="1988840"/>
            <a:ext cx="25685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ownloads\Без названия - 2022-11-27T204734.887.jpg"/>
          <p:cNvPicPr>
            <a:picLocks noChangeAspect="1" noChangeArrowheads="1"/>
          </p:cNvPicPr>
          <p:nvPr/>
        </p:nvPicPr>
        <p:blipFill>
          <a:blip r:embed="rId3" cstate="print"/>
          <a:srcRect l="2749" t="12393" r="9281"/>
          <a:stretch>
            <a:fillRect/>
          </a:stretch>
        </p:blipFill>
        <p:spPr bwMode="auto">
          <a:xfrm>
            <a:off x="251520" y="4606271"/>
            <a:ext cx="2880320" cy="1908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dirty="0" smtClean="0"/>
              <a:t>Салат </a:t>
            </a:r>
            <a:r>
              <a:rPr lang="uk-UA" b="1" dirty="0" err="1" smtClean="0"/>
              <a:t>Капрезе</a:t>
            </a:r>
            <a:r>
              <a:rPr lang="uk-UA" b="1" dirty="0" smtClean="0"/>
              <a:t> (</a:t>
            </a:r>
            <a:r>
              <a:rPr lang="en-US" b="1" dirty="0" err="1" smtClean="0"/>
              <a:t>caprese</a:t>
            </a:r>
            <a:r>
              <a:rPr lang="en-US" b="1" dirty="0" smtClean="0"/>
              <a:t>)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653136"/>
            <a:ext cx="8507288" cy="147302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400" dirty="0" smtClean="0"/>
              <a:t>Таку назву салат отримав на честь острова Капрі. Салат </a:t>
            </a:r>
            <a:r>
              <a:rPr lang="uk-UA" sz="2400" dirty="0" err="1" smtClean="0"/>
              <a:t>Капрезе</a:t>
            </a:r>
            <a:r>
              <a:rPr lang="uk-UA" sz="2400" dirty="0" smtClean="0"/>
              <a:t> одна із найпопулярніших італійських страв. Більше того, ця страва дуже патріотична. Кожен її інгредієнт символізує один із кольорів італійського прапора. Сир </a:t>
            </a:r>
            <a:r>
              <a:rPr lang="uk-UA" sz="2400" dirty="0" err="1" smtClean="0"/>
              <a:t>моцарела</a:t>
            </a:r>
            <a:r>
              <a:rPr lang="uk-UA" sz="2400" dirty="0" smtClean="0"/>
              <a:t> і помідори нарізають шматочками.  </a:t>
            </a:r>
            <a:endParaRPr lang="uk-UA" sz="2400" dirty="0"/>
          </a:p>
        </p:txBody>
      </p:sp>
      <p:pic>
        <p:nvPicPr>
          <p:cNvPr id="28674" name="Picture 2" descr="C:\Users\user\Downloads\06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24744"/>
            <a:ext cx="5251772" cy="3491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 smtClean="0"/>
              <a:t>Фріттата</a:t>
            </a:r>
            <a:r>
              <a:rPr lang="uk-UA" b="1" dirty="0" smtClean="0"/>
              <a:t> (</a:t>
            </a:r>
            <a:r>
              <a:rPr lang="en-US" b="1" dirty="0" smtClean="0"/>
              <a:t>frittata)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pic>
        <p:nvPicPr>
          <p:cNvPr id="2050" name="Picture 2" descr="C:\Users\user\Downloads\1aa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0293"/>
          <a:stretch>
            <a:fillRect/>
          </a:stretch>
        </p:blipFill>
        <p:spPr bwMode="auto">
          <a:xfrm>
            <a:off x="899592" y="908720"/>
            <a:ext cx="6906163" cy="32166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5537" y="4437112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Ця страва - просто італійська версія омлету. Його готують з різними </a:t>
            </a:r>
            <a:r>
              <a:rPr lang="uk-UA" sz="2000" dirty="0" err="1" smtClean="0"/>
              <a:t>начинками</a:t>
            </a:r>
            <a:r>
              <a:rPr lang="uk-UA" sz="2000" dirty="0" smtClean="0"/>
              <a:t> із сиру, овочів, ковбаси або м'яса. Та й загалом у </a:t>
            </a:r>
            <a:r>
              <a:rPr lang="uk-UA" sz="2000" dirty="0" err="1" smtClean="0"/>
              <a:t>фріттаті</a:t>
            </a:r>
            <a:r>
              <a:rPr lang="uk-UA" sz="2000" dirty="0" smtClean="0"/>
              <a:t> використовують багато різноманітних наповнювачів. Включаючи навіть  пасту або картоплю із вчорашньої вечері. Зазвичай її готують на плиті, а потім запікають у духовці. У приготуванні неаполітанської </a:t>
            </a:r>
            <a:r>
              <a:rPr lang="uk-UA" sz="2000" dirty="0" err="1" smtClean="0"/>
              <a:t>фріттати</a:t>
            </a:r>
            <a:r>
              <a:rPr lang="uk-UA" sz="2000" dirty="0" smtClean="0"/>
              <a:t> часто використовують макарони, пармезан</a:t>
            </a:r>
            <a:endParaRPr lang="uk-UA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1305</Words>
  <Application>Microsoft Office PowerPoint</Application>
  <PresentationFormat>Экран (4:3)</PresentationFormat>
  <Paragraphs>70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Популярні страви італійської кухні</vt:lpstr>
      <vt:lpstr>Антипасті</vt:lpstr>
      <vt:lpstr>Слайд 3</vt:lpstr>
      <vt:lpstr> </vt:lpstr>
      <vt:lpstr>Равіолі</vt:lpstr>
      <vt:lpstr>Тортелліні (італ. Tortellini) </vt:lpstr>
      <vt:lpstr>Спагеті (італ. Spaghetti)</vt:lpstr>
      <vt:lpstr>Салат Капрезе (caprese)</vt:lpstr>
      <vt:lpstr>Фріттата (frittata) </vt:lpstr>
      <vt:lpstr> Брускетта (bruschetta) </vt:lpstr>
      <vt:lpstr>Каннеллоні (cannelloni)  </vt:lpstr>
      <vt:lpstr>Ньоккі (gnocchi) </vt:lpstr>
      <vt:lpstr>Кальцоне (calzone) </vt:lpstr>
      <vt:lpstr>Котлети по-міланськи (cotoletta alla Milanese) </vt:lpstr>
      <vt:lpstr>Тірамісу (Tiramisu) </vt:lpstr>
      <vt:lpstr>Каннолі (cannoli)</vt:lpstr>
      <vt:lpstr>Піца Неаполь, Сорренто, Кампания</vt:lpstr>
      <vt:lpstr>Лазанья Болонья и весь регион Эмилия-Романья </vt:lpstr>
      <vt:lpstr>Полента  Трентино-Альто-Адидже </vt:lpstr>
      <vt:lpstr>Тортеліні Эмилия-Романья </vt:lpstr>
      <vt:lpstr>Ріболітта</vt:lpstr>
      <vt:lpstr>Оссобуко Мілан, Ломбардія </vt:lpstr>
      <vt:lpstr>Сальтімбокка Рим</vt:lpstr>
      <vt:lpstr>Солена треска (baccala arracanto) Молізе </vt:lpstr>
      <vt:lpstr>Квіти цукіні  Кампанья</vt:lpstr>
      <vt:lpstr>Бістека Флорентина или або стейк по-флорентийски Тоскана </vt:lpstr>
      <vt:lpstr>Аранчіні  Сицилія </vt:lpstr>
      <vt:lpstr>Оливки   </vt:lpstr>
      <vt:lpstr>Артишоки (carciofi), Рим </vt:lpstr>
      <vt:lpstr>Карбонара Рим, Лаціо </vt:lpstr>
      <vt:lpstr>Туррон  вся Италия </vt:lpstr>
      <vt:lpstr>Струфолі Неаполь </vt:lpstr>
      <vt:lpstr>Мінестроне</vt:lpstr>
      <vt:lpstr>Пандоро</vt:lpstr>
      <vt:lpstr>Панетоне</vt:lpstr>
      <vt:lpstr>Баба Неаполь</vt:lpstr>
      <vt:lpstr>Сфольятела Неаполь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19</cp:revision>
  <dcterms:created xsi:type="dcterms:W3CDTF">2022-03-20T22:49:27Z</dcterms:created>
  <dcterms:modified xsi:type="dcterms:W3CDTF">2022-11-27T18:50:28Z</dcterms:modified>
</cp:coreProperties>
</file>