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72" r:id="rId3"/>
    <p:sldId id="284" r:id="rId4"/>
    <p:sldId id="285" r:id="rId5"/>
    <p:sldId id="286" r:id="rId6"/>
    <p:sldId id="287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5EB58"/>
    <a:srgbClr val="73D3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4" d="100"/>
          <a:sy n="74" d="100"/>
        </p:scale>
        <p:origin x="-126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09E88-2139-43DA-99F0-A2D9A3EE9F33}" type="datetimeFigureOut">
              <a:rPr lang="ru-RU" smtClean="0"/>
              <a:pPr/>
              <a:t>16.11.2022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5B65A-6051-4D98-B1C9-112DBE44C70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5965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09E88-2139-43DA-99F0-A2D9A3EE9F33}" type="datetimeFigureOut">
              <a:rPr lang="ru-RU" smtClean="0"/>
              <a:pPr/>
              <a:t>16.11.2022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5B65A-6051-4D98-B1C9-112DBE44C70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5266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09E88-2139-43DA-99F0-A2D9A3EE9F33}" type="datetimeFigureOut">
              <a:rPr lang="ru-RU" smtClean="0"/>
              <a:pPr/>
              <a:t>16.11.2022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5B65A-6051-4D98-B1C9-112DBE44C70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73669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09E88-2139-43DA-99F0-A2D9A3EE9F33}" type="datetimeFigureOut">
              <a:rPr lang="ru-RU" smtClean="0"/>
              <a:pPr/>
              <a:t>16.11.2022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5B65A-6051-4D98-B1C9-112DBE44C70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18509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09E88-2139-43DA-99F0-A2D9A3EE9F33}" type="datetimeFigureOut">
              <a:rPr lang="ru-RU" smtClean="0"/>
              <a:pPr/>
              <a:t>16.11.2022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5B65A-6051-4D98-B1C9-112DBE44C70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413490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09E88-2139-43DA-99F0-A2D9A3EE9F33}" type="datetimeFigureOut">
              <a:rPr lang="ru-RU" smtClean="0"/>
              <a:pPr/>
              <a:t>16.11.2022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5B65A-6051-4D98-B1C9-112DBE44C70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22356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09E88-2139-43DA-99F0-A2D9A3EE9F33}" type="datetimeFigureOut">
              <a:rPr lang="ru-RU" smtClean="0"/>
              <a:pPr/>
              <a:t>16.11.2022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5B65A-6051-4D98-B1C9-112DBE44C70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50319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09E88-2139-43DA-99F0-A2D9A3EE9F33}" type="datetimeFigureOut">
              <a:rPr lang="ru-RU" smtClean="0"/>
              <a:pPr/>
              <a:t>16.11.2022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5B65A-6051-4D98-B1C9-112DBE44C70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6949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09E88-2139-43DA-99F0-A2D9A3EE9F33}" type="datetimeFigureOut">
              <a:rPr lang="ru-RU" smtClean="0"/>
              <a:pPr/>
              <a:t>16.11.2022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5B65A-6051-4D98-B1C9-112DBE44C70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9035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09E88-2139-43DA-99F0-A2D9A3EE9F33}" type="datetimeFigureOut">
              <a:rPr lang="ru-RU" smtClean="0"/>
              <a:pPr/>
              <a:t>16.11.2022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5B65A-6051-4D98-B1C9-112DBE44C70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9627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09E88-2139-43DA-99F0-A2D9A3EE9F33}" type="datetimeFigureOut">
              <a:rPr lang="ru-RU" smtClean="0"/>
              <a:pPr/>
              <a:t>16.11.2022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5B65A-6051-4D98-B1C9-112DBE44C70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7117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09E88-2139-43DA-99F0-A2D9A3EE9F33}" type="datetimeFigureOut">
              <a:rPr lang="ru-RU" smtClean="0"/>
              <a:pPr/>
              <a:t>16.11.2022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5B65A-6051-4D98-B1C9-112DBE44C70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5416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09E88-2139-43DA-99F0-A2D9A3EE9F33}" type="datetimeFigureOut">
              <a:rPr lang="ru-RU" smtClean="0"/>
              <a:pPr/>
              <a:t>16.11.2022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5B65A-6051-4D98-B1C9-112DBE44C70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2436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09E88-2139-43DA-99F0-A2D9A3EE9F33}" type="datetimeFigureOut">
              <a:rPr lang="ru-RU" smtClean="0"/>
              <a:pPr/>
              <a:t>16.11.2022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5B65A-6051-4D98-B1C9-112DBE44C70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8027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09E88-2139-43DA-99F0-A2D9A3EE9F33}" type="datetimeFigureOut">
              <a:rPr lang="ru-RU" smtClean="0"/>
              <a:pPr/>
              <a:t>16.11.2022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5B65A-6051-4D98-B1C9-112DBE44C70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7371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09E88-2139-43DA-99F0-A2D9A3EE9F33}" type="datetimeFigureOut">
              <a:rPr lang="ru-RU" smtClean="0"/>
              <a:pPr/>
              <a:t>16.11.2022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5B65A-6051-4D98-B1C9-112DBE44C70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8017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409E88-2139-43DA-99F0-A2D9A3EE9F33}" type="datetimeFigureOut">
              <a:rPr lang="ru-RU" smtClean="0"/>
              <a:pPr/>
              <a:t>16.11.2022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DB5B65A-6051-4D98-B1C9-112DBE44C70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1409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  <p:sldLayoutId id="2147483746" r:id="rId14"/>
    <p:sldLayoutId id="2147483747" r:id="rId15"/>
    <p:sldLayoutId id="214748374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60647"/>
            <a:ext cx="8280920" cy="3378477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ru-RU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Розв’язування </a:t>
            </a:r>
            <a:r>
              <a:rPr lang="ru-RU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задач на тему «</a:t>
            </a:r>
            <a:r>
              <a:rPr lang="ru-RU" sz="4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Розрахунок</a:t>
            </a:r>
            <a:r>
              <a:rPr lang="ru-RU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ru-RU" sz="4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кількості</a:t>
            </a:r>
            <a:r>
              <a:rPr lang="ru-RU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ru-RU" sz="4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теплоти</a:t>
            </a:r>
            <a:r>
              <a:rPr lang="ru-RU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при </a:t>
            </a:r>
            <a:r>
              <a:rPr lang="ru-RU" sz="4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пароутворенні</a:t>
            </a:r>
            <a:r>
              <a:rPr lang="ru-RU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(</a:t>
            </a:r>
            <a:r>
              <a:rPr lang="ru-RU" sz="4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конденсації</a:t>
            </a:r>
            <a:r>
              <a:rPr lang="ru-RU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)</a:t>
            </a:r>
            <a:r>
              <a:rPr lang="uk-UA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»</a:t>
            </a:r>
            <a:endParaRPr lang="ru-RU" sz="4800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algn="l"/>
            <a:r>
              <a:rPr lang="ru-RU" sz="3200" b="1" dirty="0" smtClean="0">
                <a:solidFill>
                  <a:srgbClr val="002060"/>
                </a:solidFill>
                <a:latin typeface="Arial" charset="0"/>
              </a:rPr>
              <a:t> мета:навчитися </a:t>
            </a:r>
            <a:r>
              <a:rPr lang="ru-RU" sz="3200" b="1" dirty="0" err="1" smtClean="0">
                <a:solidFill>
                  <a:srgbClr val="002060"/>
                </a:solidFill>
                <a:latin typeface="Arial" charset="0"/>
              </a:rPr>
              <a:t>розв</a:t>
            </a:r>
            <a:r>
              <a:rPr lang="en-US" sz="3200" b="1" dirty="0" smtClean="0">
                <a:solidFill>
                  <a:srgbClr val="002060"/>
                </a:solidFill>
                <a:latin typeface="Arial" charset="0"/>
              </a:rPr>
              <a:t>’</a:t>
            </a:r>
            <a:r>
              <a:rPr lang="uk-UA" sz="3200" b="1" dirty="0" err="1" smtClean="0">
                <a:solidFill>
                  <a:srgbClr val="002060"/>
                </a:solidFill>
                <a:latin typeface="Arial" charset="0"/>
              </a:rPr>
              <a:t>язувати</a:t>
            </a:r>
            <a:r>
              <a:rPr lang="uk-UA" sz="3200" b="1" dirty="0" smtClean="0">
                <a:solidFill>
                  <a:srgbClr val="002060"/>
                </a:solidFill>
                <a:latin typeface="Arial" charset="0"/>
              </a:rPr>
              <a:t> </a:t>
            </a:r>
            <a:r>
              <a:rPr lang="uk-UA" sz="3200" b="1" dirty="0" err="1" smtClean="0">
                <a:solidFill>
                  <a:srgbClr val="002060"/>
                </a:solidFill>
                <a:latin typeface="Arial" charset="0"/>
              </a:rPr>
              <a:t>задачи</a:t>
            </a:r>
            <a:r>
              <a:rPr lang="uk-UA" sz="3200" b="1" dirty="0" smtClean="0">
                <a:solidFill>
                  <a:srgbClr val="002060"/>
                </a:solidFill>
                <a:latin typeface="Arial" charset="0"/>
              </a:rPr>
              <a:t>, показати практичне значення процесів  кипіння і конденсації</a:t>
            </a:r>
            <a:endParaRPr lang="ru-RU" sz="3200" dirty="0">
              <a:solidFill>
                <a:srgbClr val="002060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3639124"/>
            <a:ext cx="3240360" cy="289855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39952" y="3861048"/>
            <a:ext cx="4747143" cy="2388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2679772"/>
      </p:ext>
    </p:extLst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45424" cy="72008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Перевірка </a:t>
            </a:r>
            <a:r>
              <a:rPr lang="ru-RU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знань</a:t>
            </a:r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Содержимое 3"/>
              <p:cNvSpPr>
                <a:spLocks noGrp="1"/>
              </p:cNvSpPr>
              <p:nvPr>
                <p:ph idx="1"/>
              </p:nvPr>
            </p:nvSpPr>
            <p:spPr>
              <a:xfrm>
                <a:off x="389148" y="973378"/>
                <a:ext cx="8712968" cy="6080865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ru-RU" b="1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dirty="0" err="1"/>
                  <a:t>Процес</a:t>
                </a:r>
                <a:r>
                  <a:rPr lang="ru-RU" dirty="0"/>
                  <a:t> переходу </a:t>
                </a:r>
                <a:r>
                  <a:rPr lang="ru-RU" dirty="0" err="1"/>
                  <a:t>речовини</a:t>
                </a:r>
                <a:r>
                  <a:rPr lang="ru-RU" dirty="0"/>
                  <a:t> з </a:t>
                </a:r>
                <a:r>
                  <a:rPr lang="ru-RU" dirty="0" err="1"/>
                  <a:t>рідкого</a:t>
                </a:r>
                <a:r>
                  <a:rPr lang="ru-RU" dirty="0"/>
                  <a:t> стану в </a:t>
                </a:r>
                <a:r>
                  <a:rPr lang="ru-RU" dirty="0" err="1"/>
                  <a:t>газоподібний</a:t>
                </a:r>
                <a:r>
                  <a:rPr lang="ru-RU" dirty="0"/>
                  <a:t> </a:t>
                </a:r>
                <a:r>
                  <a:rPr lang="ru-RU" dirty="0" err="1" smtClean="0"/>
                  <a:t>називають</a:t>
                </a:r>
                <a:r>
                  <a:rPr lang="uk-UA" dirty="0" smtClean="0"/>
                  <a:t>…</a:t>
                </a:r>
                <a:endParaRPr lang="en-US" dirty="0"/>
              </a:p>
              <a:p>
                <a:r>
                  <a:rPr lang="uk-UA" dirty="0" smtClean="0"/>
                  <a:t> </a:t>
                </a:r>
                <a:r>
                  <a:rPr lang="ru-RU" dirty="0" err="1" smtClean="0"/>
                  <a:t>Види</a:t>
                </a:r>
                <a:r>
                  <a:rPr lang="ru-RU" dirty="0" smtClean="0"/>
                  <a:t> </a:t>
                </a:r>
                <a:r>
                  <a:rPr lang="ru-RU" dirty="0" err="1" smtClean="0"/>
                  <a:t>пароутворення</a:t>
                </a:r>
                <a:endParaRPr lang="en-US" dirty="0"/>
              </a:p>
              <a:p>
                <a:r>
                  <a:rPr lang="ru-RU" dirty="0" err="1" smtClean="0"/>
                  <a:t>Процес</a:t>
                </a:r>
                <a:r>
                  <a:rPr lang="ru-RU" dirty="0" smtClean="0"/>
                  <a:t> </a:t>
                </a:r>
                <a:r>
                  <a:rPr lang="ru-RU" dirty="0"/>
                  <a:t>переходу </a:t>
                </a:r>
                <a:r>
                  <a:rPr lang="ru-RU" dirty="0" err="1"/>
                  <a:t>речовини</a:t>
                </a:r>
                <a:r>
                  <a:rPr lang="ru-RU" dirty="0"/>
                  <a:t> з </a:t>
                </a:r>
                <a:r>
                  <a:rPr lang="ru-RU" dirty="0" err="1"/>
                  <a:t>газоподібного</a:t>
                </a:r>
                <a:r>
                  <a:rPr lang="ru-RU" dirty="0"/>
                  <a:t> стану в </a:t>
                </a:r>
                <a:r>
                  <a:rPr lang="ru-RU" dirty="0" err="1"/>
                  <a:t>рідкий</a:t>
                </a:r>
                <a:r>
                  <a:rPr lang="ru-RU" dirty="0"/>
                  <a:t> </a:t>
                </a:r>
                <a:r>
                  <a:rPr lang="ru-RU" dirty="0" err="1" smtClean="0"/>
                  <a:t>називають</a:t>
                </a:r>
                <a:r>
                  <a:rPr lang="ru-RU" dirty="0" smtClean="0"/>
                  <a:t>…</a:t>
                </a:r>
                <a:endParaRPr lang="en-US" dirty="0"/>
              </a:p>
              <a:p>
                <a:r>
                  <a:rPr lang="uk-UA" dirty="0" err="1" smtClean="0"/>
                  <a:t>Интенсивний</a:t>
                </a:r>
                <a:r>
                  <a:rPr lang="uk-UA" dirty="0" smtClean="0"/>
                  <a:t> процес </a:t>
                </a:r>
                <a:r>
                  <a:rPr lang="uk-UA" dirty="0"/>
                  <a:t>пароутворення, який відбувається в усьому об’ємі </a:t>
                </a:r>
                <a:r>
                  <a:rPr lang="uk-UA" dirty="0" smtClean="0"/>
                  <a:t>рідини – </a:t>
                </a:r>
                <a:r>
                  <a:rPr lang="uk-UA" dirty="0"/>
                  <a:t>це</a:t>
                </a:r>
                <a:r>
                  <a:rPr lang="uk-UA" dirty="0" smtClean="0"/>
                  <a:t>…</a:t>
                </a:r>
                <a:endParaRPr lang="en-US" dirty="0"/>
              </a:p>
              <a:p>
                <a:r>
                  <a:rPr lang="uk-UA" dirty="0" smtClean="0"/>
                  <a:t> Чи змінюється п</a:t>
                </a:r>
                <a:r>
                  <a:rPr lang="ru-RU" dirty="0" err="1" smtClean="0"/>
                  <a:t>ід</a:t>
                </a:r>
                <a:r>
                  <a:rPr lang="ru-RU" dirty="0" smtClean="0"/>
                  <a:t> </a:t>
                </a:r>
                <a:r>
                  <a:rPr lang="ru-RU" dirty="0"/>
                  <a:t>час </a:t>
                </a:r>
                <a:r>
                  <a:rPr lang="ru-RU" dirty="0" err="1"/>
                  <a:t>кипіння</a:t>
                </a:r>
                <a:r>
                  <a:rPr lang="ru-RU" dirty="0"/>
                  <a:t> температура </a:t>
                </a:r>
                <a:r>
                  <a:rPr lang="ru-RU" dirty="0" err="1" smtClean="0"/>
                  <a:t>рідини</a:t>
                </a:r>
                <a:r>
                  <a:rPr lang="ru-RU" dirty="0" smtClean="0"/>
                  <a:t>?</a:t>
                </a:r>
                <a:r>
                  <a:rPr lang="uk-UA" dirty="0" smtClean="0"/>
                  <a:t> </a:t>
                </a:r>
                <a:endParaRPr lang="uk-UA" dirty="0"/>
              </a:p>
              <a:p>
                <a:r>
                  <a:rPr lang="uk-UA" dirty="0" smtClean="0"/>
                  <a:t>З</a:t>
                </a:r>
                <a:r>
                  <a:rPr lang="ru-RU" dirty="0"/>
                  <a:t>і </a:t>
                </a:r>
                <a:r>
                  <a:rPr lang="ru-RU" dirty="0" err="1"/>
                  <a:t>збільшенням</a:t>
                </a:r>
                <a:r>
                  <a:rPr lang="ru-RU" dirty="0"/>
                  <a:t> </a:t>
                </a:r>
                <a:r>
                  <a:rPr lang="ru-RU" dirty="0" err="1"/>
                  <a:t>зовнішнього</a:t>
                </a:r>
                <a:r>
                  <a:rPr lang="ru-RU" dirty="0"/>
                  <a:t> </a:t>
                </a:r>
                <a:r>
                  <a:rPr lang="ru-RU" dirty="0" err="1"/>
                  <a:t>тиску</a:t>
                </a:r>
                <a:r>
                  <a:rPr lang="ru-RU" dirty="0"/>
                  <a:t> температура </a:t>
                </a:r>
                <a:r>
                  <a:rPr lang="ru-RU" dirty="0" err="1"/>
                  <a:t>кипіння</a:t>
                </a:r>
                <a:r>
                  <a:rPr lang="ru-RU" dirty="0"/>
                  <a:t> </a:t>
                </a:r>
                <a:r>
                  <a:rPr lang="ru-RU" dirty="0" err="1"/>
                  <a:t>рідини</a:t>
                </a:r>
                <a:r>
                  <a:rPr lang="uk-UA" dirty="0"/>
                  <a:t> </a:t>
                </a:r>
                <a:r>
                  <a:rPr lang="uk-UA" dirty="0" smtClean="0"/>
                  <a:t>…</a:t>
                </a:r>
              </a:p>
              <a:p>
                <a:r>
                  <a:rPr lang="uk-UA" dirty="0"/>
                  <a:t>Питома теплота пароутворення </a:t>
                </a:r>
                <a:r>
                  <a:rPr lang="uk-UA" dirty="0" smtClean="0"/>
                  <a:t>позначається… і вимірюється…</a:t>
                </a:r>
              </a:p>
              <a:p>
                <a:r>
                  <a:rPr lang="uk-UA" b="1" i="1" dirty="0" smtClean="0">
                    <a:latin typeface="Cambria Math" panose="02040503050406030204" pitchFamily="18" charset="0"/>
                  </a:rPr>
                  <a:t>Установіть відповідність:</a:t>
                </a:r>
              </a:p>
              <a:p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𝑄</m:t>
                    </m:r>
                    <m:r>
                      <a:rPr lang="ru-RU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𝜆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𝑄</m:t>
                    </m:r>
                    <m:r>
                      <a:rPr lang="ru-RU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𝑐𝑚</m:t>
                    </m:r>
                    <m:r>
                      <a:rPr lang="ru-RU" i="1">
                        <a:latin typeface="Cambria Math" panose="02040503050406030204" pitchFamily="18" charset="0"/>
                      </a:rPr>
                      <m:t>∆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ru-RU" i="1" dirty="0"/>
                  <a:t> </a:t>
                </a:r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𝑄</m:t>
                    </m:r>
                    <m:r>
                      <a:rPr lang="ru-RU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𝑟𝑚</m:t>
                    </m:r>
                  </m:oMath>
                </a14:m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ru-RU" sz="2000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ru-RU" sz="2000" dirty="0" smtClean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    </a:t>
                </a:r>
                <a:endParaRPr lang="uk-UA" sz="2000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endParaRPr lang="uk-UA" sz="2000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lvl="0"/>
                <a:endParaRPr lang="uk-UA" sz="2000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endParaRPr lang="uk-UA" dirty="0"/>
              </a:p>
            </p:txBody>
          </p:sp>
        </mc:Choice>
        <mc:Fallback xmlns="">
          <p:sp>
            <p:nvSpPr>
              <p:cNvPr id="4" name="Содержимое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89148" y="973378"/>
                <a:ext cx="8712968" cy="6080865"/>
              </a:xfrm>
              <a:blipFill>
                <a:blip r:embed="rId2"/>
                <a:stretch>
                  <a:fillRect l="-210" t="-11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15816" y="4221088"/>
            <a:ext cx="7514471" cy="2300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4077820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98" y="486489"/>
            <a:ext cx="8138865" cy="875184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Задача1 </a:t>
            </a:r>
            <a:r>
              <a:rPr lang="ru-RU" sz="2000" spc="15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spc="15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Яка </a:t>
            </a:r>
            <a:r>
              <a:rPr lang="ru-RU" sz="2000" spc="15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кількість</a:t>
            </a:r>
            <a:r>
              <a:rPr lang="ru-RU" sz="2000" spc="15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spc="15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теплоти</a:t>
            </a:r>
            <a:r>
              <a:rPr lang="ru-RU" sz="2000" spc="15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spc="15" dirty="0" err="1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виділяється</a:t>
            </a:r>
            <a:r>
              <a:rPr lang="ru-RU" sz="2000" spc="15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spc="15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під</a:t>
            </a:r>
            <a:r>
              <a:rPr lang="ru-RU" sz="2000" spc="15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час </a:t>
            </a:r>
            <a:r>
              <a:rPr lang="ru-RU" sz="2000" spc="15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конденсації</a:t>
            </a:r>
            <a:r>
              <a:rPr lang="ru-RU" sz="2000" spc="15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spc="15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водяної</a:t>
            </a:r>
            <a:r>
              <a:rPr lang="ru-RU" sz="2000" spc="15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пари </a:t>
            </a:r>
            <a:r>
              <a:rPr lang="ru-RU" sz="2000" spc="15" dirty="0" err="1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масою</a:t>
            </a:r>
            <a:r>
              <a:rPr lang="ru-RU" sz="2000" spc="15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2000" spc="15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200 г? Початкова температура пари </a:t>
            </a:r>
            <a:r>
              <a:rPr lang="ru-RU" sz="2000" spc="15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100°С?  </a:t>
            </a: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US" sz="2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09598" y="1484784"/>
            <a:ext cx="295428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Дано:       </a:t>
            </a: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t=</a:t>
            </a: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100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°С</a:t>
            </a: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=200г= 0,2кг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*10⁶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Дж</a:t>
            </a: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/кг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Знайти:                    </a:t>
            </a: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Q</a:t>
            </a: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-?</a:t>
            </a:r>
            <a:endParaRPr lang="uk-UA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941425" y="1593374"/>
            <a:ext cx="14752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Розв’язання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491880" y="2359968"/>
            <a:ext cx="424847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Q=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mr</a:t>
            </a:r>
            <a:endParaRPr lang="uk-UA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Q=0</a:t>
            </a:r>
            <a:r>
              <a:rPr lang="uk-UA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,2кг* 2,3 * 10⁶Дж/кг=0,46*10⁶Дж=460*10³Дж</a:t>
            </a:r>
          </a:p>
          <a:p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Відповідь:</a:t>
            </a:r>
            <a:r>
              <a:rPr lang="en-US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Q=</a:t>
            </a:r>
            <a:r>
              <a:rPr lang="uk-UA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460кДж</a:t>
            </a:r>
            <a:endParaRPr lang="uk-UA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0994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80008"/>
            <a:ext cx="8424936" cy="1320800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Задача2 </a:t>
            </a:r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</a:t>
            </a:r>
            <a:r>
              <a:rPr lang="ru-RU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повному</a:t>
            </a:r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перетворенні</a:t>
            </a:r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на пару 150г    </a:t>
            </a:r>
            <a:r>
              <a:rPr lang="ru-RU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речовини</a:t>
            </a:r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витрачено</a:t>
            </a:r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135</a:t>
            </a:r>
            <a:r>
              <a:rPr lang="ru-RU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Дж </a:t>
            </a:r>
            <a:r>
              <a:rPr lang="ru-RU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енергії</a:t>
            </a:r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</a:t>
            </a:r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за </a:t>
            </a:r>
            <a:r>
              <a:rPr lang="ru-RU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речовина</a:t>
            </a:r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03548" y="1759316"/>
            <a:ext cx="331236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Дано:                          </a:t>
            </a:r>
          </a:p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=135кДж= 135*10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³</a:t>
            </a: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Дж</a:t>
            </a:r>
            <a:endParaRPr lang="uk-UA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=150г=0,15кг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Знайти:                       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 ?</a:t>
            </a:r>
            <a:endParaRPr lang="uk-UA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067944" y="2206000"/>
            <a:ext cx="525658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Q=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endParaRPr lang="uk-UA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endParaRPr lang="uk-UA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135</a:t>
            </a: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*10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³</a:t>
            </a: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Дж</a:t>
            </a: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uk-UA" sz="2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кг=900 </a:t>
            </a:r>
            <a:r>
              <a:rPr lang="uk-UA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кДж</a:t>
            </a:r>
            <a:r>
              <a:rPr lang="uk-UA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/кг</a:t>
            </a:r>
          </a:p>
          <a:p>
            <a:endParaRPr lang="uk-UA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sz="2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Відповідь: спирт</a:t>
            </a:r>
            <a:endParaRPr lang="uk-UA" sz="20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141364" y="1693822"/>
            <a:ext cx="161640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Розв’язання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6988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Домашнє завдання</a:t>
            </a:r>
            <a:endParaRPr lang="uk-UA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1628800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Задача. </a:t>
            </a:r>
            <a:r>
              <a:rPr lang="ru-RU" dirty="0" err="1"/>
              <a:t>Визначте</a:t>
            </a:r>
            <a:r>
              <a:rPr lang="ru-RU" dirty="0"/>
              <a:t>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теплоти</a:t>
            </a:r>
            <a:r>
              <a:rPr lang="ru-RU" dirty="0"/>
              <a:t>, яка </a:t>
            </a:r>
            <a:r>
              <a:rPr lang="ru-RU" dirty="0" err="1"/>
              <a:t>виділиться</a:t>
            </a:r>
            <a:r>
              <a:rPr lang="ru-RU" dirty="0"/>
              <a:t> при </a:t>
            </a:r>
            <a:r>
              <a:rPr lang="ru-RU" dirty="0" err="1"/>
              <a:t>конденсації</a:t>
            </a:r>
            <a:endParaRPr lang="ru-RU" dirty="0"/>
          </a:p>
          <a:p>
            <a:r>
              <a:rPr lang="ru-RU" dirty="0"/>
              <a:t>20г </a:t>
            </a:r>
            <a:r>
              <a:rPr lang="ru-RU" dirty="0" err="1"/>
              <a:t>водяної</a:t>
            </a:r>
            <a:r>
              <a:rPr lang="ru-RU" dirty="0"/>
              <a:t> пари за </a:t>
            </a:r>
            <a:r>
              <a:rPr lang="ru-RU" dirty="0" err="1"/>
              <a:t>температури</a:t>
            </a:r>
            <a:r>
              <a:rPr lang="ru-RU" dirty="0"/>
              <a:t> 1000С і </a:t>
            </a:r>
            <a:r>
              <a:rPr lang="ru-RU" dirty="0" err="1"/>
              <a:t>охолодженні</a:t>
            </a:r>
            <a:r>
              <a:rPr lang="ru-RU" dirty="0"/>
              <a:t> </a:t>
            </a:r>
            <a:r>
              <a:rPr lang="ru-RU" dirty="0" err="1"/>
              <a:t>утвореної</a:t>
            </a:r>
            <a:endParaRPr lang="ru-RU" dirty="0"/>
          </a:p>
          <a:p>
            <a:r>
              <a:rPr lang="ru-RU" dirty="0"/>
              <a:t>води до 300С.</a:t>
            </a:r>
            <a:endParaRPr lang="uk-UA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3414199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Яку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теплоти</a:t>
            </a:r>
            <a:r>
              <a:rPr lang="ru-RU" dirty="0"/>
              <a:t> </a:t>
            </a:r>
            <a:r>
              <a:rPr lang="ru-RU" dirty="0" err="1"/>
              <a:t>необхідно</a:t>
            </a:r>
            <a:r>
              <a:rPr lang="ru-RU" dirty="0"/>
              <a:t> </a:t>
            </a:r>
            <a:r>
              <a:rPr lang="ru-RU" dirty="0" err="1"/>
              <a:t>витратити</a:t>
            </a:r>
            <a:r>
              <a:rPr lang="ru-RU" dirty="0"/>
              <a:t>, </a:t>
            </a:r>
            <a:r>
              <a:rPr lang="ru-RU" dirty="0" err="1"/>
              <a:t>щоб</a:t>
            </a:r>
            <a:r>
              <a:rPr lang="ru-RU" dirty="0"/>
              <a:t> 2 кг води, </a:t>
            </a:r>
            <a:r>
              <a:rPr lang="ru-RU" dirty="0" err="1"/>
              <a:t>взятої</a:t>
            </a:r>
            <a:r>
              <a:rPr lang="ru-RU" dirty="0"/>
              <a:t> при </a:t>
            </a:r>
            <a:r>
              <a:rPr lang="ru-RU" dirty="0" err="1"/>
              <a:t>температурі</a:t>
            </a:r>
            <a:r>
              <a:rPr lang="ru-RU" dirty="0"/>
              <a:t> 20 °С, довести до </a:t>
            </a:r>
            <a:r>
              <a:rPr lang="ru-RU" dirty="0" err="1"/>
              <a:t>кипіння</a:t>
            </a:r>
            <a:r>
              <a:rPr lang="ru-RU" dirty="0"/>
              <a:t> і </a:t>
            </a:r>
            <a:r>
              <a:rPr lang="ru-RU" dirty="0" err="1"/>
              <a:t>повністю</a:t>
            </a:r>
            <a:r>
              <a:rPr lang="ru-RU" dirty="0"/>
              <a:t> </a:t>
            </a:r>
            <a:r>
              <a:rPr lang="ru-RU" dirty="0" err="1"/>
              <a:t>випарити</a:t>
            </a:r>
            <a:r>
              <a:rPr lang="ru-RU" dirty="0"/>
              <a:t>?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7747602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1772816"/>
            <a:ext cx="662473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uk-UA" dirty="0"/>
              <a:t>Для закріплення матеріалу корисно розглянути кілька якісних задач.</a:t>
            </a:r>
          </a:p>
          <a:p>
            <a:pPr fontAlgn="base"/>
            <a:r>
              <a:rPr lang="uk-UA" dirty="0"/>
              <a:t>1. Чи кипітиме вода у склянці, яка плаває в киплячій воді? (Ні. Для кипіння необхідна додаткова енергія, а взяти її можна тільки від більш нагрітого тіла.)</a:t>
            </a:r>
          </a:p>
          <a:p>
            <a:pPr fontAlgn="base"/>
            <a:r>
              <a:rPr lang="uk-UA" dirty="0"/>
              <a:t>2. Чи можна закип’ятити воду, підігріваючи її 100-градусною парою? Атмосферний тиск нормальний. (Не можна. Температура пари для цього повинна бути вище 100 °С.)</a:t>
            </a:r>
          </a:p>
          <a:p>
            <a:pPr fontAlgn="base"/>
            <a:r>
              <a:rPr lang="uk-UA" dirty="0"/>
              <a:t>3. В один чайник наливають сиру воду, а в другий – кип’ячену такої ж маси і температури. У якому із чайників вода закипить раніше? Чому? (Раніше закипить сира вода, тому що при кип’ятінні видаляється повітря, бульбашки якого служать центрами пароутворення.)</a:t>
            </a:r>
          </a:p>
        </p:txBody>
      </p:sp>
    </p:spTree>
    <p:extLst>
      <p:ext uri="{BB962C8B-B14F-4D97-AF65-F5344CB8AC3E}">
        <p14:creationId xmlns:p14="http://schemas.microsoft.com/office/powerpoint/2010/main" val="2262705284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1307</TotalTime>
  <Words>390</Words>
  <Application>Microsoft Office PowerPoint</Application>
  <PresentationFormat>Экран (4:3)</PresentationFormat>
  <Paragraphs>55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Аспект</vt:lpstr>
      <vt:lpstr>Презентация PowerPoint</vt:lpstr>
      <vt:lpstr>Перевірка знань  </vt:lpstr>
      <vt:lpstr>Задача1  Яка кількість теплоти виділяється під час конденсації водяної пари масою 200 г? Початкова температура пари 100°С?   </vt:lpstr>
      <vt:lpstr>Задача2 При повному перетворенні на пару 150г    речовини витрачено 135кДж енергії. Що це за речовина?</vt:lpstr>
      <vt:lpstr>Домашнє завдання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уроку:</dc:title>
  <dc:creator>User</dc:creator>
  <cp:lastModifiedBy>Natalya</cp:lastModifiedBy>
  <cp:revision>133</cp:revision>
  <dcterms:created xsi:type="dcterms:W3CDTF">2014-05-13T12:28:30Z</dcterms:created>
  <dcterms:modified xsi:type="dcterms:W3CDTF">2022-11-16T11:08:39Z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994374</vt:lpwstr>
  </property>
  <property fmtid="{D5CDD505-2E9C-101B-9397-08002B2CF9AE}" pid="3" name="NXPowerLiteVersion">
    <vt:lpwstr>D4.1.4</vt:lpwstr>
  </property>
</Properties>
</file>