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2" r:id="rId3"/>
    <p:sldId id="284" r:id="rId4"/>
    <p:sldId id="285" r:id="rId5"/>
    <p:sldId id="286" r:id="rId6"/>
    <p:sldId id="28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EB58"/>
    <a:srgbClr val="73D3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9E88-2139-43DA-99F0-A2D9A3EE9F33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B65A-6051-4D98-B1C9-112DBE44C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96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9E88-2139-43DA-99F0-A2D9A3EE9F33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B65A-6051-4D98-B1C9-112DBE44C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266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9E88-2139-43DA-99F0-A2D9A3EE9F33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B65A-6051-4D98-B1C9-112DBE44C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366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9E88-2139-43DA-99F0-A2D9A3EE9F33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B65A-6051-4D98-B1C9-112DBE44C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850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9E88-2139-43DA-99F0-A2D9A3EE9F33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B65A-6051-4D98-B1C9-112DBE44C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1349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9E88-2139-43DA-99F0-A2D9A3EE9F33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B65A-6051-4D98-B1C9-112DBE44C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235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9E88-2139-43DA-99F0-A2D9A3EE9F33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B65A-6051-4D98-B1C9-112DBE44C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031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9E88-2139-43DA-99F0-A2D9A3EE9F33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B65A-6051-4D98-B1C9-112DBE44C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94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9E88-2139-43DA-99F0-A2D9A3EE9F33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B65A-6051-4D98-B1C9-112DBE44C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03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9E88-2139-43DA-99F0-A2D9A3EE9F33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B65A-6051-4D98-B1C9-112DBE44C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62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9E88-2139-43DA-99F0-A2D9A3EE9F33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B65A-6051-4D98-B1C9-112DBE44C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11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9E88-2139-43DA-99F0-A2D9A3EE9F33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B65A-6051-4D98-B1C9-112DBE44C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41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9E88-2139-43DA-99F0-A2D9A3EE9F33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B65A-6051-4D98-B1C9-112DBE44C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43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9E88-2139-43DA-99F0-A2D9A3EE9F33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B65A-6051-4D98-B1C9-112DBE44C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027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9E88-2139-43DA-99F0-A2D9A3EE9F33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B65A-6051-4D98-B1C9-112DBE44C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37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9E88-2139-43DA-99F0-A2D9A3EE9F33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B65A-6051-4D98-B1C9-112DBE44C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01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09E88-2139-43DA-99F0-A2D9A3EE9F33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DB5B65A-6051-4D98-B1C9-112DBE44C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40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0647"/>
            <a:ext cx="8280920" cy="3378477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Розв’язування </a:t>
            </a:r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задач на тему «</a:t>
            </a:r>
            <a:r>
              <a:rPr lang="ru-RU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Розрахунок</a:t>
            </a:r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кількості</a:t>
            </a:r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теплоти</a:t>
            </a:r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при </a:t>
            </a:r>
            <a:r>
              <a:rPr lang="ru-RU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пароутворенні</a:t>
            </a:r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</a:t>
            </a:r>
            <a:r>
              <a:rPr lang="ru-RU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конденсації</a:t>
            </a: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</a:t>
            </a:r>
            <a:r>
              <a:rPr lang="uk-UA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»</a:t>
            </a:r>
            <a:endParaRPr lang="ru-RU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l"/>
            <a:r>
              <a:rPr lang="ru-RU" sz="3200" b="1" dirty="0" smtClean="0">
                <a:solidFill>
                  <a:srgbClr val="002060"/>
                </a:solidFill>
                <a:latin typeface="Arial" charset="0"/>
              </a:rPr>
              <a:t> мета:навчитися </a:t>
            </a:r>
            <a:r>
              <a:rPr lang="ru-RU" sz="3200" b="1" dirty="0" err="1" smtClean="0">
                <a:solidFill>
                  <a:srgbClr val="002060"/>
                </a:solidFill>
                <a:latin typeface="Arial" charset="0"/>
              </a:rPr>
              <a:t>розв</a:t>
            </a:r>
            <a:r>
              <a:rPr lang="en-US" sz="3200" b="1" dirty="0" smtClean="0">
                <a:solidFill>
                  <a:srgbClr val="002060"/>
                </a:solidFill>
                <a:latin typeface="Arial" charset="0"/>
              </a:rPr>
              <a:t>’</a:t>
            </a:r>
            <a:r>
              <a:rPr lang="uk-UA" sz="3200" b="1" dirty="0" err="1" smtClean="0">
                <a:solidFill>
                  <a:srgbClr val="002060"/>
                </a:solidFill>
                <a:latin typeface="Arial" charset="0"/>
              </a:rPr>
              <a:t>язувати</a:t>
            </a:r>
            <a:r>
              <a:rPr lang="uk-UA" sz="32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uk-UA" sz="3200" b="1" dirty="0" err="1" smtClean="0">
                <a:solidFill>
                  <a:srgbClr val="002060"/>
                </a:solidFill>
                <a:latin typeface="Arial" charset="0"/>
              </a:rPr>
              <a:t>задачи</a:t>
            </a:r>
            <a:r>
              <a:rPr lang="uk-UA" sz="3200" b="1" dirty="0" smtClean="0">
                <a:solidFill>
                  <a:srgbClr val="002060"/>
                </a:solidFill>
                <a:latin typeface="Arial" charset="0"/>
              </a:rPr>
              <a:t>, показати практичне значення процесів  кипіння і конденсації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3639124"/>
            <a:ext cx="3240360" cy="28985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52" y="3861048"/>
            <a:ext cx="4747143" cy="238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67977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45424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Перевірка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Содержимое 3"/>
              <p:cNvSpPr>
                <a:spLocks noGrp="1"/>
              </p:cNvSpPr>
              <p:nvPr>
                <p:ph idx="1"/>
              </p:nvPr>
            </p:nvSpPr>
            <p:spPr>
              <a:xfrm>
                <a:off x="389148" y="973378"/>
                <a:ext cx="8712968" cy="608086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ru-RU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err="1"/>
                  <a:t>Процес</a:t>
                </a:r>
                <a:r>
                  <a:rPr lang="ru-RU" dirty="0"/>
                  <a:t> переходу </a:t>
                </a:r>
                <a:r>
                  <a:rPr lang="ru-RU" dirty="0" err="1"/>
                  <a:t>речовини</a:t>
                </a:r>
                <a:r>
                  <a:rPr lang="ru-RU" dirty="0"/>
                  <a:t> з </a:t>
                </a:r>
                <a:r>
                  <a:rPr lang="ru-RU" dirty="0" err="1"/>
                  <a:t>рідкого</a:t>
                </a:r>
                <a:r>
                  <a:rPr lang="ru-RU" dirty="0"/>
                  <a:t> стану в </a:t>
                </a:r>
                <a:r>
                  <a:rPr lang="ru-RU" dirty="0" err="1"/>
                  <a:t>газоподібний</a:t>
                </a:r>
                <a:r>
                  <a:rPr lang="ru-RU" dirty="0"/>
                  <a:t> </a:t>
                </a:r>
                <a:r>
                  <a:rPr lang="ru-RU" dirty="0" err="1" smtClean="0"/>
                  <a:t>називають</a:t>
                </a:r>
                <a:r>
                  <a:rPr lang="uk-UA" dirty="0" smtClean="0"/>
                  <a:t>…</a:t>
                </a:r>
                <a:endParaRPr lang="en-US" dirty="0"/>
              </a:p>
              <a:p>
                <a:r>
                  <a:rPr lang="uk-UA" dirty="0" smtClean="0"/>
                  <a:t> </a:t>
                </a:r>
                <a:r>
                  <a:rPr lang="ru-RU" dirty="0" err="1" smtClean="0"/>
                  <a:t>Види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пароутворення</a:t>
                </a:r>
                <a:endParaRPr lang="en-US" dirty="0"/>
              </a:p>
              <a:p>
                <a:r>
                  <a:rPr lang="ru-RU" dirty="0" err="1" smtClean="0"/>
                  <a:t>Процес</a:t>
                </a:r>
                <a:r>
                  <a:rPr lang="ru-RU" dirty="0" smtClean="0"/>
                  <a:t> </a:t>
                </a:r>
                <a:r>
                  <a:rPr lang="ru-RU" dirty="0"/>
                  <a:t>переходу </a:t>
                </a:r>
                <a:r>
                  <a:rPr lang="ru-RU" dirty="0" err="1"/>
                  <a:t>речовини</a:t>
                </a:r>
                <a:r>
                  <a:rPr lang="ru-RU" dirty="0"/>
                  <a:t> з </a:t>
                </a:r>
                <a:r>
                  <a:rPr lang="ru-RU" dirty="0" err="1"/>
                  <a:t>газоподібного</a:t>
                </a:r>
                <a:r>
                  <a:rPr lang="ru-RU" dirty="0"/>
                  <a:t> стану в </a:t>
                </a:r>
                <a:r>
                  <a:rPr lang="ru-RU" dirty="0" err="1"/>
                  <a:t>рідкий</a:t>
                </a:r>
                <a:r>
                  <a:rPr lang="ru-RU" dirty="0"/>
                  <a:t> </a:t>
                </a:r>
                <a:r>
                  <a:rPr lang="ru-RU" dirty="0" err="1" smtClean="0"/>
                  <a:t>називають</a:t>
                </a:r>
                <a:r>
                  <a:rPr lang="ru-RU" dirty="0" smtClean="0"/>
                  <a:t>…</a:t>
                </a:r>
                <a:endParaRPr lang="en-US" dirty="0"/>
              </a:p>
              <a:p>
                <a:r>
                  <a:rPr lang="uk-UA" dirty="0" err="1" smtClean="0"/>
                  <a:t>Интенсивний</a:t>
                </a:r>
                <a:r>
                  <a:rPr lang="uk-UA" dirty="0" smtClean="0"/>
                  <a:t> процес </a:t>
                </a:r>
                <a:r>
                  <a:rPr lang="uk-UA" dirty="0"/>
                  <a:t>пароутворення, який відбувається в усьому об’ємі </a:t>
                </a:r>
                <a:r>
                  <a:rPr lang="uk-UA" dirty="0" smtClean="0"/>
                  <a:t>рідини – </a:t>
                </a:r>
                <a:r>
                  <a:rPr lang="uk-UA" dirty="0"/>
                  <a:t>це</a:t>
                </a:r>
                <a:r>
                  <a:rPr lang="uk-UA" dirty="0" smtClean="0"/>
                  <a:t>…</a:t>
                </a:r>
                <a:endParaRPr lang="en-US" dirty="0"/>
              </a:p>
              <a:p>
                <a:r>
                  <a:rPr lang="uk-UA" dirty="0" smtClean="0"/>
                  <a:t> Чи змінюється п</a:t>
                </a:r>
                <a:r>
                  <a:rPr lang="ru-RU" dirty="0" err="1" smtClean="0"/>
                  <a:t>ід</a:t>
                </a:r>
                <a:r>
                  <a:rPr lang="ru-RU" dirty="0" smtClean="0"/>
                  <a:t> </a:t>
                </a:r>
                <a:r>
                  <a:rPr lang="ru-RU" dirty="0"/>
                  <a:t>час </a:t>
                </a:r>
                <a:r>
                  <a:rPr lang="ru-RU" dirty="0" err="1"/>
                  <a:t>кипіння</a:t>
                </a:r>
                <a:r>
                  <a:rPr lang="ru-RU" dirty="0"/>
                  <a:t> температура </a:t>
                </a:r>
                <a:r>
                  <a:rPr lang="ru-RU" dirty="0" err="1" smtClean="0"/>
                  <a:t>рідини</a:t>
                </a:r>
                <a:r>
                  <a:rPr lang="ru-RU" dirty="0" smtClean="0"/>
                  <a:t>?</a:t>
                </a:r>
                <a:r>
                  <a:rPr lang="uk-UA" dirty="0" smtClean="0"/>
                  <a:t> </a:t>
                </a:r>
                <a:endParaRPr lang="uk-UA" dirty="0"/>
              </a:p>
              <a:p>
                <a:r>
                  <a:rPr lang="uk-UA" dirty="0" smtClean="0"/>
                  <a:t>З</a:t>
                </a:r>
                <a:r>
                  <a:rPr lang="ru-RU" dirty="0"/>
                  <a:t>і </a:t>
                </a:r>
                <a:r>
                  <a:rPr lang="ru-RU" dirty="0" err="1"/>
                  <a:t>збільшенням</a:t>
                </a:r>
                <a:r>
                  <a:rPr lang="ru-RU" dirty="0"/>
                  <a:t> </a:t>
                </a:r>
                <a:r>
                  <a:rPr lang="ru-RU" dirty="0" err="1"/>
                  <a:t>зовнішнього</a:t>
                </a:r>
                <a:r>
                  <a:rPr lang="ru-RU" dirty="0"/>
                  <a:t> </a:t>
                </a:r>
                <a:r>
                  <a:rPr lang="ru-RU" dirty="0" err="1"/>
                  <a:t>тиску</a:t>
                </a:r>
                <a:r>
                  <a:rPr lang="ru-RU" dirty="0"/>
                  <a:t> температура </a:t>
                </a:r>
                <a:r>
                  <a:rPr lang="ru-RU" dirty="0" err="1"/>
                  <a:t>кипіння</a:t>
                </a:r>
                <a:r>
                  <a:rPr lang="ru-RU" dirty="0"/>
                  <a:t> </a:t>
                </a:r>
                <a:r>
                  <a:rPr lang="ru-RU" dirty="0" err="1"/>
                  <a:t>рідини</a:t>
                </a:r>
                <a:r>
                  <a:rPr lang="uk-UA" dirty="0"/>
                  <a:t> </a:t>
                </a:r>
                <a:r>
                  <a:rPr lang="uk-UA" dirty="0" smtClean="0"/>
                  <a:t>…</a:t>
                </a:r>
              </a:p>
              <a:p>
                <a:r>
                  <a:rPr lang="uk-UA" dirty="0"/>
                  <a:t>Питома теплота пароутворення </a:t>
                </a:r>
                <a:r>
                  <a:rPr lang="uk-UA" dirty="0" smtClean="0"/>
                  <a:t>позначається… і вимірюється…</a:t>
                </a:r>
              </a:p>
              <a:p>
                <a:r>
                  <a:rPr lang="uk-UA" b="1" i="1" dirty="0" smtClean="0">
                    <a:latin typeface="Cambria Math" panose="02040503050406030204" pitchFamily="18" charset="0"/>
                  </a:rPr>
                  <a:t>Установіть відповідність: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ru-RU" i="1" dirty="0"/>
                  <a:t> 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𝑟𝑚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ru-RU" sz="2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ru-RU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   </a:t>
                </a:r>
                <a:endParaRPr lang="uk-UA" sz="2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uk-UA" sz="2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endParaRPr lang="uk-UA" sz="2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uk-UA" dirty="0"/>
              </a:p>
            </p:txBody>
          </p:sp>
        </mc:Choice>
        <mc:Fallback xmlns="">
          <p:sp>
            <p:nvSpPr>
              <p:cNvPr id="4" name="Содержимое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9148" y="973378"/>
                <a:ext cx="8712968" cy="6080865"/>
              </a:xfrm>
              <a:blipFill>
                <a:blip r:embed="rId2"/>
                <a:stretch>
                  <a:fillRect l="-210" t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4221088"/>
            <a:ext cx="7514471" cy="2300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07782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8" y="486489"/>
            <a:ext cx="8138865" cy="875184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Задача1 </a:t>
            </a:r>
            <a:r>
              <a:rPr lang="ru-RU" sz="2000" spc="1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spc="15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Яка </a:t>
            </a:r>
            <a:r>
              <a:rPr lang="ru-RU" sz="2000" spc="15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кількість</a:t>
            </a:r>
            <a:r>
              <a:rPr lang="ru-RU" sz="2000" spc="15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spc="15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теплоти</a:t>
            </a:r>
            <a:r>
              <a:rPr lang="ru-RU" sz="2000" spc="15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spc="15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виділяється</a:t>
            </a:r>
            <a:r>
              <a:rPr lang="ru-RU" sz="2000" spc="15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spc="15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під</a:t>
            </a:r>
            <a:r>
              <a:rPr lang="ru-RU" sz="2000" spc="15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час </a:t>
            </a:r>
            <a:r>
              <a:rPr lang="ru-RU" sz="2000" spc="15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конденсації</a:t>
            </a:r>
            <a:r>
              <a:rPr lang="ru-RU" sz="2000" spc="15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spc="15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водяної</a:t>
            </a:r>
            <a:r>
              <a:rPr lang="ru-RU" sz="2000" spc="15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пари </a:t>
            </a:r>
            <a:r>
              <a:rPr lang="ru-RU" sz="2000" spc="15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масою</a:t>
            </a:r>
            <a:r>
              <a:rPr lang="ru-RU" sz="2000" spc="15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spc="15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200 г? Початкова температура пари </a:t>
            </a:r>
            <a:r>
              <a:rPr lang="ru-RU" sz="2000" spc="15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100°С?  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9598" y="1484784"/>
            <a:ext cx="29542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Дано:      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t=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°С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=200г= 0,2кг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*10⁶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Дж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/кг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Знайти:                   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Q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-?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41425" y="1593374"/>
            <a:ext cx="14752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Розв’язання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2359968"/>
            <a:ext cx="42484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Q=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mr</a:t>
            </a:r>
            <a:endParaRPr lang="uk-U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Q=0</a:t>
            </a:r>
            <a:r>
              <a:rPr lang="uk-UA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,2кг* 2,3 * 10⁶Дж/кг=0,46*10⁶Дж=460*10³Дж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Відповідь: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Q=</a:t>
            </a:r>
            <a:r>
              <a:rPr lang="uk-UA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460кДж</a:t>
            </a:r>
            <a:endParaRPr lang="uk-UA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99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80008"/>
            <a:ext cx="8424936" cy="13208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Задача2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повному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перетворенні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пару 150г   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речовини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витрачено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135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енергії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речовина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3548" y="1759316"/>
            <a:ext cx="33123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Дано:                          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=135кДж= 135*10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³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Дж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=150г=0,15кг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Знайти:                      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?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2206000"/>
            <a:ext cx="52565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Q=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135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*10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³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Дж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кг=900 </a:t>
            </a:r>
            <a:r>
              <a:rPr lang="uk-U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кДж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/кг</a:t>
            </a:r>
          </a:p>
          <a:p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Відповідь: спирт</a:t>
            </a:r>
            <a:endParaRPr lang="uk-UA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1364" y="1693822"/>
            <a:ext cx="16164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Розв’язання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98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Домашнє завдання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6288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Задача. </a:t>
            </a:r>
            <a:r>
              <a:rPr lang="ru-RU" dirty="0" err="1"/>
              <a:t>Визначте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теплоти</a:t>
            </a:r>
            <a:r>
              <a:rPr lang="ru-RU" dirty="0"/>
              <a:t>, яка </a:t>
            </a:r>
            <a:r>
              <a:rPr lang="ru-RU" dirty="0" err="1"/>
              <a:t>виділиться</a:t>
            </a:r>
            <a:r>
              <a:rPr lang="ru-RU" dirty="0"/>
              <a:t> при </a:t>
            </a:r>
            <a:r>
              <a:rPr lang="ru-RU" dirty="0" err="1"/>
              <a:t>конденсації</a:t>
            </a:r>
            <a:endParaRPr lang="ru-RU" dirty="0"/>
          </a:p>
          <a:p>
            <a:r>
              <a:rPr lang="ru-RU" dirty="0"/>
              <a:t>20г </a:t>
            </a:r>
            <a:r>
              <a:rPr lang="ru-RU" dirty="0" err="1"/>
              <a:t>водяної</a:t>
            </a:r>
            <a:r>
              <a:rPr lang="ru-RU" dirty="0"/>
              <a:t> пари за </a:t>
            </a:r>
            <a:r>
              <a:rPr lang="ru-RU" dirty="0" err="1"/>
              <a:t>температури</a:t>
            </a:r>
            <a:r>
              <a:rPr lang="ru-RU" dirty="0"/>
              <a:t> 1000С і </a:t>
            </a:r>
            <a:r>
              <a:rPr lang="ru-RU" dirty="0" err="1"/>
              <a:t>охолодженні</a:t>
            </a:r>
            <a:r>
              <a:rPr lang="ru-RU" dirty="0"/>
              <a:t> </a:t>
            </a:r>
            <a:r>
              <a:rPr lang="ru-RU" dirty="0" err="1"/>
              <a:t>утвореної</a:t>
            </a:r>
            <a:endParaRPr lang="ru-RU" dirty="0"/>
          </a:p>
          <a:p>
            <a:r>
              <a:rPr lang="ru-RU" dirty="0"/>
              <a:t>води до 300С.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41419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Яку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теплоти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витратити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2 кг води, </a:t>
            </a:r>
            <a:r>
              <a:rPr lang="ru-RU" dirty="0" err="1"/>
              <a:t>взятої</a:t>
            </a:r>
            <a:r>
              <a:rPr lang="ru-RU" dirty="0"/>
              <a:t> при </a:t>
            </a:r>
            <a:r>
              <a:rPr lang="ru-RU" dirty="0" err="1"/>
              <a:t>температурі</a:t>
            </a:r>
            <a:r>
              <a:rPr lang="ru-RU" dirty="0"/>
              <a:t> 20 °С, довести до </a:t>
            </a:r>
            <a:r>
              <a:rPr lang="ru-RU" dirty="0" err="1"/>
              <a:t>кипіння</a:t>
            </a:r>
            <a:r>
              <a:rPr lang="ru-RU" dirty="0"/>
              <a:t> і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випарити</a:t>
            </a:r>
            <a:r>
              <a:rPr lang="ru-RU" dirty="0"/>
              <a:t>?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74760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772816"/>
            <a:ext cx="66247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dirty="0"/>
              <a:t>Для закріплення матеріалу корисно розглянути кілька якісних задач.</a:t>
            </a:r>
          </a:p>
          <a:p>
            <a:pPr fontAlgn="base"/>
            <a:r>
              <a:rPr lang="uk-UA" dirty="0"/>
              <a:t>1. Чи кипітиме вода у склянці, яка плаває в киплячій воді? (Ні. Для кипіння необхідна додаткова енергія, а взяти її можна тільки від більш нагрітого тіла.)</a:t>
            </a:r>
          </a:p>
          <a:p>
            <a:pPr fontAlgn="base"/>
            <a:r>
              <a:rPr lang="uk-UA" dirty="0"/>
              <a:t>2. Чи можна закип’ятити воду, підігріваючи її 100-градусною парою? Атмосферний тиск нормальний. (Не можна. Температура пари для цього повинна бути вище 100 °С.)</a:t>
            </a:r>
          </a:p>
          <a:p>
            <a:pPr fontAlgn="base"/>
            <a:r>
              <a:rPr lang="uk-UA" dirty="0"/>
              <a:t>3. В один чайник наливають сиру воду, а в другий – кип’ячену такої ж маси і температури. У якому із чайників вода закипить раніше? Чому? (Раніше закипить сира вода, тому що при кип’ятінні видаляється повітря, бульбашки якого служать центрами пароутворення.)</a:t>
            </a:r>
          </a:p>
        </p:txBody>
      </p:sp>
    </p:spTree>
    <p:extLst>
      <p:ext uri="{BB962C8B-B14F-4D97-AF65-F5344CB8AC3E}">
        <p14:creationId xmlns:p14="http://schemas.microsoft.com/office/powerpoint/2010/main" val="226270528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1307</TotalTime>
  <Words>390</Words>
  <Application>Microsoft Office PowerPoint</Application>
  <PresentationFormat>Экран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Презентация PowerPoint</vt:lpstr>
      <vt:lpstr>Перевірка знань  </vt:lpstr>
      <vt:lpstr>Задача1  Яка кількість теплоти виділяється під час конденсації водяної пари масою 200 г? Початкова температура пари 100°С?   </vt:lpstr>
      <vt:lpstr>Задача2 При повному перетворенні на пару 150г    речовини витрачено 135кДж енергії. Що це за речовина?</vt:lpstr>
      <vt:lpstr>Домашнє завдання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уроку:</dc:title>
  <dc:creator>User</dc:creator>
  <cp:lastModifiedBy>Natalya</cp:lastModifiedBy>
  <cp:revision>133</cp:revision>
  <dcterms:created xsi:type="dcterms:W3CDTF">2014-05-13T12:28:30Z</dcterms:created>
  <dcterms:modified xsi:type="dcterms:W3CDTF">2022-11-16T11:08:39Z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994374</vt:lpwstr>
  </property>
  <property fmtid="{D5CDD505-2E9C-101B-9397-08002B2CF9AE}" pid="3" name="NXPowerLiteVersion">
    <vt:lpwstr>D4.1.4</vt:lpwstr>
  </property>
</Properties>
</file>