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activeX/activeX4.xml" ContentType="application/vnd.ms-office.activeX+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activeX/activeX2.xml" ContentType="application/vnd.ms-office.activeX+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Override PartName="/ppt/activeX/activeX1.xml" ContentType="application/vnd.ms-office.activeX+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activeX/activeX10.xml" ContentType="application/vnd.ms-office.activeX+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activeX/activeX8.xml" ContentType="application/vnd.ms-office.activeX+xml"/>
  <Override PartName="/ppt/activeX/activeX9.xml" ContentType="application/vnd.ms-office.activeX+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activeX/activeX6.xml" ContentType="application/vnd.ms-office.activeX+xml"/>
  <Override PartName="/ppt/activeX/activeX7.xml" ContentType="application/vnd.ms-office.activeX+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bin" ContentType="application/vnd.ms-office.activeX"/>
  <Override PartName="/ppt/activeX/activeX5.xml" ContentType="application/vnd.ms-office.activeX+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activeX/activeX3.xml" ContentType="application/vnd.ms-office.activeX+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3" r:id="rId3"/>
    <p:sldId id="262" r:id="rId4"/>
    <p:sldId id="264" r:id="rId5"/>
    <p:sldId id="265" r:id="rId6"/>
    <p:sldId id="266" r:id="rId7"/>
    <p:sldId id="267" r:id="rId8"/>
    <p:sldId id="275" r:id="rId9"/>
    <p:sldId id="276" r:id="rId10"/>
    <p:sldId id="268" r:id="rId11"/>
    <p:sldId id="277" r:id="rId12"/>
    <p:sldId id="278" r:id="rId13"/>
    <p:sldId id="274" r:id="rId14"/>
    <p:sldId id="279" r:id="rId15"/>
    <p:sldId id="280" r:id="rId16"/>
    <p:sldId id="269" r:id="rId17"/>
    <p:sldId id="270" r:id="rId18"/>
    <p:sldId id="271" r:id="rId19"/>
    <p:sldId id="281" r:id="rId20"/>
    <p:sldId id="273" r:id="rId21"/>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0" d="100"/>
          <a:sy n="60" d="100"/>
        </p:scale>
        <p:origin x="-1644" y="-25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10.xml.rels><?xml version="1.0" encoding="UTF-8" standalone="yes"?>
<Relationships xmlns="http://schemas.openxmlformats.org/package/2006/relationships"><Relationship Id="rId1" Type="http://schemas.microsoft.com/office/2006/relationships/activeXControlBinary" Target="activeX10.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_rels/activeX9.xml.rels><?xml version="1.0" encoding="UTF-8" standalone="yes"?>
<Relationships xmlns="http://schemas.openxmlformats.org/package/2006/relationships"><Relationship Id="rId1" Type="http://schemas.microsoft.com/office/2006/relationships/activeXControlBinary" Target="activeX9.bin"/></Relationships>
</file>

<file path=ppt/activeX/activeX1.xml><?xml version="1.0" encoding="utf-8"?>
<ax:ocx xmlns:ax="http://schemas.microsoft.com/office/2006/activeX" xmlns:r="http://schemas.openxmlformats.org/officeDocument/2006/relationships" ax:classid="{5512D11A-5CC6-11CF-8D67-00AA00BDCE1D}" ax:persistence="persistStream" r:id="rId1"/>
</file>

<file path=ppt/activeX/activeX10.xml><?xml version="1.0" encoding="utf-8"?>
<ax:ocx xmlns:ax="http://schemas.microsoft.com/office/2006/activeX" xmlns:r="http://schemas.openxmlformats.org/officeDocument/2006/relationships" ax:classid="{5512D11A-5CC6-11CF-8D67-00AA00BDCE1D}" ax:persistence="persistStream" r:id="rId1"/>
</file>

<file path=ppt/activeX/activeX2.xml><?xml version="1.0" encoding="utf-8"?>
<ax:ocx xmlns:ax="http://schemas.microsoft.com/office/2006/activeX" xmlns:r="http://schemas.openxmlformats.org/officeDocument/2006/relationships" ax:classid="{5512D11A-5CC6-11CF-8D67-00AA00BDCE1D}" ax:persistence="persistStream" r:id="rId1"/>
</file>

<file path=ppt/activeX/activeX3.xml><?xml version="1.0" encoding="utf-8"?>
<ax:ocx xmlns:ax="http://schemas.microsoft.com/office/2006/activeX" xmlns:r="http://schemas.openxmlformats.org/officeDocument/2006/relationships" ax:classid="{5512D11A-5CC6-11CF-8D67-00AA00BDCE1D}" ax:persistence="persistStream" r:id="rId1"/>
</file>

<file path=ppt/activeX/activeX4.xml><?xml version="1.0" encoding="utf-8"?>
<ax:ocx xmlns:ax="http://schemas.microsoft.com/office/2006/activeX" xmlns:r="http://schemas.openxmlformats.org/officeDocument/2006/relationships" ax:classid="{5512D11A-5CC6-11CF-8D67-00AA00BDCE1D}" ax:persistence="persistStream" r:id="rId1"/>
</file>

<file path=ppt/activeX/activeX5.xml><?xml version="1.0" encoding="utf-8"?>
<ax:ocx xmlns:ax="http://schemas.microsoft.com/office/2006/activeX" xmlns:r="http://schemas.openxmlformats.org/officeDocument/2006/relationships" ax:classid="{5512D11A-5CC6-11CF-8D67-00AA00BDCE1D}" ax:persistence="persistStream" r:id="rId1"/>
</file>

<file path=ppt/activeX/activeX6.xml><?xml version="1.0" encoding="utf-8"?>
<ax:ocx xmlns:ax="http://schemas.microsoft.com/office/2006/activeX" xmlns:r="http://schemas.openxmlformats.org/officeDocument/2006/relationships" ax:classid="{5512D11A-5CC6-11CF-8D67-00AA00BDCE1D}" ax:persistence="persistStream" r:id="rId1"/>
</file>

<file path=ppt/activeX/activeX7.xml><?xml version="1.0" encoding="utf-8"?>
<ax:ocx xmlns:ax="http://schemas.microsoft.com/office/2006/activeX" xmlns:r="http://schemas.openxmlformats.org/officeDocument/2006/relationships" ax:classid="{5512D11A-5CC6-11CF-8D67-00AA00BDCE1D}" ax:persistence="persistStream" r:id="rId1"/>
</file>

<file path=ppt/activeX/activeX8.xml><?xml version="1.0" encoding="utf-8"?>
<ax:ocx xmlns:ax="http://schemas.microsoft.com/office/2006/activeX" xmlns:r="http://schemas.openxmlformats.org/officeDocument/2006/relationships" ax:classid="{5512D11A-5CC6-11CF-8D67-00AA00BDCE1D}" ax:persistence="persistStream" r:id="rId1"/>
</file>

<file path=ppt/activeX/activeX9.xml><?xml version="1.0" encoding="utf-8"?>
<ax:ocx xmlns:ax="http://schemas.microsoft.com/office/2006/activeX" xmlns:r="http://schemas.openxmlformats.org/officeDocument/2006/relationships" ax:classid="{5512D11A-5CC6-11CF-8D67-00AA00BDCE1D}" ax:persistence="persistStream" r:id="rId1"/>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одзаголовок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5022C9D9-6221-4941-A52C-8F78205B571A}" type="datetimeFigureOut">
              <a:rPr lang="uk-UA" smtClean="0"/>
              <a:pPr/>
              <a:t>30.03.2020</a:t>
            </a:fld>
            <a:endParaRPr lang="uk-UA"/>
          </a:p>
        </p:txBody>
      </p:sp>
      <p:sp>
        <p:nvSpPr>
          <p:cNvPr id="17" name="Нижний колонтитул 16"/>
          <p:cNvSpPr>
            <a:spLocks noGrp="1"/>
          </p:cNvSpPr>
          <p:nvPr>
            <p:ph type="ftr" sz="quarter" idx="11"/>
          </p:nvPr>
        </p:nvSpPr>
        <p:spPr/>
        <p:txBody>
          <a:bodyPr/>
          <a:lstStyle/>
          <a:p>
            <a:endParaRPr lang="uk-UA"/>
          </a:p>
        </p:txBody>
      </p:sp>
      <p:sp>
        <p:nvSpPr>
          <p:cNvPr id="7" name="Прямая соединительная линия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Овал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Овал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Номер слайда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5E230F6-CA49-4C6C-8157-84593EBCA412}" type="slidenum">
              <a:rPr lang="uk-UA" smtClean="0"/>
              <a:pPr/>
              <a:t>‹#›</a:t>
            </a:fld>
            <a:endParaRPr lang="uk-UA"/>
          </a:p>
        </p:txBody>
      </p:sp>
      <p:sp>
        <p:nvSpPr>
          <p:cNvPr id="8" name="Заголовок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022C9D9-6221-4941-A52C-8F78205B571A}" type="datetimeFigureOut">
              <a:rPr lang="uk-UA" smtClean="0"/>
              <a:pPr/>
              <a:t>30.03.2020</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95E230F6-CA49-4C6C-8157-84593EBCA412}" type="slidenum">
              <a:rPr lang="uk-UA" smtClean="0"/>
              <a:pPr/>
              <a:t>‹#›</a:t>
            </a:fld>
            <a:endParaRPr lang="uk-UA"/>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2"/>
      </p:bgRef>
    </p:bg>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Прямая соединительная линия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Овал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6915912" y="3009901"/>
            <a:ext cx="457200" cy="441325"/>
          </a:xfrm>
        </p:spPr>
        <p:txBody>
          <a:bodyPr/>
          <a:lstStyle/>
          <a:p>
            <a:fld id="{95E230F6-CA49-4C6C-8157-84593EBCA412}" type="slidenum">
              <a:rPr lang="uk-UA" smtClean="0"/>
              <a:pPr/>
              <a:t>‹#›</a:t>
            </a:fld>
            <a:endParaRPr lang="uk-UA"/>
          </a:p>
        </p:txBody>
      </p:sp>
      <p:sp>
        <p:nvSpPr>
          <p:cNvPr id="3" name="Вертикальный текст 2"/>
          <p:cNvSpPr>
            <a:spLocks noGrp="1"/>
          </p:cNvSpPr>
          <p:nvPr>
            <p:ph type="body" orient="vert" idx="1"/>
          </p:nvPr>
        </p:nvSpPr>
        <p:spPr>
          <a:xfrm>
            <a:off x="304800" y="304800"/>
            <a:ext cx="6553200" cy="5821366"/>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022C9D9-6221-4941-A52C-8F78205B571A}" type="datetimeFigureOut">
              <a:rPr lang="uk-UA" smtClean="0"/>
              <a:pPr/>
              <a:t>30.03.2020</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2" name="Вертикальный заголовок 1"/>
          <p:cNvSpPr>
            <a:spLocks noGrp="1"/>
          </p:cNvSpPr>
          <p:nvPr>
            <p:ph type="title" orient="vert"/>
          </p:nvPr>
        </p:nvSpPr>
        <p:spPr>
          <a:xfrm>
            <a:off x="7391400" y="304801"/>
            <a:ext cx="1447800" cy="5851525"/>
          </a:xfrm>
        </p:spPr>
        <p:txBody>
          <a:bodyPr vert="eaVert"/>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5022C9D9-6221-4941-A52C-8F78205B571A}" type="datetimeFigureOut">
              <a:rPr lang="uk-UA" smtClean="0"/>
              <a:pPr/>
              <a:t>30.03.2020</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a:xfrm>
            <a:off x="4361688" y="1026372"/>
            <a:ext cx="457200" cy="441325"/>
          </a:xfrm>
        </p:spPr>
        <p:txBody>
          <a:bodyPr/>
          <a:lstStyle/>
          <a:p>
            <a:fld id="{95E230F6-CA49-4C6C-8157-84593EBCA412}" type="slidenum">
              <a:rPr lang="uk-UA" smtClean="0"/>
              <a:pPr/>
              <a:t>‹#›</a:t>
            </a:fld>
            <a:endParaRPr lang="uk-UA"/>
          </a:p>
        </p:txBody>
      </p:sp>
      <p:sp>
        <p:nvSpPr>
          <p:cNvPr id="8" name="Содержимое 7"/>
          <p:cNvSpPr>
            <a:spLocks noGrp="1"/>
          </p:cNvSpPr>
          <p:nvPr>
            <p:ph sz="quarter" idx="1"/>
          </p:nvPr>
        </p:nvSpPr>
        <p:spPr>
          <a:xfrm>
            <a:off x="301752" y="1527048"/>
            <a:ext cx="850392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3" name="Прямоугольник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Прямоугольник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Нижний колонтитул 4"/>
          <p:cNvSpPr>
            <a:spLocks noGrp="1"/>
          </p:cNvSpPr>
          <p:nvPr>
            <p:ph type="ftr" sz="quarter" idx="11"/>
          </p:nvPr>
        </p:nvSpPr>
        <p:spPr/>
        <p:txBody>
          <a:bodyPr/>
          <a:lstStyle/>
          <a:p>
            <a:endParaRPr lang="uk-UA"/>
          </a:p>
        </p:txBody>
      </p:sp>
      <p:sp>
        <p:nvSpPr>
          <p:cNvPr id="4" name="Дата 3"/>
          <p:cNvSpPr>
            <a:spLocks noGrp="1"/>
          </p:cNvSpPr>
          <p:nvPr>
            <p:ph type="dt" sz="half" idx="10"/>
          </p:nvPr>
        </p:nvSpPr>
        <p:spPr/>
        <p:txBody>
          <a:bodyPr/>
          <a:lstStyle/>
          <a:p>
            <a:fld id="{5022C9D9-6221-4941-A52C-8F78205B571A}" type="datetimeFigureOut">
              <a:rPr lang="uk-UA" smtClean="0"/>
              <a:pPr/>
              <a:t>30.03.2020</a:t>
            </a:fld>
            <a:endParaRPr lang="uk-UA"/>
          </a:p>
        </p:txBody>
      </p:sp>
      <p:sp>
        <p:nvSpPr>
          <p:cNvPr id="8" name="Прямая соединительная линия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Овал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5E230F6-CA49-4C6C-8157-84593EBCA412}" type="slidenum">
              <a:rPr lang="uk-UA" smtClean="0"/>
              <a:pPr/>
              <a:t>‹#›</a:t>
            </a:fld>
            <a:endParaRPr lang="uk-UA"/>
          </a:p>
        </p:txBody>
      </p:sp>
      <p:sp>
        <p:nvSpPr>
          <p:cNvPr id="2" name="Заголовок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758952"/>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a:xfrm>
            <a:off x="5791200" y="6409944"/>
            <a:ext cx="3044952" cy="365760"/>
          </a:xfrm>
        </p:spPr>
        <p:txBody>
          <a:bodyPr/>
          <a:lstStyle/>
          <a:p>
            <a:fld id="{5022C9D9-6221-4941-A52C-8F78205B571A}" type="datetimeFigureOut">
              <a:rPr lang="uk-UA" smtClean="0"/>
              <a:pPr/>
              <a:t>30.03.2020</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95E230F6-CA49-4C6C-8157-84593EBCA412}" type="slidenum">
              <a:rPr lang="uk-UA" smtClean="0"/>
              <a:pPr/>
              <a:t>‹#›</a:t>
            </a:fld>
            <a:endParaRPr lang="uk-UA"/>
          </a:p>
        </p:txBody>
      </p:sp>
      <p:sp>
        <p:nvSpPr>
          <p:cNvPr id="8" name="Прямая соединительная линия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Содержимое 9"/>
          <p:cNvSpPr>
            <a:spLocks noGrp="1"/>
          </p:cNvSpPr>
          <p:nvPr>
            <p:ph sz="half" idx="1"/>
          </p:nvPr>
        </p:nvSpPr>
        <p:spPr>
          <a:xfrm>
            <a:off x="301752"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Содержимое 11"/>
          <p:cNvSpPr>
            <a:spLocks noGrp="1"/>
          </p:cNvSpPr>
          <p:nvPr>
            <p:ph sz="half" idx="2"/>
          </p:nvPr>
        </p:nvSpPr>
        <p:spPr>
          <a:xfrm>
            <a:off x="4800600"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1">
        <a:schemeClr val="bg2"/>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Прямоугольник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Прямоугольник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Прямоугольник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5022C9D9-6221-4941-A52C-8F78205B571A}" type="datetimeFigureOut">
              <a:rPr lang="uk-UA" smtClean="0"/>
              <a:pPr/>
              <a:t>30.03.2020</a:t>
            </a:fld>
            <a:endParaRPr lang="uk-UA"/>
          </a:p>
        </p:txBody>
      </p:sp>
      <p:sp>
        <p:nvSpPr>
          <p:cNvPr id="8" name="Нижний колонтитул 7"/>
          <p:cNvSpPr>
            <a:spLocks noGrp="1"/>
          </p:cNvSpPr>
          <p:nvPr>
            <p:ph type="ftr" sz="quarter" idx="11"/>
          </p:nvPr>
        </p:nvSpPr>
        <p:spPr>
          <a:xfrm>
            <a:off x="304800" y="6409944"/>
            <a:ext cx="3581400" cy="365760"/>
          </a:xfrm>
        </p:spPr>
        <p:txBody>
          <a:bodyPr/>
          <a:lstStyle/>
          <a:p>
            <a:endParaRPr lang="uk-UA"/>
          </a:p>
        </p:txBody>
      </p:sp>
      <p:sp>
        <p:nvSpPr>
          <p:cNvPr id="15" name="Прямая соединительная линия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Содержимое 23"/>
          <p:cNvSpPr>
            <a:spLocks noGrp="1"/>
          </p:cNvSpPr>
          <p:nvPr>
            <p:ph sz="quarter" idx="2"/>
          </p:nvPr>
        </p:nvSpPr>
        <p:spPr>
          <a:xfrm>
            <a:off x="301752" y="2471383"/>
            <a:ext cx="4041648" cy="3818404"/>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Содержимое 25"/>
          <p:cNvSpPr>
            <a:spLocks noGrp="1"/>
          </p:cNvSpPr>
          <p:nvPr>
            <p:ph sz="quarter" idx="4"/>
          </p:nvPr>
        </p:nvSpPr>
        <p:spPr>
          <a:xfrm>
            <a:off x="4800600" y="2471383"/>
            <a:ext cx="4038600" cy="382219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Овал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Овал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Номер слайда 8"/>
          <p:cNvSpPr>
            <a:spLocks noGrp="1"/>
          </p:cNvSpPr>
          <p:nvPr>
            <p:ph type="sldNum" sz="quarter" idx="12"/>
          </p:nvPr>
        </p:nvSpPr>
        <p:spPr>
          <a:xfrm>
            <a:off x="4343400" y="1042416"/>
            <a:ext cx="457200" cy="441325"/>
          </a:xfrm>
        </p:spPr>
        <p:txBody>
          <a:bodyPr/>
          <a:lstStyle>
            <a:lvl1pPr algn="ctr">
              <a:defRPr/>
            </a:lvl1pPr>
          </a:lstStyle>
          <a:p>
            <a:fld id="{95E230F6-CA49-4C6C-8157-84593EBCA412}" type="slidenum">
              <a:rPr lang="uk-UA" smtClean="0"/>
              <a:pPr/>
              <a:t>‹#›</a:t>
            </a:fld>
            <a:endParaRPr lang="uk-UA"/>
          </a:p>
        </p:txBody>
      </p:sp>
      <p:sp>
        <p:nvSpPr>
          <p:cNvPr id="23" name="Заголовок 22"/>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022C9D9-6221-4941-A52C-8F78205B571A}" type="datetimeFigureOut">
              <a:rPr lang="uk-UA" smtClean="0"/>
              <a:pPr/>
              <a:t>30.03.2020</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a:xfrm>
            <a:off x="4343400" y="1036020"/>
            <a:ext cx="457200" cy="441325"/>
          </a:xfrm>
        </p:spPr>
        <p:txBody>
          <a:bodyPr/>
          <a:lstStyle/>
          <a:p>
            <a:fld id="{95E230F6-CA49-4C6C-8157-84593EBCA412}"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Прямоугольник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Прямоугольник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Дата 1"/>
          <p:cNvSpPr>
            <a:spLocks noGrp="1"/>
          </p:cNvSpPr>
          <p:nvPr>
            <p:ph type="dt" sz="half" idx="10"/>
          </p:nvPr>
        </p:nvSpPr>
        <p:spPr/>
        <p:txBody>
          <a:bodyPr/>
          <a:lstStyle/>
          <a:p>
            <a:fld id="{5022C9D9-6221-4941-A52C-8F78205B571A}" type="datetimeFigureOut">
              <a:rPr lang="uk-UA" smtClean="0"/>
              <a:pPr/>
              <a:t>30.03.2020</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5E230F6-CA49-4C6C-8157-84593EBCA412}"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9" name="Прямоугольник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Прямоугольник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оугольник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Прямая соединительная линия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Содержимое 19"/>
          <p:cNvSpPr>
            <a:spLocks noGrp="1"/>
          </p:cNvSpPr>
          <p:nvPr>
            <p:ph sz="quarter" idx="1"/>
          </p:nvPr>
        </p:nvSpPr>
        <p:spPr>
          <a:xfrm>
            <a:off x="3124200" y="685800"/>
            <a:ext cx="5638800" cy="5410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Овал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5E230F6-CA49-4C6C-8157-84593EBCA412}" type="slidenum">
              <a:rPr lang="uk-UA" smtClean="0"/>
              <a:pPr/>
              <a:t>‹#›</a:t>
            </a:fld>
            <a:endParaRPr lang="uk-UA"/>
          </a:p>
        </p:txBody>
      </p:sp>
      <p:sp>
        <p:nvSpPr>
          <p:cNvPr id="21" name="Прямоугольник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p:txBody>
          <a:bodyPr/>
          <a:lstStyle/>
          <a:p>
            <a:fld id="{5022C9D9-6221-4941-A52C-8F78205B571A}" type="datetimeFigureOut">
              <a:rPr lang="uk-UA" smtClean="0"/>
              <a:pPr/>
              <a:t>30.03.2020</a:t>
            </a:fld>
            <a:endParaRPr lang="uk-UA"/>
          </a:p>
        </p:txBody>
      </p:sp>
      <p:sp>
        <p:nvSpPr>
          <p:cNvPr id="6" name="Нижний колонтитул 5"/>
          <p:cNvSpPr>
            <a:spLocks noGrp="1"/>
          </p:cNvSpPr>
          <p:nvPr>
            <p:ph type="ftr" sz="quarter" idx="11"/>
          </p:nvPr>
        </p:nvSpPr>
        <p:spPr>
          <a:xfrm>
            <a:off x="301752" y="6410848"/>
            <a:ext cx="3383280" cy="365760"/>
          </a:xfrm>
        </p:spPr>
        <p:txBody>
          <a:bodyPr/>
          <a:lstStyle/>
          <a:p>
            <a:endParaRPr lang="uk-U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1" name="Прямая соединительная линия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Прямоугольник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Прямоугольник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Овал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Овал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p>
            <a:fld id="{95E230F6-CA49-4C6C-8157-84593EBCA412}" type="slidenum">
              <a:rPr lang="uk-UA" smtClean="0"/>
              <a:pPr/>
              <a:t>‹#›</a:t>
            </a:fld>
            <a:endParaRPr lang="uk-UA"/>
          </a:p>
        </p:txBody>
      </p:sp>
      <p:sp>
        <p:nvSpPr>
          <p:cNvPr id="2" name="Заголовок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3000375" y="609600"/>
            <a:ext cx="5867400" cy="4267200"/>
          </a:xfrm>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22" name="Прямоугольник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a:xfrm>
            <a:off x="5788152" y="6404984"/>
            <a:ext cx="3044952" cy="365760"/>
          </a:xfrm>
        </p:spPr>
        <p:txBody>
          <a:bodyPr/>
          <a:lstStyle/>
          <a:p>
            <a:fld id="{5022C9D9-6221-4941-A52C-8F78205B571A}" type="datetimeFigureOut">
              <a:rPr lang="uk-UA" smtClean="0"/>
              <a:pPr/>
              <a:t>30.03.2020</a:t>
            </a:fld>
            <a:endParaRPr lang="uk-UA"/>
          </a:p>
        </p:txBody>
      </p:sp>
      <p:sp>
        <p:nvSpPr>
          <p:cNvPr id="6" name="Нижний колонтитул 5"/>
          <p:cNvSpPr>
            <a:spLocks noGrp="1"/>
          </p:cNvSpPr>
          <p:nvPr>
            <p:ph type="ftr" sz="quarter" idx="11"/>
          </p:nvPr>
        </p:nvSpPr>
        <p:spPr>
          <a:xfrm>
            <a:off x="301752" y="6410848"/>
            <a:ext cx="3584448" cy="365760"/>
          </a:xfrm>
        </p:spPr>
        <p:txBody>
          <a:bodyPr/>
          <a:lstStyle/>
          <a:p>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Дата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5022C9D9-6221-4941-A52C-8F78205B571A}" type="datetimeFigureOut">
              <a:rPr lang="uk-UA" smtClean="0"/>
              <a:pPr/>
              <a:t>30.03.2020</a:t>
            </a:fld>
            <a:endParaRPr lang="uk-UA"/>
          </a:p>
        </p:txBody>
      </p:sp>
      <p:sp>
        <p:nvSpPr>
          <p:cNvPr id="3" name="Нижний колонтитул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uk-UA"/>
          </a:p>
        </p:txBody>
      </p:sp>
      <p:sp>
        <p:nvSpPr>
          <p:cNvPr id="8" name="Прямоугольник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Прямая соединительная линия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Овал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5E230F6-CA49-4C6C-8157-84593EBCA412}" type="slidenum">
              <a:rPr lang="uk-UA" smtClean="0"/>
              <a:pPr/>
              <a:t>‹#›</a:t>
            </a:fld>
            <a:endParaRPr lang="uk-UA"/>
          </a:p>
        </p:txBody>
      </p:sp>
      <p:sp>
        <p:nvSpPr>
          <p:cNvPr id="22" name="Заголовок 21"/>
          <p:cNvSpPr>
            <a:spLocks noGrp="1"/>
          </p:cNvSpPr>
          <p:nvPr>
            <p:ph type="title"/>
          </p:nvPr>
        </p:nvSpPr>
        <p:spPr>
          <a:xfrm>
            <a:off x="301752" y="228600"/>
            <a:ext cx="8534400" cy="758952"/>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derweg.org/feste/kultur/images/braeucheimwinter-weihnachtsmarkterfurt_big.jp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control" Target="../activeX/activeX7.xml"/><Relationship Id="rId3" Type="http://schemas.openxmlformats.org/officeDocument/2006/relationships/control" Target="../activeX/activeX2.xml"/><Relationship Id="rId7" Type="http://schemas.openxmlformats.org/officeDocument/2006/relationships/control" Target="../activeX/activeX6.xml"/><Relationship Id="rId12"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control" Target="../activeX/activeX5.xml"/><Relationship Id="rId11" Type="http://schemas.openxmlformats.org/officeDocument/2006/relationships/control" Target="../activeX/activeX10.xml"/><Relationship Id="rId5" Type="http://schemas.openxmlformats.org/officeDocument/2006/relationships/control" Target="../activeX/activeX4.xml"/><Relationship Id="rId10" Type="http://schemas.openxmlformats.org/officeDocument/2006/relationships/control" Target="../activeX/activeX9.xml"/><Relationship Id="rId4" Type="http://schemas.openxmlformats.org/officeDocument/2006/relationships/control" Target="../activeX/activeX3.xml"/><Relationship Id="rId9" Type="http://schemas.openxmlformats.org/officeDocument/2006/relationships/control" Target="../activeX/activeX8.xml"/></Relationships>
</file>

<file path=ppt/slides/_rels/slide2.xml.rels><?xml version="1.0" encoding="UTF-8" standalone="yes"?>
<Relationships xmlns="http://schemas.openxmlformats.org/package/2006/relationships"><Relationship Id="rId2" Type="http://schemas.openxmlformats.org/officeDocument/2006/relationships/hyperlink" Target="http://derweg.org/feste/kultur/braeucheimwinter.htm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derweg.org/feste/kultur/braeucheimwinter.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derweg.org/feste/kultur/braeucheimwinter.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derweg.org/feste/kultur/braeucheimwinter.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derweg.org/feste/kultur/braeucheimwinter.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de-DE" dirty="0" smtClean="0"/>
              <a:t>Feste und Bräuche</a:t>
            </a:r>
            <a:endParaRPr lang="uk-U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485756"/>
          </a:xfrm>
        </p:spPr>
        <p:txBody>
          <a:bodyPr>
            <a:normAutofit fontScale="90000"/>
          </a:bodyPr>
          <a:lstStyle/>
          <a:p>
            <a:r>
              <a:rPr lang="de-DE" b="1" i="1" dirty="0" smtClean="0"/>
              <a:t>Adventskranz</a:t>
            </a:r>
            <a:endParaRPr lang="uk-UA" dirty="0"/>
          </a:p>
        </p:txBody>
      </p:sp>
      <p:pic>
        <p:nvPicPr>
          <p:cNvPr id="57346" name="Picture 2" descr="В Эстонии начинается празднование Адвента › &quot;Новая газета Балтия&quot;"/>
          <p:cNvPicPr>
            <a:picLocks noChangeAspect="1" noChangeArrowheads="1"/>
          </p:cNvPicPr>
          <p:nvPr/>
        </p:nvPicPr>
        <p:blipFill>
          <a:blip r:embed="rId2"/>
          <a:srcRect/>
          <a:stretch>
            <a:fillRect/>
          </a:stretch>
        </p:blipFill>
        <p:spPr bwMode="auto">
          <a:xfrm>
            <a:off x="0" y="928670"/>
            <a:ext cx="4891656" cy="3143272"/>
          </a:xfrm>
          <a:prstGeom prst="rect">
            <a:avLst/>
          </a:prstGeom>
          <a:noFill/>
        </p:spPr>
      </p:pic>
      <p:pic>
        <p:nvPicPr>
          <p:cNvPr id="57348" name="Picture 4" descr="Что такое Адвент? Адвент-календарь и его современные варианты ..."/>
          <p:cNvPicPr>
            <a:picLocks noChangeAspect="1" noChangeArrowheads="1"/>
          </p:cNvPicPr>
          <p:nvPr/>
        </p:nvPicPr>
        <p:blipFill>
          <a:blip r:embed="rId3"/>
          <a:srcRect/>
          <a:stretch>
            <a:fillRect/>
          </a:stretch>
        </p:blipFill>
        <p:spPr bwMode="auto">
          <a:xfrm>
            <a:off x="4431448" y="3500438"/>
            <a:ext cx="4712552" cy="314327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t>Adventskalender</a:t>
            </a:r>
            <a:endParaRPr lang="uk-UA" dirty="0"/>
          </a:p>
        </p:txBody>
      </p:sp>
      <p:pic>
        <p:nvPicPr>
          <p:cNvPr id="87042" name="Picture 2" descr="Adventskalender &quot;Xmas&quot; mit LED-Lichterkette - Kalender ..."/>
          <p:cNvPicPr>
            <a:picLocks noChangeAspect="1" noChangeArrowheads="1"/>
          </p:cNvPicPr>
          <p:nvPr/>
        </p:nvPicPr>
        <p:blipFill>
          <a:blip r:embed="rId2" cstate="print"/>
          <a:srcRect/>
          <a:stretch>
            <a:fillRect/>
          </a:stretch>
        </p:blipFill>
        <p:spPr bwMode="auto">
          <a:xfrm>
            <a:off x="5715008" y="1357298"/>
            <a:ext cx="2643173" cy="4583537"/>
          </a:xfrm>
          <a:prstGeom prst="rect">
            <a:avLst/>
          </a:prstGeom>
          <a:noFill/>
        </p:spPr>
      </p:pic>
      <p:pic>
        <p:nvPicPr>
          <p:cNvPr id="87044" name="Picture 4" descr="Jahreszeitliche Dekoration Feste &amp; Besondere Anlässe ..."/>
          <p:cNvPicPr>
            <a:picLocks noChangeAspect="1" noChangeArrowheads="1"/>
          </p:cNvPicPr>
          <p:nvPr/>
        </p:nvPicPr>
        <p:blipFill>
          <a:blip r:embed="rId3"/>
          <a:srcRect/>
          <a:stretch>
            <a:fillRect/>
          </a:stretch>
        </p:blipFill>
        <p:spPr bwMode="auto">
          <a:xfrm>
            <a:off x="357158" y="1785926"/>
            <a:ext cx="4214842" cy="3978811"/>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t>Nikolausstiefel</a:t>
            </a:r>
            <a:endParaRPr lang="uk-UA" dirty="0"/>
          </a:p>
        </p:txBody>
      </p:sp>
      <p:sp>
        <p:nvSpPr>
          <p:cNvPr id="88066" name="AutoShape 2" descr="День Святого Николая der Nikolaustag | Mein Deutsc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88068" name="AutoShape 4" descr="День Святого Николая der Nikolaustag | Mein Deutsc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pic>
        <p:nvPicPr>
          <p:cNvPr id="88070" name="Picture 6" descr="День Святого Николая der Nikolaustag | Mein Deutsch"/>
          <p:cNvPicPr>
            <a:picLocks noChangeAspect="1" noChangeArrowheads="1"/>
          </p:cNvPicPr>
          <p:nvPr/>
        </p:nvPicPr>
        <p:blipFill>
          <a:blip r:embed="rId2"/>
          <a:srcRect/>
          <a:stretch>
            <a:fillRect/>
          </a:stretch>
        </p:blipFill>
        <p:spPr bwMode="auto">
          <a:xfrm>
            <a:off x="1214414" y="1714488"/>
            <a:ext cx="6567888" cy="4379883"/>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t>Weihnachtsmarkt</a:t>
            </a:r>
            <a:endParaRPr lang="uk-UA" dirty="0"/>
          </a:p>
        </p:txBody>
      </p:sp>
      <p:sp>
        <p:nvSpPr>
          <p:cNvPr id="3" name="Содержимое 2"/>
          <p:cNvSpPr>
            <a:spLocks noGrp="1"/>
          </p:cNvSpPr>
          <p:nvPr>
            <p:ph sz="quarter" idx="1"/>
          </p:nvPr>
        </p:nvSpPr>
        <p:spPr/>
        <p:txBody>
          <a:bodyPr/>
          <a:lstStyle/>
          <a:p>
            <a:endParaRPr lang="uk-UA"/>
          </a:p>
        </p:txBody>
      </p:sp>
      <p:pic>
        <p:nvPicPr>
          <p:cNvPr id="4" name="Рисунок 3" descr="Erfurter Weihnachtsmarkt(© Markus Birth / PIXELIO)">
            <a:hlinkClick r:id="rId2"/>
          </p:cNvPr>
          <p:cNvPicPr/>
          <p:nvPr/>
        </p:nvPicPr>
        <p:blipFill>
          <a:blip r:embed="rId3" cstate="print"/>
          <a:srcRect/>
          <a:stretch>
            <a:fillRect/>
          </a:stretch>
        </p:blipFill>
        <p:spPr bwMode="auto">
          <a:xfrm>
            <a:off x="642910" y="1500174"/>
            <a:ext cx="7786742" cy="4929221"/>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t>Januar</a:t>
            </a:r>
            <a:endParaRPr lang="uk-UA" dirty="0"/>
          </a:p>
        </p:txBody>
      </p:sp>
      <p:sp>
        <p:nvSpPr>
          <p:cNvPr id="3" name="Содержимое 2"/>
          <p:cNvSpPr>
            <a:spLocks noGrp="1"/>
          </p:cNvSpPr>
          <p:nvPr>
            <p:ph sz="quarter" idx="1"/>
          </p:nvPr>
        </p:nvSpPr>
        <p:spPr/>
        <p:txBody>
          <a:bodyPr>
            <a:normAutofit lnSpcReduction="10000"/>
          </a:bodyPr>
          <a:lstStyle/>
          <a:p>
            <a:r>
              <a:rPr lang="de-DE" dirty="0" smtClean="0"/>
              <a:t>Am 1. Januar ist Neujahr. Man wünscht einander Glück und Segen. Ein anderer Festtag, der vor allen Dingen in Süddeutschland gefeiert wird, ist der Dreikönigstag am 6. Januar. Er erinnert an die drei Weisen aus dem Morgenland, die dem Stern bis nach Bethlehem gefolgt sind. Heute noch sieht man zu dieser Zeit die Sternsinger, verkleidet als die drei Könige. Sie sammeln Geld für arme Kinder in anderen Ländern und bekommen oft etwas zu naschen. Der 6. Januar ist auch bekannt als Epiphanias, das Fest der Erscheinung des Herrn, der Tag der Taufe Christi.</a:t>
            </a:r>
            <a:endParaRPr lang="uk-UA" dirty="0" smtClean="0"/>
          </a:p>
          <a:p>
            <a:endParaRPr lang="uk-UA"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de-DE" b="1" dirty="0" smtClean="0"/>
              <a:t>Fragen zum </a:t>
            </a:r>
            <a:r>
              <a:rPr lang="de-DE" b="1" dirty="0" smtClean="0"/>
              <a:t>Text</a:t>
            </a:r>
            <a:endParaRPr lang="uk-UA" dirty="0"/>
          </a:p>
        </p:txBody>
      </p:sp>
      <p:sp>
        <p:nvSpPr>
          <p:cNvPr id="3" name="Содержимое 2"/>
          <p:cNvSpPr>
            <a:spLocks noGrp="1"/>
          </p:cNvSpPr>
          <p:nvPr>
            <p:ph sz="quarter" idx="1"/>
          </p:nvPr>
        </p:nvSpPr>
        <p:spPr>
          <a:xfrm>
            <a:off x="301752" y="1527048"/>
            <a:ext cx="8503920" cy="2259142"/>
          </a:xfrm>
        </p:spPr>
        <p:txBody>
          <a:bodyPr/>
          <a:lstStyle/>
          <a:p>
            <a:r>
              <a:rPr lang="de-DE" dirty="0" smtClean="0"/>
              <a:t>1.Was </a:t>
            </a:r>
            <a:r>
              <a:rPr lang="de-DE" dirty="0" smtClean="0"/>
              <a:t>feiern die Deutschen am 1.Januar?</a:t>
            </a:r>
            <a:endParaRPr lang="uk-UA" dirty="0" smtClean="0"/>
          </a:p>
          <a:p>
            <a:r>
              <a:rPr lang="de-DE" dirty="0" smtClean="0"/>
              <a:t>2.Was wünschen die Menschen einander am 1.Januar?</a:t>
            </a:r>
            <a:endParaRPr lang="uk-UA" dirty="0" smtClean="0"/>
          </a:p>
          <a:p>
            <a:r>
              <a:rPr lang="de-DE" dirty="0" smtClean="0"/>
              <a:t>3.Was und wo feiern die Deutschen am 6 Januar?</a:t>
            </a:r>
            <a:endParaRPr lang="uk-UA" dirty="0" smtClean="0"/>
          </a:p>
          <a:p>
            <a:endParaRPr lang="uk-UA" dirty="0"/>
          </a:p>
        </p:txBody>
      </p:sp>
      <p:graphicFrame>
        <p:nvGraphicFramePr>
          <p:cNvPr id="4" name="Таблица 3"/>
          <p:cNvGraphicFramePr>
            <a:graphicFrameLocks noGrp="1"/>
          </p:cNvGraphicFramePr>
          <p:nvPr/>
        </p:nvGraphicFramePr>
        <p:xfrm>
          <a:off x="1142976" y="4429132"/>
          <a:ext cx="6858048" cy="1357322"/>
        </p:xfrm>
        <a:graphic>
          <a:graphicData uri="http://schemas.openxmlformats.org/drawingml/2006/table">
            <a:tbl>
              <a:tblPr/>
              <a:tblGrid>
                <a:gridCol w="3428666"/>
                <a:gridCol w="3429382"/>
              </a:tblGrid>
              <a:tr h="678661">
                <a:tc>
                  <a:txBody>
                    <a:bodyPr/>
                    <a:lstStyle/>
                    <a:p>
                      <a:pPr algn="just">
                        <a:spcAft>
                          <a:spcPts val="0"/>
                        </a:spcAft>
                      </a:pPr>
                      <a:r>
                        <a:rPr lang="de-DE" sz="2800">
                          <a:latin typeface="Times New Roman"/>
                          <a:ea typeface="Times New Roman"/>
                        </a:rPr>
                        <a:t>1.Januar</a:t>
                      </a:r>
                      <a:endParaRPr lang="uk-UA" sz="3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de-DE" sz="2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8661">
                <a:tc>
                  <a:txBody>
                    <a:bodyPr/>
                    <a:lstStyle/>
                    <a:p>
                      <a:pPr algn="just">
                        <a:spcAft>
                          <a:spcPts val="0"/>
                        </a:spcAft>
                      </a:pPr>
                      <a:r>
                        <a:rPr lang="de-DE" sz="2800">
                          <a:latin typeface="Times New Roman"/>
                          <a:ea typeface="Times New Roman"/>
                        </a:rPr>
                        <a:t>6.januar</a:t>
                      </a:r>
                      <a:endParaRPr lang="uk-UA" sz="3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de-DE" sz="2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b="1" dirty="0" smtClean="0"/>
              <a:t>PRÄPOSITIONEN MIT </a:t>
            </a:r>
            <a:r>
              <a:rPr lang="en-US" b="1" dirty="0" smtClean="0"/>
              <a:t>AKKUSATIV</a:t>
            </a:r>
            <a:endParaRPr lang="uk-UA" dirty="0"/>
          </a:p>
        </p:txBody>
      </p:sp>
      <p:sp>
        <p:nvSpPr>
          <p:cNvPr id="3" name="Содержимое 2"/>
          <p:cNvSpPr>
            <a:spLocks noGrp="1"/>
          </p:cNvSpPr>
          <p:nvPr>
            <p:ph sz="quarter" idx="1"/>
          </p:nvPr>
        </p:nvSpPr>
        <p:spPr/>
        <p:txBody>
          <a:bodyPr>
            <a:normAutofit/>
          </a:bodyPr>
          <a:lstStyle/>
          <a:p>
            <a:pPr algn="ctr"/>
            <a:r>
              <a:rPr lang="uk-UA" sz="28700" dirty="0" smtClean="0"/>
              <a:t>?</a:t>
            </a:r>
            <a:endParaRPr lang="uk-UA" sz="287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b="1" dirty="0" smtClean="0"/>
              <a:t>PRÄPOSITIONEN MIT </a:t>
            </a:r>
            <a:r>
              <a:rPr lang="en-US" b="1" dirty="0" smtClean="0"/>
              <a:t>AKKUSATIV</a:t>
            </a:r>
            <a:endParaRPr lang="uk-UA" dirty="0"/>
          </a:p>
        </p:txBody>
      </p:sp>
      <p:graphicFrame>
        <p:nvGraphicFramePr>
          <p:cNvPr id="5" name="Таблица 4"/>
          <p:cNvGraphicFramePr>
            <a:graphicFrameLocks noGrp="1"/>
          </p:cNvGraphicFramePr>
          <p:nvPr/>
        </p:nvGraphicFramePr>
        <p:xfrm>
          <a:off x="1500166" y="1500174"/>
          <a:ext cx="6306046" cy="4810206"/>
        </p:xfrm>
        <a:graphic>
          <a:graphicData uri="http://schemas.openxmlformats.org/drawingml/2006/table">
            <a:tbl>
              <a:tblPr>
                <a:tableStyleId>{69C7853C-536D-4A76-A0AE-DD22124D55A5}</a:tableStyleId>
              </a:tblPr>
              <a:tblGrid>
                <a:gridCol w="1248411"/>
                <a:gridCol w="5057635"/>
              </a:tblGrid>
              <a:tr h="427789">
                <a:tc>
                  <a:txBody>
                    <a:bodyPr/>
                    <a:lstStyle/>
                    <a:p>
                      <a:pPr>
                        <a:lnSpc>
                          <a:spcPct val="150000"/>
                        </a:lnSpc>
                        <a:spcAft>
                          <a:spcPts val="0"/>
                        </a:spcAft>
                      </a:pPr>
                      <a:r>
                        <a:rPr lang="uk-UA" sz="1800" dirty="0"/>
                        <a:t>D</a:t>
                      </a:r>
                      <a:r>
                        <a:rPr lang="de-DE" sz="1800" dirty="0" smtClean="0"/>
                        <a:t>URCH</a:t>
                      </a:r>
                      <a:endParaRPr lang="uk-UA" sz="1800" dirty="0">
                        <a:solidFill>
                          <a:srgbClr val="943634"/>
                        </a:solidFill>
                        <a:latin typeface="Calibri"/>
                        <a:ea typeface="Calibri"/>
                        <a:cs typeface="Times New Roman"/>
                      </a:endParaRPr>
                    </a:p>
                  </a:txBody>
                  <a:tcPr marL="45835" marR="45835" marT="0" marB="0"/>
                </a:tc>
                <a:tc>
                  <a:txBody>
                    <a:bodyPr/>
                    <a:lstStyle/>
                    <a:p>
                      <a:pPr marL="111760" algn="just">
                        <a:lnSpc>
                          <a:spcPct val="150000"/>
                        </a:lnSpc>
                        <a:spcAft>
                          <a:spcPts val="0"/>
                        </a:spcAft>
                      </a:pPr>
                      <a:r>
                        <a:rPr lang="uk-UA" sz="1800" dirty="0"/>
                        <a:t>через</a:t>
                      </a:r>
                      <a:r>
                        <a:rPr lang="de-DE" sz="1800" dirty="0"/>
                        <a:t>, </a:t>
                      </a:r>
                      <a:r>
                        <a:rPr lang="uk-UA" sz="1800" dirty="0"/>
                        <a:t>по</a:t>
                      </a:r>
                      <a:r>
                        <a:rPr lang="de-DE" sz="1800" dirty="0"/>
                        <a:t>, </a:t>
                      </a:r>
                      <a:r>
                        <a:rPr lang="uk-UA" sz="1800" dirty="0"/>
                        <a:t>за допомогою</a:t>
                      </a:r>
                      <a:r>
                        <a:rPr lang="de-DE" sz="1800" dirty="0"/>
                        <a:t>, </a:t>
                      </a:r>
                      <a:r>
                        <a:rPr lang="uk-UA" sz="1800" dirty="0" smtClean="0"/>
                        <a:t>завдяки</a:t>
                      </a:r>
                      <a:endParaRPr lang="uk-UA" sz="1800" dirty="0"/>
                    </a:p>
                  </a:txBody>
                  <a:tcPr marL="45835" marR="45835" marT="0" marB="0"/>
                </a:tc>
              </a:tr>
              <a:tr h="427789">
                <a:tc>
                  <a:txBody>
                    <a:bodyPr/>
                    <a:lstStyle/>
                    <a:p>
                      <a:pPr>
                        <a:lnSpc>
                          <a:spcPct val="150000"/>
                        </a:lnSpc>
                        <a:spcAft>
                          <a:spcPts val="0"/>
                        </a:spcAft>
                      </a:pPr>
                      <a:r>
                        <a:rPr lang="de-DE" sz="1800" dirty="0" smtClean="0"/>
                        <a:t>FÜR</a:t>
                      </a:r>
                      <a:endParaRPr lang="uk-UA" sz="1800" dirty="0">
                        <a:solidFill>
                          <a:srgbClr val="943634"/>
                        </a:solidFill>
                        <a:latin typeface="Calibri"/>
                        <a:ea typeface="Calibri"/>
                        <a:cs typeface="Times New Roman"/>
                      </a:endParaRPr>
                    </a:p>
                  </a:txBody>
                  <a:tcPr marL="45835" marR="45835" marT="0" marB="0"/>
                </a:tc>
                <a:tc>
                  <a:txBody>
                    <a:bodyPr/>
                    <a:lstStyle/>
                    <a:p>
                      <a:pPr marL="111760" algn="just">
                        <a:lnSpc>
                          <a:spcPct val="150000"/>
                        </a:lnSpc>
                        <a:spcAft>
                          <a:spcPts val="0"/>
                        </a:spcAft>
                      </a:pPr>
                      <a:r>
                        <a:rPr lang="uk-UA" sz="1800" dirty="0"/>
                        <a:t>для, </a:t>
                      </a:r>
                      <a:r>
                        <a:rPr lang="uk-UA" sz="1800" dirty="0" smtClean="0"/>
                        <a:t>за</a:t>
                      </a:r>
                      <a:endParaRPr lang="uk-UA" sz="1800" dirty="0"/>
                    </a:p>
                  </a:txBody>
                  <a:tcPr marL="45835" marR="45835" marT="0" marB="0"/>
                </a:tc>
              </a:tr>
              <a:tr h="855579">
                <a:tc>
                  <a:txBody>
                    <a:bodyPr/>
                    <a:lstStyle/>
                    <a:p>
                      <a:pPr>
                        <a:lnSpc>
                          <a:spcPct val="150000"/>
                        </a:lnSpc>
                        <a:spcAft>
                          <a:spcPts val="0"/>
                        </a:spcAft>
                      </a:pPr>
                      <a:r>
                        <a:rPr lang="de-DE" sz="1800" dirty="0" smtClean="0"/>
                        <a:t>OHNE</a:t>
                      </a:r>
                      <a:endParaRPr lang="uk-UA" sz="1800" dirty="0">
                        <a:solidFill>
                          <a:srgbClr val="943634"/>
                        </a:solidFill>
                        <a:latin typeface="Calibri"/>
                        <a:ea typeface="Calibri"/>
                        <a:cs typeface="Times New Roman"/>
                      </a:endParaRPr>
                    </a:p>
                  </a:txBody>
                  <a:tcPr marL="45835" marR="45835" marT="0" marB="0"/>
                </a:tc>
                <a:tc>
                  <a:txBody>
                    <a:bodyPr/>
                    <a:lstStyle/>
                    <a:p>
                      <a:pPr marL="111760" algn="just">
                        <a:lnSpc>
                          <a:spcPct val="150000"/>
                        </a:lnSpc>
                        <a:spcAft>
                          <a:spcPts val="0"/>
                        </a:spcAft>
                      </a:pPr>
                      <a:r>
                        <a:rPr lang="uk-UA" sz="1800" dirty="0" smtClean="0"/>
                        <a:t>без</a:t>
                      </a:r>
                      <a:endParaRPr lang="uk-UA" sz="1800" baseline="0" dirty="0" smtClean="0"/>
                    </a:p>
                    <a:p>
                      <a:pPr marL="111760" algn="just">
                        <a:lnSpc>
                          <a:spcPct val="150000"/>
                        </a:lnSpc>
                        <a:spcAft>
                          <a:spcPts val="0"/>
                        </a:spcAft>
                      </a:pPr>
                      <a:r>
                        <a:rPr lang="uk-UA" sz="1800" dirty="0" smtClean="0"/>
                        <a:t>Запам’ятай</a:t>
                      </a:r>
                      <a:r>
                        <a:rPr lang="uk-UA" sz="1800" dirty="0"/>
                        <a:t>! </a:t>
                      </a:r>
                    </a:p>
                    <a:p>
                      <a:pPr marL="111760" algn="just">
                        <a:lnSpc>
                          <a:spcPct val="150000"/>
                        </a:lnSpc>
                        <a:spcAft>
                          <a:spcPts val="0"/>
                        </a:spcAft>
                      </a:pPr>
                      <a:r>
                        <a:rPr lang="uk-UA" sz="1800" dirty="0"/>
                        <a:t>Після прийменника </a:t>
                      </a:r>
                      <a:r>
                        <a:rPr lang="de-DE" sz="1800" dirty="0"/>
                        <a:t>ohne</a:t>
                      </a:r>
                      <a:r>
                        <a:rPr lang="uk-UA" sz="1800" dirty="0"/>
                        <a:t> іменник вживається без артикля</a:t>
                      </a:r>
                      <a:r>
                        <a:rPr lang="ru-RU" sz="1800" dirty="0"/>
                        <a:t>!</a:t>
                      </a:r>
                      <a:endParaRPr lang="uk-UA" sz="1800" dirty="0">
                        <a:solidFill>
                          <a:srgbClr val="943634"/>
                        </a:solidFill>
                        <a:latin typeface="Calibri"/>
                        <a:ea typeface="Calibri"/>
                        <a:cs typeface="Times New Roman"/>
                      </a:endParaRPr>
                    </a:p>
                  </a:txBody>
                  <a:tcPr marL="45835" marR="45835" marT="0" marB="0"/>
                </a:tc>
              </a:tr>
              <a:tr h="427789">
                <a:tc>
                  <a:txBody>
                    <a:bodyPr/>
                    <a:lstStyle/>
                    <a:p>
                      <a:pPr>
                        <a:lnSpc>
                          <a:spcPct val="150000"/>
                        </a:lnSpc>
                        <a:spcAft>
                          <a:spcPts val="0"/>
                        </a:spcAft>
                      </a:pPr>
                      <a:r>
                        <a:rPr lang="de-DE" sz="1800" dirty="0" smtClean="0"/>
                        <a:t>UM</a:t>
                      </a:r>
                      <a:endParaRPr lang="uk-UA" sz="1800" dirty="0">
                        <a:solidFill>
                          <a:srgbClr val="943634"/>
                        </a:solidFill>
                        <a:latin typeface="Calibri"/>
                        <a:ea typeface="Calibri"/>
                        <a:cs typeface="Times New Roman"/>
                      </a:endParaRPr>
                    </a:p>
                  </a:txBody>
                  <a:tcPr marL="45835" marR="45835" marT="0" marB="0"/>
                </a:tc>
                <a:tc>
                  <a:txBody>
                    <a:bodyPr/>
                    <a:lstStyle/>
                    <a:p>
                      <a:pPr marL="111760" algn="just">
                        <a:lnSpc>
                          <a:spcPct val="150000"/>
                        </a:lnSpc>
                        <a:spcAft>
                          <a:spcPts val="0"/>
                        </a:spcAft>
                      </a:pPr>
                      <a:r>
                        <a:rPr lang="uk-UA" sz="1800" dirty="0"/>
                        <a:t>навколо, в, </a:t>
                      </a:r>
                      <a:r>
                        <a:rPr lang="uk-UA" sz="1800" dirty="0" smtClean="0"/>
                        <a:t>на</a:t>
                      </a:r>
                      <a:endParaRPr lang="uk-UA" sz="1800" dirty="0"/>
                    </a:p>
                  </a:txBody>
                  <a:tcPr marL="45835" marR="45835" marT="0" marB="0"/>
                </a:tc>
              </a:tr>
              <a:tr h="427789">
                <a:tc>
                  <a:txBody>
                    <a:bodyPr/>
                    <a:lstStyle/>
                    <a:p>
                      <a:pPr>
                        <a:lnSpc>
                          <a:spcPct val="150000"/>
                        </a:lnSpc>
                        <a:spcAft>
                          <a:spcPts val="0"/>
                        </a:spcAft>
                      </a:pPr>
                      <a:r>
                        <a:rPr lang="de-DE" sz="1800" dirty="0" smtClean="0"/>
                        <a:t>GEGEN</a:t>
                      </a:r>
                      <a:endParaRPr lang="uk-UA" sz="1800" dirty="0">
                        <a:solidFill>
                          <a:srgbClr val="943634"/>
                        </a:solidFill>
                        <a:latin typeface="Calibri"/>
                        <a:ea typeface="Calibri"/>
                        <a:cs typeface="Times New Roman"/>
                      </a:endParaRPr>
                    </a:p>
                  </a:txBody>
                  <a:tcPr marL="45835" marR="45835" marT="0" marB="0"/>
                </a:tc>
                <a:tc>
                  <a:txBody>
                    <a:bodyPr/>
                    <a:lstStyle/>
                    <a:p>
                      <a:pPr marL="111760" algn="just">
                        <a:lnSpc>
                          <a:spcPct val="150000"/>
                        </a:lnSpc>
                        <a:spcAft>
                          <a:spcPts val="0"/>
                        </a:spcAft>
                      </a:pPr>
                      <a:r>
                        <a:rPr lang="uk-UA" sz="1800" dirty="0"/>
                        <a:t>проти, біля, близько, за, в </a:t>
                      </a:r>
                      <a:r>
                        <a:rPr lang="uk-UA" sz="1800" dirty="0" smtClean="0"/>
                        <a:t>напрямі</a:t>
                      </a:r>
                      <a:endParaRPr lang="uk-UA" sz="1800" dirty="0">
                        <a:solidFill>
                          <a:srgbClr val="943634"/>
                        </a:solidFill>
                        <a:latin typeface="Calibri"/>
                        <a:ea typeface="Calibri"/>
                        <a:cs typeface="Times New Roman"/>
                      </a:endParaRPr>
                    </a:p>
                  </a:txBody>
                  <a:tcPr marL="45835" marR="45835" marT="0" marB="0"/>
                </a:tc>
              </a:tr>
              <a:tr h="427789">
                <a:tc>
                  <a:txBody>
                    <a:bodyPr/>
                    <a:lstStyle/>
                    <a:p>
                      <a:pPr>
                        <a:lnSpc>
                          <a:spcPct val="150000"/>
                        </a:lnSpc>
                        <a:spcAft>
                          <a:spcPts val="0"/>
                        </a:spcAft>
                      </a:pPr>
                      <a:r>
                        <a:rPr lang="de-DE" sz="1800" dirty="0" smtClean="0"/>
                        <a:t>WIEDER</a:t>
                      </a:r>
                      <a:endParaRPr lang="uk-UA" sz="1800" dirty="0">
                        <a:solidFill>
                          <a:srgbClr val="943634"/>
                        </a:solidFill>
                        <a:latin typeface="Calibri"/>
                        <a:ea typeface="Calibri"/>
                        <a:cs typeface="Times New Roman"/>
                      </a:endParaRPr>
                    </a:p>
                  </a:txBody>
                  <a:tcPr marL="45835" marR="45835" marT="0" marB="0"/>
                </a:tc>
                <a:tc>
                  <a:txBody>
                    <a:bodyPr/>
                    <a:lstStyle/>
                    <a:p>
                      <a:pPr marL="111760" algn="just">
                        <a:lnSpc>
                          <a:spcPct val="150000"/>
                        </a:lnSpc>
                        <a:spcAft>
                          <a:spcPts val="0"/>
                        </a:spcAft>
                      </a:pPr>
                      <a:r>
                        <a:rPr lang="uk-UA" sz="1800" dirty="0"/>
                        <a:t>проти, </a:t>
                      </a:r>
                      <a:r>
                        <a:rPr lang="uk-UA" sz="1800" dirty="0" smtClean="0"/>
                        <a:t>всупереч</a:t>
                      </a:r>
                      <a:endParaRPr lang="uk-UA" sz="1800" dirty="0">
                        <a:solidFill>
                          <a:srgbClr val="943634"/>
                        </a:solidFill>
                        <a:latin typeface="Calibri"/>
                        <a:ea typeface="Calibri"/>
                        <a:cs typeface="Times New Roman"/>
                      </a:endParaRPr>
                    </a:p>
                  </a:txBody>
                  <a:tcPr marL="45835" marR="45835" marT="0" marB="0"/>
                </a:tc>
              </a:tr>
              <a:tr h="427789">
                <a:tc>
                  <a:txBody>
                    <a:bodyPr/>
                    <a:lstStyle/>
                    <a:p>
                      <a:pPr>
                        <a:lnSpc>
                          <a:spcPct val="150000"/>
                        </a:lnSpc>
                        <a:spcAft>
                          <a:spcPts val="0"/>
                        </a:spcAft>
                      </a:pPr>
                      <a:r>
                        <a:rPr lang="de-DE" sz="1800" dirty="0" smtClean="0"/>
                        <a:t>BIS</a:t>
                      </a:r>
                      <a:endParaRPr lang="uk-UA" sz="1800" dirty="0">
                        <a:solidFill>
                          <a:srgbClr val="943634"/>
                        </a:solidFill>
                        <a:latin typeface="Calibri"/>
                        <a:ea typeface="Calibri"/>
                        <a:cs typeface="Times New Roman"/>
                      </a:endParaRPr>
                    </a:p>
                  </a:txBody>
                  <a:tcPr marL="45835" marR="45835" marT="0" marB="0"/>
                </a:tc>
                <a:tc>
                  <a:txBody>
                    <a:bodyPr/>
                    <a:lstStyle/>
                    <a:p>
                      <a:pPr marL="111760" algn="just">
                        <a:lnSpc>
                          <a:spcPct val="150000"/>
                        </a:lnSpc>
                        <a:spcAft>
                          <a:spcPts val="0"/>
                        </a:spcAft>
                      </a:pPr>
                      <a:r>
                        <a:rPr lang="uk-UA" sz="1800" dirty="0" smtClean="0"/>
                        <a:t>до</a:t>
                      </a:r>
                      <a:endParaRPr lang="uk-UA" sz="1800" dirty="0">
                        <a:solidFill>
                          <a:srgbClr val="943634"/>
                        </a:solidFill>
                        <a:latin typeface="Calibri"/>
                        <a:ea typeface="Calibri"/>
                        <a:cs typeface="Times New Roman"/>
                      </a:endParaRPr>
                    </a:p>
                  </a:txBody>
                  <a:tcPr marL="45835" marR="45835" marT="0" marB="0"/>
                </a:tc>
              </a:tr>
              <a:tr h="641684">
                <a:tc>
                  <a:txBody>
                    <a:bodyPr/>
                    <a:lstStyle/>
                    <a:p>
                      <a:pPr>
                        <a:lnSpc>
                          <a:spcPct val="150000"/>
                        </a:lnSpc>
                        <a:spcAft>
                          <a:spcPts val="0"/>
                        </a:spcAft>
                      </a:pPr>
                      <a:r>
                        <a:rPr lang="de-DE" sz="1800" dirty="0" smtClean="0"/>
                        <a:t>ENTLANG</a:t>
                      </a:r>
                      <a:endParaRPr lang="uk-UA" sz="1800" dirty="0">
                        <a:solidFill>
                          <a:srgbClr val="943634"/>
                        </a:solidFill>
                        <a:latin typeface="Calibri"/>
                        <a:ea typeface="Calibri"/>
                        <a:cs typeface="Times New Roman"/>
                      </a:endParaRPr>
                    </a:p>
                  </a:txBody>
                  <a:tcPr marL="45835" marR="45835" marT="0" marB="0"/>
                </a:tc>
                <a:tc>
                  <a:txBody>
                    <a:bodyPr/>
                    <a:lstStyle/>
                    <a:p>
                      <a:pPr marL="111760" algn="just">
                        <a:lnSpc>
                          <a:spcPct val="150000"/>
                        </a:lnSpc>
                        <a:spcAft>
                          <a:spcPts val="0"/>
                        </a:spcAft>
                      </a:pPr>
                      <a:r>
                        <a:rPr lang="uk-UA" sz="1800" dirty="0" smtClean="0"/>
                        <a:t>уздовж</a:t>
                      </a:r>
                      <a:endParaRPr lang="uk-UA" sz="1800" dirty="0">
                        <a:solidFill>
                          <a:srgbClr val="943634"/>
                        </a:solidFill>
                        <a:latin typeface="Calibri"/>
                        <a:ea typeface="Calibri"/>
                        <a:cs typeface="Times New Roman"/>
                      </a:endParaRPr>
                    </a:p>
                  </a:txBody>
                  <a:tcPr marL="45835" marR="45835" marT="0" marB="0"/>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graphicFrame>
        <p:nvGraphicFramePr>
          <p:cNvPr id="5" name="Таблица 4"/>
          <p:cNvGraphicFramePr>
            <a:graphicFrameLocks noGrp="1"/>
          </p:cNvGraphicFramePr>
          <p:nvPr/>
        </p:nvGraphicFramePr>
        <p:xfrm>
          <a:off x="857227" y="2788920"/>
          <a:ext cx="7715302" cy="2194560"/>
        </p:xfrm>
        <a:graphic>
          <a:graphicData uri="http://schemas.openxmlformats.org/drawingml/2006/table">
            <a:tbl>
              <a:tblPr>
                <a:tableStyleId>{69C7853C-536D-4A76-A0AE-DD22124D55A5}</a:tableStyleId>
              </a:tblPr>
              <a:tblGrid>
                <a:gridCol w="1542899"/>
                <a:gridCol w="1542899"/>
                <a:gridCol w="1542899"/>
                <a:gridCol w="1542899"/>
                <a:gridCol w="1543706"/>
              </a:tblGrid>
              <a:tr h="0">
                <a:tc gridSpan="4">
                  <a:txBody>
                    <a:bodyPr/>
                    <a:lstStyle/>
                    <a:p>
                      <a:pPr algn="just">
                        <a:lnSpc>
                          <a:spcPct val="150000"/>
                        </a:lnSpc>
                        <a:spcAft>
                          <a:spcPts val="0"/>
                        </a:spcAft>
                      </a:pPr>
                      <a:r>
                        <a:rPr lang="uk-UA" sz="2400"/>
                        <a:t>Однина</a:t>
                      </a:r>
                      <a:endParaRPr lang="uk-UA" sz="2400">
                        <a:solidFill>
                          <a:srgbClr val="943634"/>
                        </a:solidFill>
                        <a:latin typeface="Calibri"/>
                        <a:ea typeface="Calibri"/>
                        <a:cs typeface="Times New Roman"/>
                      </a:endParaRPr>
                    </a:p>
                  </a:txBody>
                  <a:tcPr marL="68580" marR="68580" marT="0" marB="0"/>
                </a:tc>
                <a:tc hMerge="1">
                  <a:txBody>
                    <a:bodyPr/>
                    <a:lstStyle/>
                    <a:p>
                      <a:endParaRPr lang="uk-UA"/>
                    </a:p>
                  </a:txBody>
                  <a:tcPr/>
                </a:tc>
                <a:tc hMerge="1">
                  <a:txBody>
                    <a:bodyPr/>
                    <a:lstStyle/>
                    <a:p>
                      <a:endParaRPr lang="uk-UA"/>
                    </a:p>
                  </a:txBody>
                  <a:tcPr/>
                </a:tc>
                <a:tc hMerge="1">
                  <a:txBody>
                    <a:bodyPr/>
                    <a:lstStyle/>
                    <a:p>
                      <a:endParaRPr lang="uk-UA"/>
                    </a:p>
                  </a:txBody>
                  <a:tcPr/>
                </a:tc>
                <a:tc>
                  <a:txBody>
                    <a:bodyPr/>
                    <a:lstStyle/>
                    <a:p>
                      <a:pPr algn="just">
                        <a:lnSpc>
                          <a:spcPct val="150000"/>
                        </a:lnSpc>
                        <a:spcAft>
                          <a:spcPts val="0"/>
                        </a:spcAft>
                      </a:pPr>
                      <a:r>
                        <a:rPr lang="uk-UA" sz="2400"/>
                        <a:t>Множина</a:t>
                      </a:r>
                      <a:endParaRPr lang="uk-UA" sz="2400">
                        <a:solidFill>
                          <a:srgbClr val="943634"/>
                        </a:solidFill>
                        <a:latin typeface="Calibri"/>
                        <a:ea typeface="Calibri"/>
                        <a:cs typeface="Times New Roman"/>
                      </a:endParaRPr>
                    </a:p>
                  </a:txBody>
                  <a:tcPr marL="68580" marR="68580" marT="0" marB="0"/>
                </a:tc>
              </a:tr>
              <a:tr h="0">
                <a:tc>
                  <a:txBody>
                    <a:bodyPr/>
                    <a:lstStyle/>
                    <a:p>
                      <a:pPr algn="just">
                        <a:lnSpc>
                          <a:spcPct val="150000"/>
                        </a:lnSpc>
                        <a:spcAft>
                          <a:spcPts val="0"/>
                        </a:spcAft>
                      </a:pPr>
                      <a:endParaRPr lang="uk-UA" sz="2400">
                        <a:solidFill>
                          <a:srgbClr val="943634"/>
                        </a:solidFill>
                        <a:latin typeface="Times New Roman"/>
                        <a:ea typeface="Calibri"/>
                        <a:cs typeface="Times New Roman"/>
                      </a:endParaRPr>
                    </a:p>
                  </a:txBody>
                  <a:tcPr marL="68580" marR="68580" marT="0" marB="0"/>
                </a:tc>
                <a:tc>
                  <a:txBody>
                    <a:bodyPr/>
                    <a:lstStyle/>
                    <a:p>
                      <a:pPr algn="just">
                        <a:lnSpc>
                          <a:spcPct val="150000"/>
                        </a:lnSpc>
                        <a:spcAft>
                          <a:spcPts val="0"/>
                        </a:spcAft>
                      </a:pPr>
                      <a:r>
                        <a:rPr lang="uk-UA" sz="2400"/>
                        <a:t>чол.рід</a:t>
                      </a:r>
                      <a:endParaRPr lang="uk-UA" sz="2400">
                        <a:solidFill>
                          <a:srgbClr val="943634"/>
                        </a:solidFill>
                        <a:latin typeface="Calibri"/>
                        <a:ea typeface="Calibri"/>
                        <a:cs typeface="Times New Roman"/>
                      </a:endParaRPr>
                    </a:p>
                  </a:txBody>
                  <a:tcPr marL="68580" marR="68580" marT="0" marB="0"/>
                </a:tc>
                <a:tc>
                  <a:txBody>
                    <a:bodyPr/>
                    <a:lstStyle/>
                    <a:p>
                      <a:pPr algn="just">
                        <a:lnSpc>
                          <a:spcPct val="150000"/>
                        </a:lnSpc>
                        <a:spcAft>
                          <a:spcPts val="0"/>
                        </a:spcAft>
                      </a:pPr>
                      <a:r>
                        <a:rPr lang="uk-UA" sz="2400"/>
                        <a:t>сер.рід</a:t>
                      </a:r>
                      <a:endParaRPr lang="uk-UA" sz="2400">
                        <a:solidFill>
                          <a:srgbClr val="943634"/>
                        </a:solidFill>
                        <a:latin typeface="Calibri"/>
                        <a:ea typeface="Calibri"/>
                        <a:cs typeface="Times New Roman"/>
                      </a:endParaRPr>
                    </a:p>
                  </a:txBody>
                  <a:tcPr marL="68580" marR="68580" marT="0" marB="0"/>
                </a:tc>
                <a:tc>
                  <a:txBody>
                    <a:bodyPr/>
                    <a:lstStyle/>
                    <a:p>
                      <a:pPr algn="just">
                        <a:lnSpc>
                          <a:spcPct val="150000"/>
                        </a:lnSpc>
                        <a:spcAft>
                          <a:spcPts val="0"/>
                        </a:spcAft>
                      </a:pPr>
                      <a:r>
                        <a:rPr lang="uk-UA" sz="2400"/>
                        <a:t>жін.рід</a:t>
                      </a:r>
                      <a:endParaRPr lang="uk-UA" sz="2400">
                        <a:solidFill>
                          <a:srgbClr val="943634"/>
                        </a:solidFill>
                        <a:latin typeface="Calibri"/>
                        <a:ea typeface="Calibri"/>
                        <a:cs typeface="Times New Roman"/>
                      </a:endParaRPr>
                    </a:p>
                  </a:txBody>
                  <a:tcPr marL="68580" marR="68580" marT="0" marB="0"/>
                </a:tc>
                <a:tc>
                  <a:txBody>
                    <a:bodyPr/>
                    <a:lstStyle/>
                    <a:p>
                      <a:pPr algn="just">
                        <a:lnSpc>
                          <a:spcPct val="150000"/>
                        </a:lnSpc>
                        <a:spcAft>
                          <a:spcPts val="0"/>
                        </a:spcAft>
                      </a:pPr>
                      <a:endParaRPr lang="uk-UA" sz="2400">
                        <a:solidFill>
                          <a:srgbClr val="943634"/>
                        </a:solidFill>
                        <a:latin typeface="Calibri"/>
                        <a:ea typeface="Calibri"/>
                        <a:cs typeface="Times New Roman"/>
                      </a:endParaRPr>
                    </a:p>
                  </a:txBody>
                  <a:tcPr marL="68580" marR="68580" marT="0" marB="0"/>
                </a:tc>
              </a:tr>
              <a:tr h="0">
                <a:tc>
                  <a:txBody>
                    <a:bodyPr/>
                    <a:lstStyle/>
                    <a:p>
                      <a:pPr algn="just">
                        <a:lnSpc>
                          <a:spcPct val="150000"/>
                        </a:lnSpc>
                        <a:spcAft>
                          <a:spcPts val="0"/>
                        </a:spcAft>
                      </a:pPr>
                      <a:r>
                        <a:rPr lang="uk-UA" sz="2400"/>
                        <a:t>Akk</a:t>
                      </a:r>
                      <a:r>
                        <a:rPr lang="de-DE" sz="2400"/>
                        <a:t>.</a:t>
                      </a:r>
                      <a:endParaRPr lang="uk-UA" sz="2400">
                        <a:solidFill>
                          <a:srgbClr val="943634"/>
                        </a:solidFill>
                        <a:latin typeface="Calibri"/>
                        <a:ea typeface="Calibri"/>
                        <a:cs typeface="Times New Roman"/>
                      </a:endParaRPr>
                    </a:p>
                  </a:txBody>
                  <a:tcPr marL="68580" marR="68580" marT="0" marB="0"/>
                </a:tc>
                <a:tc>
                  <a:txBody>
                    <a:bodyPr/>
                    <a:lstStyle/>
                    <a:p>
                      <a:pPr algn="just">
                        <a:lnSpc>
                          <a:spcPct val="150000"/>
                        </a:lnSpc>
                        <a:spcAft>
                          <a:spcPts val="0"/>
                        </a:spcAft>
                      </a:pPr>
                      <a:r>
                        <a:rPr lang="de-DE" sz="2400"/>
                        <a:t>den</a:t>
                      </a:r>
                      <a:endParaRPr lang="uk-UA" sz="2400"/>
                    </a:p>
                    <a:p>
                      <a:pPr algn="just">
                        <a:lnSpc>
                          <a:spcPct val="150000"/>
                        </a:lnSpc>
                        <a:spcAft>
                          <a:spcPts val="0"/>
                        </a:spcAft>
                      </a:pPr>
                      <a:r>
                        <a:rPr lang="de-DE" sz="2400"/>
                        <a:t>einen</a:t>
                      </a:r>
                      <a:endParaRPr lang="uk-UA" sz="2400">
                        <a:solidFill>
                          <a:srgbClr val="943634"/>
                        </a:solidFill>
                        <a:latin typeface="Calibri"/>
                        <a:ea typeface="Calibri"/>
                        <a:cs typeface="Times New Roman"/>
                      </a:endParaRPr>
                    </a:p>
                  </a:txBody>
                  <a:tcPr marL="68580" marR="68580" marT="0" marB="0"/>
                </a:tc>
                <a:tc>
                  <a:txBody>
                    <a:bodyPr/>
                    <a:lstStyle/>
                    <a:p>
                      <a:pPr algn="just">
                        <a:lnSpc>
                          <a:spcPct val="150000"/>
                        </a:lnSpc>
                        <a:spcAft>
                          <a:spcPts val="0"/>
                        </a:spcAft>
                      </a:pPr>
                      <a:r>
                        <a:rPr lang="de-DE" sz="2400"/>
                        <a:t>das</a:t>
                      </a:r>
                      <a:endParaRPr lang="uk-UA" sz="2400"/>
                    </a:p>
                    <a:p>
                      <a:pPr algn="just">
                        <a:lnSpc>
                          <a:spcPct val="150000"/>
                        </a:lnSpc>
                        <a:spcAft>
                          <a:spcPts val="0"/>
                        </a:spcAft>
                      </a:pPr>
                      <a:r>
                        <a:rPr lang="de-DE" sz="2400"/>
                        <a:t>ein</a:t>
                      </a:r>
                      <a:endParaRPr lang="uk-UA" sz="2400">
                        <a:solidFill>
                          <a:srgbClr val="943634"/>
                        </a:solidFill>
                        <a:latin typeface="Calibri"/>
                        <a:ea typeface="Calibri"/>
                        <a:cs typeface="Times New Roman"/>
                      </a:endParaRPr>
                    </a:p>
                  </a:txBody>
                  <a:tcPr marL="68580" marR="68580" marT="0" marB="0"/>
                </a:tc>
                <a:tc>
                  <a:txBody>
                    <a:bodyPr/>
                    <a:lstStyle/>
                    <a:p>
                      <a:pPr algn="just">
                        <a:lnSpc>
                          <a:spcPct val="150000"/>
                        </a:lnSpc>
                        <a:spcAft>
                          <a:spcPts val="0"/>
                        </a:spcAft>
                      </a:pPr>
                      <a:r>
                        <a:rPr lang="de-DE" sz="2400"/>
                        <a:t>die</a:t>
                      </a:r>
                      <a:endParaRPr lang="uk-UA" sz="2400"/>
                    </a:p>
                    <a:p>
                      <a:pPr algn="just">
                        <a:lnSpc>
                          <a:spcPct val="150000"/>
                        </a:lnSpc>
                        <a:spcAft>
                          <a:spcPts val="0"/>
                        </a:spcAft>
                      </a:pPr>
                      <a:r>
                        <a:rPr lang="de-DE" sz="2400"/>
                        <a:t>eine</a:t>
                      </a:r>
                      <a:endParaRPr lang="uk-UA" sz="2400">
                        <a:solidFill>
                          <a:srgbClr val="943634"/>
                        </a:solidFill>
                        <a:latin typeface="Calibri"/>
                        <a:ea typeface="Calibri"/>
                        <a:cs typeface="Times New Roman"/>
                      </a:endParaRPr>
                    </a:p>
                  </a:txBody>
                  <a:tcPr marL="68580" marR="68580" marT="0" marB="0"/>
                </a:tc>
                <a:tc>
                  <a:txBody>
                    <a:bodyPr/>
                    <a:lstStyle/>
                    <a:p>
                      <a:pPr algn="just">
                        <a:lnSpc>
                          <a:spcPct val="150000"/>
                        </a:lnSpc>
                        <a:spcAft>
                          <a:spcPts val="0"/>
                        </a:spcAft>
                      </a:pPr>
                      <a:r>
                        <a:rPr lang="de-DE" sz="2400" dirty="0"/>
                        <a:t>die</a:t>
                      </a:r>
                      <a:endParaRPr lang="uk-UA" sz="2400" dirty="0"/>
                    </a:p>
                    <a:p>
                      <a:pPr algn="just">
                        <a:lnSpc>
                          <a:spcPct val="150000"/>
                        </a:lnSpc>
                        <a:spcAft>
                          <a:spcPts val="0"/>
                        </a:spcAft>
                      </a:pPr>
                      <a:r>
                        <a:rPr lang="de-DE" sz="2400" dirty="0"/>
                        <a:t>-</a:t>
                      </a:r>
                      <a:endParaRPr lang="uk-UA" sz="2400" dirty="0">
                        <a:solidFill>
                          <a:srgbClr val="943634"/>
                        </a:solidFill>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de-DE" dirty="0" smtClean="0"/>
              <a:t>Setzen Sie die fehlenden Präpositionen ein.</a:t>
            </a:r>
            <a:br>
              <a:rPr lang="de-DE" dirty="0" smtClean="0"/>
            </a:br>
            <a:r>
              <a:rPr lang="de-DE" dirty="0" smtClean="0"/>
              <a:t>     bis   durch    für   gegen   ohne    um</a:t>
            </a:r>
            <a:endParaRPr lang="uk-UA" dirty="0"/>
          </a:p>
        </p:txBody>
      </p:sp>
      <p:graphicFrame>
        <p:nvGraphicFramePr>
          <p:cNvPr id="4" name="Таблица 3"/>
          <p:cNvGraphicFramePr>
            <a:graphicFrameLocks noGrp="1"/>
          </p:cNvGraphicFramePr>
          <p:nvPr/>
        </p:nvGraphicFramePr>
        <p:xfrm>
          <a:off x="214282" y="1402080"/>
          <a:ext cx="8929718" cy="4572000"/>
        </p:xfrm>
        <a:graphic>
          <a:graphicData uri="http://schemas.openxmlformats.org/drawingml/2006/table">
            <a:tbl>
              <a:tblPr/>
              <a:tblGrid>
                <a:gridCol w="488316"/>
                <a:gridCol w="8441402"/>
              </a:tblGrid>
              <a:tr h="423048">
                <a:tc>
                  <a:txBody>
                    <a:bodyPr/>
                    <a:lstStyle/>
                    <a:p>
                      <a:pPr algn="l" fontAlgn="ctr">
                        <a:lnSpc>
                          <a:spcPct val="150000"/>
                        </a:lnSpc>
                      </a:pPr>
                      <a:r>
                        <a:rPr lang="uk-UA" sz="2000" b="0" dirty="0">
                          <a:latin typeface="inherit"/>
                        </a:rPr>
                        <a:t>1</a:t>
                      </a:r>
                    </a:p>
                  </a:txBody>
                  <a:tcPr marL="0" marR="0" marT="0" marB="0" anchor="ctr">
                    <a:lnL w="9525" cap="flat" cmpd="sng" algn="ctr">
                      <a:solidFill>
                        <a:srgbClr val="C01F1C"/>
                      </a:solidFill>
                      <a:prstDash val="solid"/>
                      <a:round/>
                      <a:headEnd type="none" w="med" len="med"/>
                      <a:tailEnd type="none" w="med" len="med"/>
                    </a:lnL>
                    <a:lnR w="9525" cap="flat" cmpd="sng" algn="ctr">
                      <a:solidFill>
                        <a:srgbClr val="CCCCCC"/>
                      </a:solidFill>
                      <a:prstDash val="dash"/>
                      <a:round/>
                      <a:headEnd type="none" w="med" len="med"/>
                      <a:tailEnd type="none" w="med" len="med"/>
                    </a:lnR>
                    <a:lnT w="9525" cap="flat" cmpd="sng" algn="ctr">
                      <a:solidFill>
                        <a:srgbClr val="60F9F2"/>
                      </a:solidFill>
                      <a:prstDash val="solid"/>
                      <a:round/>
                      <a:headEnd type="none" w="med" len="med"/>
                      <a:tailEnd type="none" w="med" len="med"/>
                    </a:lnT>
                    <a:lnB w="9525" cap="flat" cmpd="sng" algn="ctr">
                      <a:solidFill>
                        <a:srgbClr val="A01A1C"/>
                      </a:solidFill>
                      <a:prstDash val="solid"/>
                      <a:round/>
                      <a:headEnd type="none" w="med" len="med"/>
                      <a:tailEnd type="none" w="med" len="med"/>
                    </a:lnB>
                    <a:solidFill>
                      <a:srgbClr val="FBFBFB"/>
                    </a:solidFill>
                  </a:tcPr>
                </a:tc>
                <a:tc>
                  <a:txBody>
                    <a:bodyPr/>
                    <a:lstStyle/>
                    <a:p>
                      <a:pPr algn="l" fontAlgn="ctr">
                        <a:lnSpc>
                          <a:spcPct val="150000"/>
                        </a:lnSpc>
                      </a:pPr>
                      <a:r>
                        <a:rPr lang="de-DE" sz="2000" b="0" dirty="0">
                          <a:latin typeface="inherit"/>
                        </a:rPr>
                        <a:t>Ingo will  </a:t>
                      </a:r>
                      <a:r>
                        <a:rPr lang="uk-UA" sz="2000" b="0" dirty="0" smtClean="0">
                          <a:latin typeface="inherit"/>
                        </a:rPr>
                        <a:t>…………</a:t>
                      </a:r>
                      <a:r>
                        <a:rPr lang="de-DE" sz="2000" b="0" dirty="0" smtClean="0">
                          <a:latin typeface="inherit"/>
                        </a:rPr>
                        <a:t>einen </a:t>
                      </a:r>
                      <a:r>
                        <a:rPr lang="de-DE" sz="2000" b="0" dirty="0">
                          <a:latin typeface="inherit"/>
                        </a:rPr>
                        <a:t>Cent in der Tasche nach Spanien fahren.</a:t>
                      </a:r>
                    </a:p>
                  </a:txBody>
                  <a:tcPr marL="0" marR="0" marT="0" marB="0" anchor="ctr">
                    <a:lnL w="9525" cap="flat" cmpd="sng" algn="ctr">
                      <a:solidFill>
                        <a:srgbClr val="CCCCCC"/>
                      </a:solidFill>
                      <a:prstDash val="dash"/>
                      <a:round/>
                      <a:headEnd type="none" w="med" len="med"/>
                      <a:tailEnd type="none" w="med" len="med"/>
                    </a:lnL>
                    <a:lnR w="9525" cap="flat" cmpd="sng" algn="ctr">
                      <a:solidFill>
                        <a:srgbClr val="CCCCCC"/>
                      </a:solidFill>
                      <a:prstDash val="dash"/>
                      <a:round/>
                      <a:headEnd type="none" w="med" len="med"/>
                      <a:tailEnd type="none" w="med" len="med"/>
                    </a:lnR>
                    <a:lnT w="9525" cap="flat" cmpd="sng" algn="ctr">
                      <a:solidFill>
                        <a:srgbClr val="CCCCCC"/>
                      </a:solidFill>
                      <a:prstDash val="dash"/>
                      <a:round/>
                      <a:headEnd type="none" w="med" len="med"/>
                      <a:tailEnd type="none" w="med" len="med"/>
                    </a:lnT>
                    <a:lnB w="9525" cap="flat" cmpd="sng" algn="ctr">
                      <a:solidFill>
                        <a:srgbClr val="CCCCCC"/>
                      </a:solidFill>
                      <a:prstDash val="dash"/>
                      <a:round/>
                      <a:headEnd type="none" w="med" len="med"/>
                      <a:tailEnd type="none" w="med" len="med"/>
                    </a:lnB>
                    <a:solidFill>
                      <a:srgbClr val="FBFBFB"/>
                    </a:solidFill>
                  </a:tcPr>
                </a:tc>
              </a:tr>
              <a:tr h="423048">
                <a:tc>
                  <a:txBody>
                    <a:bodyPr/>
                    <a:lstStyle/>
                    <a:p>
                      <a:pPr algn="l" fontAlgn="ctr">
                        <a:lnSpc>
                          <a:spcPct val="150000"/>
                        </a:lnSpc>
                      </a:pPr>
                      <a:r>
                        <a:rPr lang="uk-UA" sz="2000" b="0">
                          <a:latin typeface="inherit"/>
                        </a:rPr>
                        <a:t>2</a:t>
                      </a:r>
                    </a:p>
                  </a:txBody>
                  <a:tcPr marL="0" marR="0" marT="0" marB="0" anchor="ctr">
                    <a:lnL w="9525" cap="flat" cmpd="sng" algn="ctr">
                      <a:solidFill>
                        <a:srgbClr val="801F1C"/>
                      </a:solidFill>
                      <a:prstDash val="solid"/>
                      <a:round/>
                      <a:headEnd type="none" w="med" len="med"/>
                      <a:tailEnd type="none" w="med" len="med"/>
                    </a:lnL>
                    <a:lnR w="9525" cap="flat" cmpd="sng" algn="ctr">
                      <a:solidFill>
                        <a:srgbClr val="CCCCCC"/>
                      </a:solidFill>
                      <a:prstDash val="dash"/>
                      <a:round/>
                      <a:headEnd type="none" w="med" len="med"/>
                      <a:tailEnd type="none" w="med" len="med"/>
                    </a:lnR>
                    <a:lnT w="9525" cap="flat" cmpd="sng" algn="ctr">
                      <a:solidFill>
                        <a:srgbClr val="A01A1C"/>
                      </a:solidFill>
                      <a:prstDash val="solid"/>
                      <a:round/>
                      <a:headEnd type="none" w="med" len="med"/>
                      <a:tailEnd type="none" w="med" len="med"/>
                    </a:lnT>
                    <a:lnB w="9525" cap="flat" cmpd="sng" algn="ctr">
                      <a:solidFill>
                        <a:srgbClr val="801E1C"/>
                      </a:solidFill>
                      <a:prstDash val="solid"/>
                      <a:round/>
                      <a:headEnd type="none" w="med" len="med"/>
                      <a:tailEnd type="none" w="med" len="med"/>
                    </a:lnB>
                    <a:solidFill>
                      <a:srgbClr val="F2F2F2"/>
                    </a:solidFill>
                  </a:tcPr>
                </a:tc>
                <a:tc>
                  <a:txBody>
                    <a:bodyPr/>
                    <a:lstStyle/>
                    <a:p>
                      <a:pPr algn="l" fontAlgn="ctr">
                        <a:lnSpc>
                          <a:spcPct val="150000"/>
                        </a:lnSpc>
                      </a:pPr>
                      <a:r>
                        <a:rPr lang="de-DE" sz="2000" b="0" dirty="0">
                          <a:latin typeface="inherit"/>
                        </a:rPr>
                        <a:t>Meine alte Großmutter kann </a:t>
                      </a:r>
                      <a:r>
                        <a:rPr lang="uk-UA" sz="2000" b="0" dirty="0" smtClean="0">
                          <a:latin typeface="inherit"/>
                        </a:rPr>
                        <a:t>……..</a:t>
                      </a:r>
                      <a:r>
                        <a:rPr lang="de-DE" sz="2000" b="0" dirty="0">
                          <a:latin typeface="inherit"/>
                        </a:rPr>
                        <a:t> ihre Brille fast nichts mehr sehen.</a:t>
                      </a:r>
                    </a:p>
                  </a:txBody>
                  <a:tcPr marL="0" marR="0" marT="0" marB="0" anchor="ctr">
                    <a:lnL w="9525" cap="flat" cmpd="sng" algn="ctr">
                      <a:solidFill>
                        <a:srgbClr val="CCCCCC"/>
                      </a:solidFill>
                      <a:prstDash val="dash"/>
                      <a:round/>
                      <a:headEnd type="none" w="med" len="med"/>
                      <a:tailEnd type="none" w="med" len="med"/>
                    </a:lnL>
                    <a:lnR w="9525" cap="flat" cmpd="sng" algn="ctr">
                      <a:solidFill>
                        <a:srgbClr val="CCCCCC"/>
                      </a:solidFill>
                      <a:prstDash val="dash"/>
                      <a:round/>
                      <a:headEnd type="none" w="med" len="med"/>
                      <a:tailEnd type="none" w="med" len="med"/>
                    </a:lnR>
                    <a:lnT w="9525" cap="flat" cmpd="sng" algn="ctr">
                      <a:solidFill>
                        <a:srgbClr val="CCCCCC"/>
                      </a:solidFill>
                      <a:prstDash val="dash"/>
                      <a:round/>
                      <a:headEnd type="none" w="med" len="med"/>
                      <a:tailEnd type="none" w="med" len="med"/>
                    </a:lnT>
                    <a:lnB w="9525" cap="flat" cmpd="sng" algn="ctr">
                      <a:solidFill>
                        <a:srgbClr val="CCCCCC"/>
                      </a:solidFill>
                      <a:prstDash val="dash"/>
                      <a:round/>
                      <a:headEnd type="none" w="med" len="med"/>
                      <a:tailEnd type="none" w="med" len="med"/>
                    </a:lnB>
                    <a:solidFill>
                      <a:srgbClr val="F2F2F2"/>
                    </a:solidFill>
                  </a:tcPr>
                </a:tc>
              </a:tr>
              <a:tr h="423048">
                <a:tc>
                  <a:txBody>
                    <a:bodyPr/>
                    <a:lstStyle/>
                    <a:p>
                      <a:pPr algn="l" fontAlgn="ctr">
                        <a:lnSpc>
                          <a:spcPct val="150000"/>
                        </a:lnSpc>
                      </a:pPr>
                      <a:r>
                        <a:rPr lang="uk-UA" sz="2000" b="0">
                          <a:latin typeface="inherit"/>
                        </a:rPr>
                        <a:t>3</a:t>
                      </a:r>
                    </a:p>
                  </a:txBody>
                  <a:tcPr marL="0" marR="0" marT="0" marB="0" anchor="ctr">
                    <a:lnL w="9525" cap="flat" cmpd="sng" algn="ctr">
                      <a:solidFill>
                        <a:srgbClr val="7067F3"/>
                      </a:solidFill>
                      <a:prstDash val="solid"/>
                      <a:round/>
                      <a:headEnd type="none" w="med" len="med"/>
                      <a:tailEnd type="none" w="med" len="med"/>
                    </a:lnL>
                    <a:lnR w="9525" cap="flat" cmpd="sng" algn="ctr">
                      <a:solidFill>
                        <a:srgbClr val="CCCCCC"/>
                      </a:solidFill>
                      <a:prstDash val="dash"/>
                      <a:round/>
                      <a:headEnd type="none" w="med" len="med"/>
                      <a:tailEnd type="none" w="med" len="med"/>
                    </a:lnR>
                    <a:lnT w="9525" cap="flat" cmpd="sng" algn="ctr">
                      <a:solidFill>
                        <a:srgbClr val="801E1C"/>
                      </a:solidFill>
                      <a:prstDash val="solid"/>
                      <a:round/>
                      <a:headEnd type="none" w="med" len="med"/>
                      <a:tailEnd type="none" w="med" len="med"/>
                    </a:lnT>
                    <a:lnB w="9525" cap="flat" cmpd="sng" algn="ctr">
                      <a:solidFill>
                        <a:srgbClr val="101D1C"/>
                      </a:solidFill>
                      <a:prstDash val="solid"/>
                      <a:round/>
                      <a:headEnd type="none" w="med" len="med"/>
                      <a:tailEnd type="none" w="med" len="med"/>
                    </a:lnB>
                    <a:solidFill>
                      <a:srgbClr val="FBFBFB"/>
                    </a:solidFill>
                  </a:tcPr>
                </a:tc>
                <a:tc>
                  <a:txBody>
                    <a:bodyPr/>
                    <a:lstStyle/>
                    <a:p>
                      <a:pPr algn="l" fontAlgn="ctr">
                        <a:lnSpc>
                          <a:spcPct val="150000"/>
                        </a:lnSpc>
                      </a:pPr>
                      <a:r>
                        <a:rPr lang="de-DE" sz="2000" b="0" dirty="0">
                          <a:latin typeface="inherit"/>
                        </a:rPr>
                        <a:t>Karl, warum nimmst du dir immer so wenig Zeit </a:t>
                      </a:r>
                      <a:r>
                        <a:rPr lang="uk-UA" sz="2000" b="0" dirty="0" smtClean="0">
                          <a:latin typeface="inherit"/>
                        </a:rPr>
                        <a:t>……..</a:t>
                      </a:r>
                      <a:r>
                        <a:rPr lang="de-DE" sz="2000" b="0" dirty="0">
                          <a:latin typeface="inherit"/>
                        </a:rPr>
                        <a:t> deine Kinder?</a:t>
                      </a:r>
                    </a:p>
                  </a:txBody>
                  <a:tcPr marL="0" marR="0" marT="0" marB="0" anchor="ctr">
                    <a:lnL w="9525" cap="flat" cmpd="sng" algn="ctr">
                      <a:solidFill>
                        <a:srgbClr val="CCCCCC"/>
                      </a:solidFill>
                      <a:prstDash val="dash"/>
                      <a:round/>
                      <a:headEnd type="none" w="med" len="med"/>
                      <a:tailEnd type="none" w="med" len="med"/>
                    </a:lnL>
                    <a:lnR w="9525" cap="flat" cmpd="sng" algn="ctr">
                      <a:solidFill>
                        <a:srgbClr val="CCCCCC"/>
                      </a:solidFill>
                      <a:prstDash val="dash"/>
                      <a:round/>
                      <a:headEnd type="none" w="med" len="med"/>
                      <a:tailEnd type="none" w="med" len="med"/>
                    </a:lnR>
                    <a:lnT w="9525" cap="flat" cmpd="sng" algn="ctr">
                      <a:solidFill>
                        <a:srgbClr val="CCCCCC"/>
                      </a:solidFill>
                      <a:prstDash val="dash"/>
                      <a:round/>
                      <a:headEnd type="none" w="med" len="med"/>
                      <a:tailEnd type="none" w="med" len="med"/>
                    </a:lnT>
                    <a:lnB w="9525" cap="flat" cmpd="sng" algn="ctr">
                      <a:solidFill>
                        <a:srgbClr val="CCCCCC"/>
                      </a:solidFill>
                      <a:prstDash val="dash"/>
                      <a:round/>
                      <a:headEnd type="none" w="med" len="med"/>
                      <a:tailEnd type="none" w="med" len="med"/>
                    </a:lnB>
                    <a:solidFill>
                      <a:srgbClr val="FBFBFB"/>
                    </a:solidFill>
                  </a:tcPr>
                </a:tc>
              </a:tr>
              <a:tr h="423048">
                <a:tc>
                  <a:txBody>
                    <a:bodyPr/>
                    <a:lstStyle/>
                    <a:p>
                      <a:pPr algn="l" fontAlgn="ctr">
                        <a:lnSpc>
                          <a:spcPct val="150000"/>
                        </a:lnSpc>
                      </a:pPr>
                      <a:r>
                        <a:rPr lang="uk-UA" sz="2000" b="0">
                          <a:latin typeface="inherit"/>
                        </a:rPr>
                        <a:t>4</a:t>
                      </a:r>
                    </a:p>
                  </a:txBody>
                  <a:tcPr marL="0" marR="0" marT="0" marB="0" anchor="ctr">
                    <a:lnL w="9525" cap="flat" cmpd="sng" algn="ctr">
                      <a:solidFill>
                        <a:srgbClr val="E01C1C"/>
                      </a:solidFill>
                      <a:prstDash val="solid"/>
                      <a:round/>
                      <a:headEnd type="none" w="med" len="med"/>
                      <a:tailEnd type="none" w="med" len="med"/>
                    </a:lnL>
                    <a:lnR w="9525" cap="flat" cmpd="sng" algn="ctr">
                      <a:solidFill>
                        <a:srgbClr val="CCCCCC"/>
                      </a:solidFill>
                      <a:prstDash val="dash"/>
                      <a:round/>
                      <a:headEnd type="none" w="med" len="med"/>
                      <a:tailEnd type="none" w="med" len="med"/>
                    </a:lnR>
                    <a:lnT w="9525" cap="flat" cmpd="sng" algn="ctr">
                      <a:solidFill>
                        <a:srgbClr val="101D1C"/>
                      </a:solidFill>
                      <a:prstDash val="solid"/>
                      <a:round/>
                      <a:headEnd type="none" w="med" len="med"/>
                      <a:tailEnd type="none" w="med" len="med"/>
                    </a:lnT>
                    <a:lnB w="9525" cap="flat" cmpd="sng" algn="ctr">
                      <a:solidFill>
                        <a:srgbClr val="801A1C"/>
                      </a:solidFill>
                      <a:prstDash val="solid"/>
                      <a:round/>
                      <a:headEnd type="none" w="med" len="med"/>
                      <a:tailEnd type="none" w="med" len="med"/>
                    </a:lnB>
                    <a:solidFill>
                      <a:srgbClr val="F2F2F2"/>
                    </a:solidFill>
                  </a:tcPr>
                </a:tc>
                <a:tc>
                  <a:txBody>
                    <a:bodyPr/>
                    <a:lstStyle/>
                    <a:p>
                      <a:pPr algn="l" fontAlgn="ctr">
                        <a:lnSpc>
                          <a:spcPct val="150000"/>
                        </a:lnSpc>
                      </a:pPr>
                      <a:r>
                        <a:rPr lang="de-DE" sz="2000" b="0" dirty="0">
                          <a:latin typeface="inherit"/>
                        </a:rPr>
                        <a:t> </a:t>
                      </a:r>
                      <a:r>
                        <a:rPr lang="uk-UA" sz="2000" b="0" dirty="0" smtClean="0">
                          <a:latin typeface="inherit"/>
                        </a:rPr>
                        <a:t>………..</a:t>
                      </a:r>
                      <a:r>
                        <a:rPr lang="de-DE" sz="2000" b="0" dirty="0" smtClean="0">
                          <a:latin typeface="inherit"/>
                        </a:rPr>
                        <a:t>Frankfurt </a:t>
                      </a:r>
                      <a:r>
                        <a:rPr lang="de-DE" sz="2000" b="0" dirty="0">
                          <a:latin typeface="inherit"/>
                        </a:rPr>
                        <a:t>sind es noch etwa 100 Kilometer.</a:t>
                      </a:r>
                    </a:p>
                  </a:txBody>
                  <a:tcPr marL="0" marR="0" marT="0" marB="0" anchor="ctr">
                    <a:lnL w="9525" cap="flat" cmpd="sng" algn="ctr">
                      <a:solidFill>
                        <a:srgbClr val="CCCCCC"/>
                      </a:solidFill>
                      <a:prstDash val="dash"/>
                      <a:round/>
                      <a:headEnd type="none" w="med" len="med"/>
                      <a:tailEnd type="none" w="med" len="med"/>
                    </a:lnL>
                    <a:lnR w="9525" cap="flat" cmpd="sng" algn="ctr">
                      <a:solidFill>
                        <a:srgbClr val="CCCCCC"/>
                      </a:solidFill>
                      <a:prstDash val="dash"/>
                      <a:round/>
                      <a:headEnd type="none" w="med" len="med"/>
                      <a:tailEnd type="none" w="med" len="med"/>
                    </a:lnR>
                    <a:lnT w="9525" cap="flat" cmpd="sng" algn="ctr">
                      <a:solidFill>
                        <a:srgbClr val="CCCCCC"/>
                      </a:solidFill>
                      <a:prstDash val="dash"/>
                      <a:round/>
                      <a:headEnd type="none" w="med" len="med"/>
                      <a:tailEnd type="none" w="med" len="med"/>
                    </a:lnT>
                    <a:lnB w="9525" cap="flat" cmpd="sng" algn="ctr">
                      <a:solidFill>
                        <a:srgbClr val="CCCCCC"/>
                      </a:solidFill>
                      <a:prstDash val="dash"/>
                      <a:round/>
                      <a:headEnd type="none" w="med" len="med"/>
                      <a:tailEnd type="none" w="med" len="med"/>
                    </a:lnB>
                    <a:solidFill>
                      <a:srgbClr val="F2F2F2"/>
                    </a:solidFill>
                  </a:tcPr>
                </a:tc>
              </a:tr>
              <a:tr h="423048">
                <a:tc>
                  <a:txBody>
                    <a:bodyPr/>
                    <a:lstStyle/>
                    <a:p>
                      <a:pPr algn="l" fontAlgn="ctr">
                        <a:lnSpc>
                          <a:spcPct val="150000"/>
                        </a:lnSpc>
                      </a:pPr>
                      <a:r>
                        <a:rPr lang="uk-UA" sz="2000" b="0">
                          <a:latin typeface="inherit"/>
                        </a:rPr>
                        <a:t>5</a:t>
                      </a:r>
                    </a:p>
                  </a:txBody>
                  <a:tcPr marL="0" marR="0" marT="0" marB="0" anchor="ctr">
                    <a:lnL w="9525" cap="flat" cmpd="sng" algn="ctr">
                      <a:solidFill>
                        <a:srgbClr val="601A1C"/>
                      </a:solidFill>
                      <a:prstDash val="solid"/>
                      <a:round/>
                      <a:headEnd type="none" w="med" len="med"/>
                      <a:tailEnd type="none" w="med" len="med"/>
                    </a:lnL>
                    <a:lnR w="9525" cap="flat" cmpd="sng" algn="ctr">
                      <a:solidFill>
                        <a:srgbClr val="CCCCCC"/>
                      </a:solidFill>
                      <a:prstDash val="dash"/>
                      <a:round/>
                      <a:headEnd type="none" w="med" len="med"/>
                      <a:tailEnd type="none" w="med" len="med"/>
                    </a:lnR>
                    <a:lnT w="9525" cap="flat" cmpd="sng" algn="ctr">
                      <a:solidFill>
                        <a:srgbClr val="801A1C"/>
                      </a:solidFill>
                      <a:prstDash val="solid"/>
                      <a:round/>
                      <a:headEnd type="none" w="med" len="med"/>
                      <a:tailEnd type="none" w="med" len="med"/>
                    </a:lnT>
                    <a:lnB w="9525" cap="flat" cmpd="sng" algn="ctr">
                      <a:solidFill>
                        <a:srgbClr val="70200D"/>
                      </a:solidFill>
                      <a:prstDash val="solid"/>
                      <a:round/>
                      <a:headEnd type="none" w="med" len="med"/>
                      <a:tailEnd type="none" w="med" len="med"/>
                    </a:lnB>
                    <a:solidFill>
                      <a:srgbClr val="FBFBFB"/>
                    </a:solidFill>
                  </a:tcPr>
                </a:tc>
                <a:tc>
                  <a:txBody>
                    <a:bodyPr/>
                    <a:lstStyle/>
                    <a:p>
                      <a:pPr algn="l" fontAlgn="ctr">
                        <a:lnSpc>
                          <a:spcPct val="150000"/>
                        </a:lnSpc>
                      </a:pPr>
                      <a:r>
                        <a:rPr lang="de-DE" sz="2000" b="0" dirty="0">
                          <a:latin typeface="inherit"/>
                        </a:rPr>
                        <a:t>Einen Optiker finden Sie gleich hier </a:t>
                      </a:r>
                      <a:r>
                        <a:rPr lang="uk-UA" sz="2000" b="0" dirty="0" smtClean="0">
                          <a:latin typeface="inherit"/>
                        </a:rPr>
                        <a:t>……..</a:t>
                      </a:r>
                      <a:r>
                        <a:rPr lang="de-DE" sz="2000" b="0" dirty="0">
                          <a:latin typeface="inherit"/>
                        </a:rPr>
                        <a:t> die Ecke.</a:t>
                      </a:r>
                    </a:p>
                  </a:txBody>
                  <a:tcPr marL="0" marR="0" marT="0" marB="0" anchor="ctr">
                    <a:lnL w="9525" cap="flat" cmpd="sng" algn="ctr">
                      <a:solidFill>
                        <a:srgbClr val="CCCCCC"/>
                      </a:solidFill>
                      <a:prstDash val="dash"/>
                      <a:round/>
                      <a:headEnd type="none" w="med" len="med"/>
                      <a:tailEnd type="none" w="med" len="med"/>
                    </a:lnL>
                    <a:lnR w="9525" cap="flat" cmpd="sng" algn="ctr">
                      <a:solidFill>
                        <a:srgbClr val="CCCCCC"/>
                      </a:solidFill>
                      <a:prstDash val="dash"/>
                      <a:round/>
                      <a:headEnd type="none" w="med" len="med"/>
                      <a:tailEnd type="none" w="med" len="med"/>
                    </a:lnR>
                    <a:lnT w="9525" cap="flat" cmpd="sng" algn="ctr">
                      <a:solidFill>
                        <a:srgbClr val="CCCCCC"/>
                      </a:solidFill>
                      <a:prstDash val="dash"/>
                      <a:round/>
                      <a:headEnd type="none" w="med" len="med"/>
                      <a:tailEnd type="none" w="med" len="med"/>
                    </a:lnT>
                    <a:lnB w="9525" cap="flat" cmpd="sng" algn="ctr">
                      <a:solidFill>
                        <a:srgbClr val="CCCCCC"/>
                      </a:solidFill>
                      <a:prstDash val="dash"/>
                      <a:round/>
                      <a:headEnd type="none" w="med" len="med"/>
                      <a:tailEnd type="none" w="med" len="med"/>
                    </a:lnB>
                    <a:solidFill>
                      <a:srgbClr val="FBFBFB"/>
                    </a:solidFill>
                  </a:tcPr>
                </a:tc>
              </a:tr>
              <a:tr h="423048">
                <a:tc>
                  <a:txBody>
                    <a:bodyPr/>
                    <a:lstStyle/>
                    <a:p>
                      <a:pPr algn="l" fontAlgn="ctr">
                        <a:lnSpc>
                          <a:spcPct val="150000"/>
                        </a:lnSpc>
                      </a:pPr>
                      <a:r>
                        <a:rPr lang="uk-UA" sz="2000" b="0">
                          <a:latin typeface="inherit"/>
                        </a:rPr>
                        <a:t>6</a:t>
                      </a:r>
                    </a:p>
                  </a:txBody>
                  <a:tcPr marL="0" marR="0" marT="0" marB="0" anchor="ctr">
                    <a:lnL w="9525" cap="flat" cmpd="sng" algn="ctr">
                      <a:solidFill>
                        <a:srgbClr val="D0200D"/>
                      </a:solidFill>
                      <a:prstDash val="solid"/>
                      <a:round/>
                      <a:headEnd type="none" w="med" len="med"/>
                      <a:tailEnd type="none" w="med" len="med"/>
                    </a:lnL>
                    <a:lnR w="9525" cap="flat" cmpd="sng" algn="ctr">
                      <a:solidFill>
                        <a:srgbClr val="CCCCCC"/>
                      </a:solidFill>
                      <a:prstDash val="dash"/>
                      <a:round/>
                      <a:headEnd type="none" w="med" len="med"/>
                      <a:tailEnd type="none" w="med" len="med"/>
                    </a:lnR>
                    <a:lnT w="9525" cap="flat" cmpd="sng" algn="ctr">
                      <a:solidFill>
                        <a:srgbClr val="70200D"/>
                      </a:solidFill>
                      <a:prstDash val="solid"/>
                      <a:round/>
                      <a:headEnd type="none" w="med" len="med"/>
                      <a:tailEnd type="none" w="med" len="med"/>
                    </a:lnT>
                    <a:lnB w="9525" cap="flat" cmpd="sng" algn="ctr">
                      <a:solidFill>
                        <a:srgbClr val="60270D"/>
                      </a:solidFill>
                      <a:prstDash val="solid"/>
                      <a:round/>
                      <a:headEnd type="none" w="med" len="med"/>
                      <a:tailEnd type="none" w="med" len="med"/>
                    </a:lnB>
                    <a:solidFill>
                      <a:srgbClr val="F2F2F2"/>
                    </a:solidFill>
                  </a:tcPr>
                </a:tc>
                <a:tc>
                  <a:txBody>
                    <a:bodyPr/>
                    <a:lstStyle/>
                    <a:p>
                      <a:pPr algn="l" fontAlgn="ctr">
                        <a:lnSpc>
                          <a:spcPct val="150000"/>
                        </a:lnSpc>
                      </a:pPr>
                      <a:r>
                        <a:rPr lang="de-DE" sz="2000" b="0" dirty="0">
                          <a:latin typeface="inherit"/>
                        </a:rPr>
                        <a:t>Kinder, warum müsst ihr denn </a:t>
                      </a:r>
                      <a:r>
                        <a:rPr lang="de-DE" sz="2000" b="0" dirty="0" smtClean="0">
                          <a:latin typeface="inherit"/>
                        </a:rPr>
                        <a:t>immer</a:t>
                      </a:r>
                      <a:r>
                        <a:rPr lang="uk-UA" sz="2000" b="0" dirty="0" smtClean="0">
                          <a:latin typeface="inherit"/>
                        </a:rPr>
                        <a:t>…….</a:t>
                      </a:r>
                      <a:r>
                        <a:rPr lang="de-DE" sz="2000" b="0" dirty="0">
                          <a:latin typeface="inherit"/>
                        </a:rPr>
                        <a:t>  alle Pfützen laufen?</a:t>
                      </a:r>
                    </a:p>
                  </a:txBody>
                  <a:tcPr marL="0" marR="0" marT="0" marB="0" anchor="ctr">
                    <a:lnL w="9525" cap="flat" cmpd="sng" algn="ctr">
                      <a:solidFill>
                        <a:srgbClr val="CCCCCC"/>
                      </a:solidFill>
                      <a:prstDash val="dash"/>
                      <a:round/>
                      <a:headEnd type="none" w="med" len="med"/>
                      <a:tailEnd type="none" w="med" len="med"/>
                    </a:lnL>
                    <a:lnR w="9525" cap="flat" cmpd="sng" algn="ctr">
                      <a:solidFill>
                        <a:srgbClr val="CCCCCC"/>
                      </a:solidFill>
                      <a:prstDash val="dash"/>
                      <a:round/>
                      <a:headEnd type="none" w="med" len="med"/>
                      <a:tailEnd type="none" w="med" len="med"/>
                    </a:lnR>
                    <a:lnT w="9525" cap="flat" cmpd="sng" algn="ctr">
                      <a:solidFill>
                        <a:srgbClr val="CCCCCC"/>
                      </a:solidFill>
                      <a:prstDash val="dash"/>
                      <a:round/>
                      <a:headEnd type="none" w="med" len="med"/>
                      <a:tailEnd type="none" w="med" len="med"/>
                    </a:lnT>
                    <a:lnB w="9525" cap="flat" cmpd="sng" algn="ctr">
                      <a:solidFill>
                        <a:srgbClr val="CCCCCC"/>
                      </a:solidFill>
                      <a:prstDash val="dash"/>
                      <a:round/>
                      <a:headEnd type="none" w="med" len="med"/>
                      <a:tailEnd type="none" w="med" len="med"/>
                    </a:lnB>
                    <a:solidFill>
                      <a:srgbClr val="F2F2F2"/>
                    </a:solidFill>
                  </a:tcPr>
                </a:tc>
              </a:tr>
              <a:tr h="423048">
                <a:tc>
                  <a:txBody>
                    <a:bodyPr/>
                    <a:lstStyle/>
                    <a:p>
                      <a:pPr algn="l" fontAlgn="ctr">
                        <a:lnSpc>
                          <a:spcPct val="150000"/>
                        </a:lnSpc>
                      </a:pPr>
                      <a:r>
                        <a:rPr lang="uk-UA" sz="2000" b="0">
                          <a:latin typeface="inherit"/>
                        </a:rPr>
                        <a:t>7</a:t>
                      </a:r>
                    </a:p>
                  </a:txBody>
                  <a:tcPr marL="0" marR="0" marT="0" marB="0" anchor="ctr">
                    <a:lnL w="9525" cap="flat" cmpd="sng" algn="ctr">
                      <a:solidFill>
                        <a:srgbClr val="70280D"/>
                      </a:solidFill>
                      <a:prstDash val="solid"/>
                      <a:round/>
                      <a:headEnd type="none" w="med" len="med"/>
                      <a:tailEnd type="none" w="med" len="med"/>
                    </a:lnL>
                    <a:lnR w="9525" cap="flat" cmpd="sng" algn="ctr">
                      <a:solidFill>
                        <a:srgbClr val="CCCCCC"/>
                      </a:solidFill>
                      <a:prstDash val="dash"/>
                      <a:round/>
                      <a:headEnd type="none" w="med" len="med"/>
                      <a:tailEnd type="none" w="med" len="med"/>
                    </a:lnR>
                    <a:lnT w="9525" cap="flat" cmpd="sng" algn="ctr">
                      <a:solidFill>
                        <a:srgbClr val="60270D"/>
                      </a:solidFill>
                      <a:prstDash val="solid"/>
                      <a:round/>
                      <a:headEnd type="none" w="med" len="med"/>
                      <a:tailEnd type="none" w="med" len="med"/>
                    </a:lnT>
                    <a:lnB w="9525" cap="flat" cmpd="sng" algn="ctr">
                      <a:solidFill>
                        <a:srgbClr val="90F20D"/>
                      </a:solidFill>
                      <a:prstDash val="solid"/>
                      <a:round/>
                      <a:headEnd type="none" w="med" len="med"/>
                      <a:tailEnd type="none" w="med" len="med"/>
                    </a:lnB>
                    <a:solidFill>
                      <a:srgbClr val="FBFBFB"/>
                    </a:solidFill>
                  </a:tcPr>
                </a:tc>
                <a:tc>
                  <a:txBody>
                    <a:bodyPr/>
                    <a:lstStyle/>
                    <a:p>
                      <a:pPr algn="l" fontAlgn="ctr">
                        <a:lnSpc>
                          <a:spcPct val="150000"/>
                        </a:lnSpc>
                      </a:pPr>
                      <a:r>
                        <a:rPr lang="de-DE" sz="2000" b="0" dirty="0">
                          <a:latin typeface="inherit"/>
                        </a:rPr>
                        <a:t>Am Wochenende spielt Werder </a:t>
                      </a:r>
                      <a:r>
                        <a:rPr lang="de-DE" sz="2000" b="0" dirty="0" smtClean="0">
                          <a:latin typeface="inherit"/>
                        </a:rPr>
                        <a:t>Bremen</a:t>
                      </a:r>
                      <a:r>
                        <a:rPr lang="uk-UA" sz="2000" b="0" dirty="0" smtClean="0">
                          <a:latin typeface="inherit"/>
                        </a:rPr>
                        <a:t>…….</a:t>
                      </a:r>
                      <a:r>
                        <a:rPr lang="de-DE" sz="2000" b="0" dirty="0">
                          <a:latin typeface="inherit"/>
                        </a:rPr>
                        <a:t>  den FC. Bayern München.</a:t>
                      </a:r>
                    </a:p>
                  </a:txBody>
                  <a:tcPr marL="0" marR="0" marT="0" marB="0" anchor="ctr">
                    <a:lnL w="9525" cap="flat" cmpd="sng" algn="ctr">
                      <a:solidFill>
                        <a:srgbClr val="CCCCCC"/>
                      </a:solidFill>
                      <a:prstDash val="dash"/>
                      <a:round/>
                      <a:headEnd type="none" w="med" len="med"/>
                      <a:tailEnd type="none" w="med" len="med"/>
                    </a:lnL>
                    <a:lnR w="9525" cap="flat" cmpd="sng" algn="ctr">
                      <a:solidFill>
                        <a:srgbClr val="CCCCCC"/>
                      </a:solidFill>
                      <a:prstDash val="dash"/>
                      <a:round/>
                      <a:headEnd type="none" w="med" len="med"/>
                      <a:tailEnd type="none" w="med" len="med"/>
                    </a:lnR>
                    <a:lnT w="9525" cap="flat" cmpd="sng" algn="ctr">
                      <a:solidFill>
                        <a:srgbClr val="CCCCCC"/>
                      </a:solidFill>
                      <a:prstDash val="dash"/>
                      <a:round/>
                      <a:headEnd type="none" w="med" len="med"/>
                      <a:tailEnd type="none" w="med" len="med"/>
                    </a:lnT>
                    <a:lnB w="9525" cap="flat" cmpd="sng" algn="ctr">
                      <a:solidFill>
                        <a:srgbClr val="CCCCCC"/>
                      </a:solidFill>
                      <a:prstDash val="dash"/>
                      <a:round/>
                      <a:headEnd type="none" w="med" len="med"/>
                      <a:tailEnd type="none" w="med" len="med"/>
                    </a:lnB>
                    <a:solidFill>
                      <a:srgbClr val="FBFBFB"/>
                    </a:solidFill>
                  </a:tcPr>
                </a:tc>
              </a:tr>
              <a:tr h="423048">
                <a:tc>
                  <a:txBody>
                    <a:bodyPr/>
                    <a:lstStyle/>
                    <a:p>
                      <a:pPr algn="l" fontAlgn="ctr">
                        <a:lnSpc>
                          <a:spcPct val="150000"/>
                        </a:lnSpc>
                      </a:pPr>
                      <a:r>
                        <a:rPr lang="uk-UA" sz="2000" b="0">
                          <a:latin typeface="inherit"/>
                        </a:rPr>
                        <a:t>8</a:t>
                      </a:r>
                    </a:p>
                  </a:txBody>
                  <a:tcPr marL="0" marR="0" marT="0" marB="0" anchor="ctr">
                    <a:lnL w="9525" cap="flat" cmpd="sng" algn="ctr">
                      <a:solidFill>
                        <a:srgbClr val="B0F20D"/>
                      </a:solidFill>
                      <a:prstDash val="solid"/>
                      <a:round/>
                      <a:headEnd type="none" w="med" len="med"/>
                      <a:tailEnd type="none" w="med" len="med"/>
                    </a:lnL>
                    <a:lnR w="9525" cap="flat" cmpd="sng" algn="ctr">
                      <a:solidFill>
                        <a:srgbClr val="CCCCCC"/>
                      </a:solidFill>
                      <a:prstDash val="dash"/>
                      <a:round/>
                      <a:headEnd type="none" w="med" len="med"/>
                      <a:tailEnd type="none" w="med" len="med"/>
                    </a:lnR>
                    <a:lnT w="9525" cap="flat" cmpd="sng" algn="ctr">
                      <a:solidFill>
                        <a:srgbClr val="90F20D"/>
                      </a:solidFill>
                      <a:prstDash val="solid"/>
                      <a:round/>
                      <a:headEnd type="none" w="med" len="med"/>
                      <a:tailEnd type="none" w="med" len="med"/>
                    </a:lnT>
                    <a:lnB w="9525" cap="flat" cmpd="sng" algn="ctr">
                      <a:solidFill>
                        <a:srgbClr val="90FC0D"/>
                      </a:solidFill>
                      <a:prstDash val="solid"/>
                      <a:round/>
                      <a:headEnd type="none" w="med" len="med"/>
                      <a:tailEnd type="none" w="med" len="med"/>
                    </a:lnB>
                    <a:solidFill>
                      <a:srgbClr val="F2F2F2"/>
                    </a:solidFill>
                  </a:tcPr>
                </a:tc>
                <a:tc>
                  <a:txBody>
                    <a:bodyPr/>
                    <a:lstStyle/>
                    <a:p>
                      <a:pPr algn="l" fontAlgn="ctr">
                        <a:lnSpc>
                          <a:spcPct val="150000"/>
                        </a:lnSpc>
                      </a:pPr>
                      <a:r>
                        <a:rPr lang="de-DE" sz="2000" b="0" dirty="0">
                          <a:latin typeface="inherit"/>
                        </a:rPr>
                        <a:t>Elfriede, warum schaust du andauernd </a:t>
                      </a:r>
                      <a:r>
                        <a:rPr lang="uk-UA" sz="2000" b="0" dirty="0" smtClean="0">
                          <a:latin typeface="inherit"/>
                        </a:rPr>
                        <a:t>………</a:t>
                      </a:r>
                      <a:r>
                        <a:rPr lang="de-DE" sz="2000" b="0" dirty="0">
                          <a:latin typeface="inherit"/>
                        </a:rPr>
                        <a:t> das Schlüsselloch?</a:t>
                      </a:r>
                    </a:p>
                  </a:txBody>
                  <a:tcPr marL="0" marR="0" marT="0" marB="0" anchor="ctr">
                    <a:lnL w="9525" cap="flat" cmpd="sng" algn="ctr">
                      <a:solidFill>
                        <a:srgbClr val="CCCCCC"/>
                      </a:solidFill>
                      <a:prstDash val="dash"/>
                      <a:round/>
                      <a:headEnd type="none" w="med" len="med"/>
                      <a:tailEnd type="none" w="med" len="med"/>
                    </a:lnL>
                    <a:lnR w="9525" cap="flat" cmpd="sng" algn="ctr">
                      <a:solidFill>
                        <a:srgbClr val="CCCCCC"/>
                      </a:solidFill>
                      <a:prstDash val="dash"/>
                      <a:round/>
                      <a:headEnd type="none" w="med" len="med"/>
                      <a:tailEnd type="none" w="med" len="med"/>
                    </a:lnR>
                    <a:lnT w="9525" cap="flat" cmpd="sng" algn="ctr">
                      <a:solidFill>
                        <a:srgbClr val="CCCCCC"/>
                      </a:solidFill>
                      <a:prstDash val="dash"/>
                      <a:round/>
                      <a:headEnd type="none" w="med" len="med"/>
                      <a:tailEnd type="none" w="med" len="med"/>
                    </a:lnT>
                    <a:lnB w="9525" cap="flat" cmpd="sng" algn="ctr">
                      <a:solidFill>
                        <a:srgbClr val="CCCCCC"/>
                      </a:solidFill>
                      <a:prstDash val="dash"/>
                      <a:round/>
                      <a:headEnd type="none" w="med" len="med"/>
                      <a:tailEnd type="none" w="med" len="med"/>
                    </a:lnB>
                    <a:solidFill>
                      <a:srgbClr val="F2F2F2"/>
                    </a:solidFill>
                  </a:tcPr>
                </a:tc>
              </a:tr>
              <a:tr h="211524">
                <a:tc>
                  <a:txBody>
                    <a:bodyPr/>
                    <a:lstStyle/>
                    <a:p>
                      <a:pPr algn="l" fontAlgn="ctr">
                        <a:lnSpc>
                          <a:spcPct val="150000"/>
                        </a:lnSpc>
                      </a:pPr>
                      <a:r>
                        <a:rPr lang="uk-UA" sz="2000" b="0">
                          <a:latin typeface="inherit"/>
                        </a:rPr>
                        <a:t>9</a:t>
                      </a:r>
                    </a:p>
                  </a:txBody>
                  <a:tcPr marL="0" marR="0" marT="0" marB="0" anchor="ctr">
                    <a:lnL w="9525" cap="flat" cmpd="sng" algn="ctr">
                      <a:solidFill>
                        <a:srgbClr val="60FD0D"/>
                      </a:solidFill>
                      <a:prstDash val="solid"/>
                      <a:round/>
                      <a:headEnd type="none" w="med" len="med"/>
                      <a:tailEnd type="none" w="med" len="med"/>
                    </a:lnL>
                    <a:lnR w="9525" cap="flat" cmpd="sng" algn="ctr">
                      <a:solidFill>
                        <a:srgbClr val="CCCCCC"/>
                      </a:solidFill>
                      <a:prstDash val="dash"/>
                      <a:round/>
                      <a:headEnd type="none" w="med" len="med"/>
                      <a:tailEnd type="none" w="med" len="med"/>
                    </a:lnR>
                    <a:lnT w="9525" cap="flat" cmpd="sng" algn="ctr">
                      <a:solidFill>
                        <a:srgbClr val="90FC0D"/>
                      </a:solidFill>
                      <a:prstDash val="solid"/>
                      <a:round/>
                      <a:headEnd type="none" w="med" len="med"/>
                      <a:tailEnd type="none" w="med" len="med"/>
                    </a:lnT>
                    <a:lnB w="9525" cap="flat" cmpd="sng" algn="ctr">
                      <a:solidFill>
                        <a:srgbClr val="40E5E9"/>
                      </a:solidFill>
                      <a:prstDash val="solid"/>
                      <a:round/>
                      <a:headEnd type="none" w="med" len="med"/>
                      <a:tailEnd type="none" w="med" len="med"/>
                    </a:lnB>
                    <a:solidFill>
                      <a:srgbClr val="FBFBFB"/>
                    </a:solidFill>
                  </a:tcPr>
                </a:tc>
                <a:tc>
                  <a:txBody>
                    <a:bodyPr/>
                    <a:lstStyle/>
                    <a:p>
                      <a:pPr algn="l" fontAlgn="ctr">
                        <a:lnSpc>
                          <a:spcPct val="150000"/>
                        </a:lnSpc>
                      </a:pPr>
                      <a:r>
                        <a:rPr lang="de-DE" sz="2000" b="0" dirty="0">
                          <a:latin typeface="inherit"/>
                        </a:rPr>
                        <a:t> </a:t>
                      </a:r>
                      <a:r>
                        <a:rPr lang="uk-UA" sz="2000" b="0" dirty="0" smtClean="0">
                          <a:latin typeface="inherit"/>
                        </a:rPr>
                        <a:t>……… </a:t>
                      </a:r>
                      <a:r>
                        <a:rPr lang="de-DE" sz="2000" b="0" dirty="0" smtClean="0">
                          <a:latin typeface="inherit"/>
                        </a:rPr>
                        <a:t>wen </a:t>
                      </a:r>
                      <a:r>
                        <a:rPr lang="de-DE" sz="2000" b="0" dirty="0">
                          <a:latin typeface="inherit"/>
                        </a:rPr>
                        <a:t>ist dieses teure Geschenk?</a:t>
                      </a:r>
                    </a:p>
                  </a:txBody>
                  <a:tcPr marL="0" marR="0" marT="0" marB="0" anchor="ctr">
                    <a:lnL w="9525" cap="flat" cmpd="sng" algn="ctr">
                      <a:solidFill>
                        <a:srgbClr val="CCCCCC"/>
                      </a:solidFill>
                      <a:prstDash val="dash"/>
                      <a:round/>
                      <a:headEnd type="none" w="med" len="med"/>
                      <a:tailEnd type="none" w="med" len="med"/>
                    </a:lnL>
                    <a:lnR w="9525" cap="flat" cmpd="sng" algn="ctr">
                      <a:solidFill>
                        <a:srgbClr val="CCCCCC"/>
                      </a:solidFill>
                      <a:prstDash val="dash"/>
                      <a:round/>
                      <a:headEnd type="none" w="med" len="med"/>
                      <a:tailEnd type="none" w="med" len="med"/>
                    </a:lnR>
                    <a:lnT w="9525" cap="flat" cmpd="sng" algn="ctr">
                      <a:solidFill>
                        <a:srgbClr val="CCCCCC"/>
                      </a:solidFill>
                      <a:prstDash val="dash"/>
                      <a:round/>
                      <a:headEnd type="none" w="med" len="med"/>
                      <a:tailEnd type="none" w="med" len="med"/>
                    </a:lnT>
                    <a:lnB w="9525" cap="flat" cmpd="sng" algn="ctr">
                      <a:solidFill>
                        <a:srgbClr val="CCCCCC"/>
                      </a:solidFill>
                      <a:prstDash val="dash"/>
                      <a:round/>
                      <a:headEnd type="none" w="med" len="med"/>
                      <a:tailEnd type="none" w="med" len="med"/>
                    </a:lnB>
                    <a:solidFill>
                      <a:srgbClr val="FBFBFB"/>
                    </a:solidFill>
                  </a:tcPr>
                </a:tc>
              </a:tr>
              <a:tr h="423048">
                <a:tc>
                  <a:txBody>
                    <a:bodyPr/>
                    <a:lstStyle/>
                    <a:p>
                      <a:pPr algn="l" fontAlgn="ctr">
                        <a:lnSpc>
                          <a:spcPct val="150000"/>
                        </a:lnSpc>
                      </a:pPr>
                      <a:r>
                        <a:rPr lang="uk-UA" sz="2000" b="0">
                          <a:latin typeface="inherit"/>
                        </a:rPr>
                        <a:t>10</a:t>
                      </a:r>
                    </a:p>
                  </a:txBody>
                  <a:tcPr marL="0" marR="0" marT="0" marB="0" anchor="ctr">
                    <a:lnL w="9525" cap="flat" cmpd="sng" algn="ctr">
                      <a:solidFill>
                        <a:srgbClr val="A0E5E9"/>
                      </a:solidFill>
                      <a:prstDash val="solid"/>
                      <a:round/>
                      <a:headEnd type="none" w="med" len="med"/>
                      <a:tailEnd type="none" w="med" len="med"/>
                    </a:lnL>
                    <a:lnR w="9525" cap="flat" cmpd="sng" algn="ctr">
                      <a:solidFill>
                        <a:srgbClr val="CCCCCC"/>
                      </a:solidFill>
                      <a:prstDash val="dash"/>
                      <a:round/>
                      <a:headEnd type="none" w="med" len="med"/>
                      <a:tailEnd type="none" w="med" len="med"/>
                    </a:lnR>
                    <a:lnT w="9525" cap="flat" cmpd="sng" algn="ctr">
                      <a:solidFill>
                        <a:srgbClr val="40E5E9"/>
                      </a:solidFill>
                      <a:prstDash val="solid"/>
                      <a:round/>
                      <a:headEnd type="none" w="med" len="med"/>
                      <a:tailEnd type="none" w="med" len="med"/>
                    </a:lnT>
                    <a:lnB w="9525" cap="flat" cmpd="sng" algn="ctr">
                      <a:solidFill>
                        <a:srgbClr val="FFFFFF"/>
                      </a:solidFill>
                      <a:prstDash val="dash"/>
                      <a:round/>
                      <a:headEnd type="none" w="med" len="med"/>
                      <a:tailEnd type="none" w="med" len="med"/>
                    </a:lnB>
                    <a:solidFill>
                      <a:srgbClr val="F2F2F2"/>
                    </a:solidFill>
                  </a:tcPr>
                </a:tc>
                <a:tc>
                  <a:txBody>
                    <a:bodyPr/>
                    <a:lstStyle/>
                    <a:p>
                      <a:pPr algn="l" fontAlgn="ctr">
                        <a:lnSpc>
                          <a:spcPct val="150000"/>
                        </a:lnSpc>
                      </a:pPr>
                      <a:r>
                        <a:rPr lang="de-DE" sz="2000" b="0" dirty="0">
                          <a:latin typeface="inherit"/>
                        </a:rPr>
                        <a:t>Herr Hanswurst geht schon wieder  </a:t>
                      </a:r>
                      <a:r>
                        <a:rPr lang="uk-UA" sz="2000" b="0" dirty="0" smtClean="0">
                          <a:latin typeface="inherit"/>
                        </a:rPr>
                        <a:t>…….  </a:t>
                      </a:r>
                      <a:r>
                        <a:rPr lang="de-DE" sz="2000" b="0" dirty="0" smtClean="0">
                          <a:latin typeface="inherit"/>
                        </a:rPr>
                        <a:t>seine </a:t>
                      </a:r>
                      <a:r>
                        <a:rPr lang="de-DE" sz="2000" b="0" dirty="0">
                          <a:latin typeface="inherit"/>
                        </a:rPr>
                        <a:t>Frau ins Theater.</a:t>
                      </a:r>
                    </a:p>
                  </a:txBody>
                  <a:tcPr marL="0" marR="0" marT="0" marB="0" anchor="ctr">
                    <a:lnL w="9525" cap="flat" cmpd="sng" algn="ctr">
                      <a:solidFill>
                        <a:srgbClr val="CCCCCC"/>
                      </a:solidFill>
                      <a:prstDash val="dash"/>
                      <a:round/>
                      <a:headEnd type="none" w="med" len="med"/>
                      <a:tailEnd type="none" w="med" len="med"/>
                    </a:lnL>
                    <a:lnR w="9525" cap="flat" cmpd="sng" algn="ctr">
                      <a:solidFill>
                        <a:srgbClr val="CCCCCC"/>
                      </a:solidFill>
                      <a:prstDash val="dash"/>
                      <a:round/>
                      <a:headEnd type="none" w="med" len="med"/>
                      <a:tailEnd type="none" w="med" len="med"/>
                    </a:lnR>
                    <a:lnT w="9525" cap="flat" cmpd="sng" algn="ctr">
                      <a:solidFill>
                        <a:srgbClr val="CCCCCC"/>
                      </a:solidFill>
                      <a:prstDash val="dash"/>
                      <a:round/>
                      <a:headEnd type="none" w="med" len="med"/>
                      <a:tailEnd type="none" w="med" len="med"/>
                    </a:lnT>
                    <a:lnB w="9525" cap="flat" cmpd="sng" algn="ctr">
                      <a:solidFill>
                        <a:srgbClr val="CCCCCC"/>
                      </a:solidFill>
                      <a:prstDash val="dash"/>
                      <a:round/>
                      <a:headEnd type="none" w="med" len="med"/>
                      <a:tailEnd type="none" w="med" len="med"/>
                    </a:lnB>
                    <a:solidFill>
                      <a:srgbClr val="F2F2F2"/>
                    </a:solidFill>
                  </a:tcPr>
                </a:tc>
              </a:tr>
            </a:tbl>
          </a:graphicData>
        </a:graphic>
      </p:graphicFrame>
    </p:spTree>
    <p:controls>
      <p:control spid="91137" name="DefaultOcx" r:id="rId2" imgW="457200" imgH="228600"/>
      <p:control spid="91138" name="HTMLText1" r:id="rId3" imgW="457200" imgH="228600"/>
      <p:control spid="91139" name="HTMLText2" r:id="rId4" imgW="457200" imgH="228600"/>
      <p:control spid="91140" name="HTMLText3" r:id="rId5" imgW="457200" imgH="228600"/>
      <p:control spid="91141" name="HTMLText4" r:id="rId6" imgW="457200" imgH="228600"/>
      <p:control spid="91142" name="HTMLText5" r:id="rId7" imgW="457200" imgH="228600"/>
      <p:control spid="91143" name="HTMLText6" r:id="rId8" imgW="457200" imgH="228600"/>
      <p:control spid="91144" name="HTMLText7" r:id="rId9" imgW="457200" imgH="228600"/>
      <p:control spid="91145" name="HTMLText8" r:id="rId10" imgW="457200" imgH="228600"/>
      <p:control spid="91146" name="HTMLText9" r:id="rId11" imgW="457200" imgH="228600"/>
    </p:controls>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November</a:t>
            </a:r>
            <a:endParaRPr lang="uk-UA" dirty="0"/>
          </a:p>
        </p:txBody>
      </p:sp>
      <p:sp>
        <p:nvSpPr>
          <p:cNvPr id="5" name="Содержимое 4"/>
          <p:cNvSpPr>
            <a:spLocks noGrp="1"/>
          </p:cNvSpPr>
          <p:nvPr>
            <p:ph sz="quarter" idx="1"/>
          </p:nvPr>
        </p:nvSpPr>
        <p:spPr/>
        <p:txBody>
          <a:bodyPr/>
          <a:lstStyle/>
          <a:p>
            <a:r>
              <a:rPr lang="de-DE" dirty="0" smtClean="0"/>
              <a:t>Der November erinnert uns daran, dass unser irdisches Leben </a:t>
            </a:r>
            <a:r>
              <a:rPr lang="de-DE" u="sng" dirty="0" smtClean="0">
                <a:hlinkClick r:id="rId2"/>
              </a:rPr>
              <a:t>vergänglich</a:t>
            </a:r>
            <a:r>
              <a:rPr lang="de-DE" u="sng" baseline="30000" dirty="0" smtClean="0">
                <a:hlinkClick r:id="rId2"/>
              </a:rPr>
              <a:t>[1]</a:t>
            </a:r>
            <a:r>
              <a:rPr lang="de-DE" dirty="0" smtClean="0"/>
              <a:t> ist. Dazu gibt es verschiedene Gedenktage. </a:t>
            </a:r>
            <a:endParaRPr lang="uk-UA" dirty="0" smtClean="0"/>
          </a:p>
          <a:p>
            <a:r>
              <a:rPr lang="de-DE" dirty="0" smtClean="0"/>
              <a:t>Am 1. November feiert die katholische Kirche das Fest "Allerheiligen" und am 2. oder 3. November das Fest "Allerseelen". Sie denkt an ihre Heiligen und die verstorbenen Gläubigen. Auf den Friedhöfen werden die Gräber schön geschmückt und Grablichter </a:t>
            </a:r>
            <a:r>
              <a:rPr lang="de-DE" u="sng" dirty="0" smtClean="0">
                <a:hlinkClick r:id="rId2"/>
              </a:rPr>
              <a:t>angesteckt</a:t>
            </a:r>
            <a:r>
              <a:rPr lang="de-DE" u="sng" baseline="30000" dirty="0" smtClean="0">
                <a:hlinkClick r:id="rId2"/>
              </a:rPr>
              <a:t>[2]</a:t>
            </a:r>
            <a:endParaRPr lang="uk-U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3984496" cy="758952"/>
          </a:xfrm>
        </p:spPr>
        <p:txBody>
          <a:bodyPr/>
          <a:lstStyle/>
          <a:p>
            <a:r>
              <a:rPr lang="en-US" dirty="0" err="1" smtClean="0"/>
              <a:t>Hausaufgaben</a:t>
            </a:r>
            <a:r>
              <a:rPr lang="en-US" dirty="0" smtClean="0"/>
              <a:t> </a:t>
            </a:r>
            <a:endParaRPr lang="uk-UA" dirty="0"/>
          </a:p>
        </p:txBody>
      </p:sp>
      <p:sp>
        <p:nvSpPr>
          <p:cNvPr id="3" name="Содержимое 2"/>
          <p:cNvSpPr>
            <a:spLocks noGrp="1"/>
          </p:cNvSpPr>
          <p:nvPr>
            <p:ph sz="quarter" idx="1"/>
          </p:nvPr>
        </p:nvSpPr>
        <p:spPr>
          <a:xfrm>
            <a:off x="214282" y="1000108"/>
            <a:ext cx="4055934" cy="4857752"/>
          </a:xfrm>
        </p:spPr>
        <p:txBody>
          <a:bodyPr/>
          <a:lstStyle/>
          <a:p>
            <a:r>
              <a:rPr lang="en-US" dirty="0" smtClean="0"/>
              <a:t>1</a:t>
            </a:r>
            <a:r>
              <a:rPr lang="en-US" sz="2000" dirty="0" smtClean="0"/>
              <a:t>. </a:t>
            </a:r>
            <a:r>
              <a:rPr lang="uk-UA" sz="2000" dirty="0" smtClean="0"/>
              <a:t>Вивчити слова.</a:t>
            </a:r>
          </a:p>
          <a:p>
            <a:r>
              <a:rPr lang="uk-UA" sz="2000" dirty="0" smtClean="0"/>
              <a:t>2. Виконати тест з граматики</a:t>
            </a:r>
            <a:endParaRPr lang="uk-UA" sz="2000" b="1" dirty="0" smtClean="0"/>
          </a:p>
          <a:p>
            <a:r>
              <a:rPr lang="uk-UA" sz="2000" dirty="0" smtClean="0"/>
              <a:t>3. Виконати тест з лексики.</a:t>
            </a:r>
          </a:p>
          <a:p>
            <a:endParaRPr lang="uk-UA" dirty="0"/>
          </a:p>
        </p:txBody>
      </p:sp>
      <p:pic>
        <p:nvPicPr>
          <p:cNvPr id="82945" name="Picture 1"/>
          <p:cNvPicPr>
            <a:picLocks noChangeAspect="1" noChangeArrowheads="1"/>
          </p:cNvPicPr>
          <p:nvPr/>
        </p:nvPicPr>
        <p:blipFill>
          <a:blip r:embed="rId2"/>
          <a:srcRect/>
          <a:stretch>
            <a:fillRect/>
          </a:stretch>
        </p:blipFill>
        <p:spPr bwMode="auto">
          <a:xfrm>
            <a:off x="214282" y="2786058"/>
            <a:ext cx="3857625" cy="2676525"/>
          </a:xfrm>
          <a:prstGeom prst="rect">
            <a:avLst/>
          </a:prstGeom>
          <a:noFill/>
          <a:ln w="9525">
            <a:noFill/>
            <a:miter lim="800000"/>
            <a:headEnd/>
            <a:tailEnd/>
          </a:ln>
          <a:effectLst/>
        </p:spPr>
      </p:pic>
      <p:sp>
        <p:nvSpPr>
          <p:cNvPr id="9" name="Овал 8"/>
          <p:cNvSpPr/>
          <p:nvPr/>
        </p:nvSpPr>
        <p:spPr>
          <a:xfrm>
            <a:off x="428596" y="4786322"/>
            <a:ext cx="3143272" cy="714380"/>
          </a:xfrm>
          <a:prstGeom prst="ellipse">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uk-UA"/>
          </a:p>
        </p:txBody>
      </p:sp>
      <p:pic>
        <p:nvPicPr>
          <p:cNvPr id="82946" name="Picture 2"/>
          <p:cNvPicPr>
            <a:picLocks noChangeAspect="1" noChangeArrowheads="1"/>
          </p:cNvPicPr>
          <p:nvPr/>
        </p:nvPicPr>
        <p:blipFill>
          <a:blip r:embed="rId3"/>
          <a:srcRect/>
          <a:stretch>
            <a:fillRect/>
          </a:stretch>
        </p:blipFill>
        <p:spPr bwMode="auto">
          <a:xfrm>
            <a:off x="4857752" y="1285860"/>
            <a:ext cx="4019550" cy="4629150"/>
          </a:xfrm>
          <a:prstGeom prst="rect">
            <a:avLst/>
          </a:prstGeom>
          <a:noFill/>
          <a:ln w="9525">
            <a:noFill/>
            <a:miter lim="800000"/>
            <a:headEnd/>
            <a:tailEnd/>
          </a:ln>
          <a:effectLst/>
        </p:spPr>
      </p:pic>
      <p:sp>
        <p:nvSpPr>
          <p:cNvPr id="8" name="Овал 7"/>
          <p:cNvSpPr/>
          <p:nvPr/>
        </p:nvSpPr>
        <p:spPr>
          <a:xfrm>
            <a:off x="5072066" y="5286388"/>
            <a:ext cx="3143272" cy="642942"/>
          </a:xfrm>
          <a:prstGeom prst="ellipse">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uk-UA"/>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sz="quarter" idx="1"/>
          </p:nvPr>
        </p:nvSpPr>
        <p:spPr>
          <a:xfrm>
            <a:off x="2285984" y="357166"/>
            <a:ext cx="6519688" cy="6286544"/>
          </a:xfrm>
        </p:spPr>
        <p:txBody>
          <a:bodyPr>
            <a:normAutofit fontScale="92500"/>
          </a:bodyPr>
          <a:lstStyle/>
          <a:p>
            <a:r>
              <a:rPr lang="de-DE" dirty="0" smtClean="0"/>
              <a:t>Am 11. November feiern die Kinder besonders in den katholischen Gegenden Deutschlands das Martinsfest. Es erinnert an den heiligen Martin, der mit seinem Schwert seinen Mantel teilte, um einem frierendem Bettler zu helfen. Mit vielen bunten Laternen, die sie vorher selber gebastelt haben, ziehen sie im Dunkeln durch die Straßen und singen Lieder. Den Zug führt ein Reiter an, der als St. Martin verkleidet ist. Am Ende des Umzuges warten ein Martinsfeuer und oft auch eine mit vielen Süßigkeiten gefüllte Martinstüte auf die Kinder. Die Erwachsenen freuen sich in dieser Zeit auf die Martinsgans, einen schönen, gefüllten Gänsebraten. </a:t>
            </a:r>
            <a:endParaRPr lang="uk-UA" dirty="0" smtClean="0"/>
          </a:p>
        </p:txBody>
      </p:sp>
      <p:pic>
        <p:nvPicPr>
          <p:cNvPr id="62466" name="Picture 2" descr="Martinstag | Festival lights, Festivals around the world, Holidays ..."/>
          <p:cNvPicPr>
            <a:picLocks noChangeAspect="1" noChangeArrowheads="1"/>
          </p:cNvPicPr>
          <p:nvPr/>
        </p:nvPicPr>
        <p:blipFill>
          <a:blip r:embed="rId2"/>
          <a:srcRect/>
          <a:stretch>
            <a:fillRect/>
          </a:stretch>
        </p:blipFill>
        <p:spPr bwMode="auto">
          <a:xfrm>
            <a:off x="214282" y="1857364"/>
            <a:ext cx="2286017" cy="3429024"/>
          </a:xfrm>
          <a:prstGeom prst="rect">
            <a:avLst/>
          </a:prstGeom>
          <a:noFill/>
        </p:spPr>
      </p:pic>
      <p:sp>
        <p:nvSpPr>
          <p:cNvPr id="62468" name="AutoShape 4" descr="Martinstag - The Local German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62470" name="AutoShape 6" descr="Martinstag - The Local German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62472" name="AutoShape 8" descr="Martinstag - The Local German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6" name="Содержимое 5"/>
          <p:cNvSpPr>
            <a:spLocks noGrp="1"/>
          </p:cNvSpPr>
          <p:nvPr>
            <p:ph sz="quarter" idx="1"/>
          </p:nvPr>
        </p:nvSpPr>
        <p:spPr>
          <a:xfrm>
            <a:off x="3000364" y="1527048"/>
            <a:ext cx="5805308" cy="4572000"/>
          </a:xfrm>
        </p:spPr>
        <p:txBody>
          <a:bodyPr/>
          <a:lstStyle/>
          <a:p>
            <a:r>
              <a:rPr lang="de-DE" dirty="0" smtClean="0"/>
              <a:t>Mit dem </a:t>
            </a:r>
            <a:r>
              <a:rPr lang="de-DE" u="sng" dirty="0" smtClean="0">
                <a:hlinkClick r:id="rId2"/>
              </a:rPr>
              <a:t>Buß- und Bettag</a:t>
            </a:r>
            <a:r>
              <a:rPr lang="de-DE" u="sng" baseline="30000" dirty="0" smtClean="0">
                <a:hlinkClick r:id="rId2"/>
              </a:rPr>
              <a:t>[3]</a:t>
            </a:r>
            <a:r>
              <a:rPr lang="de-DE" dirty="0" smtClean="0"/>
              <a:t>, dem </a:t>
            </a:r>
            <a:r>
              <a:rPr lang="de-DE" u="sng" dirty="0" smtClean="0">
                <a:hlinkClick r:id="rId2"/>
              </a:rPr>
              <a:t>Volkstrauertag</a:t>
            </a:r>
            <a:r>
              <a:rPr lang="de-DE" u="sng" baseline="30000" dirty="0" smtClean="0">
                <a:hlinkClick r:id="rId2"/>
              </a:rPr>
              <a:t>[4]</a:t>
            </a:r>
            <a:r>
              <a:rPr lang="de-DE" dirty="0" smtClean="0"/>
              <a:t> und dem </a:t>
            </a:r>
            <a:r>
              <a:rPr lang="de-DE" u="sng" dirty="0" smtClean="0">
                <a:hlinkClick r:id="rId2"/>
              </a:rPr>
              <a:t>Totensonntag</a:t>
            </a:r>
            <a:r>
              <a:rPr lang="de-DE" u="sng" baseline="30000" dirty="0" smtClean="0">
                <a:hlinkClick r:id="rId2"/>
              </a:rPr>
              <a:t>[5]</a:t>
            </a:r>
            <a:r>
              <a:rPr lang="de-DE" dirty="0" smtClean="0"/>
              <a:t> neigt sich der November dem Ende zu. Jetzt beginnt die Advents- und Weihnachtszeit</a:t>
            </a:r>
            <a:r>
              <a:rPr lang="de-DE" dirty="0" smtClean="0"/>
              <a:t>.</a:t>
            </a:r>
          </a:p>
        </p:txBody>
      </p:sp>
      <p:sp>
        <p:nvSpPr>
          <p:cNvPr id="61442" name="AutoShape 2" descr="Buß- und Bettag: Darum hat nicht jeder an dem Feiertag fre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61444" name="AutoShape 4" descr="Wie lange zahlen Sachsen noch für den Buß- und-Bettag? | MDR JUM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61446" name="AutoShape 6" descr="Wie lange zahlen Sachsen noch für den Buß- und-Bettag? | MDR JUM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61448" name="AutoShape 8" descr="Buß- und Bettag - Kirche Uhlbac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61450" name="AutoShape 10" descr="NAK Süddeutschland: Buß- und Bettag 2015"/>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de-DE" b="1" dirty="0" smtClean="0"/>
              <a:t>Fragen zum </a:t>
            </a:r>
            <a:r>
              <a:rPr lang="de-DE" b="1" dirty="0" smtClean="0"/>
              <a:t>Text</a:t>
            </a:r>
            <a:endParaRPr lang="uk-UA" dirty="0"/>
          </a:p>
        </p:txBody>
      </p:sp>
      <p:sp>
        <p:nvSpPr>
          <p:cNvPr id="5" name="Содержимое 4"/>
          <p:cNvSpPr>
            <a:spLocks noGrp="1"/>
          </p:cNvSpPr>
          <p:nvPr>
            <p:ph sz="quarter" idx="1"/>
          </p:nvPr>
        </p:nvSpPr>
        <p:spPr/>
        <p:txBody>
          <a:bodyPr>
            <a:normAutofit/>
          </a:bodyPr>
          <a:lstStyle/>
          <a:p>
            <a:r>
              <a:rPr lang="de-DE" dirty="0" smtClean="0"/>
              <a:t>1.Woran </a:t>
            </a:r>
            <a:r>
              <a:rPr lang="de-DE" dirty="0" smtClean="0"/>
              <a:t>erinnert uns November?</a:t>
            </a:r>
            <a:endParaRPr lang="uk-UA" dirty="0" smtClean="0"/>
          </a:p>
          <a:p>
            <a:r>
              <a:rPr lang="de-DE" dirty="0" smtClean="0"/>
              <a:t>2.Was feiert die katholische Kirche am 1.November?</a:t>
            </a:r>
            <a:endParaRPr lang="uk-UA" dirty="0" smtClean="0"/>
          </a:p>
          <a:p>
            <a:r>
              <a:rPr lang="de-DE" dirty="0" smtClean="0"/>
              <a:t>3.Was machen die Menschen an den Friedhöfen?</a:t>
            </a:r>
            <a:endParaRPr lang="uk-UA" dirty="0" smtClean="0"/>
          </a:p>
          <a:p>
            <a:r>
              <a:rPr lang="de-DE" dirty="0" smtClean="0"/>
              <a:t>4.Was und wo feiern die Menschen am 11. November?</a:t>
            </a:r>
            <a:endParaRPr lang="uk-UA" dirty="0" smtClean="0"/>
          </a:p>
          <a:p>
            <a:r>
              <a:rPr lang="de-DE" dirty="0" smtClean="0"/>
              <a:t>5.Was basteln die Kinder vor dem Martinstag?</a:t>
            </a:r>
            <a:endParaRPr lang="uk-UA" dirty="0" smtClean="0"/>
          </a:p>
          <a:p>
            <a:r>
              <a:rPr lang="de-DE" dirty="0" smtClean="0"/>
              <a:t>6.Wer führt den Zug?</a:t>
            </a:r>
            <a:endParaRPr lang="uk-UA" dirty="0" smtClean="0"/>
          </a:p>
          <a:p>
            <a:r>
              <a:rPr lang="de-DE" dirty="0" smtClean="0"/>
              <a:t>7.Was wartet auf die Kinder am Ende des Umzuges?</a:t>
            </a:r>
            <a:endParaRPr lang="uk-UA" dirty="0" smtClean="0"/>
          </a:p>
          <a:p>
            <a:r>
              <a:rPr lang="de-DE" dirty="0" smtClean="0"/>
              <a:t>8.Welche Feiertage sind am Ende November?</a:t>
            </a:r>
            <a:endParaRPr lang="uk-UA" dirty="0" smtClean="0"/>
          </a:p>
          <a:p>
            <a:endParaRPr lang="uk-UA"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dirty="0"/>
          </a:p>
        </p:txBody>
      </p:sp>
      <p:graphicFrame>
        <p:nvGraphicFramePr>
          <p:cNvPr id="4" name="Таблица 3"/>
          <p:cNvGraphicFramePr>
            <a:graphicFrameLocks noGrp="1"/>
          </p:cNvGraphicFramePr>
          <p:nvPr/>
        </p:nvGraphicFramePr>
        <p:xfrm>
          <a:off x="428595" y="1857365"/>
          <a:ext cx="7929618" cy="3807156"/>
        </p:xfrm>
        <a:graphic>
          <a:graphicData uri="http://schemas.openxmlformats.org/drawingml/2006/table">
            <a:tbl>
              <a:tblPr/>
              <a:tblGrid>
                <a:gridCol w="442283"/>
                <a:gridCol w="2700079"/>
                <a:gridCol w="472100"/>
                <a:gridCol w="4315156"/>
              </a:tblGrid>
              <a:tr h="700092">
                <a:tc>
                  <a:txBody>
                    <a:bodyPr/>
                    <a:lstStyle/>
                    <a:p>
                      <a:pPr algn="just">
                        <a:spcAft>
                          <a:spcPts val="0"/>
                        </a:spcAft>
                      </a:pPr>
                      <a:r>
                        <a:rPr lang="de-DE" sz="2800" dirty="0">
                          <a:latin typeface="Calibri"/>
                          <a:ea typeface="Times New Roman"/>
                        </a:rPr>
                        <a:t>1</a:t>
                      </a:r>
                      <a:endParaRPr lang="uk-UA" sz="2800" dirty="0">
                        <a:latin typeface="Calibri"/>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de-DE" sz="2800">
                          <a:latin typeface="Calibri"/>
                          <a:ea typeface="Times New Roman"/>
                        </a:rPr>
                        <a:t>am 1. November</a:t>
                      </a:r>
                      <a:endParaRPr lang="uk-UA" sz="2800">
                        <a:latin typeface="Calibri"/>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de-DE" sz="2800">
                          <a:latin typeface="Calibri"/>
                          <a:ea typeface="Times New Roman"/>
                        </a:rPr>
                        <a:t>A</a:t>
                      </a:r>
                      <a:endParaRPr lang="uk-UA" sz="2800">
                        <a:latin typeface="Calibri"/>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de-DE" sz="2800">
                          <a:latin typeface="Calibri"/>
                          <a:ea typeface="Times New Roman"/>
                        </a:rPr>
                        <a:t>das Martinsfest</a:t>
                      </a:r>
                      <a:endParaRPr lang="uk-UA" sz="2800">
                        <a:latin typeface="Calibri"/>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0184">
                <a:tc>
                  <a:txBody>
                    <a:bodyPr/>
                    <a:lstStyle/>
                    <a:p>
                      <a:pPr algn="just">
                        <a:spcAft>
                          <a:spcPts val="0"/>
                        </a:spcAft>
                      </a:pPr>
                      <a:r>
                        <a:rPr lang="de-DE" sz="2800">
                          <a:latin typeface="Calibri"/>
                          <a:ea typeface="Times New Roman"/>
                        </a:rPr>
                        <a:t>2</a:t>
                      </a:r>
                      <a:endParaRPr lang="uk-UA" sz="2800">
                        <a:latin typeface="Calibri"/>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de-DE" sz="2800">
                          <a:latin typeface="Calibri"/>
                          <a:ea typeface="Times New Roman"/>
                        </a:rPr>
                        <a:t>am 2. oder 3. November</a:t>
                      </a:r>
                      <a:endParaRPr lang="uk-UA" sz="2800">
                        <a:latin typeface="Calibri"/>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de-DE" sz="2800">
                          <a:latin typeface="Calibri"/>
                          <a:ea typeface="Times New Roman"/>
                        </a:rPr>
                        <a:t>B</a:t>
                      </a:r>
                      <a:endParaRPr lang="uk-UA" sz="2800">
                        <a:latin typeface="Calibri"/>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de-DE" sz="2800" u="sng" dirty="0">
                          <a:solidFill>
                            <a:srgbClr val="0000FF"/>
                          </a:solidFill>
                          <a:latin typeface="Calibri"/>
                          <a:ea typeface="Times New Roman"/>
                          <a:hlinkClick r:id="rId2"/>
                        </a:rPr>
                        <a:t>Buß- und Bettag</a:t>
                      </a:r>
                      <a:r>
                        <a:rPr lang="de-DE" sz="2800" dirty="0">
                          <a:latin typeface="Calibri"/>
                          <a:ea typeface="Times New Roman"/>
                        </a:rPr>
                        <a:t>, dem </a:t>
                      </a:r>
                      <a:r>
                        <a:rPr lang="de-DE" sz="2800" u="sng" dirty="0">
                          <a:solidFill>
                            <a:srgbClr val="0000FF"/>
                          </a:solidFill>
                          <a:latin typeface="Calibri"/>
                          <a:ea typeface="Times New Roman"/>
                          <a:hlinkClick r:id="rId2"/>
                        </a:rPr>
                        <a:t>Volkstrauertag</a:t>
                      </a:r>
                      <a:r>
                        <a:rPr lang="de-DE" sz="2800" dirty="0">
                          <a:latin typeface="Calibri"/>
                          <a:ea typeface="Times New Roman"/>
                        </a:rPr>
                        <a:t> und dem </a:t>
                      </a:r>
                      <a:r>
                        <a:rPr lang="de-DE" sz="2800" u="sng" dirty="0">
                          <a:solidFill>
                            <a:srgbClr val="0000FF"/>
                          </a:solidFill>
                          <a:latin typeface="Calibri"/>
                          <a:ea typeface="Times New Roman"/>
                          <a:hlinkClick r:id="rId2"/>
                        </a:rPr>
                        <a:t>Totensonntag</a:t>
                      </a:r>
                      <a:endParaRPr lang="uk-UA" sz="2800" dirty="0">
                        <a:latin typeface="Calibri"/>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0092">
                <a:tc>
                  <a:txBody>
                    <a:bodyPr/>
                    <a:lstStyle/>
                    <a:p>
                      <a:pPr algn="just">
                        <a:spcAft>
                          <a:spcPts val="0"/>
                        </a:spcAft>
                      </a:pPr>
                      <a:r>
                        <a:rPr lang="de-DE" sz="2800">
                          <a:latin typeface="Calibri"/>
                          <a:ea typeface="Times New Roman"/>
                        </a:rPr>
                        <a:t>3</a:t>
                      </a:r>
                      <a:endParaRPr lang="uk-UA" sz="2800">
                        <a:latin typeface="Calibri"/>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de-DE" sz="2800">
                          <a:latin typeface="Calibri"/>
                          <a:ea typeface="Times New Roman"/>
                        </a:rPr>
                        <a:t>am 11. November</a:t>
                      </a:r>
                      <a:endParaRPr lang="uk-UA" sz="2800">
                        <a:latin typeface="Calibri"/>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de-DE" sz="2800">
                          <a:latin typeface="Calibri"/>
                          <a:ea typeface="Times New Roman"/>
                        </a:rPr>
                        <a:t>C</a:t>
                      </a:r>
                      <a:endParaRPr lang="uk-UA" sz="2800">
                        <a:latin typeface="Calibri"/>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de-DE" sz="2800">
                          <a:latin typeface="Calibri"/>
                          <a:ea typeface="Times New Roman"/>
                        </a:rPr>
                        <a:t>das Fest "Allerheiligen"</a:t>
                      </a:r>
                      <a:endParaRPr lang="uk-UA" sz="2800">
                        <a:latin typeface="Calibri"/>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0092">
                <a:tc>
                  <a:txBody>
                    <a:bodyPr/>
                    <a:lstStyle/>
                    <a:p>
                      <a:pPr algn="just">
                        <a:spcAft>
                          <a:spcPts val="0"/>
                        </a:spcAft>
                      </a:pPr>
                      <a:r>
                        <a:rPr lang="de-DE" sz="2800">
                          <a:latin typeface="Calibri"/>
                          <a:ea typeface="Times New Roman"/>
                        </a:rPr>
                        <a:t>4</a:t>
                      </a:r>
                      <a:endParaRPr lang="uk-UA" sz="2800">
                        <a:latin typeface="Calibri"/>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de-DE" sz="2800">
                          <a:latin typeface="Calibri"/>
                          <a:ea typeface="Times New Roman"/>
                        </a:rPr>
                        <a:t>Am Ende November</a:t>
                      </a:r>
                      <a:endParaRPr lang="uk-UA" sz="2800">
                        <a:latin typeface="Calibri"/>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de-DE" sz="2800">
                          <a:latin typeface="Calibri"/>
                          <a:ea typeface="Times New Roman"/>
                        </a:rPr>
                        <a:t>D</a:t>
                      </a:r>
                      <a:endParaRPr lang="uk-UA" sz="2800">
                        <a:latin typeface="Calibri"/>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de-DE" sz="2800" dirty="0">
                          <a:latin typeface="Calibri"/>
                          <a:ea typeface="Times New Roman"/>
                        </a:rPr>
                        <a:t>das Fest "Allerseelen"</a:t>
                      </a:r>
                      <a:endParaRPr lang="uk-UA" sz="2800" dirty="0">
                        <a:latin typeface="Calibri"/>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de-DE" b="1" dirty="0" smtClean="0"/>
              <a:t>Dezember</a:t>
            </a:r>
            <a:endParaRPr lang="uk-UA" dirty="0"/>
          </a:p>
        </p:txBody>
      </p:sp>
      <p:sp>
        <p:nvSpPr>
          <p:cNvPr id="3" name="Содержимое 2"/>
          <p:cNvSpPr>
            <a:spLocks noGrp="1"/>
          </p:cNvSpPr>
          <p:nvPr>
            <p:ph sz="quarter" idx="1"/>
          </p:nvPr>
        </p:nvSpPr>
        <p:spPr>
          <a:xfrm>
            <a:off x="301752" y="428604"/>
            <a:ext cx="8503920" cy="6143668"/>
          </a:xfrm>
        </p:spPr>
        <p:txBody>
          <a:bodyPr>
            <a:normAutofit fontScale="70000" lnSpcReduction="20000"/>
          </a:bodyPr>
          <a:lstStyle/>
          <a:p>
            <a:r>
              <a:rPr lang="de-DE" sz="2900" dirty="0" smtClean="0"/>
              <a:t>Mit dem ersten Advent beginnt ein neues Kirchenjahr. Advent ist die Zeit des Wartens auf das Wiederkommen von Jesus Christus aber auch des Wartens auf Weihnachten. </a:t>
            </a:r>
            <a:endParaRPr lang="uk-UA" sz="2900" dirty="0" smtClean="0"/>
          </a:p>
          <a:p>
            <a:r>
              <a:rPr lang="de-DE" sz="2900" dirty="0" smtClean="0"/>
              <a:t>In </a:t>
            </a:r>
            <a:r>
              <a:rPr lang="de-DE" sz="2900" dirty="0" smtClean="0"/>
              <a:t>dieser dunklen Zeit brennen viele Kerzen. An jedem Sonntag im Advent zündet man eine Kerze an einem Adventskranz an. Wenn alle vier Kerzen brennen, ist es bald Weihnachten. Um das Warten zu erleichtern, gibt es auch den Adventskalender. An jedem Tag wird ein weiteres Türchen am Kalender geöffnet. Auch viele Feste, Weihnachtsmärkte und musikalische Darbietungen gibt es </a:t>
            </a:r>
            <a:r>
              <a:rPr lang="de-DE" sz="2900" u="sng" dirty="0" smtClean="0">
                <a:hlinkClick r:id="rId2"/>
              </a:rPr>
              <a:t>während dieser Zeit</a:t>
            </a:r>
            <a:r>
              <a:rPr lang="de-DE" sz="2900" u="sng" baseline="30000" dirty="0" smtClean="0">
                <a:hlinkClick r:id="rId2"/>
              </a:rPr>
              <a:t>[6]</a:t>
            </a:r>
            <a:r>
              <a:rPr lang="de-DE" sz="2900" dirty="0" smtClean="0"/>
              <a:t>. </a:t>
            </a:r>
            <a:endParaRPr lang="uk-UA" sz="2900" dirty="0" smtClean="0"/>
          </a:p>
          <a:p>
            <a:r>
              <a:rPr lang="de-DE" sz="2900" dirty="0" smtClean="0"/>
              <a:t>Viele Kinder freuen sich auf das Nikolausfest am 6. Dezember. </a:t>
            </a:r>
            <a:r>
              <a:rPr lang="de-DE" sz="2900" u="sng" dirty="0" smtClean="0">
                <a:hlinkClick r:id="rId2"/>
              </a:rPr>
              <a:t>Nikolaus</a:t>
            </a:r>
            <a:r>
              <a:rPr lang="de-DE" sz="2900" u="sng" baseline="30000" dirty="0" smtClean="0">
                <a:hlinkClick r:id="rId2"/>
              </a:rPr>
              <a:t>[7]</a:t>
            </a:r>
            <a:r>
              <a:rPr lang="de-DE" sz="2900" dirty="0" smtClean="0"/>
              <a:t> war ein christlicher Bischof , der wegen seiner Freigiebigkeit sehr geliebt wurde. Heute werden an diesem Tag die </a:t>
            </a:r>
            <a:r>
              <a:rPr lang="de-DE" sz="2900" u="sng" dirty="0" smtClean="0">
                <a:hlinkClick r:id="rId2"/>
              </a:rPr>
              <a:t>Kinder mit Süßigkeiten beschenkt</a:t>
            </a:r>
            <a:r>
              <a:rPr lang="de-DE" sz="2900" u="sng" baseline="30000" dirty="0" smtClean="0">
                <a:hlinkClick r:id="rId2"/>
              </a:rPr>
              <a:t>[8]</a:t>
            </a:r>
            <a:r>
              <a:rPr lang="de-DE" sz="2900" dirty="0" smtClean="0"/>
              <a:t>. </a:t>
            </a:r>
            <a:endParaRPr lang="uk-UA" sz="2900" dirty="0" smtClean="0"/>
          </a:p>
          <a:p>
            <a:r>
              <a:rPr lang="de-DE" sz="2900" dirty="0" smtClean="0"/>
              <a:t>Am 24. Dezember ist dann endlich Heiligabend. Unter dem Tannenbaum werden die Geschenke verteilt. Viele Menschen gehen in die Kirche, singen Lieder und hören auf die gute Nachricht, dass Jesus Christus, der Sohn Gottes, auf diese Erde kam und Mensch wurde. Dies wird dann auch </a:t>
            </a:r>
            <a:r>
              <a:rPr lang="de-DE" sz="2900" u="sng" dirty="0" smtClean="0">
                <a:hlinkClick r:id="rId2"/>
              </a:rPr>
              <a:t>an Weihnachten</a:t>
            </a:r>
            <a:r>
              <a:rPr lang="de-DE" sz="2900" u="sng" baseline="30000" dirty="0" smtClean="0">
                <a:hlinkClick r:id="rId2"/>
              </a:rPr>
              <a:t>[9]</a:t>
            </a:r>
            <a:r>
              <a:rPr lang="de-DE" sz="2900" dirty="0" smtClean="0"/>
              <a:t> gefeiert. Weihnachten ist ein richtiges Familienfest. </a:t>
            </a:r>
            <a:endParaRPr lang="uk-UA" sz="2900" dirty="0" smtClean="0"/>
          </a:p>
          <a:p>
            <a:r>
              <a:rPr lang="de-DE" sz="2900" dirty="0" smtClean="0"/>
              <a:t>Am 31. Dezember ist das Jahr zu Ende. An Silvester feiert man mit Freunden und der Abschluss ist immer ein buntes Feuerwerk. Das neue Jahr hat begonnen</a:t>
            </a:r>
            <a:r>
              <a:rPr lang="de-DE" dirty="0" smtClean="0"/>
              <a:t>!</a:t>
            </a:r>
            <a:endParaRPr lang="uk-UA"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de-DE" b="1" dirty="0" smtClean="0"/>
              <a:t>Fragen zum </a:t>
            </a:r>
            <a:r>
              <a:rPr lang="de-DE" b="1" dirty="0" smtClean="0"/>
              <a:t>Text</a:t>
            </a:r>
            <a:endParaRPr lang="uk-UA" dirty="0"/>
          </a:p>
        </p:txBody>
      </p:sp>
      <p:sp>
        <p:nvSpPr>
          <p:cNvPr id="3" name="Содержимое 2"/>
          <p:cNvSpPr>
            <a:spLocks noGrp="1"/>
          </p:cNvSpPr>
          <p:nvPr>
            <p:ph sz="quarter" idx="1"/>
          </p:nvPr>
        </p:nvSpPr>
        <p:spPr/>
        <p:txBody>
          <a:bodyPr>
            <a:normAutofit/>
          </a:bodyPr>
          <a:lstStyle/>
          <a:p>
            <a:r>
              <a:rPr lang="de-DE" dirty="0" smtClean="0"/>
              <a:t>1.Was </a:t>
            </a:r>
            <a:r>
              <a:rPr lang="de-DE" dirty="0" smtClean="0"/>
              <a:t>ist Advent?</a:t>
            </a:r>
            <a:endParaRPr lang="uk-UA" dirty="0" smtClean="0"/>
          </a:p>
          <a:p>
            <a:r>
              <a:rPr lang="de-DE" dirty="0" smtClean="0"/>
              <a:t>2. Was zündet man an jedem Sonntag im Advent?</a:t>
            </a:r>
            <a:endParaRPr lang="uk-UA" dirty="0" smtClean="0"/>
          </a:p>
          <a:p>
            <a:r>
              <a:rPr lang="de-DE" dirty="0" smtClean="0"/>
              <a:t>3.Welche Symbole der Adventszeit gibt es in Deutschland?</a:t>
            </a:r>
            <a:endParaRPr lang="uk-UA" dirty="0" smtClean="0"/>
          </a:p>
          <a:p>
            <a:r>
              <a:rPr lang="de-DE" dirty="0" smtClean="0"/>
              <a:t>4.Was feiern die Kinder in Deutschland am 6 Dezember?</a:t>
            </a:r>
            <a:endParaRPr lang="uk-UA" dirty="0" smtClean="0"/>
          </a:p>
          <a:p>
            <a:r>
              <a:rPr lang="de-DE" dirty="0" smtClean="0"/>
              <a:t>5.Wer war Nikolaus?</a:t>
            </a:r>
            <a:endParaRPr lang="uk-UA" dirty="0" smtClean="0"/>
          </a:p>
          <a:p>
            <a:r>
              <a:rPr lang="de-DE" dirty="0" smtClean="0"/>
              <a:t>6.Wann feiern die Deutschen den Heiligenabend?</a:t>
            </a:r>
            <a:endParaRPr lang="uk-UA" dirty="0" smtClean="0"/>
          </a:p>
          <a:p>
            <a:r>
              <a:rPr lang="de-DE" dirty="0" smtClean="0"/>
              <a:t>7.Wann ist das Jahr zu Ende?</a:t>
            </a:r>
            <a:endParaRPr lang="uk-UA" dirty="0" smtClean="0"/>
          </a:p>
          <a:p>
            <a:endParaRPr lang="uk-UA"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graphicFrame>
        <p:nvGraphicFramePr>
          <p:cNvPr id="4" name="Таблица 3"/>
          <p:cNvGraphicFramePr>
            <a:graphicFrameLocks noGrp="1"/>
          </p:cNvGraphicFramePr>
          <p:nvPr/>
        </p:nvGraphicFramePr>
        <p:xfrm>
          <a:off x="285720" y="1214422"/>
          <a:ext cx="8572561" cy="5120640"/>
        </p:xfrm>
        <a:graphic>
          <a:graphicData uri="http://schemas.openxmlformats.org/drawingml/2006/table">
            <a:tbl>
              <a:tblPr/>
              <a:tblGrid>
                <a:gridCol w="478294"/>
                <a:gridCol w="3807539"/>
                <a:gridCol w="635934"/>
                <a:gridCol w="3650794"/>
              </a:tblGrid>
              <a:tr h="925292">
                <a:tc>
                  <a:txBody>
                    <a:bodyPr/>
                    <a:lstStyle/>
                    <a:p>
                      <a:pPr algn="just">
                        <a:spcAft>
                          <a:spcPts val="0"/>
                        </a:spcAft>
                      </a:pPr>
                      <a:r>
                        <a:rPr lang="uk-UA" sz="1600">
                          <a:latin typeface="Calibri"/>
                          <a:ea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de-DE" sz="1600">
                          <a:latin typeface="Calibri"/>
                          <a:ea typeface="Times New Roman"/>
                        </a:rPr>
                        <a:t>Wenn alle vier Kerzen brennen, ist es bald Weihnachten.</a:t>
                      </a:r>
                      <a:endParaRPr lang="uk-UA" sz="1600">
                        <a:latin typeface="Calibri"/>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de-DE" sz="1600">
                          <a:latin typeface="Calibri"/>
                          <a:ea typeface="Times New Roman"/>
                        </a:rPr>
                        <a:t>A</a:t>
                      </a:r>
                      <a:endParaRPr lang="uk-UA" sz="1600">
                        <a:latin typeface="Calibri"/>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600">
                          <a:latin typeface="Calibri"/>
                          <a:ea typeface="Times New Roman"/>
                        </a:rPr>
                        <a:t>Багато людей ідуть до церкви, співають і пісні та чують новину про те, що Ісус Христос, син Божий, зійшов на землю і став чоловіком.</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1323">
                <a:tc>
                  <a:txBody>
                    <a:bodyPr/>
                    <a:lstStyle/>
                    <a:p>
                      <a:pPr algn="just">
                        <a:spcAft>
                          <a:spcPts val="0"/>
                        </a:spcAft>
                      </a:pPr>
                      <a:r>
                        <a:rPr lang="uk-UA" sz="1600">
                          <a:latin typeface="Calibri"/>
                          <a:ea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de-DE" sz="1600">
                          <a:latin typeface="Calibri"/>
                          <a:ea typeface="Times New Roman"/>
                        </a:rPr>
                        <a:t>Weihnachten ist ein richtiges Familienfest.</a:t>
                      </a:r>
                      <a:endParaRPr lang="uk-UA" sz="1600">
                        <a:latin typeface="Calibri"/>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de-DE" sz="1600">
                          <a:latin typeface="Calibri"/>
                          <a:ea typeface="Times New Roman"/>
                        </a:rPr>
                        <a:t>B</a:t>
                      </a:r>
                      <a:endParaRPr lang="uk-UA" sz="1600">
                        <a:latin typeface="Calibri"/>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600">
                          <a:latin typeface="Calibri"/>
                          <a:ea typeface="Times New Roman"/>
                        </a:rPr>
                        <a:t>24 грудня, нарешті святвечір.</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2646">
                <a:tc>
                  <a:txBody>
                    <a:bodyPr/>
                    <a:lstStyle/>
                    <a:p>
                      <a:pPr algn="just">
                        <a:spcAft>
                          <a:spcPts val="0"/>
                        </a:spcAft>
                      </a:pPr>
                      <a:r>
                        <a:rPr lang="uk-UA" sz="1600">
                          <a:latin typeface="Calibri"/>
                          <a:ea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de-DE" sz="1600">
                          <a:latin typeface="Calibri"/>
                          <a:ea typeface="Times New Roman"/>
                        </a:rPr>
                        <a:t>Am 31. Dezember ist das Jahr zu Ende.</a:t>
                      </a:r>
                      <a:endParaRPr lang="uk-UA" sz="1600">
                        <a:latin typeface="Calibri"/>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de-DE" sz="1600">
                          <a:latin typeface="Calibri"/>
                          <a:ea typeface="Times New Roman"/>
                        </a:rPr>
                        <a:t>C</a:t>
                      </a:r>
                      <a:endParaRPr lang="uk-UA" sz="1600">
                        <a:latin typeface="Calibri"/>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600">
                          <a:latin typeface="Calibri"/>
                          <a:ea typeface="Times New Roman"/>
                        </a:rPr>
                        <a:t>Кожної неділі в період Адвенту на різдвяному вінку запалюють свічку.</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5292">
                <a:tc>
                  <a:txBody>
                    <a:bodyPr/>
                    <a:lstStyle/>
                    <a:p>
                      <a:pPr algn="just">
                        <a:spcAft>
                          <a:spcPts val="0"/>
                        </a:spcAft>
                      </a:pPr>
                      <a:r>
                        <a:rPr lang="uk-UA" sz="1600">
                          <a:latin typeface="Calibri"/>
                          <a:ea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de-DE" sz="1600">
                          <a:latin typeface="Calibri"/>
                          <a:ea typeface="Times New Roman"/>
                        </a:rPr>
                        <a:t>Viele Menschen gehen in die Kirche, singen Lieder und hören auf die gute Nachricht, dass Jesus Christus, der Sohn Gottes, auf diese Erde kam und Mensch wurde.</a:t>
                      </a:r>
                      <a:endParaRPr lang="uk-UA" sz="1600">
                        <a:latin typeface="Calibri"/>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de-DE" sz="1600">
                          <a:latin typeface="Calibri"/>
                          <a:ea typeface="Times New Roman"/>
                        </a:rPr>
                        <a:t>D</a:t>
                      </a:r>
                      <a:endParaRPr lang="uk-UA" sz="1600">
                        <a:latin typeface="Calibri"/>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600">
                          <a:latin typeface="Calibri"/>
                          <a:ea typeface="Times New Roman"/>
                        </a:rPr>
                        <a:t>В цей день, сьогодні, дітей обдаровують солодощами.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2646">
                <a:tc>
                  <a:txBody>
                    <a:bodyPr/>
                    <a:lstStyle/>
                    <a:p>
                      <a:pPr algn="just">
                        <a:spcAft>
                          <a:spcPts val="0"/>
                        </a:spcAft>
                      </a:pPr>
                      <a:r>
                        <a:rPr lang="uk-UA" sz="1600">
                          <a:latin typeface="Calibri"/>
                          <a:ea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de-DE" sz="1600">
                          <a:latin typeface="Calibri"/>
                          <a:ea typeface="Times New Roman"/>
                        </a:rPr>
                        <a:t>Am 24. Dezember ist dann endlich Heiligabend.</a:t>
                      </a:r>
                      <a:endParaRPr lang="uk-UA" sz="1600">
                        <a:latin typeface="Calibri"/>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de-DE" sz="1600">
                          <a:latin typeface="Calibri"/>
                          <a:ea typeface="Times New Roman"/>
                        </a:rPr>
                        <a:t>E</a:t>
                      </a:r>
                      <a:endParaRPr lang="uk-UA" sz="1600">
                        <a:latin typeface="Calibri"/>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600">
                          <a:latin typeface="Calibri"/>
                          <a:ea typeface="Times New Roman"/>
                        </a:rPr>
                        <a:t>Коли горять чотири свічки, значить скоро Різдво.</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2646">
                <a:tc>
                  <a:txBody>
                    <a:bodyPr/>
                    <a:lstStyle/>
                    <a:p>
                      <a:pPr algn="just">
                        <a:spcAft>
                          <a:spcPts val="0"/>
                        </a:spcAft>
                      </a:pPr>
                      <a:r>
                        <a:rPr lang="uk-UA" sz="1600">
                          <a:latin typeface="Calibri"/>
                          <a:ea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de-DE" sz="1600">
                          <a:latin typeface="Calibri"/>
                          <a:ea typeface="Times New Roman"/>
                        </a:rPr>
                        <a:t>An jedem Sonntag im Advent zündet man eine Kerze an einem Adventskranz an.</a:t>
                      </a:r>
                      <a:endParaRPr lang="uk-UA" sz="1600">
                        <a:latin typeface="Calibri"/>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de-DE" sz="1600">
                          <a:latin typeface="Calibri"/>
                          <a:ea typeface="Times New Roman"/>
                        </a:rPr>
                        <a:t>F</a:t>
                      </a:r>
                      <a:endParaRPr lang="uk-UA" sz="1600">
                        <a:latin typeface="Calibri"/>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600">
                          <a:latin typeface="Calibri"/>
                          <a:ea typeface="Times New Roman"/>
                        </a:rPr>
                        <a:t>Різдвяний календар існує для того, щоб полегшити очікування.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2646">
                <a:tc>
                  <a:txBody>
                    <a:bodyPr/>
                    <a:lstStyle/>
                    <a:p>
                      <a:pPr algn="just">
                        <a:spcAft>
                          <a:spcPts val="0"/>
                        </a:spcAft>
                      </a:pPr>
                      <a:r>
                        <a:rPr lang="uk-UA" sz="1600">
                          <a:latin typeface="Calibri"/>
                          <a:ea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de-DE" sz="1600">
                          <a:latin typeface="Calibri"/>
                          <a:ea typeface="Times New Roman"/>
                        </a:rPr>
                        <a:t>Heute werden an diesem Tag die </a:t>
                      </a:r>
                      <a:r>
                        <a:rPr lang="de-DE" sz="1600" u="sng">
                          <a:solidFill>
                            <a:srgbClr val="0000FF"/>
                          </a:solidFill>
                          <a:latin typeface="Calibri"/>
                          <a:ea typeface="Times New Roman"/>
                          <a:hlinkClick r:id="rId2"/>
                        </a:rPr>
                        <a:t>Kinder mit Süßigkeiten beschenkt</a:t>
                      </a:r>
                      <a:r>
                        <a:rPr lang="de-DE" sz="1600" u="sng" baseline="30000">
                          <a:solidFill>
                            <a:srgbClr val="0000FF"/>
                          </a:solidFill>
                          <a:latin typeface="Calibri"/>
                          <a:ea typeface="Times New Roman"/>
                          <a:hlinkClick r:id="rId2"/>
                        </a:rPr>
                        <a:t>[8]</a:t>
                      </a:r>
                      <a:r>
                        <a:rPr lang="de-DE" sz="1600">
                          <a:latin typeface="Calibri"/>
                          <a:ea typeface="Times New Roman"/>
                        </a:rPr>
                        <a:t>.</a:t>
                      </a:r>
                      <a:endParaRPr lang="uk-UA" sz="1600">
                        <a:latin typeface="Calibri"/>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de-DE" sz="1600">
                          <a:latin typeface="Calibri"/>
                          <a:ea typeface="Times New Roman"/>
                        </a:rPr>
                        <a:t>G</a:t>
                      </a:r>
                      <a:endParaRPr lang="uk-UA" sz="1600">
                        <a:latin typeface="Calibri"/>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600">
                          <a:latin typeface="Calibri"/>
                          <a:ea typeface="Times New Roman"/>
                        </a:rPr>
                        <a:t>31 грудня закінчується рік.</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2646">
                <a:tc>
                  <a:txBody>
                    <a:bodyPr/>
                    <a:lstStyle/>
                    <a:p>
                      <a:pPr algn="just">
                        <a:spcAft>
                          <a:spcPts val="0"/>
                        </a:spcAft>
                      </a:pPr>
                      <a:r>
                        <a:rPr lang="uk-UA" sz="1600">
                          <a:latin typeface="Calibri"/>
                          <a:ea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de-DE" sz="1600">
                          <a:latin typeface="Calibri"/>
                          <a:ea typeface="Times New Roman"/>
                        </a:rPr>
                        <a:t>Um das Warten zu erleichtern, gibt es auch den Adventskalender.</a:t>
                      </a:r>
                      <a:endParaRPr lang="uk-UA" sz="1600">
                        <a:latin typeface="Calibri"/>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de-DE" sz="1600">
                          <a:latin typeface="Calibri"/>
                          <a:ea typeface="Times New Roman"/>
                        </a:rPr>
                        <a:t>H</a:t>
                      </a:r>
                      <a:endParaRPr lang="uk-UA" sz="1600">
                        <a:latin typeface="Calibri"/>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600">
                          <a:latin typeface="Calibri"/>
                          <a:ea typeface="Times New Roman"/>
                        </a:rPr>
                        <a:t>Кожного дня на календарі відкривається наступне віконечко.</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2646">
                <a:tc>
                  <a:txBody>
                    <a:bodyPr/>
                    <a:lstStyle/>
                    <a:p>
                      <a:pPr algn="just">
                        <a:spcAft>
                          <a:spcPts val="0"/>
                        </a:spcAft>
                      </a:pPr>
                      <a:r>
                        <a:rPr lang="uk-UA" sz="1600">
                          <a:latin typeface="Calibri"/>
                          <a:ea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de-DE" sz="1600">
                          <a:latin typeface="Calibri"/>
                          <a:ea typeface="Times New Roman"/>
                        </a:rPr>
                        <a:t>An jedem Tag wird ein weiteres Türchen am Kalender geöffnet.</a:t>
                      </a:r>
                      <a:endParaRPr lang="uk-UA" sz="1600">
                        <a:latin typeface="Calibri"/>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de-DE" sz="1600">
                          <a:latin typeface="Calibri"/>
                          <a:ea typeface="Times New Roman"/>
                        </a:rPr>
                        <a:t>I</a:t>
                      </a:r>
                      <a:endParaRPr lang="uk-UA" sz="1600">
                        <a:latin typeface="Calibri"/>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600" dirty="0">
                          <a:latin typeface="Calibri"/>
                          <a:ea typeface="Times New Roman"/>
                        </a:rPr>
                        <a:t>Різдво – це справжнє родинне свято.</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фициальная">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205</TotalTime>
  <Words>1141</Words>
  <Application>Microsoft Office PowerPoint</Application>
  <PresentationFormat>Экран (4:3)</PresentationFormat>
  <Paragraphs>153</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Официальная</vt:lpstr>
      <vt:lpstr>Feste und Bräuche</vt:lpstr>
      <vt:lpstr>November</vt:lpstr>
      <vt:lpstr>Слайд 3</vt:lpstr>
      <vt:lpstr>Слайд 4</vt:lpstr>
      <vt:lpstr>Fragen zum Text</vt:lpstr>
      <vt:lpstr>Слайд 6</vt:lpstr>
      <vt:lpstr>Dezember</vt:lpstr>
      <vt:lpstr>Fragen zum Text</vt:lpstr>
      <vt:lpstr>Слайд 9</vt:lpstr>
      <vt:lpstr>Adventskranz</vt:lpstr>
      <vt:lpstr>Adventskalender</vt:lpstr>
      <vt:lpstr>Nikolausstiefel</vt:lpstr>
      <vt:lpstr>Weihnachtsmarkt</vt:lpstr>
      <vt:lpstr>Januar</vt:lpstr>
      <vt:lpstr>Fragen zum Text</vt:lpstr>
      <vt:lpstr>PRÄPOSITIONEN MIT AKKUSATIV</vt:lpstr>
      <vt:lpstr>PRÄPOSITIONEN MIT AKKUSATIV</vt:lpstr>
      <vt:lpstr>Слайд 18</vt:lpstr>
      <vt:lpstr>Setzen Sie die fehlenden Präpositionen ein.      bis   durch    für   gegen   ohne    um</vt:lpstr>
      <vt:lpstr>Hausaufgaben </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 BRD und ihre Sehenswürdigkeiten</dc:title>
  <dc:creator>User</dc:creator>
  <cp:lastModifiedBy>User</cp:lastModifiedBy>
  <cp:revision>7</cp:revision>
  <dcterms:created xsi:type="dcterms:W3CDTF">2020-03-26T08:47:34Z</dcterms:created>
  <dcterms:modified xsi:type="dcterms:W3CDTF">2020-03-30T19:31:44Z</dcterms:modified>
</cp:coreProperties>
</file>