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activeX/activeX8.xml" ContentType="application/vnd.ms-office.activeX+xml"/>
  <Override PartName="/ppt/activeX/activeX9.xml" ContentType="application/vnd.ms-office.activeX+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ms-office.activeX"/>
  <Override PartName="/ppt/activeX/activeX5.xml" ContentType="application/vnd.ms-office.activeX+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6" d="100"/>
          <a:sy n="86" d="100"/>
        </p:scale>
        <p:origin x="-89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1A-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A-5CC6-11CF-8D67-00AA00BDCE1D}" ax:persistence="persistStream" r:id="rId1"/>
</file>

<file path=ppt/activeX/activeX9.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022C9D9-6221-4941-A52C-8F78205B571A}" type="datetimeFigureOut">
              <a:rPr lang="uk-UA" smtClean="0"/>
              <a:t>26.03.2020</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t>26.03.2020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5E230F6-CA49-4C6C-8157-84593EBCA412}"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95E230F6-CA49-4C6C-8157-84593EBCA412}" type="slidenum">
              <a:rPr lang="uk-UA" smtClean="0"/>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t>26.03.2020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t>26.03.2020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95E230F6-CA49-4C6C-8157-84593EBCA412}" type="slidenum">
              <a:rPr lang="uk-UA" smtClean="0"/>
              <a:t>‹#›</a:t>
            </a:fld>
            <a:endParaRPr lang="uk-UA"/>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5022C9D9-6221-4941-A52C-8F78205B571A}" type="datetimeFigureOut">
              <a:rPr lang="uk-UA" smtClean="0"/>
              <a:t>26.03.2020</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022C9D9-6221-4941-A52C-8F78205B571A}" type="datetimeFigureOut">
              <a:rPr lang="uk-UA" smtClean="0"/>
              <a:t>26.03.2020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5E230F6-CA49-4C6C-8157-84593EBCA412}" type="slidenum">
              <a:rPr lang="uk-UA" smtClean="0"/>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022C9D9-6221-4941-A52C-8F78205B571A}" type="datetimeFigureOut">
              <a:rPr lang="uk-UA" smtClean="0"/>
              <a:t>26.03.2020</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95E230F6-CA49-4C6C-8157-84593EBCA412}" type="slidenum">
              <a:rPr lang="uk-UA" smtClean="0"/>
              <a:t>‹#›</a:t>
            </a:fld>
            <a:endParaRPr lang="uk-UA"/>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022C9D9-6221-4941-A52C-8F78205B571A}" type="datetimeFigureOut">
              <a:rPr lang="uk-UA" smtClean="0"/>
              <a:t>26.03.2020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95E230F6-CA49-4C6C-8157-84593EBCA412}"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022C9D9-6221-4941-A52C-8F78205B571A}" type="datetimeFigureOut">
              <a:rPr lang="uk-UA" smtClean="0"/>
              <a:t>26.03.2020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E230F6-CA49-4C6C-8157-84593EBCA41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E230F6-CA49-4C6C-8157-84593EBCA412}" type="slidenum">
              <a:rPr lang="uk-UA" smtClean="0"/>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022C9D9-6221-4941-A52C-8F78205B571A}" type="datetimeFigureOut">
              <a:rPr lang="uk-UA" smtClean="0"/>
              <a:t>26.03.2020</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95E230F6-CA49-4C6C-8157-84593EBCA412}" type="slidenum">
              <a:rPr lang="uk-UA" smtClean="0"/>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022C9D9-6221-4941-A52C-8F78205B571A}" type="datetimeFigureOut">
              <a:rPr lang="uk-UA" smtClean="0"/>
              <a:t>26.03.2020</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22C9D9-6221-4941-A52C-8F78205B571A}" type="datetimeFigureOut">
              <a:rPr lang="uk-UA" smtClean="0"/>
              <a:t>26.03.2020</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E230F6-CA49-4C6C-8157-84593EBCA412}" type="slidenum">
              <a:rPr lang="uk-UA" smtClean="0"/>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control" Target="../activeX/activeX7.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uk-UA" dirty="0"/>
          </a:p>
        </p:txBody>
      </p:sp>
      <p:sp>
        <p:nvSpPr>
          <p:cNvPr id="2" name="Заголовок 1"/>
          <p:cNvSpPr>
            <a:spLocks noGrp="1"/>
          </p:cNvSpPr>
          <p:nvPr>
            <p:ph type="ctrTitle"/>
          </p:nvPr>
        </p:nvSpPr>
        <p:spPr/>
        <p:txBody>
          <a:bodyPr>
            <a:normAutofit/>
          </a:bodyPr>
          <a:lstStyle/>
          <a:p>
            <a:r>
              <a:rPr lang="de-DE" b="1" i="1" dirty="0" smtClean="0"/>
              <a:t>Die BRD und ihre Sehenswürdigkeiten</a:t>
            </a:r>
            <a:r>
              <a:rPr lang="de-DE" dirty="0" smtClean="0"/>
              <a:t> </a:t>
            </a:r>
            <a:endParaRPr lang="uk-UA" dirty="0"/>
          </a:p>
        </p:txBody>
      </p:sp>
      <p:pic>
        <p:nvPicPr>
          <p:cNvPr id="12290" name="Picture 2" descr="Картинки по запросу &quot;Die BRD und ihre Sehenswürdigkeiten&quot;"/>
          <p:cNvPicPr>
            <a:picLocks noChangeAspect="1" noChangeArrowheads="1"/>
          </p:cNvPicPr>
          <p:nvPr/>
        </p:nvPicPr>
        <p:blipFill>
          <a:blip r:embed="rId2"/>
          <a:srcRect/>
          <a:stretch>
            <a:fillRect/>
          </a:stretch>
        </p:blipFill>
        <p:spPr bwMode="auto">
          <a:xfrm>
            <a:off x="1714480" y="2643182"/>
            <a:ext cx="6215106" cy="379121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il_fi" descr="http://www.dw-world.de/image/0,,1766201_1,00.jpg"/>
          <p:cNvPicPr>
            <a:picLocks noGrp="1"/>
          </p:cNvPicPr>
          <p:nvPr>
            <p:ph sz="quarter" idx="1"/>
          </p:nvPr>
        </p:nvPicPr>
        <p:blipFill>
          <a:blip r:embed="rId2" cstate="print"/>
          <a:srcRect/>
          <a:stretch>
            <a:fillRect/>
          </a:stretch>
        </p:blipFill>
        <p:spPr bwMode="auto">
          <a:xfrm>
            <a:off x="714348" y="1571612"/>
            <a:ext cx="7786742"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b="1" i="1" dirty="0" smtClean="0"/>
              <a:t>Fragen zum Text</a:t>
            </a:r>
            <a:endParaRPr lang="uk-UA" dirty="0"/>
          </a:p>
        </p:txBody>
      </p:sp>
      <p:sp>
        <p:nvSpPr>
          <p:cNvPr id="3" name="Содержимое 2"/>
          <p:cNvSpPr>
            <a:spLocks noGrp="1"/>
          </p:cNvSpPr>
          <p:nvPr>
            <p:ph sz="quarter" idx="1"/>
          </p:nvPr>
        </p:nvSpPr>
        <p:spPr>
          <a:xfrm>
            <a:off x="301752" y="1527048"/>
            <a:ext cx="8503920" cy="4759472"/>
          </a:xfrm>
        </p:spPr>
        <p:txBody>
          <a:bodyPr>
            <a:normAutofit fontScale="92500" lnSpcReduction="20000"/>
          </a:bodyPr>
          <a:lstStyle/>
          <a:p>
            <a:r>
              <a:rPr lang="de-DE" dirty="0" smtClean="0"/>
              <a:t>1</a:t>
            </a:r>
            <a:r>
              <a:rPr lang="de-DE" dirty="0" smtClean="0"/>
              <a:t>. Wie heißt die Hauptstadt der BRD?</a:t>
            </a:r>
            <a:endParaRPr lang="uk-UA" dirty="0" smtClean="0"/>
          </a:p>
          <a:p>
            <a:r>
              <a:rPr lang="de-DE" dirty="0" smtClean="0"/>
              <a:t>2. Wann wurde Berlin gegründet?</a:t>
            </a:r>
            <a:endParaRPr lang="uk-UA" dirty="0" smtClean="0"/>
          </a:p>
          <a:p>
            <a:r>
              <a:rPr lang="de-DE" dirty="0" smtClean="0"/>
              <a:t>3. Wie viele Menschen wohnen in Berlin?</a:t>
            </a:r>
            <a:endParaRPr lang="uk-UA" dirty="0" smtClean="0"/>
          </a:p>
          <a:p>
            <a:r>
              <a:rPr lang="de-DE" dirty="0" smtClean="0"/>
              <a:t>4. Woran ist Berlin sehr reich?</a:t>
            </a:r>
            <a:endParaRPr lang="uk-UA" dirty="0" smtClean="0"/>
          </a:p>
          <a:p>
            <a:r>
              <a:rPr lang="de-DE" dirty="0" smtClean="0"/>
              <a:t>5. Was ist die größte Sehenswürdigkeit und das Wahrzeichen der Stadt Berlin?</a:t>
            </a:r>
            <a:endParaRPr lang="uk-UA" dirty="0" smtClean="0"/>
          </a:p>
          <a:p>
            <a:r>
              <a:rPr lang="de-DE" dirty="0" smtClean="0"/>
              <a:t>6. Wie heißt die Hauptstraße der Stadt Berlin?</a:t>
            </a:r>
            <a:endParaRPr lang="uk-UA" dirty="0" smtClean="0"/>
          </a:p>
          <a:p>
            <a:r>
              <a:rPr lang="de-DE" dirty="0" smtClean="0"/>
              <a:t>7. Was befindet sich in Unten der Linden?</a:t>
            </a:r>
            <a:endParaRPr lang="uk-UA" dirty="0" smtClean="0"/>
          </a:p>
          <a:p>
            <a:r>
              <a:rPr lang="de-DE" dirty="0" smtClean="0"/>
              <a:t>8. Wo liegt das </a:t>
            </a:r>
            <a:r>
              <a:rPr lang="de-DE" dirty="0" err="1" smtClean="0"/>
              <a:t>Nikolaivirtel</a:t>
            </a:r>
            <a:r>
              <a:rPr lang="de-DE" dirty="0" smtClean="0"/>
              <a:t> und was ist das?</a:t>
            </a:r>
            <a:endParaRPr lang="uk-UA" dirty="0" smtClean="0"/>
          </a:p>
          <a:p>
            <a:r>
              <a:rPr lang="de-DE" dirty="0" smtClean="0"/>
              <a:t>9. Wie heißen die anderen Sehenswürdigkeiten der Stadt Berlin?</a:t>
            </a:r>
            <a:endParaRPr lang="uk-UA" dirty="0" smtClean="0"/>
          </a:p>
          <a:p>
            <a:r>
              <a:rPr lang="de-DE" dirty="0" smtClean="0"/>
              <a:t>10. Wie viele Menschen zählt München</a:t>
            </a:r>
            <a:r>
              <a:rPr lang="de-DE" dirty="0" smtClean="0"/>
              <a:t>?</a:t>
            </a:r>
            <a:endParaRPr lang="uk-UA"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p:txBody>
          <a:bodyPr/>
          <a:lstStyle/>
          <a:p>
            <a:r>
              <a:rPr lang="de-DE" dirty="0" smtClean="0"/>
              <a:t>11. Was weist den Weg zum Herz der Stadt?</a:t>
            </a:r>
            <a:endParaRPr lang="uk-UA" dirty="0" smtClean="0"/>
          </a:p>
          <a:p>
            <a:r>
              <a:rPr lang="de-DE" dirty="0" smtClean="0"/>
              <a:t>12. Wie heißt die Hauptstraße der Stadt München?</a:t>
            </a:r>
            <a:endParaRPr lang="uk-UA" dirty="0" smtClean="0"/>
          </a:p>
          <a:p>
            <a:r>
              <a:rPr lang="de-DE" dirty="0" smtClean="0"/>
              <a:t>13. Was sind die beliebtesten Reiseziele für die ausländischen Touristen in der BRD?</a:t>
            </a:r>
            <a:endParaRPr lang="uk-UA" dirty="0" smtClean="0"/>
          </a:p>
          <a:p>
            <a:r>
              <a:rPr lang="de-DE" dirty="0" smtClean="0"/>
              <a:t>14. Welche Sehenswürdigkeiten befinden sich im Norden der BRD?</a:t>
            </a:r>
            <a:endParaRPr lang="uk-UA" dirty="0" smtClean="0"/>
          </a:p>
          <a:p>
            <a:r>
              <a:rPr lang="de-DE" dirty="0" smtClean="0"/>
              <a:t>15. Wie nennt man Hamburg?</a:t>
            </a:r>
            <a:endParaRPr lang="uk-UA" dirty="0" smtClean="0"/>
          </a:p>
          <a:p>
            <a:r>
              <a:rPr lang="de-DE" dirty="0" smtClean="0"/>
              <a:t>16. Was kann man in Hamburg sehen?</a:t>
            </a:r>
            <a:endParaRPr lang="uk-UA" dirty="0" smtClean="0"/>
          </a:p>
          <a:p>
            <a:r>
              <a:rPr lang="de-DE" dirty="0" smtClean="0"/>
              <a:t>17. Wo fühlt man sich wie in einem Märchenland</a:t>
            </a:r>
            <a:r>
              <a:rPr lang="de-DE" dirty="0" smtClean="0"/>
              <a:t>?</a:t>
            </a:r>
            <a:endParaRPr lang="uk-UA"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485756"/>
          </a:xfrm>
        </p:spPr>
        <p:txBody>
          <a:bodyPr>
            <a:normAutofit fontScale="90000"/>
          </a:bodyPr>
          <a:lstStyle/>
          <a:p>
            <a:r>
              <a:rPr lang="de-DE" b="1" i="1" dirty="0" smtClean="0"/>
              <a:t>Falsch oder richtig</a:t>
            </a:r>
            <a:r>
              <a:rPr lang="de-DE" b="1" i="1" dirty="0" smtClean="0"/>
              <a:t>.</a:t>
            </a:r>
            <a:endParaRPr lang="uk-UA" dirty="0"/>
          </a:p>
        </p:txBody>
      </p:sp>
      <p:sp>
        <p:nvSpPr>
          <p:cNvPr id="3" name="Содержимое 2"/>
          <p:cNvSpPr>
            <a:spLocks noGrp="1"/>
          </p:cNvSpPr>
          <p:nvPr>
            <p:ph sz="quarter" idx="1"/>
          </p:nvPr>
        </p:nvSpPr>
        <p:spPr>
          <a:xfrm>
            <a:off x="301752" y="1527048"/>
            <a:ext cx="8503920" cy="5116662"/>
          </a:xfrm>
        </p:spPr>
        <p:txBody>
          <a:bodyPr>
            <a:normAutofit fontScale="55000" lnSpcReduction="20000"/>
          </a:bodyPr>
          <a:lstStyle/>
          <a:p>
            <a:pPr lvl="0"/>
            <a:r>
              <a:rPr lang="de-DE" dirty="0" smtClean="0"/>
              <a:t>Die BRD ist sehr arm an Sehenswürdigkeiten. </a:t>
            </a:r>
            <a:endParaRPr lang="uk-UA" dirty="0" smtClean="0"/>
          </a:p>
          <a:p>
            <a:pPr lvl="0"/>
            <a:r>
              <a:rPr lang="de-DE" dirty="0" smtClean="0"/>
              <a:t>Berlin ist die Hauptstadt, liegt am Fluss Spree. </a:t>
            </a:r>
            <a:endParaRPr lang="uk-UA" dirty="0" smtClean="0"/>
          </a:p>
          <a:p>
            <a:pPr lvl="0"/>
            <a:r>
              <a:rPr lang="de-DE" dirty="0" smtClean="0"/>
              <a:t>Berlin wurde im XIII Jahrhundert gegründet. </a:t>
            </a:r>
            <a:endParaRPr lang="uk-UA" dirty="0" smtClean="0"/>
          </a:p>
          <a:p>
            <a:pPr lvl="0"/>
            <a:r>
              <a:rPr lang="de-DE" dirty="0" smtClean="0"/>
              <a:t>Die größte Sehenswürdigkeit, das Wahrzeichen der Stadt Berlin, ist der Alexanderplatz.</a:t>
            </a:r>
            <a:endParaRPr lang="uk-UA" dirty="0" smtClean="0"/>
          </a:p>
          <a:p>
            <a:pPr lvl="0"/>
            <a:r>
              <a:rPr lang="de-DE" dirty="0" smtClean="0"/>
              <a:t>Eine der schönsten und ältesten Straße Berlins heißt „Die Straße Unter den Linden“.</a:t>
            </a:r>
            <a:endParaRPr lang="uk-UA" dirty="0" smtClean="0"/>
          </a:p>
          <a:p>
            <a:pPr lvl="0"/>
            <a:r>
              <a:rPr lang="de-DE" dirty="0" smtClean="0"/>
              <a:t> München hat natürlich viele andere Sehenswürdigkeiten: der Alexanderplatz mit dem Fernsehturm, die Humboldt-Universität, die Museumsinsel usw. </a:t>
            </a:r>
            <a:endParaRPr lang="uk-UA" dirty="0" smtClean="0"/>
          </a:p>
          <a:p>
            <a:pPr lvl="0"/>
            <a:r>
              <a:rPr lang="de-DE" dirty="0" smtClean="0"/>
              <a:t>München zählt etwa 1,3 Mio. Menschen. </a:t>
            </a:r>
            <a:endParaRPr lang="uk-UA" dirty="0" smtClean="0"/>
          </a:p>
          <a:p>
            <a:pPr lvl="0"/>
            <a:r>
              <a:rPr lang="de-DE" dirty="0" smtClean="0"/>
              <a:t>Die beliebtesten Reiseziele für die ausländischen Touristen in der BRD sind der Rhein mit seinen malerischen Schlössern, der Schwarzwald mit seinen Dörfern und Bayern mit seinen Bergen und Sehen. </a:t>
            </a:r>
            <a:endParaRPr lang="uk-UA" dirty="0" smtClean="0"/>
          </a:p>
          <a:p>
            <a:pPr lvl="0"/>
            <a:r>
              <a:rPr lang="de-DE" dirty="0" smtClean="0"/>
              <a:t>Sehr ekelhaft </a:t>
            </a:r>
            <a:r>
              <a:rPr lang="uk-UA" dirty="0" smtClean="0"/>
              <a:t>(гидкий)</a:t>
            </a:r>
            <a:r>
              <a:rPr lang="de-DE" dirty="0" smtClean="0"/>
              <a:t> sind auch der Harz und der Thüringen Wald, die Ostsee und die Nordsee.</a:t>
            </a:r>
            <a:endParaRPr lang="uk-UA" dirty="0" smtClean="0"/>
          </a:p>
          <a:p>
            <a:pPr lvl="0"/>
            <a:r>
              <a:rPr lang="de-DE" dirty="0" smtClean="0"/>
              <a:t>Im Norden der Republik kann man sehr wenig Sehenswürdigkeiten sehen. Das sind vor allem die Städte Hamburg, Bremen und Lübeck. </a:t>
            </a:r>
            <a:endParaRPr lang="uk-UA" dirty="0" smtClean="0"/>
          </a:p>
          <a:p>
            <a:pPr lvl="0"/>
            <a:r>
              <a:rPr lang="de-DE" dirty="0" smtClean="0"/>
              <a:t>Hamburg, „Deutschlands Tor zur Welt“, ist eine Hafenstadt von Weltbedeutung und die größte Industriestadt der BRD. </a:t>
            </a:r>
            <a:endParaRPr lang="uk-UA" dirty="0" smtClean="0"/>
          </a:p>
          <a:p>
            <a:pPr lvl="0"/>
            <a:r>
              <a:rPr lang="de-DE" dirty="0" smtClean="0"/>
              <a:t>In Hamburg kann man Schiffe aus aller Welt sehen. Hamburg ist auch als Medienmetropole bekannt.</a:t>
            </a:r>
            <a:endParaRPr lang="uk-UA" dirty="0" smtClean="0"/>
          </a:p>
          <a:p>
            <a:pPr lvl="0"/>
            <a:r>
              <a:rPr lang="de-DE" dirty="0" smtClean="0"/>
              <a:t>Wenn man nach Bremen oder Lübeck kommt und durch ihre Altstädte geht, fühlt man sich wie im Märchenland: kleine romantische Straßen, sehr eng und malerisch, schöne Häuser, gotische Kirchen, alte Mauern, Tore. </a:t>
            </a:r>
            <a:endParaRPr lang="uk-UA" dirty="0" smtClean="0"/>
          </a:p>
          <a:p>
            <a:pPr lvl="0"/>
            <a:r>
              <a:rPr lang="de-DE" dirty="0" smtClean="0"/>
              <a:t>Es ist sehr leicht alle Sehenswürdigkeiten Deutschlands aufzuzählen</a:t>
            </a:r>
            <a:r>
              <a:rPr lang="de-DE" dirty="0" smtClean="0"/>
              <a:t>.</a:t>
            </a:r>
            <a:endParaRPr lang="uk-UA"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PRÄPOSITIONEN MIT </a:t>
            </a:r>
            <a:r>
              <a:rPr lang="en-US" b="1" dirty="0" smtClean="0"/>
              <a:t>DATIV</a:t>
            </a:r>
            <a:endParaRPr lang="uk-UA" dirty="0"/>
          </a:p>
        </p:txBody>
      </p:sp>
      <p:sp>
        <p:nvSpPr>
          <p:cNvPr id="3" name="Содержимое 2"/>
          <p:cNvSpPr>
            <a:spLocks noGrp="1"/>
          </p:cNvSpPr>
          <p:nvPr>
            <p:ph sz="quarter" idx="1"/>
          </p:nvPr>
        </p:nvSpPr>
        <p:spPr/>
        <p:txBody>
          <a:bodyPr>
            <a:normAutofit/>
          </a:bodyPr>
          <a:lstStyle/>
          <a:p>
            <a:pPr algn="ctr"/>
            <a:r>
              <a:rPr lang="uk-UA" sz="28700" dirty="0" smtClean="0"/>
              <a:t>?</a:t>
            </a:r>
            <a:endParaRPr lang="uk-UA" sz="287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PRÄPOSITIONEN MIT DATIV</a:t>
            </a:r>
            <a:endParaRPr lang="uk-UA" dirty="0"/>
          </a:p>
        </p:txBody>
      </p:sp>
      <p:graphicFrame>
        <p:nvGraphicFramePr>
          <p:cNvPr id="4" name="Таблица 3"/>
          <p:cNvGraphicFramePr>
            <a:graphicFrameLocks noGrp="1"/>
          </p:cNvGraphicFramePr>
          <p:nvPr/>
        </p:nvGraphicFramePr>
        <p:xfrm>
          <a:off x="1714480" y="1428736"/>
          <a:ext cx="5769505" cy="5048480"/>
        </p:xfrm>
        <a:graphic>
          <a:graphicData uri="http://schemas.openxmlformats.org/drawingml/2006/table">
            <a:tbl>
              <a:tblPr>
                <a:tableStyleId>{8799B23B-EC83-4686-B30A-512413B5E67A}</a:tableStyleId>
              </a:tblPr>
              <a:tblGrid>
                <a:gridCol w="2143140"/>
                <a:gridCol w="3626365"/>
              </a:tblGrid>
              <a:tr h="317490">
                <a:tc>
                  <a:txBody>
                    <a:bodyPr/>
                    <a:lstStyle/>
                    <a:p>
                      <a:pPr algn="ctr">
                        <a:lnSpc>
                          <a:spcPct val="150000"/>
                        </a:lnSpc>
                        <a:spcAft>
                          <a:spcPts val="0"/>
                        </a:spcAft>
                      </a:pPr>
                      <a:r>
                        <a:rPr lang="de-DE" sz="1800" kern="1800" dirty="0"/>
                        <a:t>MIT –</a:t>
                      </a:r>
                      <a:endParaRPr lang="uk-UA" sz="1800" dirty="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з (</a:t>
                      </a:r>
                      <a:r>
                        <a:rPr lang="ru-RU" sz="1800" kern="1800" dirty="0" err="1" smtClean="0"/>
                        <a:t>означає</a:t>
                      </a:r>
                      <a:r>
                        <a:rPr lang="pl-PL" sz="1800" kern="1800" dirty="0" smtClean="0"/>
                        <a:t> </a:t>
                      </a:r>
                      <a:r>
                        <a:rPr lang="uk-UA" sz="1800" kern="1800" dirty="0" smtClean="0"/>
                        <a:t>спільну </a:t>
                      </a:r>
                      <a:r>
                        <a:rPr lang="uk-UA" sz="1800" kern="1800" dirty="0"/>
                        <a:t>дію</a:t>
                      </a:r>
                      <a:r>
                        <a:rPr lang="uk-UA" sz="1800" kern="1800" dirty="0" smtClean="0"/>
                        <a:t>)</a:t>
                      </a:r>
                      <a:endParaRPr lang="uk-UA" sz="1800" dirty="0">
                        <a:solidFill>
                          <a:srgbClr val="943634"/>
                        </a:solidFill>
                        <a:latin typeface="Calibri"/>
                        <a:ea typeface="Calibri"/>
                        <a:cs typeface="Times New Roman"/>
                      </a:endParaRPr>
                    </a:p>
                  </a:txBody>
                  <a:tcPr marL="41469" marR="41469" marT="0" marB="0"/>
                </a:tc>
              </a:tr>
              <a:tr h="285752">
                <a:tc>
                  <a:txBody>
                    <a:bodyPr/>
                    <a:lstStyle/>
                    <a:p>
                      <a:pPr algn="ctr">
                        <a:lnSpc>
                          <a:spcPct val="150000"/>
                        </a:lnSpc>
                        <a:spcAft>
                          <a:spcPts val="0"/>
                        </a:spcAft>
                      </a:pPr>
                      <a:r>
                        <a:rPr lang="de-DE" sz="1800" kern="1800"/>
                        <a:t>NACH –</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після, по, через, в, на, згідно з</a:t>
                      </a:r>
                      <a:r>
                        <a:rPr lang="de-DE" sz="1800" kern="1800" dirty="0"/>
                        <a:t>: </a:t>
                      </a:r>
                      <a:endParaRPr lang="uk-UA" sz="1800" dirty="0">
                        <a:solidFill>
                          <a:srgbClr val="943634"/>
                        </a:solidFill>
                        <a:latin typeface="Calibri"/>
                        <a:ea typeface="Calibri"/>
                        <a:cs typeface="Times New Roman"/>
                      </a:endParaRPr>
                    </a:p>
                  </a:txBody>
                  <a:tcPr marL="41469" marR="41469" marT="0" marB="0"/>
                </a:tc>
              </a:tr>
              <a:tr h="285752">
                <a:tc>
                  <a:txBody>
                    <a:bodyPr/>
                    <a:lstStyle/>
                    <a:p>
                      <a:pPr algn="ctr">
                        <a:lnSpc>
                          <a:spcPct val="150000"/>
                        </a:lnSpc>
                        <a:spcAft>
                          <a:spcPts val="0"/>
                        </a:spcAft>
                      </a:pPr>
                      <a:r>
                        <a:rPr lang="de-DE" sz="1800" kern="1800"/>
                        <a:t>AUS –</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із, з</a:t>
                      </a:r>
                      <a:r>
                        <a:rPr lang="de-DE" sz="1800" kern="1800" dirty="0"/>
                        <a:t>: </a:t>
                      </a:r>
                      <a:endParaRPr lang="uk-UA" sz="1800" dirty="0">
                        <a:solidFill>
                          <a:srgbClr val="943634"/>
                        </a:solidFill>
                        <a:latin typeface="Calibri"/>
                        <a:ea typeface="Calibri"/>
                        <a:cs typeface="Times New Roman"/>
                      </a:endParaRPr>
                    </a:p>
                  </a:txBody>
                  <a:tcPr marL="41469" marR="41469" marT="0" marB="0"/>
                </a:tc>
              </a:tr>
              <a:tr h="486080">
                <a:tc>
                  <a:txBody>
                    <a:bodyPr/>
                    <a:lstStyle/>
                    <a:p>
                      <a:pPr algn="ctr">
                        <a:lnSpc>
                          <a:spcPct val="150000"/>
                        </a:lnSpc>
                        <a:spcAft>
                          <a:spcPts val="0"/>
                        </a:spcAft>
                      </a:pPr>
                      <a:r>
                        <a:rPr lang="de-DE" sz="1800" kern="1800"/>
                        <a:t>ZU –</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до, для</a:t>
                      </a:r>
                      <a:r>
                        <a:rPr lang="de-DE" sz="1800" kern="1800" dirty="0"/>
                        <a:t>: </a:t>
                      </a:r>
                      <a:endParaRPr lang="uk-UA" sz="1800" dirty="0"/>
                    </a:p>
                  </a:txBody>
                  <a:tcPr marL="41469" marR="41469" marT="0" marB="0"/>
                </a:tc>
              </a:tr>
              <a:tr h="486080">
                <a:tc>
                  <a:txBody>
                    <a:bodyPr/>
                    <a:lstStyle/>
                    <a:p>
                      <a:pPr algn="ctr">
                        <a:lnSpc>
                          <a:spcPct val="150000"/>
                        </a:lnSpc>
                        <a:spcAft>
                          <a:spcPts val="0"/>
                        </a:spcAft>
                      </a:pPr>
                      <a:r>
                        <a:rPr lang="de-DE" sz="1800" kern="1800"/>
                        <a:t>VON–</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від, з, про</a:t>
                      </a:r>
                      <a:r>
                        <a:rPr lang="de-DE" sz="1800" kern="1800" dirty="0"/>
                        <a:t>: </a:t>
                      </a:r>
                      <a:endParaRPr lang="uk-UA" sz="1800" dirty="0"/>
                    </a:p>
                  </a:txBody>
                  <a:tcPr marL="41469" marR="41469" marT="0" marB="0"/>
                </a:tc>
              </a:tr>
              <a:tr h="486080">
                <a:tc>
                  <a:txBody>
                    <a:bodyPr/>
                    <a:lstStyle/>
                    <a:p>
                      <a:pPr algn="ctr">
                        <a:lnSpc>
                          <a:spcPct val="150000"/>
                        </a:lnSpc>
                        <a:spcAft>
                          <a:spcPts val="0"/>
                        </a:spcAft>
                      </a:pPr>
                      <a:r>
                        <a:rPr lang="de-DE" sz="1800" kern="1800"/>
                        <a:t>BEI –</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у, при, біля</a:t>
                      </a:r>
                      <a:r>
                        <a:rPr lang="de-DE" sz="1800" kern="1800" dirty="0" smtClean="0"/>
                        <a:t>:</a:t>
                      </a:r>
                      <a:endParaRPr lang="uk-UA" sz="1800" dirty="0"/>
                    </a:p>
                  </a:txBody>
                  <a:tcPr marL="41469" marR="41469" marT="0" marB="0"/>
                </a:tc>
              </a:tr>
              <a:tr h="486080">
                <a:tc>
                  <a:txBody>
                    <a:bodyPr/>
                    <a:lstStyle/>
                    <a:p>
                      <a:pPr algn="ctr">
                        <a:lnSpc>
                          <a:spcPct val="150000"/>
                        </a:lnSpc>
                        <a:spcAft>
                          <a:spcPts val="0"/>
                        </a:spcAft>
                      </a:pPr>
                      <a:r>
                        <a:rPr lang="de-DE" sz="1800" kern="1800"/>
                        <a:t>SEIT–</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з якого часу</a:t>
                      </a:r>
                      <a:r>
                        <a:rPr lang="de-DE" sz="1800" kern="1800" dirty="0"/>
                        <a:t>: </a:t>
                      </a:r>
                      <a:endParaRPr lang="uk-UA" sz="1800" dirty="0"/>
                    </a:p>
                  </a:txBody>
                  <a:tcPr marL="41469" marR="41469" marT="0" marB="0"/>
                </a:tc>
              </a:tr>
              <a:tr h="486080">
                <a:tc>
                  <a:txBody>
                    <a:bodyPr/>
                    <a:lstStyle/>
                    <a:p>
                      <a:pPr algn="ctr">
                        <a:lnSpc>
                          <a:spcPct val="150000"/>
                        </a:lnSpc>
                        <a:spcAft>
                          <a:spcPts val="0"/>
                        </a:spcAft>
                      </a:pPr>
                      <a:r>
                        <a:rPr lang="de-DE" sz="1800" kern="1800"/>
                        <a:t>AUSSER –</a:t>
                      </a:r>
                      <a:endParaRPr lang="uk-UA" sz="180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крім</a:t>
                      </a:r>
                      <a:r>
                        <a:rPr lang="de-DE" sz="1800" kern="1800" dirty="0"/>
                        <a:t>: </a:t>
                      </a:r>
                      <a:endParaRPr lang="uk-UA" sz="1800" dirty="0"/>
                    </a:p>
                  </a:txBody>
                  <a:tcPr marL="41469" marR="41469" marT="0" marB="0"/>
                </a:tc>
              </a:tr>
              <a:tr h="486080">
                <a:tc>
                  <a:txBody>
                    <a:bodyPr/>
                    <a:lstStyle/>
                    <a:p>
                      <a:pPr algn="ctr">
                        <a:lnSpc>
                          <a:spcPct val="150000"/>
                        </a:lnSpc>
                        <a:spcAft>
                          <a:spcPts val="0"/>
                        </a:spcAft>
                      </a:pPr>
                      <a:r>
                        <a:rPr lang="de-DE" sz="1800" kern="1800" dirty="0"/>
                        <a:t>ENTGEGEN </a:t>
                      </a:r>
                      <a:endParaRPr lang="uk-UA" sz="1800" dirty="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a:t>проти, назустріч, всупереч</a:t>
                      </a:r>
                      <a:r>
                        <a:rPr lang="de-DE" sz="1800" kern="1800" dirty="0"/>
                        <a:t>: </a:t>
                      </a:r>
                      <a:endParaRPr lang="uk-UA" sz="1800" dirty="0"/>
                    </a:p>
                  </a:txBody>
                  <a:tcPr marL="41469" marR="41469" marT="0" marB="0"/>
                </a:tc>
              </a:tr>
              <a:tr h="486080">
                <a:tc>
                  <a:txBody>
                    <a:bodyPr/>
                    <a:lstStyle/>
                    <a:p>
                      <a:pPr algn="ctr">
                        <a:lnSpc>
                          <a:spcPct val="150000"/>
                        </a:lnSpc>
                        <a:spcAft>
                          <a:spcPts val="0"/>
                        </a:spcAft>
                      </a:pPr>
                      <a:r>
                        <a:rPr lang="pl-PL" sz="1800" kern="1800" dirty="0" smtClean="0"/>
                        <a:t>GEGE</a:t>
                      </a:r>
                      <a:r>
                        <a:rPr lang="pl-PL" sz="1800" kern="1800" dirty="0" smtClean="0">
                          <a:latin typeface="Times New Roman"/>
                          <a:cs typeface="Times New Roman"/>
                        </a:rPr>
                        <a:t>Ǜ</a:t>
                      </a:r>
                      <a:r>
                        <a:rPr lang="pl-PL" sz="1800" kern="1800" dirty="0" smtClean="0"/>
                        <a:t>BER</a:t>
                      </a:r>
                      <a:endParaRPr lang="uk-UA" sz="1800" dirty="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de-DE" sz="1800" kern="1800" dirty="0" smtClean="0"/>
                        <a:t> </a:t>
                      </a:r>
                      <a:r>
                        <a:rPr lang="uk-UA" sz="1800" kern="1800" dirty="0"/>
                        <a:t>навпроти, проти</a:t>
                      </a:r>
                      <a:r>
                        <a:rPr lang="de-DE" sz="1800" kern="1800" dirty="0" smtClean="0"/>
                        <a:t>:</a:t>
                      </a:r>
                      <a:endParaRPr lang="uk-UA" sz="1800" dirty="0">
                        <a:solidFill>
                          <a:srgbClr val="943634"/>
                        </a:solidFill>
                        <a:latin typeface="Calibri"/>
                        <a:ea typeface="Calibri"/>
                        <a:cs typeface="Times New Roman"/>
                      </a:endParaRPr>
                    </a:p>
                  </a:txBody>
                  <a:tcPr marL="41469" marR="41469" marT="0" marB="0"/>
                </a:tc>
              </a:tr>
              <a:tr h="243040">
                <a:tc>
                  <a:txBody>
                    <a:bodyPr/>
                    <a:lstStyle/>
                    <a:p>
                      <a:pPr algn="ctr">
                        <a:lnSpc>
                          <a:spcPct val="150000"/>
                        </a:lnSpc>
                        <a:spcAft>
                          <a:spcPts val="0"/>
                        </a:spcAft>
                      </a:pPr>
                      <a:r>
                        <a:rPr lang="pl-PL" sz="1800" kern="1800" dirty="0" smtClean="0"/>
                        <a:t>DANK</a:t>
                      </a:r>
                      <a:r>
                        <a:rPr lang="de-DE" sz="1800" kern="1800" dirty="0" smtClean="0"/>
                        <a:t>– </a:t>
                      </a:r>
                      <a:endParaRPr lang="uk-UA" sz="1800" dirty="0">
                        <a:solidFill>
                          <a:srgbClr val="943634"/>
                        </a:solidFill>
                        <a:latin typeface="Calibri"/>
                        <a:ea typeface="Calibri"/>
                        <a:cs typeface="Times New Roman"/>
                      </a:endParaRPr>
                    </a:p>
                  </a:txBody>
                  <a:tcPr marL="41469" marR="41469" marT="0" marB="0"/>
                </a:tc>
                <a:tc>
                  <a:txBody>
                    <a:bodyPr/>
                    <a:lstStyle/>
                    <a:p>
                      <a:pPr>
                        <a:lnSpc>
                          <a:spcPct val="150000"/>
                        </a:lnSpc>
                        <a:spcAft>
                          <a:spcPts val="0"/>
                        </a:spcAft>
                      </a:pPr>
                      <a:r>
                        <a:rPr lang="uk-UA" sz="1800" kern="1800" dirty="0" smtClean="0"/>
                        <a:t>завдяки</a:t>
                      </a:r>
                      <a:r>
                        <a:rPr lang="de-DE" sz="1800" kern="1800" dirty="0"/>
                        <a:t>.</a:t>
                      </a:r>
                      <a:endParaRPr lang="uk-UA" sz="1800" dirty="0">
                        <a:solidFill>
                          <a:srgbClr val="943634"/>
                        </a:solidFill>
                        <a:latin typeface="Calibri"/>
                        <a:ea typeface="Calibri"/>
                        <a:cs typeface="Times New Roman"/>
                      </a:endParaRPr>
                    </a:p>
                  </a:txBody>
                  <a:tcPr marL="41469" marR="41469" marT="0"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Таблица 3"/>
          <p:cNvGraphicFramePr>
            <a:graphicFrameLocks noGrp="1"/>
          </p:cNvGraphicFramePr>
          <p:nvPr/>
        </p:nvGraphicFramePr>
        <p:xfrm>
          <a:off x="428596" y="2357430"/>
          <a:ext cx="8286806" cy="2560320"/>
        </p:xfrm>
        <a:graphic>
          <a:graphicData uri="http://schemas.openxmlformats.org/drawingml/2006/table">
            <a:tbl>
              <a:tblPr/>
              <a:tblGrid>
                <a:gridCol w="1214446"/>
                <a:gridCol w="1643074"/>
                <a:gridCol w="1643074"/>
                <a:gridCol w="1571636"/>
                <a:gridCol w="2214576"/>
              </a:tblGrid>
              <a:tr h="0">
                <a:tc gridSpan="4">
                  <a:txBody>
                    <a:bodyPr/>
                    <a:lstStyle/>
                    <a:p>
                      <a:pPr algn="ctr">
                        <a:lnSpc>
                          <a:spcPct val="150000"/>
                        </a:lnSpc>
                        <a:spcAft>
                          <a:spcPts val="0"/>
                        </a:spcAft>
                      </a:pPr>
                      <a:r>
                        <a:rPr lang="uk-UA" sz="2800" b="1">
                          <a:solidFill>
                            <a:schemeClr val="tx1"/>
                          </a:solidFill>
                          <a:latin typeface="Times New Roman"/>
                          <a:ea typeface="Calibri"/>
                          <a:cs typeface="Times New Roman"/>
                        </a:rPr>
                        <a:t>Однина</a:t>
                      </a: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marL="179070" algn="ctr">
                        <a:lnSpc>
                          <a:spcPct val="150000"/>
                        </a:lnSpc>
                        <a:spcAft>
                          <a:spcPts val="0"/>
                        </a:spcAft>
                      </a:pPr>
                      <a:r>
                        <a:rPr lang="uk-UA" sz="2800" b="1">
                          <a:solidFill>
                            <a:schemeClr val="tx1"/>
                          </a:solidFill>
                          <a:latin typeface="Times New Roman"/>
                          <a:ea typeface="Calibri"/>
                          <a:cs typeface="Times New Roman"/>
                        </a:rPr>
                        <a:t>Множина</a:t>
                      </a: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0">
                <a:tc>
                  <a:txBody>
                    <a:bodyPr/>
                    <a:lstStyle/>
                    <a:p>
                      <a:pPr marL="90170" algn="just">
                        <a:lnSpc>
                          <a:spcPct val="150000"/>
                        </a:lnSpc>
                        <a:spcAft>
                          <a:spcPts val="0"/>
                        </a:spcAft>
                      </a:pPr>
                      <a:endParaRPr lang="uk-UA" sz="2800">
                        <a:solidFill>
                          <a:schemeClr val="tx1"/>
                        </a:solidFill>
                        <a:latin typeface="Times New Roman"/>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marL="45085" algn="just">
                        <a:lnSpc>
                          <a:spcPct val="150000"/>
                        </a:lnSpc>
                        <a:spcAft>
                          <a:spcPts val="0"/>
                        </a:spcAft>
                      </a:pPr>
                      <a:r>
                        <a:rPr lang="uk-UA" sz="2800">
                          <a:solidFill>
                            <a:schemeClr val="tx1"/>
                          </a:solidFill>
                          <a:latin typeface="Times New Roman"/>
                          <a:ea typeface="Calibri"/>
                          <a:cs typeface="Times New Roman"/>
                        </a:rPr>
                        <a:t>чол.рід</a:t>
                      </a: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marL="89535" algn="just">
                        <a:lnSpc>
                          <a:spcPct val="150000"/>
                        </a:lnSpc>
                        <a:spcAft>
                          <a:spcPts val="0"/>
                        </a:spcAft>
                      </a:pPr>
                      <a:r>
                        <a:rPr lang="uk-UA" sz="2800">
                          <a:solidFill>
                            <a:schemeClr val="tx1"/>
                          </a:solidFill>
                          <a:latin typeface="Times New Roman"/>
                          <a:ea typeface="Calibri"/>
                          <a:cs typeface="Times New Roman"/>
                        </a:rPr>
                        <a:t>сер.рід</a:t>
                      </a: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algn="just">
                        <a:lnSpc>
                          <a:spcPct val="150000"/>
                        </a:lnSpc>
                        <a:spcAft>
                          <a:spcPts val="0"/>
                        </a:spcAft>
                      </a:pPr>
                      <a:r>
                        <a:rPr lang="uk-UA" sz="2800">
                          <a:solidFill>
                            <a:schemeClr val="tx1"/>
                          </a:solidFill>
                          <a:latin typeface="Times New Roman"/>
                          <a:ea typeface="Calibri"/>
                          <a:cs typeface="Times New Roman"/>
                        </a:rPr>
                        <a:t>жін.рід</a:t>
                      </a: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marL="89535" algn="just">
                        <a:lnSpc>
                          <a:spcPct val="150000"/>
                        </a:lnSpc>
                        <a:spcAft>
                          <a:spcPts val="0"/>
                        </a:spcAft>
                      </a:pPr>
                      <a:endParaRPr lang="uk-UA" sz="2800">
                        <a:solidFill>
                          <a:schemeClr val="tx1"/>
                        </a:solidFill>
                        <a:latin typeface="Calibri"/>
                        <a:ea typeface="Calibri"/>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r>
              <a:tr h="0">
                <a:tc>
                  <a:txBody>
                    <a:bodyPr/>
                    <a:lstStyle/>
                    <a:p>
                      <a:pPr marL="90170" algn="just">
                        <a:lnSpc>
                          <a:spcPct val="150000"/>
                        </a:lnSpc>
                        <a:spcAft>
                          <a:spcPts val="0"/>
                        </a:spcAft>
                      </a:pPr>
                      <a:r>
                        <a:rPr lang="de-DE" sz="2800">
                          <a:solidFill>
                            <a:schemeClr val="tx1"/>
                          </a:solidFill>
                          <a:latin typeface="Times New Roman"/>
                          <a:ea typeface="Calibri"/>
                          <a:cs typeface="Times New Roman"/>
                        </a:rPr>
                        <a:t>Dativ</a:t>
                      </a:r>
                      <a:endParaRPr lang="uk-UA" sz="2800">
                        <a:solidFill>
                          <a:schemeClr val="tx1"/>
                        </a:solidFill>
                        <a:latin typeface="Calibri"/>
                        <a:ea typeface="Calibri"/>
                        <a:cs typeface="Times New Roman"/>
                      </a:endParaRPr>
                    </a:p>
                  </a:txBody>
                  <a:tcPr marL="68580" marR="68580" marT="0" marB="0">
                    <a:lnL>
                      <a:noFill/>
                    </a:lnL>
                    <a:lnR>
                      <a:noFill/>
                    </a:lnR>
                    <a:lnT>
                      <a:noFill/>
                    </a:lnT>
                    <a:lnB w="12700" cap="flat" cmpd="sng" algn="ctr">
                      <a:solidFill>
                        <a:srgbClr val="C0504D"/>
                      </a:solidFill>
                      <a:prstDash val="solid"/>
                      <a:round/>
                      <a:headEnd type="none" w="med" len="med"/>
                      <a:tailEnd type="none" w="med" len="med"/>
                    </a:lnB>
                  </a:tcPr>
                </a:tc>
                <a:tc>
                  <a:txBody>
                    <a:bodyPr/>
                    <a:lstStyle/>
                    <a:p>
                      <a:pPr marL="45085" algn="just">
                        <a:lnSpc>
                          <a:spcPct val="150000"/>
                        </a:lnSpc>
                        <a:spcAft>
                          <a:spcPts val="0"/>
                        </a:spcAft>
                      </a:pPr>
                      <a:r>
                        <a:rPr lang="de-DE" sz="2800" b="1">
                          <a:solidFill>
                            <a:schemeClr val="tx1"/>
                          </a:solidFill>
                          <a:latin typeface="Times New Roman"/>
                          <a:ea typeface="Calibri"/>
                          <a:cs typeface="Times New Roman"/>
                        </a:rPr>
                        <a:t>dem</a:t>
                      </a:r>
                      <a:endParaRPr lang="uk-UA" sz="2800">
                        <a:solidFill>
                          <a:schemeClr val="tx1"/>
                        </a:solidFill>
                        <a:latin typeface="Calibri"/>
                        <a:ea typeface="Calibri"/>
                        <a:cs typeface="Times New Roman"/>
                      </a:endParaRPr>
                    </a:p>
                    <a:p>
                      <a:pPr marL="45085" algn="just">
                        <a:lnSpc>
                          <a:spcPct val="150000"/>
                        </a:lnSpc>
                        <a:spcAft>
                          <a:spcPts val="0"/>
                        </a:spcAft>
                      </a:pPr>
                      <a:r>
                        <a:rPr lang="de-DE" sz="2800" b="1">
                          <a:solidFill>
                            <a:schemeClr val="tx1"/>
                          </a:solidFill>
                          <a:latin typeface="Times New Roman"/>
                          <a:ea typeface="Calibri"/>
                          <a:cs typeface="Times New Roman"/>
                        </a:rPr>
                        <a:t>einem</a:t>
                      </a:r>
                      <a:endParaRPr lang="uk-UA" sz="2800">
                        <a:solidFill>
                          <a:schemeClr val="tx1"/>
                        </a:solidFill>
                        <a:latin typeface="Calibri"/>
                        <a:ea typeface="Calibri"/>
                        <a:cs typeface="Times New Roman"/>
                      </a:endParaRPr>
                    </a:p>
                  </a:txBody>
                  <a:tcPr marL="68580" marR="68580" marT="0" marB="0">
                    <a:lnL>
                      <a:noFill/>
                    </a:lnL>
                    <a:lnR>
                      <a:noFill/>
                    </a:lnR>
                    <a:lnT>
                      <a:noFill/>
                    </a:lnT>
                    <a:lnB w="12700" cap="flat" cmpd="sng" algn="ctr">
                      <a:solidFill>
                        <a:srgbClr val="C0504D"/>
                      </a:solidFill>
                      <a:prstDash val="solid"/>
                      <a:round/>
                      <a:headEnd type="none" w="med" len="med"/>
                      <a:tailEnd type="none" w="med" len="med"/>
                    </a:lnB>
                  </a:tcPr>
                </a:tc>
                <a:tc>
                  <a:txBody>
                    <a:bodyPr/>
                    <a:lstStyle/>
                    <a:p>
                      <a:pPr marL="89535" algn="just">
                        <a:lnSpc>
                          <a:spcPct val="150000"/>
                        </a:lnSpc>
                        <a:spcAft>
                          <a:spcPts val="0"/>
                        </a:spcAft>
                      </a:pPr>
                      <a:r>
                        <a:rPr lang="de-DE" sz="2800" b="1">
                          <a:solidFill>
                            <a:schemeClr val="tx1"/>
                          </a:solidFill>
                          <a:latin typeface="Times New Roman"/>
                          <a:ea typeface="Calibri"/>
                          <a:cs typeface="Times New Roman"/>
                        </a:rPr>
                        <a:t>dem</a:t>
                      </a:r>
                      <a:endParaRPr lang="uk-UA" sz="2800">
                        <a:solidFill>
                          <a:schemeClr val="tx1"/>
                        </a:solidFill>
                        <a:latin typeface="Calibri"/>
                        <a:ea typeface="Calibri"/>
                        <a:cs typeface="Times New Roman"/>
                      </a:endParaRPr>
                    </a:p>
                    <a:p>
                      <a:pPr marL="89535" algn="just">
                        <a:lnSpc>
                          <a:spcPct val="150000"/>
                        </a:lnSpc>
                        <a:spcAft>
                          <a:spcPts val="0"/>
                        </a:spcAft>
                      </a:pPr>
                      <a:r>
                        <a:rPr lang="de-DE" sz="2800" b="1">
                          <a:solidFill>
                            <a:schemeClr val="tx1"/>
                          </a:solidFill>
                          <a:latin typeface="Times New Roman"/>
                          <a:ea typeface="Calibri"/>
                          <a:cs typeface="Times New Roman"/>
                        </a:rPr>
                        <a:t>einem</a:t>
                      </a:r>
                      <a:endParaRPr lang="uk-UA" sz="2800">
                        <a:solidFill>
                          <a:schemeClr val="tx1"/>
                        </a:solidFill>
                        <a:latin typeface="Calibri"/>
                        <a:ea typeface="Calibri"/>
                        <a:cs typeface="Times New Roman"/>
                      </a:endParaRPr>
                    </a:p>
                  </a:txBody>
                  <a:tcPr marL="68580" marR="68580" marT="0" marB="0">
                    <a:lnL>
                      <a:noFill/>
                    </a:lnL>
                    <a:lnR>
                      <a:noFill/>
                    </a:lnR>
                    <a:lnT>
                      <a:noFill/>
                    </a:lnT>
                    <a:lnB w="12700" cap="flat" cmpd="sng" algn="ctr">
                      <a:solidFill>
                        <a:srgbClr val="C0504D"/>
                      </a:solidFill>
                      <a:prstDash val="solid"/>
                      <a:round/>
                      <a:headEnd type="none" w="med" len="med"/>
                      <a:tailEnd type="none" w="med" len="med"/>
                    </a:lnB>
                  </a:tcPr>
                </a:tc>
                <a:tc>
                  <a:txBody>
                    <a:bodyPr/>
                    <a:lstStyle/>
                    <a:p>
                      <a:pPr algn="just">
                        <a:lnSpc>
                          <a:spcPct val="150000"/>
                        </a:lnSpc>
                        <a:spcAft>
                          <a:spcPts val="0"/>
                        </a:spcAft>
                      </a:pPr>
                      <a:r>
                        <a:rPr lang="de-DE" sz="2800" b="1">
                          <a:solidFill>
                            <a:schemeClr val="tx1"/>
                          </a:solidFill>
                          <a:latin typeface="Times New Roman"/>
                          <a:ea typeface="Calibri"/>
                          <a:cs typeface="Times New Roman"/>
                        </a:rPr>
                        <a:t>der</a:t>
                      </a:r>
                      <a:endParaRPr lang="uk-UA" sz="2800">
                        <a:solidFill>
                          <a:schemeClr val="tx1"/>
                        </a:solidFill>
                        <a:latin typeface="Calibri"/>
                        <a:ea typeface="Calibri"/>
                        <a:cs typeface="Times New Roman"/>
                      </a:endParaRPr>
                    </a:p>
                    <a:p>
                      <a:pPr algn="just">
                        <a:lnSpc>
                          <a:spcPct val="150000"/>
                        </a:lnSpc>
                        <a:spcAft>
                          <a:spcPts val="0"/>
                        </a:spcAft>
                      </a:pPr>
                      <a:r>
                        <a:rPr lang="de-DE" sz="2800" b="1">
                          <a:solidFill>
                            <a:schemeClr val="tx1"/>
                          </a:solidFill>
                          <a:latin typeface="Times New Roman"/>
                          <a:ea typeface="Calibri"/>
                          <a:cs typeface="Times New Roman"/>
                        </a:rPr>
                        <a:t>einer</a:t>
                      </a:r>
                      <a:endParaRPr lang="uk-UA" sz="2800">
                        <a:solidFill>
                          <a:schemeClr val="tx1"/>
                        </a:solidFill>
                        <a:latin typeface="Calibri"/>
                        <a:ea typeface="Calibri"/>
                        <a:cs typeface="Times New Roman"/>
                      </a:endParaRPr>
                    </a:p>
                  </a:txBody>
                  <a:tcPr marL="68580" marR="68580" marT="0" marB="0">
                    <a:lnL>
                      <a:noFill/>
                    </a:lnL>
                    <a:lnR>
                      <a:noFill/>
                    </a:lnR>
                    <a:lnT>
                      <a:noFill/>
                    </a:lnT>
                    <a:lnB w="12700" cap="flat" cmpd="sng" algn="ctr">
                      <a:solidFill>
                        <a:srgbClr val="C0504D"/>
                      </a:solidFill>
                      <a:prstDash val="solid"/>
                      <a:round/>
                      <a:headEnd type="none" w="med" len="med"/>
                      <a:tailEnd type="none" w="med" len="med"/>
                    </a:lnB>
                  </a:tcPr>
                </a:tc>
                <a:tc>
                  <a:txBody>
                    <a:bodyPr/>
                    <a:lstStyle/>
                    <a:p>
                      <a:pPr marL="89535" algn="just">
                        <a:lnSpc>
                          <a:spcPct val="150000"/>
                        </a:lnSpc>
                        <a:spcAft>
                          <a:spcPts val="0"/>
                        </a:spcAft>
                      </a:pPr>
                      <a:r>
                        <a:rPr lang="de-DE" sz="2800" b="1" dirty="0">
                          <a:solidFill>
                            <a:schemeClr val="tx1"/>
                          </a:solidFill>
                          <a:latin typeface="Times New Roman"/>
                          <a:ea typeface="Calibri"/>
                          <a:cs typeface="Times New Roman"/>
                        </a:rPr>
                        <a:t>den</a:t>
                      </a:r>
                      <a:endParaRPr lang="uk-UA" sz="2800" dirty="0">
                        <a:solidFill>
                          <a:schemeClr val="tx1"/>
                        </a:solidFill>
                        <a:latin typeface="Calibri"/>
                        <a:ea typeface="Calibri"/>
                        <a:cs typeface="Times New Roman"/>
                      </a:endParaRPr>
                    </a:p>
                    <a:p>
                      <a:pPr marL="89535" algn="just">
                        <a:lnSpc>
                          <a:spcPct val="150000"/>
                        </a:lnSpc>
                        <a:spcAft>
                          <a:spcPts val="0"/>
                        </a:spcAft>
                      </a:pPr>
                      <a:r>
                        <a:rPr lang="de-DE" sz="2800" b="1" dirty="0">
                          <a:solidFill>
                            <a:schemeClr val="tx1"/>
                          </a:solidFill>
                          <a:latin typeface="Times New Roman"/>
                          <a:ea typeface="Calibri"/>
                          <a:cs typeface="Times New Roman"/>
                        </a:rPr>
                        <a:t>-</a:t>
                      </a:r>
                      <a:endParaRPr lang="uk-UA" sz="2800" dirty="0">
                        <a:solidFill>
                          <a:schemeClr val="tx1"/>
                        </a:solidFill>
                        <a:latin typeface="Calibri"/>
                        <a:ea typeface="Calibri"/>
                        <a:cs typeface="Times New Roman"/>
                      </a:endParaRPr>
                    </a:p>
                  </a:txBody>
                  <a:tcPr marL="68580" marR="68580" marT="0" marB="0">
                    <a:lnL>
                      <a:noFill/>
                    </a:lnL>
                    <a:lnR>
                      <a:noFill/>
                    </a:lnR>
                    <a:lnT>
                      <a:noFill/>
                    </a:lnT>
                    <a:lnB w="12700" cap="flat" cmpd="sng" algn="ctr">
                      <a:solidFill>
                        <a:srgbClr val="C0504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200" dirty="0" err="1" smtClean="0">
                <a:solidFill>
                  <a:srgbClr val="333333"/>
                </a:solidFill>
                <a:latin typeface="inherit"/>
                <a:cs typeface="Arial" pitchFamily="34" charset="0"/>
              </a:rPr>
              <a:t>Setzen</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Sie</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die</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fehlenden</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Präpositionen</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ein</a:t>
            </a:r>
            <a:r>
              <a:rPr lang="uk-UA" sz="2200" dirty="0" smtClean="0">
                <a:solidFill>
                  <a:srgbClr val="333333"/>
                </a:solidFill>
                <a:latin typeface="inherit"/>
                <a:cs typeface="Arial" pitchFamily="34" charset="0"/>
              </a:rPr>
              <a:t>.</a:t>
            </a:r>
            <a:br>
              <a:rPr lang="uk-UA" sz="2200" dirty="0" smtClean="0">
                <a:solidFill>
                  <a:srgbClr val="333333"/>
                </a:solidFill>
                <a:latin typeface="inherit"/>
                <a:cs typeface="Arial" pitchFamily="34" charset="0"/>
              </a:rPr>
            </a:b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ab</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aus</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bei</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mit</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nach</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seit</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von</a:t>
            </a:r>
            <a:r>
              <a:rPr lang="uk-UA" sz="2200" dirty="0" smtClean="0">
                <a:solidFill>
                  <a:srgbClr val="333333"/>
                </a:solidFill>
                <a:latin typeface="inherit"/>
                <a:cs typeface="Arial" pitchFamily="34" charset="0"/>
              </a:rPr>
              <a:t>   </a:t>
            </a:r>
            <a:r>
              <a:rPr lang="uk-UA" sz="2200" dirty="0" err="1" smtClean="0">
                <a:solidFill>
                  <a:srgbClr val="333333"/>
                </a:solidFill>
                <a:latin typeface="inherit"/>
                <a:cs typeface="Arial" pitchFamily="34" charset="0"/>
              </a:rPr>
              <a:t>zu</a:t>
            </a:r>
            <a:endParaRPr lang="uk-UA" dirty="0"/>
          </a:p>
        </p:txBody>
      </p:sp>
      <p:graphicFrame>
        <p:nvGraphicFramePr>
          <p:cNvPr id="10" name="Таблица 9"/>
          <p:cNvGraphicFramePr>
            <a:graphicFrameLocks noGrp="1"/>
          </p:cNvGraphicFramePr>
          <p:nvPr/>
        </p:nvGraphicFramePr>
        <p:xfrm>
          <a:off x="785786" y="1402080"/>
          <a:ext cx="8072494" cy="4813002"/>
        </p:xfrm>
        <a:graphic>
          <a:graphicData uri="http://schemas.openxmlformats.org/drawingml/2006/table">
            <a:tbl>
              <a:tblPr/>
              <a:tblGrid>
                <a:gridCol w="441440"/>
                <a:gridCol w="7631054"/>
              </a:tblGrid>
              <a:tr h="534778">
                <a:tc>
                  <a:txBody>
                    <a:bodyPr/>
                    <a:lstStyle/>
                    <a:p>
                      <a:pPr algn="l" fontAlgn="ctr"/>
                      <a:r>
                        <a:rPr lang="uk-UA" sz="1800" b="0" dirty="0">
                          <a:latin typeface="inherit"/>
                        </a:rPr>
                        <a:t>01</a:t>
                      </a:r>
                    </a:p>
                  </a:txBody>
                  <a:tcPr marL="0" marR="0" marT="0" marB="0" anchor="ctr">
                    <a:lnL w="9525" cap="flat" cmpd="sng" algn="ctr">
                      <a:solidFill>
                        <a:srgbClr val="C0E739"/>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B0E739"/>
                      </a:solidFill>
                      <a:prstDash val="solid"/>
                      <a:round/>
                      <a:headEnd type="none" w="med" len="med"/>
                      <a:tailEnd type="none" w="med" len="med"/>
                    </a:lnT>
                    <a:lnB w="9525" cap="flat" cmpd="sng" algn="ctr">
                      <a:solidFill>
                        <a:srgbClr val="20E939"/>
                      </a:solidFill>
                      <a:prstDash val="solid"/>
                      <a:round/>
                      <a:headEnd type="none" w="med" len="med"/>
                      <a:tailEnd type="none" w="med" len="med"/>
                    </a:lnB>
                    <a:solidFill>
                      <a:srgbClr val="FBFBFB"/>
                    </a:solidFill>
                  </a:tcPr>
                </a:tc>
                <a:tc>
                  <a:txBody>
                    <a:bodyPr/>
                    <a:lstStyle/>
                    <a:p>
                      <a:pPr algn="l" fontAlgn="ctr"/>
                      <a:r>
                        <a:rPr lang="de-DE" sz="1800" b="0" dirty="0">
                          <a:latin typeface="inherit"/>
                        </a:rPr>
                        <a:t>Möchtest du heute Abend </a:t>
                      </a:r>
                      <a:r>
                        <a:rPr lang="pl-PL" sz="1800" b="0" dirty="0" smtClean="0">
                          <a:latin typeface="inherit"/>
                        </a:rPr>
                        <a:t>...........</a:t>
                      </a:r>
                      <a:r>
                        <a:rPr lang="de-DE" sz="1800" b="0" dirty="0">
                          <a:latin typeface="inherit"/>
                        </a:rPr>
                        <a:t> mir ins Kino gehen?</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BFBFB"/>
                    </a:solidFill>
                  </a:tcPr>
                </a:tc>
              </a:tr>
              <a:tr h="534778">
                <a:tc>
                  <a:txBody>
                    <a:bodyPr/>
                    <a:lstStyle/>
                    <a:p>
                      <a:pPr algn="l" fontAlgn="ctr"/>
                      <a:r>
                        <a:rPr lang="uk-UA" sz="1800" b="0">
                          <a:latin typeface="inherit"/>
                        </a:rPr>
                        <a:t>02</a:t>
                      </a:r>
                    </a:p>
                  </a:txBody>
                  <a:tcPr marL="0" marR="0" marT="0" marB="0" anchor="ctr">
                    <a:lnL w="9525" cap="flat" cmpd="sng" algn="ctr">
                      <a:solidFill>
                        <a:srgbClr val="40E939"/>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20E939"/>
                      </a:solidFill>
                      <a:prstDash val="solid"/>
                      <a:round/>
                      <a:headEnd type="none" w="med" len="med"/>
                      <a:tailEnd type="none" w="med" len="med"/>
                    </a:lnT>
                    <a:lnB w="9525" cap="flat" cmpd="sng" algn="ctr">
                      <a:solidFill>
                        <a:srgbClr val="60EA39"/>
                      </a:solidFill>
                      <a:prstDash val="solid"/>
                      <a:round/>
                      <a:headEnd type="none" w="med" len="med"/>
                      <a:tailEnd type="none" w="med" len="med"/>
                    </a:lnB>
                    <a:solidFill>
                      <a:srgbClr val="F2F2F2"/>
                    </a:solidFill>
                  </a:tcPr>
                </a:tc>
                <a:tc>
                  <a:txBody>
                    <a:bodyPr/>
                    <a:lstStyle/>
                    <a:p>
                      <a:pPr algn="l" fontAlgn="ctr"/>
                      <a:r>
                        <a:rPr lang="de-DE" sz="1800" b="0" dirty="0">
                          <a:latin typeface="inherit"/>
                        </a:rPr>
                        <a:t>Hast du heute </a:t>
                      </a:r>
                      <a:r>
                        <a:rPr lang="pl-PL" sz="1800" b="0" baseline="0" dirty="0" smtClean="0">
                          <a:latin typeface="inherit"/>
                        </a:rPr>
                        <a:t> ..................</a:t>
                      </a:r>
                      <a:r>
                        <a:rPr lang="de-DE" sz="1800" b="0" dirty="0">
                          <a:latin typeface="inherit"/>
                        </a:rPr>
                        <a:t> der Schule schon etwas vor?</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2F2F2"/>
                    </a:solidFill>
                  </a:tcPr>
                </a:tc>
              </a:tr>
              <a:tr h="534778">
                <a:tc>
                  <a:txBody>
                    <a:bodyPr/>
                    <a:lstStyle/>
                    <a:p>
                      <a:pPr algn="l" fontAlgn="ctr"/>
                      <a:r>
                        <a:rPr lang="uk-UA" sz="1800" b="0">
                          <a:latin typeface="inherit"/>
                        </a:rPr>
                        <a:t>03</a:t>
                      </a:r>
                    </a:p>
                  </a:txBody>
                  <a:tcPr marL="0" marR="0" marT="0" marB="0" anchor="ctr">
                    <a:lnL w="9525" cap="flat" cmpd="sng" algn="ctr">
                      <a:solidFill>
                        <a:srgbClr val="F0EA39"/>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60EA39"/>
                      </a:solidFill>
                      <a:prstDash val="solid"/>
                      <a:round/>
                      <a:headEnd type="none" w="med" len="med"/>
                      <a:tailEnd type="none" w="med" len="med"/>
                    </a:lnT>
                    <a:lnB w="9525" cap="flat" cmpd="sng" algn="ctr">
                      <a:solidFill>
                        <a:srgbClr val="C0EC39"/>
                      </a:solidFill>
                      <a:prstDash val="solid"/>
                      <a:round/>
                      <a:headEnd type="none" w="med" len="med"/>
                      <a:tailEnd type="none" w="med" len="med"/>
                    </a:lnB>
                    <a:solidFill>
                      <a:srgbClr val="FBFBFB"/>
                    </a:solidFill>
                  </a:tcPr>
                </a:tc>
                <a:tc>
                  <a:txBody>
                    <a:bodyPr/>
                    <a:lstStyle/>
                    <a:p>
                      <a:pPr algn="l" fontAlgn="ctr"/>
                      <a:r>
                        <a:rPr lang="de-DE" sz="1800" b="0" dirty="0">
                          <a:latin typeface="inherit"/>
                        </a:rPr>
                        <a:t>Diese Möbel stammen  </a:t>
                      </a:r>
                      <a:r>
                        <a:rPr lang="pl-PL" sz="1800" b="0" dirty="0" smtClean="0">
                          <a:latin typeface="inherit"/>
                        </a:rPr>
                        <a:t>...................</a:t>
                      </a:r>
                      <a:r>
                        <a:rPr lang="de-DE" sz="1800" b="0" dirty="0" smtClean="0">
                          <a:latin typeface="inherit"/>
                        </a:rPr>
                        <a:t>dem </a:t>
                      </a:r>
                      <a:r>
                        <a:rPr lang="de-DE" sz="1800" b="0" dirty="0">
                          <a:latin typeface="inherit"/>
                        </a:rPr>
                        <a:t>17. Jahrhundert.</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BFBFB"/>
                    </a:solidFill>
                  </a:tcPr>
                </a:tc>
              </a:tr>
              <a:tr h="534778">
                <a:tc>
                  <a:txBody>
                    <a:bodyPr/>
                    <a:lstStyle/>
                    <a:p>
                      <a:pPr algn="l" fontAlgn="ctr"/>
                      <a:r>
                        <a:rPr lang="uk-UA" sz="1800" b="0" dirty="0">
                          <a:latin typeface="inherit"/>
                        </a:rPr>
                        <a:t>04</a:t>
                      </a:r>
                    </a:p>
                  </a:txBody>
                  <a:tcPr marL="0" marR="0" marT="0" marB="0" anchor="ctr">
                    <a:lnL w="9525" cap="flat" cmpd="sng" algn="ctr">
                      <a:solidFill>
                        <a:srgbClr val="F0EC39"/>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0EC39"/>
                      </a:solidFill>
                      <a:prstDash val="solid"/>
                      <a:round/>
                      <a:headEnd type="none" w="med" len="med"/>
                      <a:tailEnd type="none" w="med" len="med"/>
                    </a:lnT>
                    <a:lnB w="9525" cap="flat" cmpd="sng" algn="ctr">
                      <a:solidFill>
                        <a:srgbClr val="00EE39"/>
                      </a:solidFill>
                      <a:prstDash val="solid"/>
                      <a:round/>
                      <a:headEnd type="none" w="med" len="med"/>
                      <a:tailEnd type="none" w="med" len="med"/>
                    </a:lnB>
                    <a:solidFill>
                      <a:srgbClr val="F2F2F2"/>
                    </a:solidFill>
                  </a:tcPr>
                </a:tc>
                <a:tc>
                  <a:txBody>
                    <a:bodyPr/>
                    <a:lstStyle/>
                    <a:p>
                      <a:pPr algn="l" fontAlgn="ctr"/>
                      <a:r>
                        <a:rPr lang="de-DE" sz="1800" b="0" dirty="0">
                          <a:latin typeface="inherit"/>
                        </a:rPr>
                        <a:t>Wo ist dein Bruder? - Er ist </a:t>
                      </a:r>
                      <a:r>
                        <a:rPr lang="pl-PL" sz="1800" b="0" dirty="0" smtClean="0">
                          <a:latin typeface="inherit"/>
                        </a:rPr>
                        <a:t>..................</a:t>
                      </a:r>
                      <a:r>
                        <a:rPr lang="de-DE" sz="1800" b="0" dirty="0">
                          <a:latin typeface="inherit"/>
                        </a:rPr>
                        <a:t> seiner Freundin.</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2F2F2"/>
                    </a:solidFill>
                  </a:tcPr>
                </a:tc>
              </a:tr>
              <a:tr h="534778">
                <a:tc>
                  <a:txBody>
                    <a:bodyPr/>
                    <a:lstStyle/>
                    <a:p>
                      <a:pPr algn="l" fontAlgn="ctr"/>
                      <a:r>
                        <a:rPr lang="uk-UA" sz="1800" b="0">
                          <a:latin typeface="inherit"/>
                        </a:rPr>
                        <a:t>05</a:t>
                      </a:r>
                    </a:p>
                  </a:txBody>
                  <a:tcPr marL="0" marR="0" marT="0" marB="0" anchor="ctr">
                    <a:lnL w="9525" cap="flat" cmpd="sng" algn="ctr">
                      <a:solidFill>
                        <a:srgbClr val="30EE39"/>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00EE39"/>
                      </a:solidFill>
                      <a:prstDash val="solid"/>
                      <a:round/>
                      <a:headEnd type="none" w="med" len="med"/>
                      <a:tailEnd type="none" w="med" len="med"/>
                    </a:lnT>
                    <a:lnB w="9525" cap="flat" cmpd="sng" algn="ctr">
                      <a:solidFill>
                        <a:srgbClr val="30EF39"/>
                      </a:solidFill>
                      <a:prstDash val="solid"/>
                      <a:round/>
                      <a:headEnd type="none" w="med" len="med"/>
                      <a:tailEnd type="none" w="med" len="med"/>
                    </a:lnB>
                    <a:solidFill>
                      <a:srgbClr val="FBFBFB"/>
                    </a:solidFill>
                  </a:tcPr>
                </a:tc>
                <a:tc>
                  <a:txBody>
                    <a:bodyPr/>
                    <a:lstStyle/>
                    <a:p>
                      <a:pPr algn="l" fontAlgn="ctr"/>
                      <a:r>
                        <a:rPr lang="de-DE" sz="1800" b="0" dirty="0">
                          <a:latin typeface="inherit"/>
                        </a:rPr>
                        <a:t>Der Student aus Korea ist erst  </a:t>
                      </a:r>
                      <a:r>
                        <a:rPr lang="pl-PL" sz="1800" b="0" dirty="0" smtClean="0">
                          <a:latin typeface="inherit"/>
                        </a:rPr>
                        <a:t>...................</a:t>
                      </a:r>
                      <a:r>
                        <a:rPr lang="de-DE" sz="1800" b="0" dirty="0" smtClean="0">
                          <a:latin typeface="inherit"/>
                        </a:rPr>
                        <a:t>zwei </a:t>
                      </a:r>
                      <a:r>
                        <a:rPr lang="de-DE" sz="1800" b="0" dirty="0">
                          <a:latin typeface="inherit"/>
                        </a:rPr>
                        <a:t>Wochen in Deutschland.</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BFBFB"/>
                    </a:solidFill>
                  </a:tcPr>
                </a:tc>
              </a:tr>
              <a:tr h="534778">
                <a:tc>
                  <a:txBody>
                    <a:bodyPr/>
                    <a:lstStyle/>
                    <a:p>
                      <a:pPr algn="l" fontAlgn="ctr"/>
                      <a:r>
                        <a:rPr lang="uk-UA" sz="1800" b="0" dirty="0" smtClean="0">
                          <a:latin typeface="inherit"/>
                        </a:rPr>
                        <a:t>0</a:t>
                      </a:r>
                      <a:r>
                        <a:rPr lang="pl-PL" sz="1800" b="0" dirty="0" smtClean="0">
                          <a:latin typeface="inherit"/>
                        </a:rPr>
                        <a:t>6</a:t>
                      </a:r>
                      <a:endParaRPr lang="uk-UA" sz="1800" b="0" dirty="0">
                        <a:latin typeface="inherit"/>
                      </a:endParaRPr>
                    </a:p>
                  </a:txBody>
                  <a:tcPr marL="0" marR="0" marT="0" marB="0" anchor="ctr">
                    <a:lnL w="9525" cap="flat" cmpd="sng" algn="ctr">
                      <a:solidFill>
                        <a:srgbClr val="F06FCD"/>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30EF39"/>
                      </a:solidFill>
                      <a:prstDash val="solid"/>
                      <a:round/>
                      <a:headEnd type="none" w="med" len="med"/>
                      <a:tailEnd type="none" w="med" len="med"/>
                    </a:lnT>
                    <a:lnB w="9525" cap="flat" cmpd="sng" algn="ctr">
                      <a:solidFill>
                        <a:srgbClr val="2009EE"/>
                      </a:solidFill>
                      <a:prstDash val="solid"/>
                      <a:round/>
                      <a:headEnd type="none" w="med" len="med"/>
                      <a:tailEnd type="none" w="med" len="med"/>
                    </a:lnB>
                    <a:solidFill>
                      <a:srgbClr val="FBFBFB"/>
                    </a:solidFill>
                  </a:tcPr>
                </a:tc>
                <a:tc>
                  <a:txBody>
                    <a:bodyPr/>
                    <a:lstStyle/>
                    <a:p>
                      <a:pPr algn="l" fontAlgn="ctr"/>
                      <a:r>
                        <a:rPr lang="de-DE" sz="1800" b="0" dirty="0">
                          <a:latin typeface="inherit"/>
                        </a:rPr>
                        <a:t>Meine Haare sind zu lang. Ich muss dringend </a:t>
                      </a:r>
                      <a:r>
                        <a:rPr lang="pl-PL" sz="1800" b="0" dirty="0" smtClean="0">
                          <a:latin typeface="inherit"/>
                        </a:rPr>
                        <a:t>......................</a:t>
                      </a:r>
                      <a:r>
                        <a:rPr lang="de-DE" sz="1800" b="0" dirty="0">
                          <a:latin typeface="inherit"/>
                        </a:rPr>
                        <a:t> Frisör.</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BFBFB"/>
                    </a:solidFill>
                  </a:tcPr>
                </a:tc>
              </a:tr>
              <a:tr h="534778">
                <a:tc>
                  <a:txBody>
                    <a:bodyPr/>
                    <a:lstStyle/>
                    <a:p>
                      <a:pPr algn="l" fontAlgn="ctr"/>
                      <a:r>
                        <a:rPr lang="uk-UA" sz="1800" b="0" dirty="0" smtClean="0">
                          <a:latin typeface="inherit"/>
                        </a:rPr>
                        <a:t>0</a:t>
                      </a:r>
                      <a:r>
                        <a:rPr lang="pl-PL" sz="1800" b="0" dirty="0" smtClean="0">
                          <a:latin typeface="inherit"/>
                        </a:rPr>
                        <a:t>7</a:t>
                      </a:r>
                      <a:endParaRPr lang="uk-UA" sz="1800" b="0" dirty="0">
                        <a:latin typeface="inherit"/>
                      </a:endParaRPr>
                    </a:p>
                  </a:txBody>
                  <a:tcPr marL="0" marR="0" marT="0" marB="0" anchor="ctr">
                    <a:lnL w="9525" cap="flat" cmpd="sng" algn="ctr">
                      <a:solidFill>
                        <a:srgbClr val="5061EF"/>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2009EE"/>
                      </a:solidFill>
                      <a:prstDash val="solid"/>
                      <a:round/>
                      <a:headEnd type="none" w="med" len="med"/>
                      <a:tailEnd type="none" w="med" len="med"/>
                    </a:lnT>
                    <a:lnB w="9525" cap="flat" cmpd="sng" algn="ctr">
                      <a:solidFill>
                        <a:srgbClr val="B087DE"/>
                      </a:solidFill>
                      <a:prstDash val="solid"/>
                      <a:round/>
                      <a:headEnd type="none" w="med" len="med"/>
                      <a:tailEnd type="none" w="med" len="med"/>
                    </a:lnB>
                    <a:solidFill>
                      <a:srgbClr val="F2F2F2"/>
                    </a:solidFill>
                  </a:tcPr>
                </a:tc>
                <a:tc>
                  <a:txBody>
                    <a:bodyPr/>
                    <a:lstStyle/>
                    <a:p>
                      <a:pPr algn="l" fontAlgn="ctr"/>
                      <a:r>
                        <a:rPr lang="de-DE" sz="1800" b="0" dirty="0">
                          <a:latin typeface="inherit"/>
                        </a:rPr>
                        <a:t>Woher kommst du gerade? - Ich komme gerade  </a:t>
                      </a:r>
                      <a:r>
                        <a:rPr lang="pl-PL" sz="1800" b="0" dirty="0" smtClean="0">
                          <a:latin typeface="inherit"/>
                        </a:rPr>
                        <a:t>.........</a:t>
                      </a:r>
                      <a:r>
                        <a:rPr lang="de-DE" sz="1800" b="0" dirty="0" smtClean="0">
                          <a:latin typeface="inherit"/>
                        </a:rPr>
                        <a:t>meiner </a:t>
                      </a:r>
                      <a:r>
                        <a:rPr lang="de-DE" sz="1800" b="0" dirty="0">
                          <a:latin typeface="inherit"/>
                        </a:rPr>
                        <a:t>Freundin.</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2F2F2"/>
                    </a:solidFill>
                  </a:tcPr>
                </a:tc>
              </a:tr>
              <a:tr h="534778">
                <a:tc>
                  <a:txBody>
                    <a:bodyPr/>
                    <a:lstStyle/>
                    <a:p>
                      <a:pPr algn="l" fontAlgn="ctr"/>
                      <a:r>
                        <a:rPr lang="uk-UA" sz="1800" b="0" dirty="0" smtClean="0">
                          <a:latin typeface="inherit"/>
                        </a:rPr>
                        <a:t>0</a:t>
                      </a:r>
                      <a:r>
                        <a:rPr lang="pl-PL" sz="1800" b="0" dirty="0" smtClean="0">
                          <a:latin typeface="inherit"/>
                        </a:rPr>
                        <a:t>8</a:t>
                      </a:r>
                      <a:endParaRPr lang="uk-UA" sz="1800" b="0" dirty="0">
                        <a:latin typeface="inherit"/>
                      </a:endParaRPr>
                    </a:p>
                  </a:txBody>
                  <a:tcPr marL="0" marR="0" marT="0" marB="0" anchor="ctr">
                    <a:lnL w="9525" cap="flat" cmpd="sng" algn="ctr">
                      <a:solidFill>
                        <a:srgbClr val="008ADE"/>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B087DE"/>
                      </a:solidFill>
                      <a:prstDash val="solid"/>
                      <a:round/>
                      <a:headEnd type="none" w="med" len="med"/>
                      <a:tailEnd type="none" w="med" len="med"/>
                    </a:lnT>
                    <a:lnB w="9525" cap="flat" cmpd="sng" algn="ctr">
                      <a:solidFill>
                        <a:srgbClr val="9087DE"/>
                      </a:solidFill>
                      <a:prstDash val="solid"/>
                      <a:round/>
                      <a:headEnd type="none" w="med" len="med"/>
                      <a:tailEnd type="none" w="med" len="med"/>
                    </a:lnB>
                    <a:solidFill>
                      <a:srgbClr val="FBFBFB"/>
                    </a:solidFill>
                  </a:tcPr>
                </a:tc>
                <a:tc>
                  <a:txBody>
                    <a:bodyPr/>
                    <a:lstStyle/>
                    <a:p>
                      <a:pPr algn="l" fontAlgn="ctr"/>
                      <a:r>
                        <a:rPr lang="de-DE" sz="1800" b="0" dirty="0">
                          <a:latin typeface="inherit"/>
                        </a:rPr>
                        <a:t> </a:t>
                      </a:r>
                      <a:r>
                        <a:rPr lang="pl-PL" sz="1800" b="0" dirty="0" smtClean="0">
                          <a:latin typeface="inherit"/>
                        </a:rPr>
                        <a:t>................. </a:t>
                      </a:r>
                      <a:r>
                        <a:rPr lang="de-DE" sz="1800" b="0" dirty="0" smtClean="0">
                          <a:latin typeface="inherit"/>
                        </a:rPr>
                        <a:t>der </a:t>
                      </a:r>
                      <a:r>
                        <a:rPr lang="de-DE" sz="1800" b="0" dirty="0">
                          <a:latin typeface="inherit"/>
                        </a:rPr>
                        <a:t>neuen Brille sieht Hans richtig intelligent aus.</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BFBFB"/>
                    </a:solidFill>
                  </a:tcPr>
                </a:tc>
              </a:tr>
              <a:tr h="534778">
                <a:tc>
                  <a:txBody>
                    <a:bodyPr/>
                    <a:lstStyle/>
                    <a:p>
                      <a:pPr algn="l" fontAlgn="ctr"/>
                      <a:r>
                        <a:rPr lang="pl-PL" sz="1800" b="0" dirty="0" smtClean="0">
                          <a:latin typeface="inherit"/>
                        </a:rPr>
                        <a:t>09</a:t>
                      </a:r>
                      <a:endParaRPr lang="uk-UA" sz="1800" b="0" dirty="0">
                        <a:latin typeface="inherit"/>
                      </a:endParaRPr>
                    </a:p>
                  </a:txBody>
                  <a:tcPr marL="0" marR="0" marT="0" marB="0" anchor="ctr">
                    <a:lnL w="9525" cap="flat" cmpd="sng" algn="ctr">
                      <a:solidFill>
                        <a:srgbClr val="D087DE"/>
                      </a:solidFill>
                      <a:prstDash val="solid"/>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9087DE"/>
                      </a:solidFill>
                      <a:prstDash val="solid"/>
                      <a:round/>
                      <a:headEnd type="none" w="med" len="med"/>
                      <a:tailEnd type="none" w="med" len="med"/>
                    </a:lnT>
                    <a:lnB w="9525" cap="flat" cmpd="sng" algn="ctr">
                      <a:solidFill>
                        <a:srgbClr val="FFFFFF"/>
                      </a:solidFill>
                      <a:prstDash val="dash"/>
                      <a:round/>
                      <a:headEnd type="none" w="med" len="med"/>
                      <a:tailEnd type="none" w="med" len="med"/>
                    </a:lnB>
                    <a:solidFill>
                      <a:srgbClr val="F2F2F2"/>
                    </a:solidFill>
                  </a:tcPr>
                </a:tc>
                <a:tc>
                  <a:txBody>
                    <a:bodyPr/>
                    <a:lstStyle/>
                    <a:p>
                      <a:pPr algn="l" fontAlgn="ctr"/>
                      <a:r>
                        <a:rPr lang="de-DE" sz="1800" b="0" dirty="0">
                          <a:latin typeface="inherit"/>
                        </a:rPr>
                        <a:t>Karin, holst du mir bitte eine Flasche Bier </a:t>
                      </a:r>
                      <a:r>
                        <a:rPr lang="pl-PL" sz="1800" b="0" dirty="0" smtClean="0">
                          <a:latin typeface="inherit"/>
                        </a:rPr>
                        <a:t>................</a:t>
                      </a:r>
                      <a:r>
                        <a:rPr lang="de-DE" sz="1800" b="0" dirty="0">
                          <a:latin typeface="inherit"/>
                        </a:rPr>
                        <a:t> dem Kühlschrank?</a:t>
                      </a:r>
                    </a:p>
                  </a:txBody>
                  <a:tcPr marL="0" marR="0" marT="0" marB="0" anchor="ctr">
                    <a:lnL w="9525" cap="flat" cmpd="sng" algn="ctr">
                      <a:solidFill>
                        <a:srgbClr val="CCCCCC"/>
                      </a:solidFill>
                      <a:prstDash val="dash"/>
                      <a:round/>
                      <a:headEnd type="none" w="med" len="med"/>
                      <a:tailEnd type="none" w="med" len="med"/>
                    </a:lnL>
                    <a:lnR w="9525" cap="flat" cmpd="sng" algn="ctr">
                      <a:solidFill>
                        <a:srgbClr val="CCCCCC"/>
                      </a:solidFill>
                      <a:prstDash val="dash"/>
                      <a:round/>
                      <a:headEnd type="none" w="med" len="med"/>
                      <a:tailEnd type="none" w="med" len="med"/>
                    </a:lnR>
                    <a:lnT w="9525" cap="flat" cmpd="sng" algn="ctr">
                      <a:solidFill>
                        <a:srgbClr val="CCCCCC"/>
                      </a:solidFill>
                      <a:prstDash val="dash"/>
                      <a:round/>
                      <a:headEnd type="none" w="med" len="med"/>
                      <a:tailEnd type="none" w="med" len="med"/>
                    </a:lnT>
                    <a:lnB w="9525" cap="flat" cmpd="sng" algn="ctr">
                      <a:solidFill>
                        <a:srgbClr val="CCCCCC"/>
                      </a:solidFill>
                      <a:prstDash val="dash"/>
                      <a:round/>
                      <a:headEnd type="none" w="med" len="med"/>
                      <a:tailEnd type="none" w="med" len="med"/>
                    </a:lnB>
                    <a:solidFill>
                      <a:srgbClr val="F2F2F2"/>
                    </a:solidFill>
                  </a:tcPr>
                </a:tc>
              </a:tr>
            </a:tbl>
          </a:graphicData>
        </a:graphic>
      </p:graphicFrame>
      <p:sp>
        <p:nvSpPr>
          <p:cNvPr id="53344" name="Rectangle 96"/>
          <p:cNvSpPr>
            <a:spLocks noChangeArrowheads="1"/>
          </p:cNvSpPr>
          <p:nvPr/>
        </p:nvSpPr>
        <p:spPr bwMode="auto">
          <a:xfrm>
            <a:off x="0" y="0"/>
            <a:ext cx="9144000" cy="153888"/>
          </a:xfrm>
          <a:prstGeom prst="rect">
            <a:avLst/>
          </a:prstGeom>
          <a:solidFill>
            <a:srgbClr val="F4F4F4"/>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000" b="0" i="0" u="none" strike="noStrike" cap="none" normalizeH="0" baseline="0" dirty="0" smtClean="0">
                <a:ln>
                  <a:noFill/>
                </a:ln>
                <a:solidFill>
                  <a:srgbClr val="333333"/>
                </a:solidFill>
                <a:effectLst/>
                <a:latin typeface="inherit"/>
                <a:cs typeface="Arial" pitchFamily="34"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ontrols>
      <p:control spid="53345" name="DefaultOcx" r:id="rId2" imgW="304920" imgH="228600"/>
      <p:control spid="53346" name="HTMLText1" r:id="rId3" imgW="304920" imgH="228600"/>
      <p:control spid="53347" name="HTMLText2" r:id="rId4" imgW="304920" imgH="228600"/>
      <p:control spid="53348" name="HTMLText3" r:id="rId5" imgW="304920" imgH="228600"/>
      <p:control spid="53349" name="HTMLText4" r:id="rId6" imgW="304920" imgH="228600"/>
      <p:control spid="53350" name="HTMLText5" r:id="rId7" imgW="304920" imgH="228600"/>
      <p:control spid="53351" name="HTMLText6" r:id="rId8" imgW="304920" imgH="228600"/>
      <p:control spid="53352" name="HTMLText7" r:id="rId9" imgW="304920" imgH="228600"/>
      <p:control spid="53353" name="HTMLText8" r:id="rId10" imgW="304920" imgH="228600"/>
      <p:control spid="53354" name="HTMLText9" r:id="rId11" imgW="304920" imgH="228600"/>
    </p:controls>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3984496" cy="758952"/>
          </a:xfrm>
        </p:spPr>
        <p:txBody>
          <a:bodyPr/>
          <a:lstStyle/>
          <a:p>
            <a:r>
              <a:rPr lang="en-US" dirty="0" err="1" smtClean="0"/>
              <a:t>Hausaufgaben</a:t>
            </a:r>
            <a:r>
              <a:rPr lang="en-US" dirty="0" smtClean="0"/>
              <a:t> </a:t>
            </a:r>
            <a:endParaRPr lang="uk-UA" dirty="0"/>
          </a:p>
        </p:txBody>
      </p:sp>
      <p:sp>
        <p:nvSpPr>
          <p:cNvPr id="3" name="Содержимое 2"/>
          <p:cNvSpPr>
            <a:spLocks noGrp="1"/>
          </p:cNvSpPr>
          <p:nvPr>
            <p:ph sz="quarter" idx="1"/>
          </p:nvPr>
        </p:nvSpPr>
        <p:spPr>
          <a:xfrm>
            <a:off x="214282" y="1000108"/>
            <a:ext cx="4055934" cy="4857752"/>
          </a:xfrm>
        </p:spPr>
        <p:txBody>
          <a:bodyPr/>
          <a:lstStyle/>
          <a:p>
            <a:r>
              <a:rPr lang="en-US" dirty="0" smtClean="0"/>
              <a:t>1</a:t>
            </a:r>
            <a:r>
              <a:rPr lang="en-US" sz="2000" dirty="0" smtClean="0"/>
              <a:t>. </a:t>
            </a:r>
            <a:r>
              <a:rPr lang="uk-UA" sz="2000" dirty="0" smtClean="0"/>
              <a:t>Вивчити слова.</a:t>
            </a:r>
          </a:p>
          <a:p>
            <a:r>
              <a:rPr lang="uk-UA" sz="2000" dirty="0" smtClean="0"/>
              <a:t>2. Виконати тест з граматики</a:t>
            </a:r>
            <a:endParaRPr lang="uk-UA" sz="2000" b="1" dirty="0" smtClean="0"/>
          </a:p>
          <a:p>
            <a:r>
              <a:rPr lang="uk-UA" sz="2000" dirty="0" smtClean="0"/>
              <a:t>3. Виконати </a:t>
            </a:r>
            <a:r>
              <a:rPr lang="uk-UA" sz="2000" dirty="0" smtClean="0"/>
              <a:t>тест з </a:t>
            </a:r>
            <a:r>
              <a:rPr lang="uk-UA" sz="2000" dirty="0" smtClean="0"/>
              <a:t>лексики.</a:t>
            </a:r>
          </a:p>
          <a:p>
            <a:r>
              <a:rPr lang="uk-UA" sz="2000" dirty="0" smtClean="0"/>
              <a:t>4. Написати коротке повідомлення про одну з визначних пам'яток Німеччини</a:t>
            </a:r>
            <a:r>
              <a:rPr lang="pl-PL" sz="2000" dirty="0" smtClean="0"/>
              <a:t>.</a:t>
            </a:r>
            <a:endParaRPr lang="uk-UA" dirty="0" smtClean="0"/>
          </a:p>
          <a:p>
            <a:endParaRPr lang="uk-UA" dirty="0"/>
          </a:p>
        </p:txBody>
      </p:sp>
      <p:pic>
        <p:nvPicPr>
          <p:cNvPr id="4" name="Picture 2"/>
          <p:cNvPicPr>
            <a:picLocks noChangeAspect="1" noChangeArrowheads="1"/>
          </p:cNvPicPr>
          <p:nvPr/>
        </p:nvPicPr>
        <p:blipFill>
          <a:blip r:embed="rId2"/>
          <a:srcRect/>
          <a:stretch>
            <a:fillRect/>
          </a:stretch>
        </p:blipFill>
        <p:spPr bwMode="auto">
          <a:xfrm>
            <a:off x="0" y="3500438"/>
            <a:ext cx="4643438" cy="3357563"/>
          </a:xfrm>
          <a:prstGeom prst="rect">
            <a:avLst/>
          </a:prstGeom>
          <a:noFill/>
          <a:ln w="9525">
            <a:noFill/>
            <a:miter lim="800000"/>
            <a:headEnd/>
            <a:tailEnd/>
          </a:ln>
          <a:effectLst/>
        </p:spPr>
      </p:pic>
      <p:pic>
        <p:nvPicPr>
          <p:cNvPr id="56322" name="Picture 2"/>
          <p:cNvPicPr>
            <a:picLocks noChangeAspect="1" noChangeArrowheads="1"/>
          </p:cNvPicPr>
          <p:nvPr/>
        </p:nvPicPr>
        <p:blipFill>
          <a:blip r:embed="rId3"/>
          <a:srcRect/>
          <a:stretch>
            <a:fillRect/>
          </a:stretch>
        </p:blipFill>
        <p:spPr bwMode="auto">
          <a:xfrm>
            <a:off x="4686300" y="0"/>
            <a:ext cx="4457700" cy="5505450"/>
          </a:xfrm>
          <a:prstGeom prst="rect">
            <a:avLst/>
          </a:prstGeom>
          <a:noFill/>
          <a:ln w="9525">
            <a:noFill/>
            <a:miter lim="800000"/>
            <a:headEnd/>
            <a:tailEnd/>
          </a:ln>
          <a:effectLst/>
        </p:spPr>
      </p:pic>
      <p:sp>
        <p:nvSpPr>
          <p:cNvPr id="8" name="Овал 7"/>
          <p:cNvSpPr/>
          <p:nvPr/>
        </p:nvSpPr>
        <p:spPr>
          <a:xfrm>
            <a:off x="4643438" y="5000636"/>
            <a:ext cx="3143272" cy="642942"/>
          </a:xfrm>
          <a:prstGeom prst="ellipse">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9" name="Овал 8"/>
          <p:cNvSpPr/>
          <p:nvPr/>
        </p:nvSpPr>
        <p:spPr>
          <a:xfrm>
            <a:off x="0" y="5857892"/>
            <a:ext cx="3143272" cy="714380"/>
          </a:xfrm>
          <a:prstGeom prst="ellipse">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357158" y="214290"/>
          <a:ext cx="8501122" cy="6385285"/>
        </p:xfrm>
        <a:graphic>
          <a:graphicData uri="http://schemas.openxmlformats.org/drawingml/2006/table">
            <a:tbl>
              <a:tblPr/>
              <a:tblGrid>
                <a:gridCol w="4250130"/>
                <a:gridCol w="4250992"/>
              </a:tblGrid>
              <a:tr h="517924">
                <a:tc>
                  <a:txBody>
                    <a:bodyPr/>
                    <a:lstStyle/>
                    <a:p>
                      <a:pPr algn="just">
                        <a:spcAft>
                          <a:spcPts val="0"/>
                        </a:spcAft>
                      </a:pPr>
                      <a:r>
                        <a:rPr lang="de-DE" sz="1800" dirty="0">
                          <a:latin typeface="Calibri"/>
                          <a:ea typeface="Times New Roman"/>
                        </a:rPr>
                        <a:t>die Sehenswürdigkeiten</a:t>
                      </a:r>
                      <a:r>
                        <a:rPr lang="uk-UA" sz="1800" dirty="0">
                          <a:latin typeface="Calibri"/>
                          <a:ea typeface="Times New Roman"/>
                        </a:rPr>
                        <a:t> – визначні місця Німеччини</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weisen</a:t>
                      </a:r>
                      <a:r>
                        <a:rPr lang="uk-UA" sz="1800">
                          <a:latin typeface="Calibri"/>
                          <a:ea typeface="Times New Roman"/>
                        </a:rPr>
                        <a:t> – показувати, вказувати</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die Kirche</a:t>
                      </a:r>
                      <a:r>
                        <a:rPr lang="uk-UA" sz="1800">
                          <a:latin typeface="Calibri"/>
                          <a:ea typeface="Times New Roman"/>
                        </a:rPr>
                        <a:t> - церква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der Weg</a:t>
                      </a:r>
                      <a:r>
                        <a:rPr lang="uk-UA" sz="1800">
                          <a:latin typeface="Calibri"/>
                          <a:ea typeface="Times New Roman"/>
                        </a:rPr>
                        <a:t> - шлях</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der Klöster</a:t>
                      </a:r>
                      <a:r>
                        <a:rPr lang="uk-UA" sz="1800">
                          <a:latin typeface="Calibri"/>
                          <a:ea typeface="Times New Roman"/>
                        </a:rPr>
                        <a:t> - монастир</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die Mariens</a:t>
                      </a:r>
                      <a:r>
                        <a:rPr lang="uk-UA" sz="1800">
                          <a:latin typeface="Calibri"/>
                          <a:ea typeface="Times New Roman"/>
                        </a:rPr>
                        <a:t>ä</a:t>
                      </a:r>
                      <a:r>
                        <a:rPr lang="de-DE" sz="1800">
                          <a:latin typeface="Calibri"/>
                          <a:ea typeface="Times New Roman"/>
                        </a:rPr>
                        <a:t>ule</a:t>
                      </a:r>
                      <a:r>
                        <a:rPr lang="uk-UA" sz="1800">
                          <a:latin typeface="Calibri"/>
                          <a:ea typeface="Times New Roman"/>
                        </a:rPr>
                        <a:t> – Маріїнська колона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die Burg</a:t>
                      </a:r>
                      <a:r>
                        <a:rPr lang="uk-UA" sz="1800">
                          <a:latin typeface="Calibri"/>
                          <a:ea typeface="Times New Roman"/>
                        </a:rPr>
                        <a:t> - замок</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in anderer Richtung</a:t>
                      </a:r>
                      <a:r>
                        <a:rPr lang="uk-UA" sz="1800">
                          <a:latin typeface="Calibri"/>
                          <a:ea typeface="Times New Roman"/>
                        </a:rPr>
                        <a:t> – у іншому напрямку</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Schl</a:t>
                      </a:r>
                      <a:r>
                        <a:rPr lang="uk-UA" sz="1800">
                          <a:latin typeface="Calibri"/>
                          <a:ea typeface="Times New Roman"/>
                        </a:rPr>
                        <a:t>ö</a:t>
                      </a:r>
                      <a:r>
                        <a:rPr lang="de-DE" sz="1800">
                          <a:latin typeface="Calibri"/>
                          <a:ea typeface="Times New Roman"/>
                        </a:rPr>
                        <a:t>ss</a:t>
                      </a:r>
                      <a:r>
                        <a:rPr lang="uk-UA" sz="1800">
                          <a:latin typeface="Calibri"/>
                          <a:ea typeface="Times New Roman"/>
                        </a:rPr>
                        <a:t> – замок, палац</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ausländisch</a:t>
                      </a:r>
                      <a:r>
                        <a:rPr lang="uk-UA" sz="1800">
                          <a:latin typeface="Calibri"/>
                          <a:ea typeface="Times New Roman"/>
                        </a:rPr>
                        <a:t> - іноземний</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120">
                <a:tc>
                  <a:txBody>
                    <a:bodyPr/>
                    <a:lstStyle/>
                    <a:p>
                      <a:pPr algn="just">
                        <a:spcAft>
                          <a:spcPts val="0"/>
                        </a:spcAft>
                      </a:pPr>
                      <a:r>
                        <a:rPr lang="de-DE" sz="1800">
                          <a:latin typeface="Calibri"/>
                          <a:ea typeface="Times New Roman"/>
                        </a:rPr>
                        <a:t>das Gesch</a:t>
                      </a:r>
                      <a:r>
                        <a:rPr lang="uk-UA" sz="1800">
                          <a:latin typeface="Calibri"/>
                          <a:ea typeface="Times New Roman"/>
                        </a:rPr>
                        <a:t>ä</a:t>
                      </a:r>
                      <a:r>
                        <a:rPr lang="de-DE" sz="1800">
                          <a:latin typeface="Calibri"/>
                          <a:ea typeface="Times New Roman"/>
                        </a:rPr>
                        <a:t>ft</a:t>
                      </a:r>
                      <a:r>
                        <a:rPr lang="uk-UA" sz="1800">
                          <a:latin typeface="Calibri"/>
                          <a:ea typeface="Times New Roman"/>
                        </a:rPr>
                        <a:t> – магазин; справа, заняття</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„Deutschlands Tor zur Welt“</a:t>
                      </a:r>
                      <a:r>
                        <a:rPr lang="uk-UA" sz="1800">
                          <a:latin typeface="Calibri"/>
                          <a:ea typeface="Times New Roman"/>
                        </a:rPr>
                        <a:t> – «Німецькі ворота у світ»</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Cafe</a:t>
                      </a:r>
                      <a:r>
                        <a:rPr lang="uk-UA" sz="1800">
                          <a:latin typeface="Calibri"/>
                          <a:ea typeface="Times New Roman"/>
                        </a:rPr>
                        <a:t> - кафе</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die Hafenstadt </a:t>
                      </a:r>
                      <a:r>
                        <a:rPr lang="uk-UA" sz="1800">
                          <a:latin typeface="Calibri"/>
                          <a:ea typeface="Times New Roman"/>
                        </a:rPr>
                        <a:t>– портове місто</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Restaurant</a:t>
                      </a:r>
                      <a:r>
                        <a:rPr lang="uk-UA" sz="1800">
                          <a:latin typeface="Calibri"/>
                          <a:ea typeface="Times New Roman"/>
                        </a:rPr>
                        <a:t> - ресторан</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die Weltbedeutung </a:t>
                      </a:r>
                      <a:r>
                        <a:rPr lang="uk-UA" sz="1800">
                          <a:latin typeface="Calibri"/>
                          <a:ea typeface="Times New Roman"/>
                        </a:rPr>
                        <a:t>– світове значення</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die Staatsoper</a:t>
                      </a:r>
                      <a:r>
                        <a:rPr lang="uk-UA" sz="1800">
                          <a:latin typeface="Calibri"/>
                          <a:ea typeface="Times New Roman"/>
                        </a:rPr>
                        <a:t> – державна опера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die Medienmetropole</a:t>
                      </a:r>
                      <a:r>
                        <a:rPr lang="uk-UA" sz="1800">
                          <a:latin typeface="Calibri"/>
                          <a:ea typeface="Times New Roman"/>
                        </a:rPr>
                        <a:t> – метрополія ЗМІ</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Theater</a:t>
                      </a:r>
                      <a:r>
                        <a:rPr lang="uk-UA" sz="1800">
                          <a:latin typeface="Calibri"/>
                          <a:ea typeface="Times New Roman"/>
                        </a:rPr>
                        <a:t> - театр</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die Altstadt</a:t>
                      </a:r>
                      <a:r>
                        <a:rPr lang="uk-UA" sz="1800">
                          <a:latin typeface="Calibri"/>
                          <a:ea typeface="Times New Roman"/>
                        </a:rPr>
                        <a:t> – стара частина міста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rotes Rathaus</a:t>
                      </a:r>
                      <a:r>
                        <a:rPr lang="uk-UA" sz="1800">
                          <a:latin typeface="Calibri"/>
                          <a:ea typeface="Times New Roman"/>
                        </a:rPr>
                        <a:t> – червона ратуша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sich fühlen</a:t>
                      </a:r>
                      <a:r>
                        <a:rPr lang="uk-UA" sz="1800">
                          <a:latin typeface="Calibri"/>
                          <a:ea typeface="Times New Roman"/>
                        </a:rPr>
                        <a:t> – почувати себе</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z</a:t>
                      </a:r>
                      <a:r>
                        <a:rPr lang="uk-UA" sz="1800">
                          <a:latin typeface="Calibri"/>
                          <a:ea typeface="Times New Roman"/>
                        </a:rPr>
                        <a:t>ä</a:t>
                      </a:r>
                      <a:r>
                        <a:rPr lang="de-DE" sz="1800">
                          <a:latin typeface="Calibri"/>
                          <a:ea typeface="Times New Roman"/>
                        </a:rPr>
                        <a:t>hlen</a:t>
                      </a:r>
                      <a:r>
                        <a:rPr lang="uk-UA" sz="1800">
                          <a:latin typeface="Calibri"/>
                          <a:ea typeface="Times New Roman"/>
                        </a:rPr>
                        <a:t> – налічувати, нараховувати</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das Märchenland</a:t>
                      </a:r>
                      <a:r>
                        <a:rPr lang="uk-UA" sz="1800">
                          <a:latin typeface="Calibri"/>
                          <a:ea typeface="Times New Roman"/>
                        </a:rPr>
                        <a:t> – казкова країна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der Turm</a:t>
                      </a:r>
                      <a:r>
                        <a:rPr lang="uk-UA" sz="1800">
                          <a:latin typeface="Calibri"/>
                          <a:ea typeface="Times New Roman"/>
                        </a:rPr>
                        <a:t> – вежа, башта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eng</a:t>
                      </a:r>
                      <a:r>
                        <a:rPr lang="uk-UA" sz="1800">
                          <a:latin typeface="Calibri"/>
                          <a:ea typeface="Times New Roman"/>
                        </a:rPr>
                        <a:t> - вузький</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Hausdach</a:t>
                      </a:r>
                      <a:r>
                        <a:rPr lang="uk-UA" sz="1800">
                          <a:latin typeface="Calibri"/>
                          <a:ea typeface="Times New Roman"/>
                        </a:rPr>
                        <a:t> – дах будинку</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es ist unmöglich </a:t>
                      </a:r>
                      <a:r>
                        <a:rPr lang="uk-UA" sz="1800">
                          <a:latin typeface="Calibri"/>
                          <a:ea typeface="Times New Roman"/>
                        </a:rPr>
                        <a:t>– це неможливо</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schauen</a:t>
                      </a:r>
                      <a:r>
                        <a:rPr lang="uk-UA" sz="1800">
                          <a:latin typeface="Calibri"/>
                          <a:ea typeface="Times New Roman"/>
                        </a:rPr>
                        <a:t> - дивитись</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aufz</a:t>
                      </a:r>
                      <a:r>
                        <a:rPr lang="ru-RU" sz="1800">
                          <a:latin typeface="Calibri"/>
                          <a:ea typeface="Times New Roman"/>
                        </a:rPr>
                        <a:t>ä</a:t>
                      </a:r>
                      <a:r>
                        <a:rPr lang="de-DE" sz="1800">
                          <a:latin typeface="Calibri"/>
                          <a:ea typeface="Times New Roman"/>
                        </a:rPr>
                        <a:t>hlen</a:t>
                      </a:r>
                      <a:r>
                        <a:rPr lang="uk-UA" sz="1800">
                          <a:latin typeface="Calibri"/>
                          <a:ea typeface="Times New Roman"/>
                        </a:rPr>
                        <a:t> - перелічувати</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das Neue Rathaus</a:t>
                      </a:r>
                      <a:r>
                        <a:rPr lang="uk-UA" sz="1800">
                          <a:latin typeface="Calibri"/>
                          <a:ea typeface="Times New Roman"/>
                        </a:rPr>
                        <a:t> – нова ратуша</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geschweige </a:t>
                      </a:r>
                      <a:r>
                        <a:rPr lang="uk-UA" sz="1800">
                          <a:latin typeface="Calibri"/>
                          <a:ea typeface="Times New Roman"/>
                        </a:rPr>
                        <a:t>– не кажучи вже про те, що</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die Aussicht</a:t>
                      </a:r>
                      <a:r>
                        <a:rPr lang="uk-UA" sz="1800">
                          <a:latin typeface="Calibri"/>
                          <a:ea typeface="Times New Roman"/>
                        </a:rPr>
                        <a:t> – вид, краєвид</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800">
                          <a:latin typeface="Calibri"/>
                          <a:ea typeface="Times New Roman"/>
                        </a:rPr>
                        <a:t>sehnlichster Traum</a:t>
                      </a:r>
                      <a:r>
                        <a:rPr lang="uk-UA" sz="1800">
                          <a:latin typeface="Calibri"/>
                          <a:ea typeface="Times New Roman"/>
                        </a:rPr>
                        <a:t> – потаємна мрія</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059">
                <a:tc>
                  <a:txBody>
                    <a:bodyPr/>
                    <a:lstStyle/>
                    <a:p>
                      <a:pPr algn="just">
                        <a:spcAft>
                          <a:spcPts val="0"/>
                        </a:spcAft>
                      </a:pPr>
                      <a:r>
                        <a:rPr lang="de-DE" sz="1800">
                          <a:latin typeface="Calibri"/>
                          <a:ea typeface="Times New Roman"/>
                        </a:rPr>
                        <a:t>winken</a:t>
                      </a:r>
                      <a:r>
                        <a:rPr lang="uk-UA" sz="1800">
                          <a:latin typeface="Calibri"/>
                          <a:ea typeface="Times New Roman"/>
                        </a:rPr>
                        <a:t> – робити знак, сигналізувати, кивати</a:t>
                      </a: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800" dirty="0">
                        <a:latin typeface="Calibri"/>
                        <a:ea typeface="Times New Roman"/>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Таблица 3"/>
          <p:cNvGraphicFramePr>
            <a:graphicFrameLocks noGrp="1"/>
          </p:cNvGraphicFramePr>
          <p:nvPr/>
        </p:nvGraphicFramePr>
        <p:xfrm>
          <a:off x="214282" y="1571611"/>
          <a:ext cx="8501122" cy="4643472"/>
        </p:xfrm>
        <a:graphic>
          <a:graphicData uri="http://schemas.openxmlformats.org/drawingml/2006/table">
            <a:tbl>
              <a:tblPr/>
              <a:tblGrid>
                <a:gridCol w="830188"/>
                <a:gridCol w="4010730"/>
                <a:gridCol w="3660204"/>
              </a:tblGrid>
              <a:tr h="335672">
                <a:tc>
                  <a:txBody>
                    <a:bodyPr/>
                    <a:lstStyle/>
                    <a:p>
                      <a:pPr algn="just">
                        <a:spcAft>
                          <a:spcPts val="0"/>
                        </a:spcAft>
                      </a:pPr>
                      <a:endParaRPr lang="en-US" sz="14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2000">
                          <a:latin typeface="Times New Roman"/>
                          <a:ea typeface="Times New Roman"/>
                        </a:rPr>
                        <a:t>Der Wurzelsalat</a:t>
                      </a:r>
                      <a:endParaRPr lang="uk-UA"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1400">
                          <a:latin typeface="Calibri"/>
                          <a:ea typeface="Times New Roman"/>
                        </a:rPr>
                        <a:t>Das Wort</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die enkeitw</a:t>
                      </a:r>
                      <a:r>
                        <a:rPr lang="uk-UA" sz="2000">
                          <a:latin typeface="Calibri"/>
                          <a:ea typeface="Times New Roman"/>
                        </a:rPr>
                        <a:t>ü</a:t>
                      </a:r>
                      <a:r>
                        <a:rPr lang="de-DE" sz="2000">
                          <a:latin typeface="Calibri"/>
                          <a:ea typeface="Times New Roman"/>
                        </a:rPr>
                        <a:t>rdigsehens</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2</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das ranttaures</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3</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die stadfenhat</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4</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die tungbeweltdeu</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5</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die podienmemetrole</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6</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das chenmärland</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7</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sterlichsehn umtra</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8</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die chekir</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9</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es ist mögunlich</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10</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der terklös</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11</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dischlänaus</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12</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a:latin typeface="Calibri"/>
                          <a:ea typeface="Times New Roman"/>
                        </a:rPr>
                        <a:t>z</a:t>
                      </a:r>
                      <a:r>
                        <a:rPr lang="ru-RU" sz="2000">
                          <a:latin typeface="Calibri"/>
                          <a:ea typeface="Times New Roman"/>
                        </a:rPr>
                        <a:t>ä</a:t>
                      </a:r>
                      <a:r>
                        <a:rPr lang="de-DE" sz="2000">
                          <a:latin typeface="Calibri"/>
                          <a:ea typeface="Times New Roman"/>
                        </a:rPr>
                        <a:t>hlenauf</a:t>
                      </a:r>
                      <a:endParaRPr lang="uk-UA" sz="20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13</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dirty="0" err="1">
                          <a:latin typeface="Calibri"/>
                          <a:ea typeface="Times New Roman"/>
                        </a:rPr>
                        <a:t>gegeweisch</a:t>
                      </a:r>
                      <a:endParaRPr lang="uk-UA" sz="20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700">
                <a:tc>
                  <a:txBody>
                    <a:bodyPr/>
                    <a:lstStyle/>
                    <a:p>
                      <a:pPr algn="just">
                        <a:spcAft>
                          <a:spcPts val="0"/>
                        </a:spcAft>
                      </a:pPr>
                      <a:r>
                        <a:rPr lang="de-DE" sz="1400">
                          <a:latin typeface="Calibri"/>
                          <a:ea typeface="Times New Roman"/>
                        </a:rPr>
                        <a:t>14</a:t>
                      </a:r>
                      <a:endParaRPr lang="uk-UA" sz="14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2000" dirty="0">
                          <a:latin typeface="Calibri"/>
                          <a:ea typeface="Times New Roman"/>
                        </a:rPr>
                        <a:t>die les</a:t>
                      </a:r>
                      <a:r>
                        <a:rPr lang="uk-UA" sz="2000" dirty="0">
                          <a:latin typeface="Calibri"/>
                          <a:ea typeface="Times New Roman"/>
                        </a:rPr>
                        <a:t>ä</a:t>
                      </a:r>
                      <a:r>
                        <a:rPr lang="de-DE" sz="2000" dirty="0" err="1">
                          <a:latin typeface="Calibri"/>
                          <a:ea typeface="Times New Roman"/>
                        </a:rPr>
                        <a:t>urien</a:t>
                      </a:r>
                      <a:r>
                        <a:rPr lang="en-US" sz="2000" dirty="0">
                          <a:latin typeface="Calibri"/>
                          <a:ea typeface="Times New Roman"/>
                        </a:rPr>
                        <a:t>m</a:t>
                      </a:r>
                      <a:r>
                        <a:rPr lang="de-DE" sz="2000" dirty="0">
                          <a:latin typeface="Calibri"/>
                          <a:ea typeface="Times New Roman"/>
                        </a:rPr>
                        <a:t>a</a:t>
                      </a:r>
                      <a:endParaRPr lang="uk-UA" sz="20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de-DE" sz="14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i="1" dirty="0" smtClean="0"/>
              <a:t>Die BRD und ihre Sehenswürdigkeiten</a:t>
            </a:r>
            <a:r>
              <a:rPr lang="de-DE" dirty="0" smtClean="0"/>
              <a:t> </a:t>
            </a:r>
            <a:r>
              <a:rPr lang="uk-UA" dirty="0" smtClean="0"/>
              <a:t/>
            </a:r>
            <a:br>
              <a:rPr lang="uk-UA" dirty="0" smtClean="0"/>
            </a:br>
            <a:endParaRPr lang="uk-UA" dirty="0"/>
          </a:p>
        </p:txBody>
      </p:sp>
      <p:sp>
        <p:nvSpPr>
          <p:cNvPr id="3" name="Содержимое 2"/>
          <p:cNvSpPr>
            <a:spLocks noGrp="1"/>
          </p:cNvSpPr>
          <p:nvPr>
            <p:ph sz="quarter" idx="1"/>
          </p:nvPr>
        </p:nvSpPr>
        <p:spPr>
          <a:xfrm>
            <a:off x="357158" y="785794"/>
            <a:ext cx="8448514" cy="6072206"/>
          </a:xfrm>
        </p:spPr>
        <p:txBody>
          <a:bodyPr>
            <a:noAutofit/>
          </a:bodyPr>
          <a:lstStyle/>
          <a:p>
            <a:r>
              <a:rPr lang="de-DE" sz="2400" dirty="0" smtClean="0"/>
              <a:t>Die BRD ist sehr reich an Sehenswürdigkeiten. Hier gibt es viele Kirchen, Klöster, Burgen und Schlösser. </a:t>
            </a:r>
            <a:endParaRPr lang="uk-UA" sz="2400" dirty="0" smtClean="0"/>
          </a:p>
          <a:p>
            <a:r>
              <a:rPr lang="de-DE" sz="2400" dirty="0" smtClean="0"/>
              <a:t>Berlin ist die Hauptstadt, liegt am Fluss Spree. Diese Stadt ist alt. Sie wurde im XIII Jahrhundert gegründet. Dann war es ein kleines </a:t>
            </a:r>
            <a:r>
              <a:rPr lang="de-DE" sz="2400" dirty="0" err="1" smtClean="0"/>
              <a:t>Walddorf</a:t>
            </a:r>
            <a:r>
              <a:rPr lang="de-DE" sz="2400" dirty="0" smtClean="0"/>
              <a:t> (Fischerdorf). Hier leben etwa 4 Mio. Menschen. Berlin ist sehr reich an Sehenswürdigkeiten. Die größte Sehenswürdigkeit, das Wahrzeichen der Stadt, ist das Brandenburger Tor. Eine der schönste und älteste Straße Berlins heißt „Die Straße Unter den Linden“. Die Hauptstraße heißt der Kurfürstendamm. Das ist eine der größten und schönsten Straßen der Stadt mit vielen Geschäften, </a:t>
            </a:r>
            <a:r>
              <a:rPr lang="de-DE" sz="2400" dirty="0" err="1" smtClean="0"/>
              <a:t>Cafes</a:t>
            </a:r>
            <a:r>
              <a:rPr lang="de-DE" sz="2400" dirty="0" smtClean="0"/>
              <a:t>, Restaurants. Sehr bekannt sind die deutsche Staatsoper, deutsches Theater, rotes Rathaus. Zwischen Rotem Rathaus und der Spree liegt das historische Nikolaiviertel, der älteste Stadtteil Berlins. </a:t>
            </a:r>
            <a:endParaRPr lang="de-DE" sz="2400" dirty="0" smtClean="0"/>
          </a:p>
          <a:p>
            <a:endParaRPr lang="uk-UA"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a:xfrm>
            <a:off x="301752" y="1527048"/>
            <a:ext cx="8503920" cy="5116662"/>
          </a:xfrm>
        </p:spPr>
        <p:txBody>
          <a:bodyPr>
            <a:normAutofit fontScale="85000" lnSpcReduction="10000"/>
          </a:bodyPr>
          <a:lstStyle/>
          <a:p>
            <a:r>
              <a:rPr lang="de-DE" sz="2800" dirty="0" smtClean="0"/>
              <a:t>Die Stadt hat natürlich viele andere Sehenswürdigkeiten: der Alexanderplatz mit dem Fernsehturm, die Humboldt-Universität, die Museumsinsel usw. </a:t>
            </a:r>
            <a:endParaRPr lang="uk-UA" sz="2800" dirty="0" smtClean="0"/>
          </a:p>
          <a:p>
            <a:r>
              <a:rPr lang="de-DE" dirty="0" smtClean="0"/>
              <a:t>München zählt etwa 1,3 Mio. Menschen. Die Türme, die über die Hausdächer schauen - der „Alte Peter“, die Frauenkirche, das Neue Rathaus – weisen Ihnen den Weg zum Herz der Stadt, zum Mariensäule. Von hier führt den Weg zum größten Geschäftsviertel der Stadt - der Kaufingerstraße, der Neuhäuserstraße und in anderer Richtung zum </a:t>
            </a:r>
            <a:r>
              <a:rPr lang="de-DE" dirty="0" err="1" smtClean="0"/>
              <a:t>Maximilanstraße</a:t>
            </a:r>
            <a:r>
              <a:rPr lang="de-DE" dirty="0" smtClean="0"/>
              <a:t> (die Hauptstraße der Stadt). </a:t>
            </a:r>
            <a:endParaRPr lang="uk-UA" dirty="0" smtClean="0"/>
          </a:p>
          <a:p>
            <a:r>
              <a:rPr lang="de-DE" dirty="0" smtClean="0"/>
              <a:t>Die beliebtesten Reiseziele für die ausländischen Touristen in der BRD sind der Rhein mit seinen malerischen Schlössern, der Schwarzwald mit seinen Dörfern und Bayern mit seinen Bergen und Sehen. Sehr schön sind auch der Harz und der Thüringen Wald, die Ostsee und die Nordsee. </a:t>
            </a:r>
            <a:endParaRPr lang="uk-UA" dirty="0" smtClean="0"/>
          </a:p>
          <a:p>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a:xfrm>
            <a:off x="301752" y="1527048"/>
            <a:ext cx="8503920" cy="5045224"/>
          </a:xfrm>
        </p:spPr>
        <p:txBody>
          <a:bodyPr>
            <a:normAutofit fontScale="85000" lnSpcReduction="20000"/>
          </a:bodyPr>
          <a:lstStyle/>
          <a:p>
            <a:r>
              <a:rPr lang="de-DE" dirty="0" smtClean="0"/>
              <a:t>Im Norden der Republik kann man viele Sehenswürdigkeiten sehen. Das sind vor allem die Städte Hamburg, Bremen und Lübeck. </a:t>
            </a:r>
            <a:endParaRPr lang="uk-UA" dirty="0" smtClean="0"/>
          </a:p>
          <a:p>
            <a:r>
              <a:rPr lang="de-DE" dirty="0" smtClean="0"/>
              <a:t>Hamburg, „Deutschlands Tor zur Welt“, ist eine Hafenstadt von Weltbedeutung und die größte Industriestadt der BRD. Hier kann man Schiffe aus aller Welt sehen. Hamburg ist auch als Medienmetropole bekannt. </a:t>
            </a:r>
            <a:endParaRPr lang="uk-UA" dirty="0" smtClean="0"/>
          </a:p>
          <a:p>
            <a:r>
              <a:rPr lang="de-DE" dirty="0" smtClean="0"/>
              <a:t>Wenn man nach Bremen oder Lübeck kommt und durch ihre Altstädte geht, fühlt man sich wie im Märchenland: kleine romantische Straßen, sehr eng und malerisch, schöne Häuser, gotische Kirchen, alte Mauern, Tore. </a:t>
            </a:r>
            <a:endParaRPr lang="uk-UA" dirty="0" smtClean="0"/>
          </a:p>
          <a:p>
            <a:r>
              <a:rPr lang="de-DE" dirty="0" smtClean="0"/>
              <a:t>Es ist unmöglich alle Sehenswürdigkeiten Deutschlands nicht einmal aufzuzählen, geschweige denn zu beschreiben. Es gibt natürlich sehr viele. Mein sehnlichster Traum ist sie zu besichtigen. Das mache ich bestimmt, wenn mir die Aussicht winkt! </a:t>
            </a:r>
            <a:endParaRPr lang="uk-UA"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il_fi" descr="http://www.odohodah.ru/m02.jpg"/>
          <p:cNvPicPr>
            <a:picLocks noGrp="1"/>
          </p:cNvPicPr>
          <p:nvPr>
            <p:ph sz="quarter" idx="1"/>
          </p:nvPr>
        </p:nvPicPr>
        <p:blipFill>
          <a:blip r:embed="rId2" cstate="print"/>
          <a:srcRect/>
          <a:stretch>
            <a:fillRect/>
          </a:stretch>
        </p:blipFill>
        <p:spPr bwMode="auto">
          <a:xfrm>
            <a:off x="1505744" y="1527175"/>
            <a:ext cx="60960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il_fi" descr="http://www.zagranhouse.ru/static/document_images/Germany-Hamburg-real-estate_jpg_500x375_q95.jpg"/>
          <p:cNvPicPr>
            <a:picLocks noGrp="1"/>
          </p:cNvPicPr>
          <p:nvPr>
            <p:ph sz="quarter" idx="1"/>
          </p:nvPr>
        </p:nvPicPr>
        <p:blipFill>
          <a:blip r:embed="rId2" cstate="print"/>
          <a:srcRect/>
          <a:stretch>
            <a:fillRect/>
          </a:stretch>
        </p:blipFill>
        <p:spPr bwMode="auto">
          <a:xfrm>
            <a:off x="571472" y="2000241"/>
            <a:ext cx="7572428" cy="38576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il_fi" descr="http://www.rostblog.ru/blog/wp-content/uploads/2009/11/IMG_0538.JPG"/>
          <p:cNvPicPr>
            <a:picLocks noGrp="1"/>
          </p:cNvPicPr>
          <p:nvPr>
            <p:ph sz="quarter" idx="1"/>
          </p:nvPr>
        </p:nvPicPr>
        <p:blipFill>
          <a:blip r:embed="rId2" cstate="print"/>
          <a:srcRect/>
          <a:stretch>
            <a:fillRect/>
          </a:stretch>
        </p:blipFill>
        <p:spPr bwMode="auto">
          <a:xfrm>
            <a:off x="4429124" y="1357298"/>
            <a:ext cx="4429156" cy="5072097"/>
          </a:xfrm>
          <a:prstGeom prst="rect">
            <a:avLst/>
          </a:prstGeom>
          <a:noFill/>
          <a:ln w="9525">
            <a:noFill/>
            <a:miter lim="800000"/>
            <a:headEnd/>
            <a:tailEnd/>
          </a:ln>
        </p:spPr>
      </p:pic>
      <p:pic>
        <p:nvPicPr>
          <p:cNvPr id="5" name="il_fi" descr="http://learngerman.kiev.ua/wp-content/uploads/2010/07/%D0%B1%D1%80%D0%B5%D0%BC%D0%B5%D0%BD.jpg"/>
          <p:cNvPicPr/>
          <p:nvPr/>
        </p:nvPicPr>
        <p:blipFill>
          <a:blip r:embed="rId3" cstate="print"/>
          <a:srcRect/>
          <a:stretch>
            <a:fillRect/>
          </a:stretch>
        </p:blipFill>
        <p:spPr bwMode="auto">
          <a:xfrm>
            <a:off x="642910" y="2000240"/>
            <a:ext cx="3429024" cy="35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TotalTime>
  <Words>1304</Words>
  <Application>Microsoft Office PowerPoint</Application>
  <PresentationFormat>Экран (4:3)</PresentationFormat>
  <Paragraphs>173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Официальная</vt:lpstr>
      <vt:lpstr>Die BRD und ihre Sehenswürdigkeiten </vt:lpstr>
      <vt:lpstr>Слайд 2</vt:lpstr>
      <vt:lpstr>Слайд 3</vt:lpstr>
      <vt:lpstr>Die BRD und ihre Sehenswürdigkeiten  </vt:lpstr>
      <vt:lpstr>Слайд 5</vt:lpstr>
      <vt:lpstr>Слайд 6</vt:lpstr>
      <vt:lpstr>Слайд 7</vt:lpstr>
      <vt:lpstr>Слайд 8</vt:lpstr>
      <vt:lpstr>Слайд 9</vt:lpstr>
      <vt:lpstr>Слайд 10</vt:lpstr>
      <vt:lpstr>Fragen zum Text</vt:lpstr>
      <vt:lpstr>Слайд 12</vt:lpstr>
      <vt:lpstr>Falsch oder richtig.</vt:lpstr>
      <vt:lpstr>PRÄPOSITIONEN MIT DATIV</vt:lpstr>
      <vt:lpstr>PRÄPOSITIONEN MIT DATIV</vt:lpstr>
      <vt:lpstr>Слайд 16</vt:lpstr>
      <vt:lpstr>Setzen Sie die fehlenden Präpositionen ein.      ab   aus    bei   mit   nach    seit   von   zu</vt:lpstr>
      <vt:lpstr>Hausaufgaben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BRD und ihre Sehenswürdigkeiten  </dc:title>
  <dc:creator>User</dc:creator>
  <cp:lastModifiedBy>User</cp:lastModifiedBy>
  <cp:revision>4</cp:revision>
  <dcterms:created xsi:type="dcterms:W3CDTF">2020-03-26T08:47:34Z</dcterms:created>
  <dcterms:modified xsi:type="dcterms:W3CDTF">2020-03-26T09:49:23Z</dcterms:modified>
</cp:coreProperties>
</file>