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89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2" r:id="rId25"/>
    <p:sldId id="267" r:id="rId26"/>
    <p:sldId id="288" r:id="rId27"/>
    <p:sldId id="264" r:id="rId28"/>
    <p:sldId id="290" r:id="rId29"/>
    <p:sldId id="26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70" autoAdjust="0"/>
    <p:restoredTop sz="94660"/>
  </p:normalViewPr>
  <p:slideViewPr>
    <p:cSldViewPr snapToGrid="0">
      <p:cViewPr>
        <p:scale>
          <a:sx n="60" d="100"/>
          <a:sy n="60" d="100"/>
        </p:scale>
        <p:origin x="-108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59AEC-4663-45E9-BA34-AEACCDDE0E5F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uk-UA"/>
        </a:p>
      </dgm:t>
    </dgm:pt>
    <dgm:pt modelId="{60BE943B-E06F-441A-9B98-2E8F7B69044B}">
      <dgm:prSet phldrT="[Текст]" custT="1"/>
      <dgm:spPr/>
      <dgm:t>
        <a:bodyPr/>
        <a:lstStyle/>
        <a:p>
          <a:r>
            <a:rPr lang="uk-UA" sz="4800" dirty="0" smtClean="0"/>
            <a:t>1</a:t>
          </a:r>
          <a:endParaRPr lang="uk-UA" sz="4800" dirty="0"/>
        </a:p>
      </dgm:t>
    </dgm:pt>
    <dgm:pt modelId="{FA6559A2-458E-431E-BBFC-D2CC66707057}" type="parTrans" cxnId="{B2DF75FC-D095-4664-BA14-F133C2086551}">
      <dgm:prSet/>
      <dgm:spPr/>
      <dgm:t>
        <a:bodyPr/>
        <a:lstStyle/>
        <a:p>
          <a:endParaRPr lang="uk-UA" sz="2800"/>
        </a:p>
      </dgm:t>
    </dgm:pt>
    <dgm:pt modelId="{2231D11E-7187-48B1-8438-F33465E2BACD}" type="sibTrans" cxnId="{B2DF75FC-D095-4664-BA14-F133C2086551}">
      <dgm:prSet/>
      <dgm:spPr/>
      <dgm:t>
        <a:bodyPr/>
        <a:lstStyle/>
        <a:p>
          <a:endParaRPr lang="uk-UA" sz="2800"/>
        </a:p>
      </dgm:t>
    </dgm:pt>
    <dgm:pt modelId="{093CECA8-C29F-4B3C-9692-F13D8C2386DA}">
      <dgm:prSet phldrT="[Текст]" custT="1"/>
      <dgm:spPr/>
      <dgm:t>
        <a:bodyPr/>
        <a:lstStyle/>
        <a:p>
          <a:r>
            <a:rPr lang="de-DE" sz="2000" smtClean="0"/>
            <a:t>Deutschland  liegt in der Mitte Europas.</a:t>
          </a:r>
          <a:endParaRPr lang="uk-UA" sz="2000" dirty="0"/>
        </a:p>
      </dgm:t>
    </dgm:pt>
    <dgm:pt modelId="{F12C787F-EB59-4A90-BC1D-351B97E30148}" type="parTrans" cxnId="{51B89180-BB44-4540-B1E3-E62C5BC6775E}">
      <dgm:prSet/>
      <dgm:spPr/>
      <dgm:t>
        <a:bodyPr/>
        <a:lstStyle/>
        <a:p>
          <a:endParaRPr lang="uk-UA" sz="2800"/>
        </a:p>
      </dgm:t>
    </dgm:pt>
    <dgm:pt modelId="{50FBF08E-E935-4A45-B4D9-98B97C1761A3}" type="sibTrans" cxnId="{51B89180-BB44-4540-B1E3-E62C5BC6775E}">
      <dgm:prSet/>
      <dgm:spPr/>
      <dgm:t>
        <a:bodyPr/>
        <a:lstStyle/>
        <a:p>
          <a:endParaRPr lang="uk-UA" sz="2800"/>
        </a:p>
      </dgm:t>
    </dgm:pt>
    <dgm:pt modelId="{053900B1-2B66-4095-A24C-25E179A8EF76}">
      <dgm:prSet phldrT="[Текст]" custT="1"/>
      <dgm:spPr/>
      <dgm:t>
        <a:bodyPr/>
        <a:lstStyle/>
        <a:p>
          <a:r>
            <a:rPr lang="uk-UA" sz="4800" dirty="0" smtClean="0"/>
            <a:t>2</a:t>
          </a:r>
          <a:endParaRPr lang="uk-UA" sz="4800" dirty="0"/>
        </a:p>
      </dgm:t>
    </dgm:pt>
    <dgm:pt modelId="{85A4DC60-9780-47CF-8DFF-276E01303680}" type="parTrans" cxnId="{23F4BCAF-5011-4A5C-BFF0-990D29A92483}">
      <dgm:prSet/>
      <dgm:spPr/>
      <dgm:t>
        <a:bodyPr/>
        <a:lstStyle/>
        <a:p>
          <a:endParaRPr lang="uk-UA" sz="2800"/>
        </a:p>
      </dgm:t>
    </dgm:pt>
    <dgm:pt modelId="{06AA0F6A-D722-41C9-ADBF-D737C703D643}" type="sibTrans" cxnId="{23F4BCAF-5011-4A5C-BFF0-990D29A92483}">
      <dgm:prSet/>
      <dgm:spPr/>
      <dgm:t>
        <a:bodyPr/>
        <a:lstStyle/>
        <a:p>
          <a:endParaRPr lang="uk-UA" sz="2800"/>
        </a:p>
      </dgm:t>
    </dgm:pt>
    <dgm:pt modelId="{0F7C76D7-A442-47F8-8A55-EC04B90D7ECE}">
      <dgm:prSet phldrT="[Текст]" custT="1"/>
      <dgm:spPr/>
      <dgm:t>
        <a:bodyPr/>
        <a:lstStyle/>
        <a:p>
          <a:r>
            <a:rPr lang="de-DE" sz="2000" dirty="0" smtClean="0"/>
            <a:t>Seine Nachbarn sind Dänemark,</a:t>
          </a:r>
          <a:r>
            <a:rPr lang="en-US" sz="2000" dirty="0" err="1" smtClean="0"/>
            <a:t>Polen</a:t>
          </a:r>
          <a:r>
            <a:rPr lang="de-DE" sz="2000" dirty="0" smtClean="0"/>
            <a:t>, die Tschechische</a:t>
          </a:r>
          <a:r>
            <a:rPr lang="uk-UA" sz="2000" dirty="0" smtClean="0"/>
            <a:t> </a:t>
          </a:r>
          <a:r>
            <a:rPr lang="de-DE" sz="2000" dirty="0" smtClean="0"/>
            <a:t>Republik, Österreich, Lichtenstein, die Schweiz, Frankreich, Luxemburg, Belgien und die Niederlande.</a:t>
          </a:r>
          <a:endParaRPr lang="uk-UA" sz="2000" dirty="0"/>
        </a:p>
      </dgm:t>
    </dgm:pt>
    <dgm:pt modelId="{6915B343-80A5-4593-92DA-029AA629E8BC}" type="parTrans" cxnId="{952EBB3F-80E9-4569-9402-0A4EF6A56C5F}">
      <dgm:prSet/>
      <dgm:spPr/>
      <dgm:t>
        <a:bodyPr/>
        <a:lstStyle/>
        <a:p>
          <a:endParaRPr lang="uk-UA" sz="2800"/>
        </a:p>
      </dgm:t>
    </dgm:pt>
    <dgm:pt modelId="{3E66B57F-BE6E-4CDF-B892-56D9383630B6}" type="sibTrans" cxnId="{952EBB3F-80E9-4569-9402-0A4EF6A56C5F}">
      <dgm:prSet/>
      <dgm:spPr/>
      <dgm:t>
        <a:bodyPr/>
        <a:lstStyle/>
        <a:p>
          <a:endParaRPr lang="uk-UA" sz="2800"/>
        </a:p>
      </dgm:t>
    </dgm:pt>
    <dgm:pt modelId="{F68C7F37-3F53-402D-8C43-BBBB99074C31}">
      <dgm:prSet phldrT="[Текст]" custT="1"/>
      <dgm:spPr/>
      <dgm:t>
        <a:bodyPr/>
        <a:lstStyle/>
        <a:p>
          <a:r>
            <a:rPr lang="uk-UA" sz="4800" dirty="0" smtClean="0"/>
            <a:t>3</a:t>
          </a:r>
          <a:endParaRPr lang="uk-UA" sz="4800" dirty="0"/>
        </a:p>
      </dgm:t>
    </dgm:pt>
    <dgm:pt modelId="{DEFCA7F9-4E43-4FEC-84B0-8A06A13B90CD}" type="parTrans" cxnId="{EE379003-8FEB-42E3-B00C-5A1DF29C8E78}">
      <dgm:prSet/>
      <dgm:spPr/>
      <dgm:t>
        <a:bodyPr/>
        <a:lstStyle/>
        <a:p>
          <a:endParaRPr lang="uk-UA" sz="2800"/>
        </a:p>
      </dgm:t>
    </dgm:pt>
    <dgm:pt modelId="{4DF2CEAF-5869-48BB-9763-BE0B604FD0C2}" type="sibTrans" cxnId="{EE379003-8FEB-42E3-B00C-5A1DF29C8E78}">
      <dgm:prSet/>
      <dgm:spPr/>
      <dgm:t>
        <a:bodyPr/>
        <a:lstStyle/>
        <a:p>
          <a:endParaRPr lang="uk-UA" sz="2800"/>
        </a:p>
      </dgm:t>
    </dgm:pt>
    <dgm:pt modelId="{6ABFB46C-11CD-4409-8D46-3274992EEF03}">
      <dgm:prSet phldrT="[Текст]" custT="1"/>
      <dgm:spPr/>
      <dgm:t>
        <a:bodyPr/>
        <a:lstStyle/>
        <a:p>
          <a:r>
            <a:rPr lang="de-DE" sz="2000" dirty="0" smtClean="0"/>
            <a:t>Die Nordsee und die Ostsee bilden die natürliche Grenzen</a:t>
          </a:r>
          <a:r>
            <a:rPr lang="uk-UA" sz="2000" dirty="0" smtClean="0"/>
            <a:t> </a:t>
          </a:r>
          <a:r>
            <a:rPr lang="de-DE" sz="2000" dirty="0" smtClean="0"/>
            <a:t>im Norden</a:t>
          </a:r>
          <a:endParaRPr lang="uk-UA" sz="2000" dirty="0"/>
        </a:p>
      </dgm:t>
    </dgm:pt>
    <dgm:pt modelId="{1E352C3A-214D-445E-81C9-58C243B802E8}" type="parTrans" cxnId="{15DA3D05-3624-4EB7-B4BD-8FF7303443AA}">
      <dgm:prSet/>
      <dgm:spPr/>
      <dgm:t>
        <a:bodyPr/>
        <a:lstStyle/>
        <a:p>
          <a:endParaRPr lang="uk-UA" sz="2800"/>
        </a:p>
      </dgm:t>
    </dgm:pt>
    <dgm:pt modelId="{86BCEEEC-49D2-4DD5-B6BE-C3E83C88BC1F}" type="sibTrans" cxnId="{15DA3D05-3624-4EB7-B4BD-8FF7303443AA}">
      <dgm:prSet/>
      <dgm:spPr/>
      <dgm:t>
        <a:bodyPr/>
        <a:lstStyle/>
        <a:p>
          <a:endParaRPr lang="uk-UA" sz="2800"/>
        </a:p>
      </dgm:t>
    </dgm:pt>
    <dgm:pt modelId="{CECDBF05-AD7B-4DA2-A542-B5096485D9F4}" type="pres">
      <dgm:prSet presAssocID="{66E59AEC-4663-45E9-BA34-AEACCDDE0E5F}" presName="linearFlow" presStyleCnt="0">
        <dgm:presLayoutVars>
          <dgm:dir/>
          <dgm:animLvl val="lvl"/>
          <dgm:resizeHandles val="exact"/>
        </dgm:presLayoutVars>
      </dgm:prSet>
      <dgm:spPr/>
    </dgm:pt>
    <dgm:pt modelId="{3C8FE814-F02F-41FD-9862-5BA82364BFA2}" type="pres">
      <dgm:prSet presAssocID="{60BE943B-E06F-441A-9B98-2E8F7B69044B}" presName="composite" presStyleCnt="0"/>
      <dgm:spPr/>
    </dgm:pt>
    <dgm:pt modelId="{2B591EAA-ED33-432F-BB5C-1C2377B89A8D}" type="pres">
      <dgm:prSet presAssocID="{60BE943B-E06F-441A-9B98-2E8F7B69044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4012CBB-1B2B-4B01-8B1E-D67EFB88B25D}" type="pres">
      <dgm:prSet presAssocID="{60BE943B-E06F-441A-9B98-2E8F7B69044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33F739-7BBF-40C6-BAFE-142DE21F4B15}" type="pres">
      <dgm:prSet presAssocID="{2231D11E-7187-48B1-8438-F33465E2BACD}" presName="sp" presStyleCnt="0"/>
      <dgm:spPr/>
    </dgm:pt>
    <dgm:pt modelId="{1CB45F62-6A3E-42F0-B488-496BDFE24A65}" type="pres">
      <dgm:prSet presAssocID="{053900B1-2B66-4095-A24C-25E179A8EF76}" presName="composite" presStyleCnt="0"/>
      <dgm:spPr/>
    </dgm:pt>
    <dgm:pt modelId="{FE039D42-3A95-412E-9997-3C4A7E30E190}" type="pres">
      <dgm:prSet presAssocID="{053900B1-2B66-4095-A24C-25E179A8EF7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BE8039A-51E8-48F3-AA0E-316632CF03F9}" type="pres">
      <dgm:prSet presAssocID="{053900B1-2B66-4095-A24C-25E179A8EF7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BCEFF3-213E-4E72-A4F7-80A359618079}" type="pres">
      <dgm:prSet presAssocID="{06AA0F6A-D722-41C9-ADBF-D737C703D643}" presName="sp" presStyleCnt="0"/>
      <dgm:spPr/>
    </dgm:pt>
    <dgm:pt modelId="{A2698602-040C-4D63-A5F9-F1B2DE599CE2}" type="pres">
      <dgm:prSet presAssocID="{F68C7F37-3F53-402D-8C43-BBBB99074C31}" presName="composite" presStyleCnt="0"/>
      <dgm:spPr/>
    </dgm:pt>
    <dgm:pt modelId="{1AE502E7-6031-4103-94BA-1AA7E564279F}" type="pres">
      <dgm:prSet presAssocID="{F68C7F37-3F53-402D-8C43-BBBB99074C3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68831FB-5FEE-43C1-ADE5-005113A51208}" type="pres">
      <dgm:prSet presAssocID="{F68C7F37-3F53-402D-8C43-BBBB99074C3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5DA3D05-3624-4EB7-B4BD-8FF7303443AA}" srcId="{F68C7F37-3F53-402D-8C43-BBBB99074C31}" destId="{6ABFB46C-11CD-4409-8D46-3274992EEF03}" srcOrd="0" destOrd="0" parTransId="{1E352C3A-214D-445E-81C9-58C243B802E8}" sibTransId="{86BCEEEC-49D2-4DD5-B6BE-C3E83C88BC1F}"/>
    <dgm:cxn modelId="{23F4BCAF-5011-4A5C-BFF0-990D29A92483}" srcId="{66E59AEC-4663-45E9-BA34-AEACCDDE0E5F}" destId="{053900B1-2B66-4095-A24C-25E179A8EF76}" srcOrd="1" destOrd="0" parTransId="{85A4DC60-9780-47CF-8DFF-276E01303680}" sibTransId="{06AA0F6A-D722-41C9-ADBF-D737C703D643}"/>
    <dgm:cxn modelId="{BBD883BF-CEE7-4471-BC00-FFBE6343F65F}" type="presOf" srcId="{0F7C76D7-A442-47F8-8A55-EC04B90D7ECE}" destId="{EBE8039A-51E8-48F3-AA0E-316632CF03F9}" srcOrd="0" destOrd="0" presId="urn:microsoft.com/office/officeart/2005/8/layout/chevron2"/>
    <dgm:cxn modelId="{D563E2AC-DD27-4EF9-87E9-2F59D1E21D15}" type="presOf" srcId="{093CECA8-C29F-4B3C-9692-F13D8C2386DA}" destId="{A4012CBB-1B2B-4B01-8B1E-D67EFB88B25D}" srcOrd="0" destOrd="0" presId="urn:microsoft.com/office/officeart/2005/8/layout/chevron2"/>
    <dgm:cxn modelId="{CA6CEF1E-A57E-4CEB-AA07-073A4566A0A7}" type="presOf" srcId="{6ABFB46C-11CD-4409-8D46-3274992EEF03}" destId="{E68831FB-5FEE-43C1-ADE5-005113A51208}" srcOrd="0" destOrd="0" presId="urn:microsoft.com/office/officeart/2005/8/layout/chevron2"/>
    <dgm:cxn modelId="{952EBB3F-80E9-4569-9402-0A4EF6A56C5F}" srcId="{053900B1-2B66-4095-A24C-25E179A8EF76}" destId="{0F7C76D7-A442-47F8-8A55-EC04B90D7ECE}" srcOrd="0" destOrd="0" parTransId="{6915B343-80A5-4593-92DA-029AA629E8BC}" sibTransId="{3E66B57F-BE6E-4CDF-B892-56D9383630B6}"/>
    <dgm:cxn modelId="{61EE3A09-2425-4C69-8D6E-4EBA8CAB75EF}" type="presOf" srcId="{F68C7F37-3F53-402D-8C43-BBBB99074C31}" destId="{1AE502E7-6031-4103-94BA-1AA7E564279F}" srcOrd="0" destOrd="0" presId="urn:microsoft.com/office/officeart/2005/8/layout/chevron2"/>
    <dgm:cxn modelId="{B2DF75FC-D095-4664-BA14-F133C2086551}" srcId="{66E59AEC-4663-45E9-BA34-AEACCDDE0E5F}" destId="{60BE943B-E06F-441A-9B98-2E8F7B69044B}" srcOrd="0" destOrd="0" parTransId="{FA6559A2-458E-431E-BBFC-D2CC66707057}" sibTransId="{2231D11E-7187-48B1-8438-F33465E2BACD}"/>
    <dgm:cxn modelId="{5B518C61-973D-43CF-97B9-B0FEA7A5E6E3}" type="presOf" srcId="{60BE943B-E06F-441A-9B98-2E8F7B69044B}" destId="{2B591EAA-ED33-432F-BB5C-1C2377B89A8D}" srcOrd="0" destOrd="0" presId="urn:microsoft.com/office/officeart/2005/8/layout/chevron2"/>
    <dgm:cxn modelId="{EE379003-8FEB-42E3-B00C-5A1DF29C8E78}" srcId="{66E59AEC-4663-45E9-BA34-AEACCDDE0E5F}" destId="{F68C7F37-3F53-402D-8C43-BBBB99074C31}" srcOrd="2" destOrd="0" parTransId="{DEFCA7F9-4E43-4FEC-84B0-8A06A13B90CD}" sibTransId="{4DF2CEAF-5869-48BB-9763-BE0B604FD0C2}"/>
    <dgm:cxn modelId="{E51C9B65-D868-4102-A503-2E48B797122A}" type="presOf" srcId="{053900B1-2B66-4095-A24C-25E179A8EF76}" destId="{FE039D42-3A95-412E-9997-3C4A7E30E190}" srcOrd="0" destOrd="0" presId="urn:microsoft.com/office/officeart/2005/8/layout/chevron2"/>
    <dgm:cxn modelId="{51B89180-BB44-4540-B1E3-E62C5BC6775E}" srcId="{60BE943B-E06F-441A-9B98-2E8F7B69044B}" destId="{093CECA8-C29F-4B3C-9692-F13D8C2386DA}" srcOrd="0" destOrd="0" parTransId="{F12C787F-EB59-4A90-BC1D-351B97E30148}" sibTransId="{50FBF08E-E935-4A45-B4D9-98B97C1761A3}"/>
    <dgm:cxn modelId="{4CB3F2AC-C893-4450-9B63-9941BE3F7FC9}" type="presOf" srcId="{66E59AEC-4663-45E9-BA34-AEACCDDE0E5F}" destId="{CECDBF05-AD7B-4DA2-A542-B5096485D9F4}" srcOrd="0" destOrd="0" presId="urn:microsoft.com/office/officeart/2005/8/layout/chevron2"/>
    <dgm:cxn modelId="{E9566D98-07FD-4398-9FA4-892D1515C470}" type="presParOf" srcId="{CECDBF05-AD7B-4DA2-A542-B5096485D9F4}" destId="{3C8FE814-F02F-41FD-9862-5BA82364BFA2}" srcOrd="0" destOrd="0" presId="urn:microsoft.com/office/officeart/2005/8/layout/chevron2"/>
    <dgm:cxn modelId="{4549EF3E-A0C4-4735-A63E-9FF99EBBD223}" type="presParOf" srcId="{3C8FE814-F02F-41FD-9862-5BA82364BFA2}" destId="{2B591EAA-ED33-432F-BB5C-1C2377B89A8D}" srcOrd="0" destOrd="0" presId="urn:microsoft.com/office/officeart/2005/8/layout/chevron2"/>
    <dgm:cxn modelId="{C132C2D4-ACE7-48FC-B7E3-14598299413D}" type="presParOf" srcId="{3C8FE814-F02F-41FD-9862-5BA82364BFA2}" destId="{A4012CBB-1B2B-4B01-8B1E-D67EFB88B25D}" srcOrd="1" destOrd="0" presId="urn:microsoft.com/office/officeart/2005/8/layout/chevron2"/>
    <dgm:cxn modelId="{282EBF1E-49EF-483A-8DAA-6A7C023A0F6D}" type="presParOf" srcId="{CECDBF05-AD7B-4DA2-A542-B5096485D9F4}" destId="{F933F739-7BBF-40C6-BAFE-142DE21F4B15}" srcOrd="1" destOrd="0" presId="urn:microsoft.com/office/officeart/2005/8/layout/chevron2"/>
    <dgm:cxn modelId="{0132F8FB-7CC4-45EC-9572-A96D6D5C12EF}" type="presParOf" srcId="{CECDBF05-AD7B-4DA2-A542-B5096485D9F4}" destId="{1CB45F62-6A3E-42F0-B488-496BDFE24A65}" srcOrd="2" destOrd="0" presId="urn:microsoft.com/office/officeart/2005/8/layout/chevron2"/>
    <dgm:cxn modelId="{BE98EF27-7086-4149-AA40-CBAA00921D82}" type="presParOf" srcId="{1CB45F62-6A3E-42F0-B488-496BDFE24A65}" destId="{FE039D42-3A95-412E-9997-3C4A7E30E190}" srcOrd="0" destOrd="0" presId="urn:microsoft.com/office/officeart/2005/8/layout/chevron2"/>
    <dgm:cxn modelId="{64280923-2D2A-426E-9D91-E181189E30BF}" type="presParOf" srcId="{1CB45F62-6A3E-42F0-B488-496BDFE24A65}" destId="{EBE8039A-51E8-48F3-AA0E-316632CF03F9}" srcOrd="1" destOrd="0" presId="urn:microsoft.com/office/officeart/2005/8/layout/chevron2"/>
    <dgm:cxn modelId="{3995A0BB-5C08-437B-8D10-7961EACD577C}" type="presParOf" srcId="{CECDBF05-AD7B-4DA2-A542-B5096485D9F4}" destId="{9FBCEFF3-213E-4E72-A4F7-80A359618079}" srcOrd="3" destOrd="0" presId="urn:microsoft.com/office/officeart/2005/8/layout/chevron2"/>
    <dgm:cxn modelId="{03635689-0244-4486-8557-9B33F92D7C82}" type="presParOf" srcId="{CECDBF05-AD7B-4DA2-A542-B5096485D9F4}" destId="{A2698602-040C-4D63-A5F9-F1B2DE599CE2}" srcOrd="4" destOrd="0" presId="urn:microsoft.com/office/officeart/2005/8/layout/chevron2"/>
    <dgm:cxn modelId="{9A8FF0F7-A625-4DF8-8ACD-4DF9F48FFAF3}" type="presParOf" srcId="{A2698602-040C-4D63-A5F9-F1B2DE599CE2}" destId="{1AE502E7-6031-4103-94BA-1AA7E564279F}" srcOrd="0" destOrd="0" presId="urn:microsoft.com/office/officeart/2005/8/layout/chevron2"/>
    <dgm:cxn modelId="{968EC842-C492-4B9E-9CB3-3D67C196DC4E}" type="presParOf" srcId="{A2698602-040C-4D63-A5F9-F1B2DE599CE2}" destId="{E68831FB-5FEE-43C1-ADE5-005113A51208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9473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243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86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73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90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29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60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xmlns="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:a16="http://schemas.microsoft.com/office/drawing/2014/main" xmlns="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xmlns="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:a16="http://schemas.microsoft.com/office/drawing/2014/main" xmlns="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82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32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96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16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7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xmlns="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xmlns="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86001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xmlns="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8252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xmlns="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xmlns="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xmlns="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:a16="http://schemas.microsoft.com/office/drawing/2014/main" xmlns="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xmlns="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xmlns="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xmlns="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800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:a16="http://schemas.microsoft.com/office/drawing/2014/main" xmlns="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hyperlink" Target="http://bravointour.zp.ua/images/tours/big_burning_tour38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s49.radikal.ru/i125/0904/14/306e571e2884.jpg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rundschau-online.de/ks/images/mdsBild/1257159071578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ckerart.de/Foto/leipzig/Leipzig-1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citylux.info/files/images/Universitet_Leipzig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san-salvador.diplo.de/Vertretung/sansalvador/es/03/Deutschlandgalerie/Deutschlandgalerie__37__Weimar,property=Galeriebild__gros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library.ru/2/liki/img/268b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49.radikal.ru/i125/0904/14/306e571e288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hyperlink" Target="http://www.citylux.info/files/images/Universitet_Leipzig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Mittelgebirgsschwelle" TargetMode="External"/><Relationship Id="rId13" Type="http://schemas.openxmlformats.org/officeDocument/2006/relationships/hyperlink" Target="http://de.wikipedia.org/wiki/D%C3%A4nemark" TargetMode="External"/><Relationship Id="rId18" Type="http://schemas.openxmlformats.org/officeDocument/2006/relationships/hyperlink" Target="http://de.wikipedia.org/wiki/Frankreich" TargetMode="External"/><Relationship Id="rId3" Type="http://schemas.openxmlformats.org/officeDocument/2006/relationships/hyperlink" Target="http://de.wikipedia.org/wiki/Mitteleuropa" TargetMode="External"/><Relationship Id="rId21" Type="http://schemas.openxmlformats.org/officeDocument/2006/relationships/hyperlink" Target="http://de.wikipedia.org/wiki/Niederlande" TargetMode="External"/><Relationship Id="rId7" Type="http://schemas.openxmlformats.org/officeDocument/2006/relationships/hyperlink" Target="http://de.wikipedia.org/wiki/Norddeutsches_Tiefland" TargetMode="External"/><Relationship Id="rId12" Type="http://schemas.openxmlformats.org/officeDocument/2006/relationships/hyperlink" Target="http://de.wikipedia.org/wiki/Nachbarstaat" TargetMode="External"/><Relationship Id="rId17" Type="http://schemas.openxmlformats.org/officeDocument/2006/relationships/hyperlink" Target="http://de.wikipedia.org/wiki/Schweiz" TargetMode="External"/><Relationship Id="rId2" Type="http://schemas.openxmlformats.org/officeDocument/2006/relationships/hyperlink" Target="http://de.wikipedia.org/wiki/Staat" TargetMode="External"/><Relationship Id="rId16" Type="http://schemas.openxmlformats.org/officeDocument/2006/relationships/hyperlink" Target="http://de.wikipedia.org/wiki/%C3%96sterreich" TargetMode="External"/><Relationship Id="rId20" Type="http://schemas.openxmlformats.org/officeDocument/2006/relationships/hyperlink" Target="http://de.wikipedia.org/wiki/Belgi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Naturr%C3%A4umliche_Haupteinheiten_Deutschlands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://de.wikipedia.org/wiki/Berlin" TargetMode="External"/><Relationship Id="rId15" Type="http://schemas.openxmlformats.org/officeDocument/2006/relationships/hyperlink" Target="http://de.wikipedia.org/wiki/Tschechien" TargetMode="External"/><Relationship Id="rId10" Type="http://schemas.openxmlformats.org/officeDocument/2006/relationships/hyperlink" Target="http://de.wikipedia.org/wiki/Alpen" TargetMode="External"/><Relationship Id="rId19" Type="http://schemas.openxmlformats.org/officeDocument/2006/relationships/hyperlink" Target="http://de.wikipedia.org/wiki/Luxemburg" TargetMode="External"/><Relationship Id="rId4" Type="http://schemas.openxmlformats.org/officeDocument/2006/relationships/hyperlink" Target="http://de.wikipedia.org/wiki/Bundeshauptstadt" TargetMode="External"/><Relationship Id="rId9" Type="http://schemas.openxmlformats.org/officeDocument/2006/relationships/hyperlink" Target="http://de.wikipedia.org/wiki/Alpenvorland" TargetMode="External"/><Relationship Id="rId14" Type="http://schemas.openxmlformats.org/officeDocument/2006/relationships/hyperlink" Target="http://de.wikipedia.org/wiki/Polen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Hiddensee" TargetMode="External"/><Relationship Id="rId13" Type="http://schemas.openxmlformats.org/officeDocument/2006/relationships/hyperlink" Target="http://de.wikipedia.org/wiki/Rhein" TargetMode="External"/><Relationship Id="rId18" Type="http://schemas.openxmlformats.org/officeDocument/2006/relationships/hyperlink" Target="http://de.wikipedia.org/wiki/Ems" TargetMode="External"/><Relationship Id="rId26" Type="http://schemas.openxmlformats.org/officeDocument/2006/relationships/hyperlink" Target="http://de.wikipedia.org/wiki/Oberstdorf" TargetMode="External"/><Relationship Id="rId3" Type="http://schemas.openxmlformats.org/officeDocument/2006/relationships/hyperlink" Target="http://de.wikipedia.org/wiki/Ostfriesische_Inseln" TargetMode="External"/><Relationship Id="rId21" Type="http://schemas.openxmlformats.org/officeDocument/2006/relationships/hyperlink" Target="http://de.wikipedia.org/wiki/Schwarzes_Meer" TargetMode="External"/><Relationship Id="rId7" Type="http://schemas.openxmlformats.org/officeDocument/2006/relationships/hyperlink" Target="http://de.wikipedia.org/wiki/Poel" TargetMode="External"/><Relationship Id="rId12" Type="http://schemas.openxmlformats.org/officeDocument/2006/relationships/hyperlink" Target="http://de.wikipedia.org/wiki/Fischland-Dar%C3%9F-Zingst" TargetMode="External"/><Relationship Id="rId17" Type="http://schemas.openxmlformats.org/officeDocument/2006/relationships/hyperlink" Target="http://de.wikipedia.org/wiki/Weser" TargetMode="External"/><Relationship Id="rId25" Type="http://schemas.openxmlformats.org/officeDocument/2006/relationships/hyperlink" Target="http://de.wikipedia.org/wiki/List_(Sylt)" TargetMode="External"/><Relationship Id="rId2" Type="http://schemas.openxmlformats.org/officeDocument/2006/relationships/hyperlink" Target="http://de.wikipedia.org/wiki/Nordfriesische_Inseln" TargetMode="External"/><Relationship Id="rId16" Type="http://schemas.openxmlformats.org/officeDocument/2006/relationships/hyperlink" Target="http://de.wikipedia.org/wiki/Oder" TargetMode="External"/><Relationship Id="rId20" Type="http://schemas.openxmlformats.org/officeDocument/2006/relationships/hyperlink" Target="http://de.wikipedia.org/wiki/Ostse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de.wikipedia.org/wiki/Fehmarn" TargetMode="External"/><Relationship Id="rId11" Type="http://schemas.openxmlformats.org/officeDocument/2006/relationships/hyperlink" Target="http://de.wikipedia.org/wiki/Halbinsel" TargetMode="External"/><Relationship Id="rId24" Type="http://schemas.openxmlformats.org/officeDocument/2006/relationships/hyperlink" Target="http://de.wikipedia.org/wiki/Selfkant" TargetMode="External"/><Relationship Id="rId5" Type="http://schemas.openxmlformats.org/officeDocument/2006/relationships/hyperlink" Target="http://de.wikipedia.org/wiki/Neuwerk_(Insel)" TargetMode="External"/><Relationship Id="rId15" Type="http://schemas.openxmlformats.org/officeDocument/2006/relationships/hyperlink" Target="http://de.wikipedia.org/wiki/Elbe" TargetMode="External"/><Relationship Id="rId23" Type="http://schemas.openxmlformats.org/officeDocument/2006/relationships/hyperlink" Target="http://de.wikipedia.org/wiki/G%C3%B6rlitz" TargetMode="External"/><Relationship Id="rId28" Type="http://schemas.openxmlformats.org/officeDocument/2006/relationships/image" Target="../media/image36.jpeg"/><Relationship Id="rId10" Type="http://schemas.openxmlformats.org/officeDocument/2006/relationships/hyperlink" Target="http://de.wikipedia.org/wiki/Usedom" TargetMode="External"/><Relationship Id="rId19" Type="http://schemas.openxmlformats.org/officeDocument/2006/relationships/hyperlink" Target="http://de.wikipedia.org/wiki/Nordsee" TargetMode="External"/><Relationship Id="rId4" Type="http://schemas.openxmlformats.org/officeDocument/2006/relationships/hyperlink" Target="http://de.wikipedia.org/wiki/Helgoland" TargetMode="External"/><Relationship Id="rId9" Type="http://schemas.openxmlformats.org/officeDocument/2006/relationships/hyperlink" Target="http://de.wikipedia.org/wiki/R%C3%BCgen" TargetMode="External"/><Relationship Id="rId14" Type="http://schemas.openxmlformats.org/officeDocument/2006/relationships/hyperlink" Target="http://de.wikipedia.org/wiki/Donau" TargetMode="External"/><Relationship Id="rId22" Type="http://schemas.openxmlformats.org/officeDocument/2006/relationships/hyperlink" Target="http://de.wikipedia.org/wiki/Mittelpunkt_Deutschlands" TargetMode="External"/><Relationship Id="rId27" Type="http://schemas.openxmlformats.org/officeDocument/2006/relationships/hyperlink" Target="http://de.wikipedia.org/wiki/Zipfelbun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e.wikipedia.org/wiki/Naturr%C3%A4umliche_Haupteinheiten_Deutschland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10.svg"/><Relationship Id="rId10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38.png"/><Relationship Id="rId9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4" Type="http://schemas.openxmlformats.org/officeDocument/2006/relationships/image" Target="../media/image44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74" b="374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682937"/>
            <a:ext cx="5953246" cy="1302310"/>
          </a:xfrm>
        </p:spPr>
        <p:txBody>
          <a:bodyPr/>
          <a:lstStyle/>
          <a:p>
            <a:r>
              <a:rPr lang="en-US" dirty="0" smtClean="0"/>
              <a:t>Deutschland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Bundesrepublik</a:t>
            </a:r>
            <a:r>
              <a:rPr lang="en-US" dirty="0" smtClean="0"/>
              <a:t> Deutschland</a:t>
            </a:r>
          </a:p>
          <a:p>
            <a:r>
              <a:rPr lang="en-US" dirty="0" smtClean="0"/>
              <a:t>Semester - 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440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84691" y="2393893"/>
            <a:ext cx="4191029" cy="1785950"/>
          </a:xfrm>
        </p:spPr>
        <p:txBody>
          <a:bodyPr>
            <a:noAutofit/>
          </a:bodyPr>
          <a:lstStyle/>
          <a:p>
            <a:r>
              <a:rPr lang="en-US" sz="2000" dirty="0" smtClean="0"/>
              <a:t>https://whiteboard.hanisauland.de/whiteboard/wbt-bundeslaender-und-hauptstaedte-in-deutschland</a:t>
            </a:r>
            <a:endParaRPr lang="uk-UA" sz="2000" dirty="0"/>
          </a:p>
        </p:txBody>
      </p:sp>
      <p:pic>
        <p:nvPicPr>
          <p:cNvPr id="4" name="Picture 4" descr="К игре по станциям » Германия», «Великие немцы», «Сказки», Праздники». |  Deutsch macht Spass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462" y="630621"/>
            <a:ext cx="3878317" cy="52183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27051" y="214314"/>
            <a:ext cx="10972800" cy="714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DE" sz="2400" dirty="0"/>
              <a:t> </a:t>
            </a:r>
            <a:r>
              <a:rPr lang="de-DE" sz="2400" dirty="0" smtClean="0"/>
              <a:t>                </a:t>
            </a:r>
            <a:r>
              <a:rPr lang="de-DE" sz="2800" dirty="0" smtClean="0"/>
              <a:t>Die </a:t>
            </a:r>
            <a:r>
              <a:rPr lang="de-DE" sz="2800" dirty="0"/>
              <a:t>größte Kulturzentren sind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/>
          </a:p>
        </p:txBody>
      </p:sp>
      <p:pic>
        <p:nvPicPr>
          <p:cNvPr id="7171" name="Picture 5" descr="Bild: ErnserBi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01" y="776289"/>
            <a:ext cx="36195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9" descr="Branderburger 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785814"/>
            <a:ext cx="4445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96851" y="1022351"/>
            <a:ext cx="211454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Berlin,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903385" y="2819401"/>
            <a:ext cx="2400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Köln,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 flipV="1">
            <a:off x="8667752" y="2357438"/>
            <a:ext cx="254423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822451" y="6078538"/>
            <a:ext cx="1036954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dirty="0">
              <a:latin typeface="Arial" charset="0"/>
            </a:endParaRPr>
          </a:p>
        </p:txBody>
      </p:sp>
      <p:pic>
        <p:nvPicPr>
          <p:cNvPr id="7177" name="Picture 10" descr="http://www.hickerphoto.com/data/media/181/ad_24324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3685" y="785814"/>
            <a:ext cx="3888316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10325101" y="3271839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München</a:t>
            </a:r>
            <a:endParaRPr lang="ru-RU" b="1"/>
          </a:p>
        </p:txBody>
      </p:sp>
      <p:pic>
        <p:nvPicPr>
          <p:cNvPr id="11" name="Picture 4" descr="Картинка 6 из 7102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1" y="3714751"/>
            <a:ext cx="6172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3810000" y="6329364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Hamburg</a:t>
            </a:r>
            <a:endParaRPr lang="ru-RU" b="1"/>
          </a:p>
        </p:txBody>
      </p:sp>
      <p:pic>
        <p:nvPicPr>
          <p:cNvPr id="13" name="Picture 6" descr="Картинка 38 из 3737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1251" y="3714750"/>
            <a:ext cx="5958416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10373785" y="6305550"/>
            <a:ext cx="161924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Dresden</a:t>
            </a:r>
            <a:endParaRPr lang="ru-RU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7890" y="428604"/>
            <a:ext cx="8544910" cy="7143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4400" dirty="0" smtClean="0"/>
              <a:t>                      </a:t>
            </a:r>
            <a:r>
              <a:rPr lang="de-DE" sz="4400" dirty="0" smtClean="0"/>
              <a:t>Hamburg </a:t>
            </a:r>
            <a:endParaRPr lang="ru-RU" sz="4400" dirty="0"/>
          </a:p>
        </p:txBody>
      </p:sp>
      <p:pic>
        <p:nvPicPr>
          <p:cNvPr id="27650" name="Picture 2" descr="Достопримечательности Гамбурга: что посмотреть за 2 д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98" y="1101605"/>
            <a:ext cx="9391030" cy="5275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Hamburg</a:t>
            </a:r>
            <a:endParaRPr lang="uk-UA" dirty="0"/>
          </a:p>
        </p:txBody>
      </p:sp>
      <p:pic>
        <p:nvPicPr>
          <p:cNvPr id="37890" name="Picture 2" descr="Гамбург вошел в ТОП-10 самых дружелюбных городов 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648" y="1377010"/>
            <a:ext cx="9286888" cy="46434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09" y="571480"/>
            <a:ext cx="10972800" cy="6429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600" dirty="0" smtClean="0"/>
              <a:t>         </a:t>
            </a:r>
            <a:r>
              <a:rPr lang="de-DE" sz="3600" dirty="0" smtClean="0"/>
              <a:t>   </a:t>
            </a:r>
            <a:r>
              <a:rPr lang="ru-RU" sz="3600" dirty="0" smtClean="0"/>
              <a:t>                    </a:t>
            </a:r>
            <a:r>
              <a:rPr lang="de-DE" sz="4400" dirty="0" smtClean="0"/>
              <a:t>Dresden </a:t>
            </a:r>
            <a:endParaRPr lang="ru-RU" sz="4400" dirty="0" smtClean="0"/>
          </a:p>
        </p:txBody>
      </p:sp>
      <p:pic>
        <p:nvPicPr>
          <p:cNvPr id="26626" name="Picture 2" descr="Добро пожаловать в регион Дрезден-Эльбланд! | Бонту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649" y="1247926"/>
            <a:ext cx="10160000" cy="5057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81489" y="642918"/>
            <a:ext cx="2037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Dresden 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Отдых в Дрезде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846" y="1401150"/>
            <a:ext cx="9715520" cy="4857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142876"/>
            <a:ext cx="10972800" cy="10001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800" dirty="0" smtClean="0"/>
              <a:t>Leipzig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1" y="4643438"/>
            <a:ext cx="12001500" cy="22145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smtClean="0"/>
              <a:t>                               </a:t>
            </a:r>
            <a:endParaRPr lang="ru-RU" sz="200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smtClean="0"/>
              <a:t>     </a:t>
            </a:r>
            <a:r>
              <a:rPr lang="en-US" sz="2000" smtClean="0">
                <a:effectLst/>
              </a:rPr>
              <a:t>Neues Rathaus</a:t>
            </a:r>
            <a:r>
              <a:rPr lang="ru-RU" sz="2400" smtClean="0"/>
              <a:t>                                      </a:t>
            </a:r>
            <a:r>
              <a:rPr lang="de-DE" sz="2000" smtClean="0"/>
              <a:t>die Universitätsbibliothek </a:t>
            </a:r>
            <a:r>
              <a:rPr lang="ru-RU" sz="2000" smtClean="0"/>
              <a:t> </a:t>
            </a:r>
          </a:p>
        </p:txBody>
      </p:sp>
      <p:pic>
        <p:nvPicPr>
          <p:cNvPr id="17412" name="Picture 2" descr="Картинка 39 из 302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1" y="1643063"/>
            <a:ext cx="3071284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Картинка 110 из 3025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1428750"/>
            <a:ext cx="31432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Картинка 125 из 3025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" y="1928814"/>
            <a:ext cx="4385733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5365" y="4502535"/>
            <a:ext cx="10972800" cy="7789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de-DE" sz="4800" dirty="0" smtClean="0"/>
              <a:t>          </a:t>
            </a:r>
            <a:r>
              <a:rPr lang="ru-RU" sz="4800" dirty="0" smtClean="0"/>
              <a:t>                  </a:t>
            </a:r>
            <a:r>
              <a:rPr lang="de-DE" sz="4800" dirty="0" smtClean="0"/>
              <a:t>Weimar</a:t>
            </a:r>
            <a:endParaRPr lang="ru-RU" sz="4800" dirty="0"/>
          </a:p>
        </p:txBody>
      </p:sp>
      <p:pic>
        <p:nvPicPr>
          <p:cNvPr id="18435" name="Picture 2" descr="Картинка 16 из 86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5234517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Картинка 42 из 865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2" y="1058863"/>
            <a:ext cx="5911849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1" y="0"/>
            <a:ext cx="10972800" cy="939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Die größte Industriezentren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" name="Picture 4" descr="Картинка 6 из 710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57251"/>
            <a:ext cx="60960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619252" y="3929064"/>
            <a:ext cx="16192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Hamburg</a:t>
            </a:r>
            <a:endParaRPr lang="ru-RU" b="1"/>
          </a:p>
        </p:txBody>
      </p:sp>
      <p:pic>
        <p:nvPicPr>
          <p:cNvPr id="5" name="Picture 4" descr="Картинка 110 из 3025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1" y="857250"/>
            <a:ext cx="3143249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6953251" y="3786189"/>
            <a:ext cx="133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Leipzig</a:t>
            </a:r>
            <a:endParaRPr lang="ru-RU" b="1"/>
          </a:p>
        </p:txBody>
      </p:sp>
      <p:pic>
        <p:nvPicPr>
          <p:cNvPr id="38914" name="Picture 2" descr="imag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1" y="4357689"/>
            <a:ext cx="6153151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3143252" y="6072189"/>
            <a:ext cx="20002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München</a:t>
            </a:r>
            <a:endParaRPr lang="ru-RU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1" y="142876"/>
            <a:ext cx="11620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/>
              <a:t>Die Natur des Landes ist sehr schön. Es gibt hier Wälder, Felder, Berge, Flüsse und Seen.  Wir können die bedeutendsten Berge, Flüsse, und Seen auf der Landkarte Deutschlands finden.</a:t>
            </a:r>
            <a:endParaRPr lang="ru-RU" sz="2400" dirty="0"/>
          </a:p>
        </p:txBody>
      </p:sp>
      <p:pic>
        <p:nvPicPr>
          <p:cNvPr id="38914" name="Picture 2" descr="Deutschland - презентация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5"/>
            <a:ext cx="9810776" cy="480534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938C8F5-15F6-4EDA-807A-D5F5DBB60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92823" y="-6906"/>
            <a:ext cx="2995239" cy="3395565"/>
          </a:xfrm>
        </p:spPr>
        <p:txBody>
          <a:bodyPr>
            <a:normAutofit/>
          </a:bodyPr>
          <a:lstStyle/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Schweiz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17A89EC-5833-4B25-8580-A293FEE87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589361"/>
            <a:ext cx="3036888" cy="3270568"/>
          </a:xfrm>
        </p:spPr>
        <p:txBody>
          <a:bodyPr/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ru-RU" sz="3600" b="1" dirty="0" smtClean="0">
                <a:latin typeface="Constantia" pitchFamily="18" charset="0"/>
                <a:ea typeface="SimSun" pitchFamily="2" charset="-122"/>
                <a:cs typeface="Times New Roman"/>
              </a:rPr>
              <a:t>Ӧ</a:t>
            </a:r>
            <a:r>
              <a:rPr lang="en-US" sz="3600" b="1" dirty="0" err="1" smtClean="0">
                <a:latin typeface="Constantia" pitchFamily="18" charset="0"/>
                <a:ea typeface="SimSun" pitchFamily="2" charset="-122"/>
                <a:cs typeface="Times New Roman"/>
              </a:rPr>
              <a:t>sterreich</a:t>
            </a:r>
            <a:endParaRPr lang="ru-RU" sz="3600" b="1" dirty="0">
              <a:latin typeface="Constantia" pitchFamily="18" charset="0"/>
              <a:ea typeface="SimSun" pitchFamily="2" charset="-122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4F1EEA2-7595-4361-81A1-0F0204974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3429000"/>
            <a:ext cx="3013980" cy="3429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dirty="0" smtClean="0"/>
          </a:p>
          <a:p>
            <a:pPr algn="ctr"/>
            <a:r>
              <a:rPr lang="en-US" sz="3600" b="1" dirty="0" smtClean="0">
                <a:latin typeface="Constantia" pitchFamily="18" charset="0"/>
              </a:rPr>
              <a:t>Deutschland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DE47FC9-D039-4E77-AB0F-B1619FE0B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67732" cy="3429000"/>
          </a:xfrm>
        </p:spPr>
        <p:txBody>
          <a:bodyPr>
            <a:normAutofit/>
          </a:bodyPr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nstantia" pitchFamily="18" charset="0"/>
              </a:rPr>
              <a:t>Luxemburg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nstantia" pitchFamily="18" charset="0"/>
              </a:rPr>
              <a:t>Lichtenstein</a:t>
            </a:r>
            <a:endParaRPr lang="ru-RU" sz="32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7650" name="Picture 2" descr="Coollingua: Deutschland, Германия, Allemagne etc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94" y="0"/>
            <a:ext cx="2541494" cy="3440651"/>
          </a:xfrm>
          <a:prstGeom prst="rect">
            <a:avLst/>
          </a:prstGeom>
          <a:noFill/>
        </p:spPr>
      </p:pic>
      <p:pic>
        <p:nvPicPr>
          <p:cNvPr id="27652" name="Picture 4" descr="Drapeau Suisse - AXY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1846" y="4174471"/>
            <a:ext cx="2676525" cy="1704976"/>
          </a:xfrm>
          <a:prstGeom prst="rect">
            <a:avLst/>
          </a:prstGeom>
          <a:noFill/>
        </p:spPr>
      </p:pic>
      <p:pic>
        <p:nvPicPr>
          <p:cNvPr id="27654" name="Picture 6" descr="Файл:Austria State Flag Map.png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998" y="941295"/>
            <a:ext cx="2982800" cy="1640540"/>
          </a:xfrm>
          <a:prstGeom prst="rect">
            <a:avLst/>
          </a:prstGeom>
          <a:noFill/>
        </p:spPr>
      </p:pic>
      <p:pic>
        <p:nvPicPr>
          <p:cNvPr id="27656" name="Picture 8" descr="Карты Люксембурга | Большие карты Люксембурга с возможностью скачать и  распечата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10499834" y="3657599"/>
            <a:ext cx="1692166" cy="2455972"/>
          </a:xfrm>
          <a:prstGeom prst="rect">
            <a:avLst/>
          </a:prstGeom>
          <a:noFill/>
        </p:spPr>
      </p:pic>
      <p:pic>
        <p:nvPicPr>
          <p:cNvPr id="27658" name="Picture 10" descr="Флаг Лихтенштейна Тризен Пустая карта, флаг, граница, разное, флаг png |  PNGW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05212" y="3762208"/>
            <a:ext cx="1372035" cy="2659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443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048500" y="214313"/>
            <a:ext cx="4667251" cy="10541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DE" sz="2400" dirty="0"/>
              <a:t> Die größten Flüsse Deutschlands sind </a:t>
            </a:r>
            <a:r>
              <a:rPr lang="de-DE" sz="2400" b="1" i="1" u="sng" dirty="0"/>
              <a:t>der Rhein</a:t>
            </a:r>
            <a:r>
              <a:rPr lang="de-DE" sz="2400" dirty="0"/>
              <a:t>, </a:t>
            </a:r>
            <a:r>
              <a:rPr lang="de-DE" sz="2400" dirty="0" smtClean="0"/>
              <a:t>                          </a:t>
            </a:r>
            <a:r>
              <a:rPr lang="de-DE" sz="2400" b="1" i="1" u="sng" dirty="0" smtClean="0"/>
              <a:t>die </a:t>
            </a:r>
            <a:r>
              <a:rPr lang="de-DE" sz="2400" b="1" i="1" u="sng" dirty="0"/>
              <a:t>Weser</a:t>
            </a:r>
            <a:r>
              <a:rPr lang="de-DE" sz="2400" u="sng" dirty="0"/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400" b="1" i="1" dirty="0" smtClean="0"/>
              <a:t>    </a:t>
            </a:r>
            <a:r>
              <a:rPr lang="de-DE" sz="2400" b="1" i="1" u="sng" dirty="0" smtClean="0"/>
              <a:t>die </a:t>
            </a:r>
            <a:r>
              <a:rPr lang="de-DE" sz="2400" b="1" i="1" u="sng" dirty="0"/>
              <a:t>Elbe</a:t>
            </a:r>
            <a:r>
              <a:rPr lang="de-DE" sz="2400" u="sng" dirty="0"/>
              <a:t>, </a:t>
            </a:r>
            <a:r>
              <a:rPr lang="de-DE" sz="2400" u="sng" dirty="0" smtClean="0"/>
              <a:t>                                </a:t>
            </a:r>
            <a:r>
              <a:rPr lang="de-DE" sz="2400" b="1" i="1" u="sng" dirty="0" smtClean="0"/>
              <a:t>die </a:t>
            </a:r>
            <a:r>
              <a:rPr lang="de-DE" sz="2400" b="1" i="1" u="sng" dirty="0"/>
              <a:t>Oder </a:t>
            </a:r>
            <a:r>
              <a:rPr lang="de-DE" sz="2400" u="sng" dirty="0"/>
              <a:t>und </a:t>
            </a:r>
            <a:r>
              <a:rPr lang="de-DE" sz="2400" u="sng" dirty="0" smtClean="0"/>
              <a:t>                   </a:t>
            </a:r>
            <a:r>
              <a:rPr lang="de-DE" sz="2400" b="1" i="1" u="sng" dirty="0" smtClean="0"/>
              <a:t>die </a:t>
            </a:r>
            <a:r>
              <a:rPr lang="de-DE" sz="2400" b="1" i="1" u="sng" dirty="0"/>
              <a:t>Donau</a:t>
            </a:r>
            <a:r>
              <a:rPr lang="de-DE" sz="2400" u="sng" dirty="0"/>
              <a:t>.</a:t>
            </a:r>
            <a:endParaRPr lang="ru-RU" sz="2400" u="sng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208434" y="4437063"/>
            <a:ext cx="3983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Der größte See ist</a:t>
            </a:r>
          </a:p>
          <a:p>
            <a:pPr>
              <a:spcBef>
                <a:spcPct val="50000"/>
              </a:spcBef>
            </a:pPr>
            <a:r>
              <a:rPr lang="de-DE" sz="2400" b="1" i="1" u="sng"/>
              <a:t>der Bodensee.</a:t>
            </a:r>
            <a:endParaRPr lang="ru-RU" sz="2400" b="1" i="1" u="sng"/>
          </a:p>
        </p:txBody>
      </p:sp>
      <p:pic>
        <p:nvPicPr>
          <p:cNvPr id="14342" name="Picture 6" descr="image1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/>
          <a:stretch>
            <a:fillRect/>
          </a:stretch>
        </p:blipFill>
        <p:spPr bwMode="auto">
          <a:xfrm>
            <a:off x="1" y="0"/>
            <a:ext cx="70739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905252" y="2786063"/>
            <a:ext cx="3905249" cy="2714625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965451" y="5367339"/>
            <a:ext cx="5524500" cy="1214437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429000" y="1500188"/>
            <a:ext cx="4286251" cy="500062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857251" y="1214439"/>
            <a:ext cx="6858000" cy="1785937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2762251" y="1571625"/>
            <a:ext cx="4953000" cy="285750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6667501" y="2428876"/>
            <a:ext cx="952500" cy="142875"/>
          </a:xfrm>
          <a:prstGeom prst="line">
            <a:avLst/>
          </a:prstGeom>
          <a:ln>
            <a:solidFill>
              <a:srgbClr val="00000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MG_104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0"/>
            <a:ext cx="6699251" cy="6858000"/>
          </a:xfrm>
          <a:noFill/>
        </p:spPr>
      </p:pic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7334252" y="1214439"/>
            <a:ext cx="46672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22532" name="Прямоугольник 9"/>
          <p:cNvSpPr>
            <a:spLocks noChangeArrowheads="1"/>
          </p:cNvSpPr>
          <p:nvPr/>
        </p:nvSpPr>
        <p:spPr bwMode="auto">
          <a:xfrm>
            <a:off x="7143752" y="2214564"/>
            <a:ext cx="504824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000"/>
              <a:t>Deutschland hat viele Gebirge. Das sind:</a:t>
            </a:r>
          </a:p>
          <a:p>
            <a:pPr>
              <a:buFont typeface="Wingdings" pitchFamily="2" charset="2"/>
              <a:buNone/>
            </a:pPr>
            <a:r>
              <a:rPr lang="de-DE" sz="2000"/>
              <a:t> </a:t>
            </a:r>
            <a:r>
              <a:rPr lang="de-DE" sz="2000" b="1" u="sng"/>
              <a:t>der Harz</a:t>
            </a:r>
            <a:r>
              <a:rPr lang="de-DE" sz="2000"/>
              <a:t>,</a:t>
            </a:r>
          </a:p>
          <a:p>
            <a:pPr>
              <a:buFont typeface="Wingdings" pitchFamily="2" charset="2"/>
              <a:buNone/>
            </a:pPr>
            <a:r>
              <a:rPr lang="de-DE" sz="2000" b="1" u="sng"/>
              <a:t>der Thüringer Wald</a:t>
            </a:r>
            <a:r>
              <a:rPr lang="de-DE" sz="2000"/>
              <a:t>,</a:t>
            </a:r>
          </a:p>
          <a:p>
            <a:pPr>
              <a:buFont typeface="Wingdings" pitchFamily="2" charset="2"/>
              <a:buNone/>
            </a:pPr>
            <a:endParaRPr lang="de-DE" sz="2000"/>
          </a:p>
          <a:p>
            <a:r>
              <a:rPr lang="de-DE" sz="2000" b="1" u="sng"/>
              <a:t>das Erzgebirge</a:t>
            </a:r>
            <a:r>
              <a:rPr lang="de-DE" sz="2000"/>
              <a:t>,</a:t>
            </a:r>
          </a:p>
          <a:p>
            <a:pPr>
              <a:buFont typeface="Wingdings" pitchFamily="2" charset="2"/>
              <a:buNone/>
            </a:pPr>
            <a:endParaRPr lang="de-DE" sz="2000"/>
          </a:p>
          <a:p>
            <a:pPr>
              <a:buFont typeface="Wingdings" pitchFamily="2" charset="2"/>
              <a:buNone/>
            </a:pPr>
            <a:r>
              <a:rPr lang="de-DE" sz="2000"/>
              <a:t> </a:t>
            </a:r>
            <a:r>
              <a:rPr lang="de-DE" sz="2000" b="1" u="sng"/>
              <a:t>der Schwarzwald</a:t>
            </a:r>
            <a:r>
              <a:rPr lang="de-DE" sz="2000"/>
              <a:t>, </a:t>
            </a:r>
          </a:p>
          <a:p>
            <a:pPr>
              <a:buFont typeface="Wingdings" pitchFamily="2" charset="2"/>
              <a:buNone/>
            </a:pPr>
            <a:endParaRPr lang="de-DE" sz="2000"/>
          </a:p>
          <a:p>
            <a:pPr>
              <a:buFont typeface="Wingdings" pitchFamily="2" charset="2"/>
              <a:buNone/>
            </a:pPr>
            <a:r>
              <a:rPr lang="de-DE" sz="2000" b="1" u="sng"/>
              <a:t>die Bayerische Alpen</a:t>
            </a:r>
            <a:r>
              <a:rPr lang="de-DE" sz="2000"/>
              <a:t>. </a:t>
            </a:r>
          </a:p>
          <a:p>
            <a:pPr>
              <a:buFont typeface="Wingdings" pitchFamily="2" charset="2"/>
              <a:buNone/>
            </a:pPr>
            <a:endParaRPr lang="de-DE" sz="2000"/>
          </a:p>
          <a:p>
            <a:pPr>
              <a:buFont typeface="Wingdings" pitchFamily="2" charset="2"/>
              <a:buNone/>
            </a:pPr>
            <a:endParaRPr lang="de-DE" sz="2000"/>
          </a:p>
          <a:p>
            <a:pPr>
              <a:buFont typeface="Wingdings" pitchFamily="2" charset="2"/>
              <a:buNone/>
            </a:pPr>
            <a:r>
              <a:rPr lang="de-DE" sz="2000"/>
              <a:t>   Der höchste Berg ist die </a:t>
            </a:r>
            <a:r>
              <a:rPr lang="de-DE" sz="2000" b="1" u="sng"/>
              <a:t>Zugspitze</a:t>
            </a:r>
            <a:r>
              <a:rPr lang="de-DE" sz="2000"/>
              <a:t> (2962 m).</a:t>
            </a:r>
          </a:p>
          <a:p>
            <a:pPr>
              <a:buFont typeface="Wingdings" pitchFamily="2" charset="2"/>
              <a:buNone/>
            </a:pPr>
            <a:endParaRPr lang="ru-RU" sz="200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4381501" y="3071813"/>
            <a:ext cx="2952751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4286251" y="3429000"/>
            <a:ext cx="304800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5715000" y="3929063"/>
            <a:ext cx="15240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190752" y="4572000"/>
            <a:ext cx="5048249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4572000" y="5143501"/>
            <a:ext cx="2762251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4191001" y="6429375"/>
            <a:ext cx="3238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0501" y="214313"/>
          <a:ext cx="6000751" cy="6286500"/>
        </p:xfrm>
        <a:graphic>
          <a:graphicData uri="http://schemas.openxmlformats.org/drawingml/2006/table">
            <a:tbl>
              <a:tblPr/>
              <a:tblGrid>
                <a:gridCol w="6000751"/>
              </a:tblGrid>
              <a:tr h="6286500">
                <a:tc>
                  <a:txBody>
                    <a:bodyPr/>
                    <a:lstStyle/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spc="-60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de-DE" sz="2000" spc="-6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de-DE" sz="2400" b="1" i="1" u="sng" spc="-60" dirty="0">
                          <a:latin typeface="Times New Roman"/>
                          <a:ea typeface="Times New Roman"/>
                        </a:rPr>
                        <a:t>Bildet die Satze.</a:t>
                      </a:r>
                      <a:endParaRPr lang="ru-RU" sz="2400" u="sng" spc="-60" dirty="0">
                        <a:latin typeface="Times New Roman"/>
                        <a:ea typeface="Times New Roman"/>
                      </a:endParaRPr>
                    </a:p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1 .Deutschland heißt....</a:t>
                      </a:r>
                      <a:endParaRPr lang="ru-RU" sz="2400" spc="-60" dirty="0">
                        <a:latin typeface="Times New Roman"/>
                        <a:ea typeface="Times New Roman"/>
                      </a:endParaRPr>
                    </a:p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2. Sie vereinigt...</a:t>
                      </a:r>
                      <a:endParaRPr lang="ru-RU" sz="2400" spc="-60" dirty="0">
                        <a:latin typeface="Times New Roman"/>
                        <a:ea typeface="Times New Roman"/>
                      </a:endParaRPr>
                    </a:p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3. Die  Hauptstadt ist...</a:t>
                      </a:r>
                      <a:endParaRPr lang="ru-RU" sz="2400" spc="-60" dirty="0">
                        <a:latin typeface="Times New Roman"/>
                        <a:ea typeface="Times New Roman"/>
                      </a:endParaRPr>
                    </a:p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4. Die Staatsflagge Deutschlands </a:t>
                      </a: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ist...</a:t>
                      </a:r>
                      <a:endParaRPr lang="ru-RU" sz="2400" spc="-60" dirty="0">
                        <a:latin typeface="Times New Roman"/>
                        <a:ea typeface="Times New Roman"/>
                      </a:endParaRPr>
                    </a:p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5. </a:t>
                      </a: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Deutschland</a:t>
                      </a:r>
                      <a:r>
                        <a:rPr lang="de-DE" sz="2400" spc="-6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liegt </a:t>
                      </a: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in der...</a:t>
                      </a:r>
                      <a:endParaRPr lang="ru-RU" sz="2400" spc="-60" dirty="0">
                        <a:latin typeface="Times New Roman"/>
                        <a:ea typeface="Times New Roman"/>
                      </a:endParaRPr>
                    </a:p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6. </a:t>
                      </a: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Di</a:t>
                      </a:r>
                      <a:r>
                        <a:rPr lang="en-US" sz="2400" spc="-60" dirty="0" smtClean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2400" spc="-6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Natur </a:t>
                      </a: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ist...</a:t>
                      </a:r>
                      <a:endParaRPr lang="ru-RU" sz="2400" spc="-60" dirty="0">
                        <a:latin typeface="Times New Roman"/>
                        <a:ea typeface="Times New Roman"/>
                      </a:endParaRPr>
                    </a:p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4330" algn="l"/>
                        </a:tabLst>
                      </a:pP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7. </a:t>
                      </a: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Es</a:t>
                      </a:r>
                      <a:r>
                        <a:rPr lang="de-DE" sz="2400" spc="-6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gibt </a:t>
                      </a: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hier...</a:t>
                      </a:r>
                      <a:endParaRPr lang="ru-RU" sz="2400" spc="-60" dirty="0">
                        <a:latin typeface="Times New Roman"/>
                        <a:ea typeface="Times New Roman"/>
                      </a:endParaRPr>
                    </a:p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8.Auf</a:t>
                      </a:r>
                      <a:r>
                        <a:rPr lang="de-DE" sz="2400" spc="-6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der </a:t>
                      </a: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Landkarte  können wir die</a:t>
                      </a:r>
                      <a:endParaRPr lang="ru-RU" sz="2400" spc="-60" dirty="0">
                        <a:latin typeface="Times New Roman"/>
                        <a:ea typeface="Times New Roman"/>
                      </a:endParaRPr>
                    </a:p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9.</a:t>
                      </a:r>
                      <a:r>
                        <a:rPr lang="en-US" sz="2400" spc="-60" dirty="0" smtClean="0">
                          <a:latin typeface="Times New Roman"/>
                          <a:ea typeface="Times New Roman"/>
                        </a:rPr>
                        <a:t>Die</a:t>
                      </a:r>
                      <a:r>
                        <a:rPr lang="en-US" sz="2400" spc="-60" baseline="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wichtigsten</a:t>
                      </a:r>
                      <a:r>
                        <a:rPr lang="en-US" sz="2400" spc="-6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spc="-60" baseline="0" dirty="0" err="1" smtClean="0">
                          <a:latin typeface="Times New Roman"/>
                          <a:ea typeface="Times New Roman"/>
                        </a:rPr>
                        <a:t>Industriezweige</a:t>
                      </a:r>
                      <a:r>
                        <a:rPr lang="en-US" sz="2400" spc="-60" baseline="0" dirty="0" smtClean="0"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2400" spc="-60" dirty="0">
                        <a:latin typeface="Times New Roman"/>
                        <a:ea typeface="Times New Roman"/>
                      </a:endParaRPr>
                    </a:p>
                    <a:p>
                      <a:pPr marL="127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15620" algn="l"/>
                        </a:tabLst>
                      </a:pPr>
                      <a:r>
                        <a:rPr lang="en-US" sz="2400" spc="-60" dirty="0">
                          <a:latin typeface="Times New Roman"/>
                          <a:ea typeface="Times New Roman"/>
                        </a:rPr>
                        <a:t>10. </a:t>
                      </a:r>
                      <a:r>
                        <a:rPr lang="en-US" sz="2400" spc="-60" dirty="0" smtClean="0">
                          <a:latin typeface="Times New Roman"/>
                          <a:ea typeface="Times New Roman"/>
                        </a:rPr>
                        <a:t>Die</a:t>
                      </a:r>
                      <a:r>
                        <a:rPr lang="en-US" sz="2400" spc="-6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2400" spc="-60" dirty="0" smtClean="0">
                          <a:latin typeface="Times New Roman"/>
                          <a:ea typeface="Times New Roman"/>
                        </a:rPr>
                        <a:t>Landwirtschaft </a:t>
                      </a:r>
                      <a:r>
                        <a:rPr lang="de-DE" sz="2400" spc="-60" dirty="0">
                          <a:latin typeface="Times New Roman"/>
                          <a:ea typeface="Times New Roman"/>
                        </a:rPr>
                        <a:t>ist</a:t>
                      </a:r>
                      <a:r>
                        <a:rPr lang="en-US" sz="2400" spc="-60" dirty="0">
                          <a:latin typeface="Times New Roman"/>
                          <a:ea typeface="Times New Roman"/>
                        </a:rPr>
                        <a:t>....</a:t>
                      </a:r>
                      <a:endParaRPr lang="ru-RU" sz="2400" spc="-6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0" y="142875"/>
          <a:ext cx="5810251" cy="7132638"/>
        </p:xfrm>
        <a:graphic>
          <a:graphicData uri="http://schemas.openxmlformats.org/drawingml/2006/table">
            <a:tbl>
              <a:tblPr/>
              <a:tblGrid>
                <a:gridCol w="5810251"/>
              </a:tblGrid>
              <a:tr h="7132638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217170" algn="l"/>
                        </a:tabLst>
                      </a:pP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a)hoch </a:t>
                      </a:r>
                      <a:r>
                        <a:rPr lang="de-DE" sz="2400" u="none" strike="noStrike" spc="-60" dirty="0">
                          <a:latin typeface="Times New Roman"/>
                          <a:ea typeface="Times New Roman"/>
                          <a:cs typeface="Times New Roman"/>
                        </a:rPr>
                        <a:t>entwickelt.</a:t>
                      </a:r>
                      <a:endParaRPr lang="ru-RU" sz="2400" u="none" strike="noStrike" spc="-6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226695" algn="l"/>
                        </a:tabLst>
                      </a:pP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b) </a:t>
                      </a:r>
                      <a:r>
                        <a:rPr lang="de-DE" sz="2400" u="none" strike="noStrike" spc="-60" dirty="0">
                          <a:latin typeface="Times New Roman"/>
                          <a:ea typeface="Times New Roman"/>
                          <a:cs typeface="Times New Roman"/>
                        </a:rPr>
                        <a:t>sind : chemische Industrie, Maschinenbau, Optik</a:t>
                      </a: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</a:t>
                      </a:r>
                      <a:endParaRPr lang="pl-PL" sz="2400" u="none" strike="noStrike" spc="-6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226695" algn="l"/>
                        </a:tabLst>
                      </a:pPr>
                      <a:r>
                        <a:rPr lang="en-US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c)16 </a:t>
                      </a: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Bundesländer.</a:t>
                      </a:r>
                      <a:endParaRPr lang="ru-RU" sz="2400" u="none" strike="noStrike" spc="-6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d)</a:t>
                      </a:r>
                      <a:r>
                        <a:rPr lang="de-DE" sz="2400" u="none" strike="noStrike" spc="-6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Bundesrepublik Deutschland. </a:t>
                      </a:r>
                      <a:endParaRPr lang="ru-RU" sz="2400" u="none" strike="noStrike" spc="-6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208280" algn="l"/>
                        </a:tabLst>
                      </a:pP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e)schwarz -rot-gelb.</a:t>
                      </a:r>
                      <a:endParaRPr lang="ru-RU" sz="2400" u="none" strike="noStrike" spc="-6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f) schön.</a:t>
                      </a:r>
                      <a:endParaRPr lang="ru-RU" sz="2400" u="none" strike="noStrike" spc="-6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217170" algn="l"/>
                        </a:tabLst>
                      </a:pP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g)</a:t>
                      </a:r>
                      <a:r>
                        <a:rPr lang="de-DE" sz="2400" u="none" strike="noStrike" spc="-6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Wälder, Felder, Berge, Flusse und Seen sehen.</a:t>
                      </a:r>
                      <a:endParaRPr lang="ru-RU" sz="2400" u="none" strike="noStrike" spc="-6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180975" algn="l"/>
                        </a:tabLst>
                      </a:pP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h)Mitte Europas.</a:t>
                      </a:r>
                      <a:endParaRPr lang="ru-RU" sz="2400" u="none" strike="noStrike" spc="-6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71550" lvl="1" indent="-5143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i) Berlin.</a:t>
                      </a:r>
                    </a:p>
                    <a:p>
                      <a:pPr marL="971550" lvl="1" indent="-5143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de-DE" sz="2400" u="none" strike="noStrike" spc="-60" dirty="0" smtClean="0">
                          <a:latin typeface="Times New Roman"/>
                          <a:ea typeface="Times New Roman"/>
                          <a:cs typeface="Times New Roman"/>
                        </a:rPr>
                        <a:t>j) Industrie-und Kulturzentren.</a:t>
                      </a:r>
                      <a:endParaRPr lang="ru-RU" sz="2400" u="none" strike="noStrike" spc="-6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lphaLcParenR"/>
                        <a:tabLst>
                          <a:tab pos="174625" algn="l"/>
                        </a:tabLst>
                      </a:pPr>
                      <a:endParaRPr lang="ru-RU" sz="2400" u="none" strike="noStrike" spc="-6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https://learningapps.org/view10539475</a:t>
            </a:r>
            <a:endParaRPr lang="uk-UA" dirty="0"/>
          </a:p>
        </p:txBody>
      </p:sp>
      <p:pic>
        <p:nvPicPr>
          <p:cNvPr id="29698" name="Picture 2" descr="https://learningapps.org/qrcode.php?id=p5ofpxd6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71" y="1928802"/>
            <a:ext cx="6089640" cy="4567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2">
            <a:extLst>
              <a:ext uri="{FF2B5EF4-FFF2-40B4-BE49-F238E27FC236}">
                <a16:creationId xmlns:a16="http://schemas.microsoft.com/office/drawing/2014/main" xmlns="" id="{D7BE0A96-FDDC-4EA1-B056-3A06CA513CA6}"/>
              </a:ext>
            </a:extLst>
          </p:cNvPr>
          <p:cNvSpPr txBox="1">
            <a:spLocks/>
          </p:cNvSpPr>
          <p:nvPr/>
        </p:nvSpPr>
        <p:spPr>
          <a:xfrm>
            <a:off x="204952" y="1547647"/>
            <a:ext cx="3626069" cy="354461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2400" b="1" dirty="0" smtClean="0"/>
              <a:t>Deutschland</a:t>
            </a:r>
            <a:r>
              <a:rPr lang="de-DE" sz="2400" dirty="0" smtClean="0"/>
              <a:t> </a:t>
            </a:r>
            <a:r>
              <a:rPr lang="de-DE" sz="2400" dirty="0" smtClean="0"/>
              <a:t>ist ein </a:t>
            </a:r>
            <a:r>
              <a:rPr lang="de-DE" sz="2400" u="sng" dirty="0" smtClean="0">
                <a:hlinkClick r:id="rId2" tooltip="Staat"/>
              </a:rPr>
              <a:t>Staat</a:t>
            </a:r>
            <a:r>
              <a:rPr lang="de-DE" sz="2400" dirty="0" smtClean="0"/>
              <a:t> in </a:t>
            </a:r>
            <a:r>
              <a:rPr lang="de-DE" sz="2400" u="sng" dirty="0" smtClean="0">
                <a:hlinkClick r:id="rId3" tooltip="Mitteleuropa"/>
              </a:rPr>
              <a:t>Mitteleuropa</a:t>
            </a:r>
            <a:r>
              <a:rPr lang="de-DE" sz="2400" dirty="0" smtClean="0"/>
              <a:t>. Die </a:t>
            </a:r>
            <a:r>
              <a:rPr lang="de-DE" sz="2400" i="1" dirty="0" smtClean="0"/>
              <a:t>Bundesrepublik Deutschland</a:t>
            </a:r>
            <a:r>
              <a:rPr lang="de-DE" sz="2400" dirty="0" smtClean="0"/>
              <a:t> besteht aus 16 Bundesländern. </a:t>
            </a:r>
            <a:r>
              <a:rPr lang="de-DE" sz="2400" u="sng" dirty="0" smtClean="0">
                <a:hlinkClick r:id="rId4" tooltip="Bundeshauptstadt"/>
              </a:rPr>
              <a:t>Bundeshauptstadt</a:t>
            </a:r>
            <a:r>
              <a:rPr lang="de-DE" sz="2400" dirty="0" smtClean="0"/>
              <a:t> ist </a:t>
            </a:r>
            <a:r>
              <a:rPr lang="de-DE" sz="2400" u="sng" dirty="0" smtClean="0">
                <a:hlinkClick r:id="rId5" tooltip="Berlin"/>
              </a:rPr>
              <a:t>Berlin</a:t>
            </a:r>
            <a:r>
              <a:rPr lang="de-DE" sz="2400" dirty="0" smtClean="0"/>
              <a:t>. Die Bevölkerungszahl beträgt 82 Millionen Einwohnern</a:t>
            </a:r>
            <a:r>
              <a:rPr lang="de-DE" sz="2400" dirty="0" smtClean="0"/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 txBox="1">
            <a:spLocks/>
          </p:cNvSpPr>
          <p:nvPr/>
        </p:nvSpPr>
        <p:spPr>
          <a:xfrm>
            <a:off x="3831021" y="220717"/>
            <a:ext cx="3589319" cy="3231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de-DE" sz="2400" dirty="0" smtClean="0"/>
              <a:t>Die </a:t>
            </a:r>
            <a:r>
              <a:rPr lang="de-DE" sz="2400" u="sng" dirty="0" smtClean="0">
                <a:hlinkClick r:id="rId6" tooltip="Naturräumliche Haupteinheiten Deutschlands"/>
              </a:rPr>
              <a:t>naturräumlichen Großregionen</a:t>
            </a:r>
            <a:r>
              <a:rPr lang="de-DE" sz="2400" dirty="0" smtClean="0"/>
              <a:t> sind von Nord nach Süd </a:t>
            </a:r>
            <a:r>
              <a:rPr lang="de-DE" sz="2400" u="sng" dirty="0" smtClean="0">
                <a:hlinkClick r:id="rId7" tooltip="Norddeutsches Tiefland"/>
              </a:rPr>
              <a:t>Norddeutsches Tiefland</a:t>
            </a:r>
            <a:r>
              <a:rPr lang="de-DE" sz="2400" dirty="0" smtClean="0"/>
              <a:t>, </a:t>
            </a:r>
            <a:r>
              <a:rPr lang="de-DE" sz="2400" u="sng" dirty="0" smtClean="0">
                <a:hlinkClick r:id="rId8" tooltip="Mittelgebirgsschwelle"/>
              </a:rPr>
              <a:t>Mittelgebirgszone</a:t>
            </a:r>
            <a:r>
              <a:rPr lang="de-DE" sz="2400" dirty="0" smtClean="0"/>
              <a:t> und </a:t>
            </a:r>
            <a:r>
              <a:rPr lang="de-DE" sz="2400" u="sng" dirty="0" smtClean="0">
                <a:hlinkClick r:id="rId9" tooltip="Alpenvorland"/>
              </a:rPr>
              <a:t>Alpenvorland</a:t>
            </a:r>
            <a:r>
              <a:rPr lang="de-DE" sz="2400" dirty="0" smtClean="0"/>
              <a:t> mit </a:t>
            </a:r>
            <a:r>
              <a:rPr lang="de-DE" sz="2400" u="sng" dirty="0" smtClean="0">
                <a:hlinkClick r:id="rId10" tooltip="Alpen"/>
              </a:rPr>
              <a:t>Alpen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Felix Deutschlandkarte Wandkarte im Kinderpostershop kaufe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64913" y="488732"/>
            <a:ext cx="3933825" cy="5715000"/>
          </a:xfrm>
          <a:prstGeom prst="rect">
            <a:avLst/>
          </a:prstGeom>
          <a:noFill/>
        </p:spPr>
      </p:pic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A6348B3F-61FA-4E17-ABD4-C6521F2D3F95}"/>
              </a:ext>
            </a:extLst>
          </p:cNvPr>
          <p:cNvSpPr txBox="1">
            <a:spLocks/>
          </p:cNvSpPr>
          <p:nvPr/>
        </p:nvSpPr>
        <p:spPr>
          <a:xfrm>
            <a:off x="3810000" y="3626069"/>
            <a:ext cx="3589319" cy="3231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de-DE" sz="2400" dirty="0" smtClean="0"/>
              <a:t>Deutschland hat insgesamt neun </a:t>
            </a:r>
            <a:r>
              <a:rPr lang="de-DE" sz="2400" u="sng" dirty="0" smtClean="0">
                <a:hlinkClick r:id="rId12" tooltip="Nachbarstaat"/>
              </a:rPr>
              <a:t>Nachbarstaaten</a:t>
            </a:r>
            <a:r>
              <a:rPr lang="de-DE" sz="2400" dirty="0" smtClean="0"/>
              <a:t>: </a:t>
            </a:r>
            <a:r>
              <a:rPr lang="de-DE" sz="2400" u="sng" dirty="0" smtClean="0">
                <a:hlinkClick r:id="rId13" tooltip="Dänemark"/>
              </a:rPr>
              <a:t>Dänemark</a:t>
            </a:r>
            <a:r>
              <a:rPr lang="de-DE" sz="2400" dirty="0" smtClean="0"/>
              <a:t>, </a:t>
            </a:r>
            <a:r>
              <a:rPr lang="de-DE" sz="2400" u="sng" dirty="0" smtClean="0">
                <a:hlinkClick r:id="rId14" tooltip="Polen"/>
              </a:rPr>
              <a:t>Polen</a:t>
            </a:r>
            <a:r>
              <a:rPr lang="de-DE" sz="2400" dirty="0" smtClean="0"/>
              <a:t>, </a:t>
            </a:r>
            <a:r>
              <a:rPr lang="de-DE" sz="2400" u="sng" dirty="0" smtClean="0">
                <a:hlinkClick r:id="rId15" tooltip="Tschechien"/>
              </a:rPr>
              <a:t>Tschechien</a:t>
            </a:r>
            <a:r>
              <a:rPr lang="de-DE" sz="2400" dirty="0" smtClean="0"/>
              <a:t>, </a:t>
            </a:r>
            <a:r>
              <a:rPr lang="de-DE" sz="2400" u="sng" dirty="0" smtClean="0">
                <a:hlinkClick r:id="rId16" tooltip="Österreich"/>
              </a:rPr>
              <a:t>Österreich</a:t>
            </a:r>
            <a:r>
              <a:rPr lang="de-DE" sz="2400" dirty="0" smtClean="0"/>
              <a:t>, die </a:t>
            </a:r>
            <a:r>
              <a:rPr lang="de-DE" sz="2400" u="sng" dirty="0" smtClean="0">
                <a:hlinkClick r:id="rId17" tooltip="Schweiz"/>
              </a:rPr>
              <a:t>Schweiz</a:t>
            </a:r>
            <a:r>
              <a:rPr lang="de-DE" sz="2400" dirty="0" smtClean="0"/>
              <a:t>, </a:t>
            </a:r>
            <a:r>
              <a:rPr lang="de-DE" sz="2400" u="sng" dirty="0" smtClean="0">
                <a:hlinkClick r:id="rId18" tooltip="Frankreich"/>
              </a:rPr>
              <a:t>Frankreich</a:t>
            </a:r>
            <a:r>
              <a:rPr lang="de-DE" sz="2400" dirty="0" smtClean="0"/>
              <a:t>, </a:t>
            </a:r>
            <a:r>
              <a:rPr lang="de-DE" sz="2400" u="sng" dirty="0" smtClean="0">
                <a:hlinkClick r:id="rId19" tooltip="Luxemburg"/>
              </a:rPr>
              <a:t>Luxemburg</a:t>
            </a:r>
            <a:r>
              <a:rPr lang="de-DE" sz="2400" dirty="0" smtClean="0"/>
              <a:t>, </a:t>
            </a:r>
            <a:r>
              <a:rPr lang="de-DE" sz="2400" u="sng" dirty="0" smtClean="0">
                <a:hlinkClick r:id="rId20" tooltip="Belgien"/>
              </a:rPr>
              <a:t>Belgien</a:t>
            </a:r>
            <a:r>
              <a:rPr lang="de-DE" sz="2400" dirty="0" smtClean="0"/>
              <a:t> und die </a:t>
            </a:r>
            <a:r>
              <a:rPr lang="de-DE" sz="2400" u="sng" dirty="0" smtClean="0">
                <a:hlinkClick r:id="rId21" tooltip="Niederlande"/>
              </a:rPr>
              <a:t>Niederlande</a:t>
            </a:r>
            <a:r>
              <a:rPr lang="de-DE" sz="2400" dirty="0" smtClean="0"/>
              <a:t>. Damit ist Deutschland das Land mit den meisten europäischen Nachbarstaaten.</a:t>
            </a:r>
            <a:endParaRPr lang="uk-UA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de-DE" dirty="0" smtClean="0"/>
              <a:t>. </a:t>
            </a:r>
            <a:endParaRPr lang="uk-UA" dirty="0" smtClean="0"/>
          </a:p>
          <a:p>
            <a:pPr algn="ctr"/>
            <a:r>
              <a:rPr lang="de-DE" sz="3400" dirty="0" smtClean="0">
                <a:solidFill>
                  <a:schemeClr val="tx1"/>
                </a:solidFill>
              </a:rPr>
              <a:t>In der Nordsee dominieren die Inselgruppe der </a:t>
            </a:r>
            <a:r>
              <a:rPr lang="de-DE" sz="3400" u="sng" dirty="0" smtClean="0">
                <a:solidFill>
                  <a:schemeClr val="tx1"/>
                </a:solidFill>
                <a:hlinkClick r:id="rId2" tooltip="Nordfriesische Inseln"/>
              </a:rPr>
              <a:t>Nordfriesischen Inseln</a:t>
            </a:r>
            <a:r>
              <a:rPr lang="de-DE" sz="3400" dirty="0" smtClean="0">
                <a:solidFill>
                  <a:schemeClr val="tx1"/>
                </a:solidFill>
              </a:rPr>
              <a:t> und die Inselkette der </a:t>
            </a:r>
            <a:r>
              <a:rPr lang="de-DE" sz="3400" u="sng" dirty="0" smtClean="0">
                <a:solidFill>
                  <a:schemeClr val="tx1"/>
                </a:solidFill>
                <a:hlinkClick r:id="rId3" tooltip="Ostfriesische Inseln"/>
              </a:rPr>
              <a:t>Ostfriesischen Inseln</a:t>
            </a:r>
            <a:r>
              <a:rPr lang="de-DE" sz="3400" dirty="0" smtClean="0">
                <a:solidFill>
                  <a:schemeClr val="tx1"/>
                </a:solidFill>
              </a:rPr>
              <a:t>. </a:t>
            </a:r>
            <a:r>
              <a:rPr lang="de-DE" sz="3400" u="sng" dirty="0" smtClean="0">
                <a:solidFill>
                  <a:schemeClr val="tx1"/>
                </a:solidFill>
                <a:hlinkClick r:id="rId4" tooltip="Helgoland"/>
              </a:rPr>
              <a:t>Helgoland</a:t>
            </a:r>
            <a:r>
              <a:rPr lang="de-DE" sz="3400" dirty="0" smtClean="0">
                <a:solidFill>
                  <a:schemeClr val="tx1"/>
                </a:solidFill>
              </a:rPr>
              <a:t> und </a:t>
            </a:r>
            <a:r>
              <a:rPr lang="de-DE" sz="3400" u="sng" dirty="0" err="1" smtClean="0">
                <a:solidFill>
                  <a:schemeClr val="tx1"/>
                </a:solidFill>
                <a:hlinkClick r:id="rId5" tooltip="Neuwerk (Insel)"/>
              </a:rPr>
              <a:t>Neuwerk</a:t>
            </a:r>
            <a:r>
              <a:rPr lang="de-DE" sz="3400" dirty="0" smtClean="0">
                <a:solidFill>
                  <a:schemeClr val="tx1"/>
                </a:solidFill>
              </a:rPr>
              <a:t> sind ebenfalls bewohnt. </a:t>
            </a:r>
            <a:endParaRPr lang="uk-UA" sz="3400" dirty="0" smtClean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de-DE" dirty="0" smtClean="0"/>
              <a:t>Die größten deutschen Inseln in der Ostsee sind (von West nach Ost) </a:t>
            </a:r>
            <a:r>
              <a:rPr lang="de-DE" u="sng" dirty="0" smtClean="0">
                <a:hlinkClick r:id="rId6" tooltip="Fehmarn"/>
              </a:rPr>
              <a:t>Fehmarn</a:t>
            </a:r>
            <a:r>
              <a:rPr lang="de-DE" dirty="0" smtClean="0"/>
              <a:t>, </a:t>
            </a:r>
            <a:r>
              <a:rPr lang="de-DE" u="sng" dirty="0" err="1" smtClean="0">
                <a:hlinkClick r:id="rId7" tooltip="Poel"/>
              </a:rPr>
              <a:t>Poel</a:t>
            </a:r>
            <a:r>
              <a:rPr lang="de-DE" dirty="0" smtClean="0"/>
              <a:t>, </a:t>
            </a:r>
            <a:r>
              <a:rPr lang="de-DE" u="sng" dirty="0" err="1" smtClean="0">
                <a:hlinkClick r:id="rId8" tooltip="Hiddensee"/>
              </a:rPr>
              <a:t>Hiddensee</a:t>
            </a:r>
            <a:r>
              <a:rPr lang="de-DE" dirty="0" smtClean="0"/>
              <a:t>, </a:t>
            </a:r>
            <a:r>
              <a:rPr lang="de-DE" u="sng" dirty="0" smtClean="0">
                <a:hlinkClick r:id="rId9" tooltip="Rügen"/>
              </a:rPr>
              <a:t>Rügen</a:t>
            </a:r>
            <a:r>
              <a:rPr lang="de-DE" dirty="0" smtClean="0"/>
              <a:t> und </a:t>
            </a:r>
            <a:r>
              <a:rPr lang="de-DE" u="sng" dirty="0" err="1" smtClean="0">
                <a:hlinkClick r:id="rId10" tooltip="Usedom"/>
              </a:rPr>
              <a:t>Usedom</a:t>
            </a:r>
            <a:r>
              <a:rPr lang="de-DE" dirty="0" smtClean="0"/>
              <a:t>; größte </a:t>
            </a:r>
            <a:r>
              <a:rPr lang="de-DE" u="sng" dirty="0" smtClean="0">
                <a:hlinkClick r:id="rId11" tooltip="Halbinsel"/>
              </a:rPr>
              <a:t>Halbinsel</a:t>
            </a:r>
            <a:r>
              <a:rPr lang="de-DE" dirty="0" smtClean="0"/>
              <a:t> ist </a:t>
            </a:r>
            <a:r>
              <a:rPr lang="de-DE" u="sng" dirty="0" smtClean="0">
                <a:hlinkClick r:id="rId12" tooltip="Fischland-Darß-Zingst"/>
              </a:rPr>
              <a:t>Fischland-</a:t>
            </a:r>
            <a:r>
              <a:rPr lang="de-DE" u="sng" dirty="0" err="1" smtClean="0">
                <a:hlinkClick r:id="rId12" tooltip="Fischland-Darß-Zingst"/>
              </a:rPr>
              <a:t>Darß</a:t>
            </a:r>
            <a:r>
              <a:rPr lang="de-DE" u="sng" dirty="0" smtClean="0">
                <a:hlinkClick r:id="rId12" tooltip="Fischland-Darß-Zingst"/>
              </a:rPr>
              <a:t>-</a:t>
            </a:r>
            <a:r>
              <a:rPr lang="de-DE" u="sng" dirty="0" err="1" smtClean="0">
                <a:hlinkClick r:id="rId12" tooltip="Fischland-Darß-Zingst"/>
              </a:rPr>
              <a:t>Zingst</a:t>
            </a:r>
            <a:endParaRPr lang="en-US" dirty="0" smtClean="0"/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de-DE" dirty="0" smtClean="0">
                <a:solidFill>
                  <a:schemeClr val="tx1"/>
                </a:solidFill>
              </a:rPr>
              <a:t>Die </a:t>
            </a:r>
            <a:r>
              <a:rPr lang="de-DE" dirty="0" smtClean="0">
                <a:solidFill>
                  <a:schemeClr val="tx1"/>
                </a:solidFill>
              </a:rPr>
              <a:t>größten Flüsse sind </a:t>
            </a:r>
            <a:r>
              <a:rPr lang="de-DE" u="sng" dirty="0" smtClean="0">
                <a:solidFill>
                  <a:schemeClr val="tx1"/>
                </a:solidFill>
                <a:hlinkClick r:id="rId13" tooltip="Rhein"/>
              </a:rPr>
              <a:t>Rhein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u="sng" dirty="0" smtClean="0">
                <a:solidFill>
                  <a:schemeClr val="tx1"/>
                </a:solidFill>
                <a:hlinkClick r:id="rId14" tooltip="Donau"/>
              </a:rPr>
              <a:t>Donau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u="sng" dirty="0" smtClean="0">
                <a:solidFill>
                  <a:schemeClr val="tx1"/>
                </a:solidFill>
                <a:hlinkClick r:id="rId15" tooltip="Elbe"/>
              </a:rPr>
              <a:t>Elbe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u="sng" dirty="0" smtClean="0">
                <a:solidFill>
                  <a:schemeClr val="tx1"/>
                </a:solidFill>
                <a:hlinkClick r:id="rId16" tooltip="Oder"/>
              </a:rPr>
              <a:t>Oder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u="sng" dirty="0" smtClean="0">
                <a:solidFill>
                  <a:schemeClr val="tx1"/>
                </a:solidFill>
                <a:hlinkClick r:id="rId17" tooltip="Weser"/>
              </a:rPr>
              <a:t>Weser</a:t>
            </a:r>
            <a:r>
              <a:rPr lang="de-DE" dirty="0" smtClean="0">
                <a:solidFill>
                  <a:schemeClr val="tx1"/>
                </a:solidFill>
              </a:rPr>
              <a:t> und </a:t>
            </a:r>
            <a:r>
              <a:rPr lang="de-DE" u="sng" dirty="0" smtClean="0">
                <a:solidFill>
                  <a:schemeClr val="tx1"/>
                </a:solidFill>
                <a:hlinkClick r:id="rId18" tooltip="Ems"/>
              </a:rPr>
              <a:t>Ems</a:t>
            </a:r>
            <a:r>
              <a:rPr lang="de-DE" dirty="0" smtClean="0">
                <a:solidFill>
                  <a:schemeClr val="tx1"/>
                </a:solidFill>
              </a:rPr>
              <a:t>. Fünf davon entwässern in </a:t>
            </a:r>
            <a:r>
              <a:rPr lang="de-DE" u="sng" dirty="0" smtClean="0">
                <a:solidFill>
                  <a:schemeClr val="tx1"/>
                </a:solidFill>
                <a:hlinkClick r:id="rId19" tooltip="Nordsee"/>
              </a:rPr>
              <a:t>Nord-</a:t>
            </a:r>
            <a:r>
              <a:rPr lang="de-DE" dirty="0" smtClean="0">
                <a:solidFill>
                  <a:schemeClr val="tx1"/>
                </a:solidFill>
              </a:rPr>
              <a:t> und </a:t>
            </a:r>
            <a:r>
              <a:rPr lang="de-DE" u="sng" dirty="0" smtClean="0">
                <a:solidFill>
                  <a:schemeClr val="tx1"/>
                </a:solidFill>
                <a:hlinkClick r:id="rId20" tooltip="Ostsee"/>
              </a:rPr>
              <a:t>Ostsee</a:t>
            </a:r>
            <a:r>
              <a:rPr lang="de-DE" dirty="0" smtClean="0">
                <a:solidFill>
                  <a:schemeClr val="tx1"/>
                </a:solidFill>
              </a:rPr>
              <a:t>, eines (die Donau) dagegen ins </a:t>
            </a:r>
            <a:r>
              <a:rPr lang="de-DE" u="sng" dirty="0" smtClean="0">
                <a:solidFill>
                  <a:schemeClr val="tx1"/>
                </a:solidFill>
                <a:hlinkClick r:id="rId21" tooltip="Schwarzes Meer"/>
              </a:rPr>
              <a:t>Schwarze Meer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Während der wechselvollen Geschichte veränderte sich auch der </a:t>
            </a:r>
            <a:r>
              <a:rPr lang="de-DE" u="sng" dirty="0" smtClean="0">
                <a:hlinkClick r:id="rId22" tooltip="Mittelpunkt Deutschlands"/>
              </a:rPr>
              <a:t>Mittelpunkt Deutschlands</a:t>
            </a:r>
            <a:r>
              <a:rPr lang="de-DE" dirty="0" smtClean="0"/>
              <a:t>. Die Gemeinden </a:t>
            </a:r>
            <a:r>
              <a:rPr lang="de-DE" u="sng" dirty="0" smtClean="0">
                <a:hlinkClick r:id="rId23" tooltip="Görlitz"/>
              </a:rPr>
              <a:t>Görlitz</a:t>
            </a:r>
            <a:r>
              <a:rPr lang="de-DE" dirty="0" smtClean="0"/>
              <a:t>, </a:t>
            </a:r>
            <a:r>
              <a:rPr lang="de-DE" u="sng" dirty="0" err="1" smtClean="0">
                <a:hlinkClick r:id="rId24" tooltip="Selfkant"/>
              </a:rPr>
              <a:t>Selfkant</a:t>
            </a:r>
            <a:r>
              <a:rPr lang="de-DE" dirty="0" smtClean="0"/>
              <a:t>, </a:t>
            </a:r>
            <a:r>
              <a:rPr lang="de-DE" u="sng" dirty="0" smtClean="0">
                <a:hlinkClick r:id="rId25" tooltip="List (Sylt)"/>
              </a:rPr>
              <a:t>List</a:t>
            </a:r>
            <a:r>
              <a:rPr lang="de-DE" dirty="0" smtClean="0"/>
              <a:t> und </a:t>
            </a:r>
            <a:r>
              <a:rPr lang="de-DE" u="sng" dirty="0" smtClean="0">
                <a:hlinkClick r:id="rId26" tooltip="Oberstdorf"/>
              </a:rPr>
              <a:t>Oberstdorf</a:t>
            </a:r>
            <a:r>
              <a:rPr lang="de-DE" dirty="0" smtClean="0"/>
              <a:t>, welche die heutigen geografischen Extrempunkte Deutschlands markieren, sind darüber hinaus im sogenannten </a:t>
            </a:r>
            <a:r>
              <a:rPr lang="de-DE" i="1" u="sng" dirty="0" smtClean="0">
                <a:hlinkClick r:id="rId27" tooltip="Zipfelbund"/>
              </a:rPr>
              <a:t>Zipfelbund</a:t>
            </a:r>
            <a:r>
              <a:rPr lang="de-DE" dirty="0" smtClean="0"/>
              <a:t> zusammengeschlossen</a:t>
            </a:r>
            <a:endParaRPr lang="uk-UA" dirty="0"/>
          </a:p>
        </p:txBody>
      </p:sp>
      <p:pic>
        <p:nvPicPr>
          <p:cNvPr id="31746" name="Picture 2" descr="10 Politik-Ideen | politik, landkarte deutschland, stephen hawking zitate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44761" y="520262"/>
            <a:ext cx="4762500" cy="5990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967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891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Wortschatz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0621" y="894080"/>
          <a:ext cx="10770475" cy="5963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09848"/>
                <a:gridCol w="3026979"/>
                <a:gridCol w="3833648"/>
              </a:tblGrid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onstantia" pitchFamily="18" charset="0"/>
                        </a:rPr>
                        <a:t>die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Europa</a:t>
                      </a:r>
                      <a:r>
                        <a:rPr lang="pl-PL" sz="1800" dirty="0" smtClean="0">
                          <a:latin typeface="Constantia" pitchFamily="18" charset="0"/>
                        </a:rPr>
                        <a:t> -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Європа</a:t>
                      </a:r>
                      <a:endParaRPr lang="uk-UA" sz="1800" dirty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onstantia" pitchFamily="18" charset="0"/>
                        </a:rPr>
                        <a:t>bestehen aus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– складатися з </a:t>
                      </a:r>
                      <a:endParaRPr lang="uk-UA" sz="1800" dirty="0" smtClean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Constantia" pitchFamily="18" charset="0"/>
                        </a:rPr>
                        <a:t>die Hauptstadt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столиця</a:t>
                      </a:r>
                      <a:endParaRPr lang="uk-UA" sz="1800" dirty="0" smtClean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onstantia" pitchFamily="18" charset="0"/>
                        </a:rPr>
                        <a:t>der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Norden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Північ</a:t>
                      </a:r>
                      <a:endParaRPr lang="uk-UA" sz="1800" dirty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onstantia" pitchFamily="18" charset="0"/>
                        </a:rPr>
                        <a:t>die Bev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ö</a:t>
                      </a:r>
                      <a:r>
                        <a:rPr lang="de-DE" sz="1800" dirty="0" err="1" smtClean="0">
                          <a:latin typeface="Constantia" pitchFamily="18" charset="0"/>
                        </a:rPr>
                        <a:t>lkerungszahl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– кількість населення</a:t>
                      </a:r>
                      <a:endParaRPr lang="uk-UA" sz="1800" dirty="0" smtClean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Constantia" pitchFamily="18" charset="0"/>
                        </a:rPr>
                        <a:t>die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Staatsfahne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державний прапор</a:t>
                      </a:r>
                      <a:endParaRPr lang="uk-UA" sz="1800" dirty="0" smtClean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onstantia" pitchFamily="18" charset="0"/>
                        </a:rPr>
                        <a:t>der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Süden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Південь</a:t>
                      </a:r>
                      <a:endParaRPr lang="uk-UA" sz="1800" dirty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u="sng" dirty="0" err="1" smtClean="0">
                          <a:latin typeface="Constantia" pitchFamily="18" charset="0"/>
                          <a:hlinkClick r:id="rId2" tooltip="Naturräumliche Haupteinheiten Deutschlands"/>
                        </a:rPr>
                        <a:t>naturräumlich</a:t>
                      </a:r>
                      <a:r>
                        <a:rPr lang="uk-UA" sz="1800" u="sng" dirty="0" smtClean="0">
                          <a:latin typeface="Constantia" pitchFamily="18" charset="0"/>
                          <a:hlinkClick r:id="rId2" tooltip="Naturräumliche Haupteinheiten Deutschlands"/>
                        </a:rPr>
                        <a:t>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– природний                        </a:t>
                      </a:r>
                      <a:endParaRPr lang="uk-UA" sz="1800" dirty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Constantia" pitchFamily="18" charset="0"/>
                        </a:rPr>
                        <a:t>die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Lage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місцезнаходження</a:t>
                      </a:r>
                      <a:endParaRPr lang="uk-UA" sz="1800" dirty="0" smtClean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onstantia" pitchFamily="18" charset="0"/>
                        </a:rPr>
                        <a:t>der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Osten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Схід</a:t>
                      </a:r>
                      <a:endParaRPr lang="uk-UA" sz="1800" dirty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onstantia" pitchFamily="18" charset="0"/>
                        </a:rPr>
                        <a:t>insgesamt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– разом, у сукупності</a:t>
                      </a:r>
                      <a:endParaRPr lang="uk-UA" sz="1800" dirty="0" smtClean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Constantia" pitchFamily="18" charset="0"/>
                        </a:rPr>
                        <a:t>das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Nachbarland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сусідня держава</a:t>
                      </a:r>
                      <a:endParaRPr lang="uk-UA" sz="1800" dirty="0" smtClean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onstantia" pitchFamily="18" charset="0"/>
                        </a:rPr>
                        <a:t>der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Westen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Захід</a:t>
                      </a:r>
                      <a:endParaRPr lang="uk-UA" sz="1800" dirty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latin typeface="Constantia" pitchFamily="18" charset="0"/>
                        </a:rPr>
                        <a:t>wechselvoll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– змінний, повен змін</a:t>
                      </a:r>
                      <a:endParaRPr lang="uk-UA" sz="1800" dirty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Constantia" pitchFamily="18" charset="0"/>
                        </a:rPr>
                        <a:t>die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Bundesrepublik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- федеральна республіка</a:t>
                      </a:r>
                      <a:endParaRPr lang="uk-UA" sz="1800" dirty="0" smtClean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Constantia" pitchFamily="18" charset="0"/>
                        </a:rPr>
                        <a:t>die Mitte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Центр</a:t>
                      </a:r>
                      <a:endParaRPr lang="uk-UA" sz="1800" dirty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Constantia" pitchFamily="18" charset="0"/>
                        </a:rPr>
                        <a:t>die Geschichte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історія</a:t>
                      </a:r>
                      <a:endParaRPr lang="uk-UA" sz="1800" dirty="0" smtClean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Constantia" pitchFamily="18" charset="0"/>
                        </a:rPr>
                        <a:t>der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Einwohner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житель</a:t>
                      </a:r>
                      <a:endParaRPr lang="uk-UA" sz="1800" dirty="0" smtClean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None/>
                      </a:pPr>
                      <a:r>
                        <a:rPr lang="de-DE" sz="1800" dirty="0" smtClean="0">
                          <a:latin typeface="Constantia" pitchFamily="18" charset="0"/>
                        </a:rPr>
                        <a:t>der Norden + Europa =</a:t>
                      </a:r>
                      <a:r>
                        <a:rPr lang="uk-UA" sz="1800" baseline="0" dirty="0" smtClean="0">
                          <a:latin typeface="Constantia" pitchFamily="18" charset="0"/>
                        </a:rPr>
                        <a:t>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Nordeuropa</a:t>
                      </a:r>
                      <a:endParaRPr lang="uk-UA" sz="1800" dirty="0" smtClean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kern="1200" dirty="0" smtClean="0">
                          <a:latin typeface="Constantia" pitchFamily="18" charset="0"/>
                        </a:rPr>
                        <a:t>sich </a:t>
                      </a:r>
                      <a:r>
                        <a:rPr lang="de-DE" sz="1800" kern="1200" dirty="0" err="1" smtClean="0">
                          <a:latin typeface="Constantia" pitchFamily="18" charset="0"/>
                        </a:rPr>
                        <a:t>ver</a:t>
                      </a:r>
                      <a:r>
                        <a:rPr lang="uk-UA" sz="1800" kern="1200" dirty="0" smtClean="0">
                          <a:latin typeface="Constantia" pitchFamily="18" charset="0"/>
                        </a:rPr>
                        <a:t>ä</a:t>
                      </a:r>
                      <a:r>
                        <a:rPr lang="de-DE" sz="1800" kern="1200" dirty="0" err="1" smtClean="0">
                          <a:latin typeface="Constantia" pitchFamily="18" charset="0"/>
                        </a:rPr>
                        <a:t>ndern</a:t>
                      </a:r>
                      <a:r>
                        <a:rPr lang="uk-UA" sz="1800" kern="1200" dirty="0" smtClean="0">
                          <a:latin typeface="Constantia" pitchFamily="18" charset="0"/>
                        </a:rPr>
                        <a:t> – змінюватись </a:t>
                      </a:r>
                      <a:endParaRPr lang="uk-UA" sz="1800" dirty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Constantia" pitchFamily="18" charset="0"/>
                        </a:rPr>
                        <a:t>die Sprache (die Staatssprache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)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мова (державна мова)</a:t>
                      </a:r>
                      <a:endParaRPr lang="uk-UA" sz="1800" dirty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None/>
                      </a:pPr>
                      <a:r>
                        <a:rPr lang="de-DE" sz="1800" dirty="0" smtClean="0">
                          <a:latin typeface="Constantia" pitchFamily="18" charset="0"/>
                        </a:rPr>
                        <a:t>der Süden + Europa = Südeuropa</a:t>
                      </a:r>
                      <a:endParaRPr lang="uk-UA" sz="1800" dirty="0" smtClean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kern="1200" dirty="0" smtClean="0">
                          <a:latin typeface="Constantia" pitchFamily="18" charset="0"/>
                        </a:rPr>
                        <a:t>markieren</a:t>
                      </a:r>
                      <a:r>
                        <a:rPr lang="uk-UA" sz="1800" kern="1200" dirty="0" smtClean="0">
                          <a:latin typeface="Constantia" pitchFamily="18" charset="0"/>
                        </a:rPr>
                        <a:t> – позначати, виділяти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latin typeface="Constantia" pitchFamily="18" charset="0"/>
                        <a:ea typeface="SimSun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Constantia" pitchFamily="18" charset="0"/>
                        </a:rPr>
                        <a:t>grenzen </a:t>
                      </a:r>
                      <a:r>
                        <a:rPr lang="de-DE" sz="1800" dirty="0" smtClean="0">
                          <a:latin typeface="Constantia" pitchFamily="18" charset="0"/>
                        </a:rPr>
                        <a:t>an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- межувати з </a:t>
                      </a:r>
                      <a:endParaRPr lang="uk-UA" sz="1800" dirty="0" smtClean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None/>
                      </a:pPr>
                      <a:r>
                        <a:rPr lang="de-DE" sz="1800" dirty="0" smtClean="0">
                          <a:latin typeface="Constantia" pitchFamily="18" charset="0"/>
                        </a:rPr>
                        <a:t> der Osten + Europa = Osteuropa</a:t>
                      </a:r>
                      <a:endParaRPr lang="uk-UA" sz="1800" dirty="0" smtClean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800" kern="1200" dirty="0" smtClean="0">
                          <a:latin typeface="Constantia" pitchFamily="18" charset="0"/>
                        </a:rPr>
                        <a:t>zusammenschließen – </a:t>
                      </a:r>
                      <a:r>
                        <a:rPr lang="uk-UA" sz="1800" kern="1200" dirty="0" smtClean="0">
                          <a:latin typeface="Constantia" pitchFamily="18" charset="0"/>
                        </a:rPr>
                        <a:t>впадати </a:t>
                      </a:r>
                      <a:endParaRPr lang="uk-UA" sz="1800" dirty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latin typeface="Constantia" pitchFamily="18" charset="0"/>
                        </a:rPr>
                        <a:t>der Insel – </a:t>
                      </a:r>
                      <a:r>
                        <a:rPr lang="de-DE" sz="1800" kern="1200" dirty="0" err="1" smtClean="0">
                          <a:latin typeface="Constantia" pitchFamily="18" charset="0"/>
                        </a:rPr>
                        <a:t>острів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latin typeface="Constantia" pitchFamily="18" charset="0"/>
                        <a:ea typeface="SimSun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Constantia" pitchFamily="18" charset="0"/>
                        </a:rPr>
                        <a:t>der Westen + Europa = Westeuropa</a:t>
                      </a:r>
                      <a:endParaRPr lang="uk-UA" sz="1800" dirty="0" smtClean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err="1" smtClean="0">
                          <a:latin typeface="Constantia" pitchFamily="18" charset="0"/>
                        </a:rPr>
                        <a:t>entw</a:t>
                      </a:r>
                      <a:r>
                        <a:rPr lang="uk-UA" sz="1800" kern="1200" dirty="0" smtClean="0">
                          <a:latin typeface="Constantia" pitchFamily="18" charset="0"/>
                        </a:rPr>
                        <a:t>ä</a:t>
                      </a:r>
                      <a:r>
                        <a:rPr lang="de-DE" sz="1800" kern="1200" dirty="0" err="1" smtClean="0">
                          <a:latin typeface="Constantia" pitchFamily="18" charset="0"/>
                        </a:rPr>
                        <a:t>ssern</a:t>
                      </a:r>
                      <a:r>
                        <a:rPr lang="uk-UA" sz="1800" kern="1200" dirty="0" smtClean="0">
                          <a:latin typeface="Constantia" pitchFamily="18" charset="0"/>
                        </a:rPr>
                        <a:t> - осушувати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latin typeface="Constantia" pitchFamily="18" charset="0"/>
                        <a:ea typeface="SimSun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latin typeface="Constantia" pitchFamily="18" charset="0"/>
                        </a:rPr>
                        <a:t>die Mitte + Europa = Mitteleuropa</a:t>
                      </a:r>
                      <a:endParaRPr lang="uk-UA" sz="1800" dirty="0" smtClean="0">
                        <a:latin typeface="Constantia" pitchFamily="18" charset="0"/>
                        <a:ea typeface="SimSun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latin typeface="Constantia" pitchFamily="18" charset="0"/>
                        </a:rPr>
                        <a:t>dominieren</a:t>
                      </a:r>
                      <a:r>
                        <a:rPr lang="uk-UA" sz="1800" kern="1200" dirty="0" smtClean="0">
                          <a:latin typeface="Constantia" pitchFamily="18" charset="0"/>
                        </a:rPr>
                        <a:t> – домінувати</a:t>
                      </a:r>
                      <a:r>
                        <a:rPr lang="de-DE" sz="1800" kern="1200" dirty="0" smtClean="0">
                          <a:latin typeface="Constantia" pitchFamily="18" charset="0"/>
                        </a:rPr>
                        <a:t>                          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latin typeface="Constantia" pitchFamily="18" charset="0"/>
                        <a:ea typeface="SimSun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solidFill>
                          <a:srgbClr val="E36C0A"/>
                        </a:solidFill>
                        <a:latin typeface="Constantia" pitchFamily="18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DC1E4133-3085-440E-9AED-D5559205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Hausaufgabe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6B926BED-04CA-4B8F-A519-3141EE863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4425287" cy="446881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Опрацювати фізичну карту Німеччини</a:t>
            </a:r>
            <a:endParaRPr lang="en-US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7F3603F-9FA7-4B35-8C6C-3372DB1DA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Вивчити лексику.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BE55540-69EA-4C9D-A44F-29ACD1E9B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1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E8F277A-2FC4-47B1-B0E3-6A836E913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вправу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0C05D9A-760A-4411-B9F5-1FEC8EB534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smtClean="0"/>
              <a:t>4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C1A0D2BE-34EC-46DD-BF46-3EAF5383B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Вивчити прийменники з Давальним відмінком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66E473BA-FAB9-4F81-8950-96D4EB9686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smtClean="0"/>
              <a:t>3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D1D17679-47AE-4B65-8E15-DF585270F1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Заповнити бланк про Німеччину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A73EEAAF-99B8-4D2B-A0D5-A6573F7254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 smtClean="0"/>
              <a:t>2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2D30E26-3213-4671-AD00-3CA054E6DD5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285" r="3285"/>
          <a:stretch>
            <a:fillRect/>
          </a:stretch>
        </p:blipFill>
        <p:spPr/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4FBA333-AA6D-4C99-A6EE-A18FBF07C9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233" r="3233"/>
          <a:stretch>
            <a:fillRect/>
          </a:stretch>
        </p:blipFill>
        <p:spPr/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7C4FE44-20B6-49F8-A7EF-92AC208F99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3233" r="3233"/>
          <a:stretch>
            <a:fillRect/>
          </a:stretch>
        </p:blipFill>
        <p:spPr/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EF08890-36AE-44E7-BCD6-DA853457893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285" r="3285"/>
          <a:stretch>
            <a:fillRect/>
          </a:stretch>
        </p:blipFill>
        <p:spPr/>
      </p:pic>
      <p:sp>
        <p:nvSpPr>
          <p:cNvPr id="32" name="Нижний колонтитул 4">
            <a:extLst>
              <a:ext uri="{FF2B5EF4-FFF2-40B4-BE49-F238E27FC236}">
                <a16:creationId xmlns:a16="http://schemas.microsoft.com/office/drawing/2014/main" xmlns="" id="{2437C4FA-88BF-47C6-893A-1E7E5E5C7816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41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790" y="233850"/>
            <a:ext cx="5257800" cy="642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097" y="0"/>
            <a:ext cx="4713890" cy="657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87D93B6-1F11-49D1-B967-B699349FB954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159E7D65-FCA2-4EE3-93FD-F5486779F7E2}"/>
              </a:ext>
            </a:extLst>
          </p:cNvPr>
          <p:cNvSpPr txBox="1">
            <a:spLocks/>
          </p:cNvSpPr>
          <p:nvPr/>
        </p:nvSpPr>
        <p:spPr>
          <a:xfrm>
            <a:off x="3848220" y="2194534"/>
            <a:ext cx="4432499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 smtClean="0">
                <a:solidFill>
                  <a:schemeClr val="bg1"/>
                </a:solidFill>
              </a:rPr>
              <a:t>Danke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E79F35-2F53-45A5-AC07-88FF72D681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403B37-A555-47E5-B8A6-FB1F1FB84F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FCB312-C8D5-4813-AA51-0C886E37C6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0F3450-748A-42F3-B9E1-5ED2C5DFFE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13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846" y="365125"/>
            <a:ext cx="4710953" cy="1325563"/>
          </a:xfrm>
        </p:spPr>
        <p:txBody>
          <a:bodyPr/>
          <a:lstStyle/>
          <a:p>
            <a:r>
              <a:rPr lang="de-DE" dirty="0" smtClean="0"/>
              <a:t>Was wissen Sie über Deutschland?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582" y="3138985"/>
            <a:ext cx="4401671" cy="2260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https://www.menti.com/7bugyk5s79</a:t>
            </a:r>
            <a:endParaRPr lang="uk-UA" dirty="0" smtClean="0"/>
          </a:p>
        </p:txBody>
      </p:sp>
      <p:sp>
        <p:nvSpPr>
          <p:cNvPr id="9222" name="AutoShape 6" descr="https://golernen.com/wp-content/uploads/2018/03/Federatyvni-zemli-Nimechchyny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4" name="AutoShape 8" descr="https://golernen.com/wp-content/uploads/2018/03/Federatyvni-zemli-Nimechchyny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6" name="AutoShape 10" descr="https://golernen.com/wp-content/uploads/2018/03/Federatyvni-zemli-Nimechchyny.jpeg"/>
          <p:cNvSpPr>
            <a:spLocks noChangeAspect="1" noChangeArrowheads="1"/>
          </p:cNvSpPr>
          <p:nvPr/>
        </p:nvSpPr>
        <p:spPr bwMode="auto">
          <a:xfrm>
            <a:off x="155575" y="-8159750"/>
            <a:ext cx="12477750" cy="17297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8" name="AutoShape 12" descr="https://golernen.com/wp-content/uploads/2018/03/Federatyvni-zemli-Nimechchyny.jpeg"/>
          <p:cNvSpPr>
            <a:spLocks noChangeAspect="1" noChangeArrowheads="1"/>
          </p:cNvSpPr>
          <p:nvPr/>
        </p:nvSpPr>
        <p:spPr bwMode="auto">
          <a:xfrm>
            <a:off x="155575" y="-8159750"/>
            <a:ext cx="12477750" cy="17297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30" name="AutoShape 14" descr="https://golernen.com/wp-content/uploads/2018/03/Federatyvni-zemli-Nimechchyny.jpeg"/>
          <p:cNvSpPr>
            <a:spLocks noChangeAspect="1" noChangeArrowheads="1"/>
          </p:cNvSpPr>
          <p:nvPr/>
        </p:nvSpPr>
        <p:spPr bwMode="auto">
          <a:xfrm>
            <a:off x="155575" y="-8159750"/>
            <a:ext cx="12477750" cy="17297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32" name="AutoShape 16" descr="https://golernen.com/wp-content/uploads/2018/03/Federatyvni-zemli-Nimechchyny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33" name="Picture 17" descr="C:\Users\User\Downloads\mentimeter_qr_code (1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361" y="1301869"/>
            <a:ext cx="4724755" cy="4724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612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050" y="0"/>
            <a:ext cx="5039333" cy="67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52137" y="1450428"/>
            <a:ext cx="4272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atin typeface="Constantia" pitchFamily="18" charset="0"/>
              </a:rPr>
              <a:t>Was wissen Sie über Deutschland?</a:t>
            </a:r>
            <a:endParaRPr lang="uk-UA" sz="4800" b="1" dirty="0"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47" y="337830"/>
            <a:ext cx="5185011" cy="713047"/>
          </a:xfrm>
        </p:spPr>
        <p:txBody>
          <a:bodyPr/>
          <a:lstStyle/>
          <a:p>
            <a:pPr algn="ctr"/>
            <a:r>
              <a:rPr lang="pl-PL" dirty="0" smtClean="0"/>
              <a:t>Wo liegt Deutschland</a:t>
            </a:r>
            <a:r>
              <a:rPr lang="uk-UA" dirty="0" smtClean="0"/>
              <a:t>?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77338" y="1248116"/>
          <a:ext cx="4955020" cy="282304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04302"/>
                <a:gridCol w="2350718"/>
              </a:tblGrid>
              <a:tr h="414923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/>
                        <a:t>die Europa</a:t>
                      </a:r>
                      <a:endParaRPr lang="uk-UA" sz="18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/>
                        <a:t>Європа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44036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/>
                        <a:t>der Norden</a:t>
                      </a:r>
                      <a:endParaRPr lang="uk-UA" sz="18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/>
                        <a:t>північ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418887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/>
                        <a:t>der Süden</a:t>
                      </a:r>
                      <a:endParaRPr lang="uk-UA" sz="18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південь</a:t>
                      </a:r>
                      <a:endParaRPr lang="uk-UA" sz="18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414923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/>
                        <a:t>der Osten</a:t>
                      </a:r>
                      <a:endParaRPr lang="uk-UA" sz="18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схід</a:t>
                      </a:r>
                      <a:endParaRPr lang="uk-UA" sz="18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46534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800"/>
                        <a:t>der Westen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захід</a:t>
                      </a:r>
                      <a:endParaRPr lang="uk-UA" sz="18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63717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800"/>
                        <a:t>die Mitte </a:t>
                      </a:r>
                      <a:endParaRPr lang="uk-UA" sz="180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центр</a:t>
                      </a:r>
                      <a:endParaRPr lang="uk-UA" sz="1800" dirty="0">
                        <a:solidFill>
                          <a:srgbClr val="E36C0A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37279" y="4282954"/>
            <a:ext cx="5308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400" dirty="0" smtClean="0"/>
              <a:t>der Norden + Europa = Nordeuropa</a:t>
            </a:r>
            <a:endParaRPr lang="uk-UA" sz="2400" dirty="0" smtClean="0"/>
          </a:p>
          <a:p>
            <a:pPr marL="342900" indent="-342900">
              <a:buAutoNum type="alphaLcParenR"/>
            </a:pPr>
            <a:r>
              <a:rPr lang="de-DE" sz="2400" dirty="0" smtClean="0"/>
              <a:t> der Süden + Europa = Südeuropa</a:t>
            </a:r>
            <a:endParaRPr lang="uk-UA" sz="2400" dirty="0" smtClean="0"/>
          </a:p>
          <a:p>
            <a:pPr marL="342900" indent="-342900">
              <a:buAutoNum type="alphaLcParenR"/>
            </a:pPr>
            <a:r>
              <a:rPr lang="de-DE" sz="2400" dirty="0" smtClean="0"/>
              <a:t> der Osten + Europa = Osteuropa</a:t>
            </a:r>
            <a:endParaRPr lang="uk-UA" sz="2400" dirty="0" smtClean="0"/>
          </a:p>
          <a:p>
            <a:pPr marL="342900" indent="-342900">
              <a:buAutoNum type="alphaLcParenR"/>
            </a:pPr>
            <a:r>
              <a:rPr lang="de-DE" sz="2400" dirty="0" smtClean="0"/>
              <a:t>  der Westen + Europa = Westeuropa</a:t>
            </a:r>
            <a:endParaRPr lang="uk-UA" sz="2400" dirty="0" smtClean="0"/>
          </a:p>
          <a:p>
            <a:pPr marL="342900" indent="-342900">
              <a:buAutoNum type="alphaLcParenR"/>
            </a:pPr>
            <a:r>
              <a:rPr lang="de-DE" sz="2400" dirty="0" smtClean="0"/>
              <a:t> die Mitte + Europa = Mitteleuropa</a:t>
            </a:r>
          </a:p>
          <a:p>
            <a:r>
              <a:rPr lang="de-DE" dirty="0" smtClean="0"/>
              <a:t> </a:t>
            </a:r>
            <a:endParaRPr lang="uk-UA" dirty="0"/>
          </a:p>
        </p:txBody>
      </p:sp>
      <p:pic>
        <p:nvPicPr>
          <p:cNvPr id="6" name="Picture 2" descr="Diercke Weltatlas - Kartenansicht - Europa - 1937 - 978-3-14-100800-5 - 84  - 2 -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93" y="395785"/>
            <a:ext cx="5773003" cy="61346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5970" y="55628"/>
            <a:ext cx="7642746" cy="675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31799" y="1639615"/>
            <a:ext cx="2295635" cy="521838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de-DE" sz="1400" dirty="0"/>
              <a:t>       </a:t>
            </a:r>
            <a:r>
              <a:rPr lang="de-DE" sz="1400" dirty="0" smtClean="0"/>
              <a:t>                  </a:t>
            </a:r>
            <a:endParaRPr lang="de-DE" sz="24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de-DE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/>
          </a:p>
        </p:txBody>
      </p:sp>
      <p:pic>
        <p:nvPicPr>
          <p:cNvPr id="29698" name="Picture 2" descr="Файл:BRD.png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690" y="273005"/>
            <a:ext cx="5209534" cy="6141537"/>
          </a:xfrm>
          <a:prstGeom prst="rect">
            <a:avLst/>
          </a:prstGeom>
          <a:noFill/>
        </p:spPr>
      </p:pic>
      <p:graphicFrame>
        <p:nvGraphicFramePr>
          <p:cNvPr id="17" name="Схема 16"/>
          <p:cNvGraphicFramePr/>
          <p:nvPr/>
        </p:nvGraphicFramePr>
        <p:xfrm>
          <a:off x="457200" y="409903"/>
          <a:ext cx="5990896" cy="616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2786" y="365125"/>
            <a:ext cx="5221013" cy="53419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 smtClean="0"/>
              <a:t>Die Hauptstadt  Deutschlands ist Berlin</a:t>
            </a:r>
            <a:r>
              <a:rPr lang="de-DE" dirty="0" smtClean="0"/>
              <a:t>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de-DE" dirty="0" smtClean="0"/>
              <a:t>Die </a:t>
            </a:r>
            <a:r>
              <a:rPr lang="de-DE" dirty="0" smtClean="0"/>
              <a:t>Staatsflagge ist schwarz - rot - </a:t>
            </a:r>
            <a:r>
              <a:rPr lang="de-DE" dirty="0" err="1" smtClean="0"/>
              <a:t>gold</a:t>
            </a:r>
            <a:r>
              <a:rPr lang="de-DE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32770" name="Picture 2" descr="Бонн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935" y="235300"/>
            <a:ext cx="4416424" cy="6378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715000" y="188914"/>
            <a:ext cx="6477000" cy="66690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>
                <a:latin typeface="Constantia" pitchFamily="18" charset="0"/>
              </a:rPr>
              <a:t>   Deutschland hat 16 Bundesländern.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>
                <a:latin typeface="Constantia" pitchFamily="18" charset="0"/>
              </a:rPr>
              <a:t> </a:t>
            </a:r>
            <a:r>
              <a:rPr lang="de-DE" sz="2000" dirty="0" smtClean="0">
                <a:latin typeface="Constantia" pitchFamily="18" charset="0"/>
              </a:rPr>
              <a:t>Jedes </a:t>
            </a:r>
            <a:r>
              <a:rPr lang="de-DE" sz="2000" dirty="0">
                <a:latin typeface="Constantia" pitchFamily="18" charset="0"/>
              </a:rPr>
              <a:t>Bundesland hat </a:t>
            </a:r>
            <a:r>
              <a:rPr lang="de-DE" sz="2000" dirty="0" smtClean="0">
                <a:latin typeface="Constantia" pitchFamily="18" charset="0"/>
              </a:rPr>
              <a:t>seine </a:t>
            </a:r>
            <a:r>
              <a:rPr lang="en-US" sz="2000" dirty="0" err="1" smtClean="0">
                <a:latin typeface="Constantia" pitchFamily="18" charset="0"/>
              </a:rPr>
              <a:t>Hauptstad</a:t>
            </a:r>
            <a:endParaRPr lang="pl-PL" sz="2000" dirty="0" smtClean="0">
              <a:latin typeface="Constant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 smtClean="0">
                <a:latin typeface="Constantia" pitchFamily="18" charset="0"/>
              </a:rPr>
              <a:t>Bayern </a:t>
            </a:r>
            <a:r>
              <a:rPr lang="de-DE" sz="2000" dirty="0">
                <a:latin typeface="Constantia" pitchFamily="18" charset="0"/>
              </a:rPr>
              <a:t>- </a:t>
            </a:r>
            <a:r>
              <a:rPr lang="de-DE" sz="2000" b="1" i="1" dirty="0">
                <a:latin typeface="Constantia" pitchFamily="18" charset="0"/>
              </a:rPr>
              <a:t>München,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>
                <a:latin typeface="Constantia" pitchFamily="18" charset="0"/>
              </a:rPr>
              <a:t>Baden-Württemberg – </a:t>
            </a:r>
            <a:r>
              <a:rPr lang="de-DE" sz="2000" b="1" i="1" dirty="0">
                <a:latin typeface="Constantia" pitchFamily="18" charset="0"/>
              </a:rPr>
              <a:t>Stuttgart</a:t>
            </a:r>
            <a:r>
              <a:rPr lang="de-DE" sz="2000" dirty="0">
                <a:latin typeface="Constantia" pitchFamily="18" charset="0"/>
              </a:rPr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>
                <a:latin typeface="Constantia" pitchFamily="18" charset="0"/>
              </a:rPr>
              <a:t>Saarland –</a:t>
            </a:r>
            <a:r>
              <a:rPr lang="de-DE" sz="2000" b="1" i="1" dirty="0">
                <a:latin typeface="Constantia" pitchFamily="18" charset="0"/>
              </a:rPr>
              <a:t> Saarbrücken</a:t>
            </a:r>
            <a:r>
              <a:rPr lang="de-DE" sz="2000" dirty="0">
                <a:latin typeface="Constantia" pitchFamily="18" charset="0"/>
              </a:rPr>
              <a:t>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>
                <a:latin typeface="Constantia" pitchFamily="18" charset="0"/>
              </a:rPr>
              <a:t>Rheinland-Pfalz –</a:t>
            </a:r>
            <a:r>
              <a:rPr lang="de-DE" sz="2000" b="1" i="1" dirty="0">
                <a:latin typeface="Constantia" pitchFamily="18" charset="0"/>
              </a:rPr>
              <a:t> </a:t>
            </a:r>
            <a:r>
              <a:rPr lang="de-DE" sz="2000" b="1" i="1" dirty="0" smtClean="0">
                <a:latin typeface="Constantia" pitchFamily="18" charset="0"/>
              </a:rPr>
              <a:t>Mainz</a:t>
            </a:r>
            <a:r>
              <a:rPr lang="de-DE" sz="2000" dirty="0" smtClean="0">
                <a:latin typeface="Constantia" pitchFamily="18" charset="0"/>
              </a:rPr>
              <a:t>,</a:t>
            </a:r>
            <a:r>
              <a:rPr lang="ru-RU" sz="2000" dirty="0" smtClean="0">
                <a:latin typeface="Constantia" pitchFamily="18" charset="0"/>
              </a:rPr>
              <a:t>                                     </a:t>
            </a:r>
            <a:endParaRPr lang="pl-PL" sz="2000" dirty="0" smtClean="0">
              <a:latin typeface="Constant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 smtClean="0">
                <a:latin typeface="Constantia" pitchFamily="18" charset="0"/>
              </a:rPr>
              <a:t>Hessen </a:t>
            </a:r>
            <a:r>
              <a:rPr lang="de-DE" sz="2000" dirty="0" smtClean="0">
                <a:latin typeface="Constantia" pitchFamily="18" charset="0"/>
              </a:rPr>
              <a:t>–</a:t>
            </a:r>
            <a:r>
              <a:rPr lang="de-DE" sz="2000" b="1" i="1" dirty="0" smtClean="0">
                <a:latin typeface="Constantia" pitchFamily="18" charset="0"/>
              </a:rPr>
              <a:t>Wiesbaden</a:t>
            </a:r>
            <a:r>
              <a:rPr lang="de-DE" sz="2000" dirty="0" smtClean="0">
                <a:latin typeface="Constantia" pitchFamily="18" charset="0"/>
              </a:rPr>
              <a:t>, </a:t>
            </a:r>
            <a:endParaRPr lang="de-DE" sz="2000" dirty="0">
              <a:latin typeface="Constant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 smtClean="0">
                <a:latin typeface="Constantia" pitchFamily="18" charset="0"/>
              </a:rPr>
              <a:t>Thüringen </a:t>
            </a:r>
            <a:r>
              <a:rPr lang="de-DE" sz="2000" dirty="0">
                <a:latin typeface="Constantia" pitchFamily="18" charset="0"/>
              </a:rPr>
              <a:t>–</a:t>
            </a:r>
            <a:r>
              <a:rPr lang="de-DE" sz="2000" b="1" i="1" dirty="0">
                <a:latin typeface="Constantia" pitchFamily="18" charset="0"/>
              </a:rPr>
              <a:t> Erfurt</a:t>
            </a:r>
            <a:r>
              <a:rPr lang="de-DE" sz="2000" dirty="0">
                <a:latin typeface="Constantia" pitchFamily="18" charset="0"/>
              </a:rPr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>
                <a:latin typeface="Constantia" pitchFamily="18" charset="0"/>
              </a:rPr>
              <a:t>Sachsen - </a:t>
            </a:r>
            <a:r>
              <a:rPr lang="de-DE" sz="2000" b="1" i="1" dirty="0">
                <a:latin typeface="Constantia" pitchFamily="18" charset="0"/>
              </a:rPr>
              <a:t>Dresden</a:t>
            </a:r>
            <a:r>
              <a:rPr lang="de-DE" sz="2000" dirty="0">
                <a:latin typeface="Constantia" pitchFamily="18" charset="0"/>
              </a:rPr>
              <a:t>, </a:t>
            </a:r>
            <a:r>
              <a:rPr lang="ru-RU" sz="2000" dirty="0" smtClean="0">
                <a:latin typeface="Constantia" pitchFamily="18" charset="0"/>
              </a:rPr>
              <a:t>                                         </a:t>
            </a:r>
            <a:endParaRPr lang="pl-PL" sz="2000" dirty="0" smtClean="0">
              <a:latin typeface="Constant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 smtClean="0">
                <a:latin typeface="Constantia" pitchFamily="18" charset="0"/>
              </a:rPr>
              <a:t>Sachsen-Anhalt-</a:t>
            </a:r>
            <a:r>
              <a:rPr lang="de-DE" sz="2000" b="1" i="1" dirty="0" smtClean="0">
                <a:latin typeface="Constantia" pitchFamily="18" charset="0"/>
              </a:rPr>
              <a:t> </a:t>
            </a:r>
            <a:r>
              <a:rPr lang="de-DE" sz="2000" b="1" i="1" dirty="0" smtClean="0">
                <a:latin typeface="Constantia" pitchFamily="18" charset="0"/>
              </a:rPr>
              <a:t>Magdeburg</a:t>
            </a:r>
            <a:r>
              <a:rPr lang="de-DE" sz="2000" dirty="0" smtClean="0">
                <a:latin typeface="Constantia" pitchFamily="18" charset="0"/>
              </a:rPr>
              <a:t>, </a:t>
            </a:r>
            <a:endParaRPr lang="de-DE" sz="2000" dirty="0">
              <a:latin typeface="Constantia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de-DE" sz="2000" dirty="0" smtClean="0">
                <a:latin typeface="Constantia" pitchFamily="18" charset="0"/>
              </a:rPr>
              <a:t>Nordrhein-Westfalen -</a:t>
            </a:r>
            <a:r>
              <a:rPr lang="de-DE" sz="2000" b="1" i="1" dirty="0" smtClean="0">
                <a:latin typeface="Constantia" pitchFamily="18" charset="0"/>
              </a:rPr>
              <a:t>Düsseldorf</a:t>
            </a:r>
            <a:r>
              <a:rPr lang="de-DE" sz="2000" dirty="0" smtClean="0">
                <a:latin typeface="Constantia" pitchFamily="18" charset="0"/>
              </a:rPr>
              <a:t>, </a:t>
            </a:r>
            <a:endParaRPr lang="de-DE" sz="2000" dirty="0">
              <a:latin typeface="Constantia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de-DE" sz="2000" dirty="0" smtClean="0">
                <a:latin typeface="Constantia" pitchFamily="18" charset="0"/>
              </a:rPr>
              <a:t>Niedersachsen</a:t>
            </a:r>
            <a:r>
              <a:rPr lang="de-DE" sz="2000" b="1" i="1" dirty="0" smtClean="0">
                <a:latin typeface="Constantia" pitchFamily="18" charset="0"/>
              </a:rPr>
              <a:t>-Hannover</a:t>
            </a:r>
            <a:r>
              <a:rPr lang="de-DE" sz="2000" dirty="0">
                <a:latin typeface="Constantia" pitchFamily="18" charset="0"/>
              </a:rPr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>
                <a:latin typeface="Constantia" pitchFamily="18" charset="0"/>
              </a:rPr>
              <a:t>Brandenburg - </a:t>
            </a:r>
            <a:r>
              <a:rPr lang="de-DE" sz="2000" b="1" i="1" dirty="0">
                <a:latin typeface="Constantia" pitchFamily="18" charset="0"/>
              </a:rPr>
              <a:t>Potsdam</a:t>
            </a:r>
            <a:r>
              <a:rPr lang="de-DE" sz="2000" dirty="0" smtClean="0">
                <a:latin typeface="Constantia" pitchFamily="18" charset="0"/>
              </a:rPr>
              <a:t>,</a:t>
            </a:r>
            <a:r>
              <a:rPr lang="ru-RU" sz="2000" dirty="0" smtClean="0">
                <a:latin typeface="Constantia" pitchFamily="18" charset="0"/>
              </a:rPr>
              <a:t>                                   </a:t>
            </a:r>
            <a:endParaRPr lang="pl-PL" sz="2000" dirty="0" smtClean="0">
              <a:latin typeface="Constant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 smtClean="0">
                <a:latin typeface="Constantia" pitchFamily="18" charset="0"/>
              </a:rPr>
              <a:t> </a:t>
            </a:r>
            <a:r>
              <a:rPr lang="de-DE" sz="2000" dirty="0">
                <a:latin typeface="Constantia" pitchFamily="18" charset="0"/>
              </a:rPr>
              <a:t>Berlin </a:t>
            </a:r>
            <a:r>
              <a:rPr lang="de-DE" sz="2000" dirty="0" smtClean="0">
                <a:latin typeface="Constantia" pitchFamily="18" charset="0"/>
              </a:rPr>
              <a:t>–</a:t>
            </a:r>
            <a:r>
              <a:rPr lang="de-DE" sz="2000" b="1" i="1" dirty="0" smtClean="0">
                <a:latin typeface="Constantia" pitchFamily="18" charset="0"/>
              </a:rPr>
              <a:t>Berlin</a:t>
            </a:r>
            <a:r>
              <a:rPr lang="de-DE" sz="2000" dirty="0" smtClean="0">
                <a:latin typeface="Constantia" pitchFamily="18" charset="0"/>
              </a:rPr>
              <a:t>, </a:t>
            </a:r>
            <a:endParaRPr lang="de-DE" sz="2000" dirty="0">
              <a:latin typeface="Constant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 smtClean="0">
                <a:latin typeface="Constantia" pitchFamily="18" charset="0"/>
              </a:rPr>
              <a:t>Bremen </a:t>
            </a:r>
            <a:r>
              <a:rPr lang="de-DE" sz="2000" dirty="0">
                <a:latin typeface="Constantia" pitchFamily="18" charset="0"/>
              </a:rPr>
              <a:t>–</a:t>
            </a:r>
            <a:r>
              <a:rPr lang="de-DE" sz="2000" b="1" i="1" dirty="0">
                <a:latin typeface="Constantia" pitchFamily="18" charset="0"/>
              </a:rPr>
              <a:t> Bremen</a:t>
            </a:r>
            <a:r>
              <a:rPr lang="de-DE" sz="2000" dirty="0" smtClean="0">
                <a:latin typeface="Constantia" pitchFamily="18" charset="0"/>
              </a:rPr>
              <a:t>,</a:t>
            </a:r>
            <a:r>
              <a:rPr lang="ru-RU" sz="2000" dirty="0" smtClean="0">
                <a:latin typeface="Constantia" pitchFamily="18" charset="0"/>
              </a:rPr>
              <a:t>                                 </a:t>
            </a:r>
            <a:endParaRPr lang="pl-PL" sz="2000" dirty="0" smtClean="0">
              <a:latin typeface="Constant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 smtClean="0">
                <a:latin typeface="Constantia" pitchFamily="18" charset="0"/>
              </a:rPr>
              <a:t>Hamburg-</a:t>
            </a:r>
            <a:r>
              <a:rPr lang="de-DE" sz="2000" b="1" i="1" dirty="0" smtClean="0">
                <a:latin typeface="Constantia" pitchFamily="18" charset="0"/>
              </a:rPr>
              <a:t>Hamburg</a:t>
            </a:r>
            <a:r>
              <a:rPr lang="de-DE" sz="2000" dirty="0" smtClean="0">
                <a:latin typeface="Constantia" pitchFamily="18" charset="0"/>
              </a:rPr>
              <a:t>, </a:t>
            </a:r>
            <a:endParaRPr lang="de-DE" sz="2000" dirty="0">
              <a:latin typeface="Constant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 smtClean="0">
                <a:latin typeface="Constantia" pitchFamily="18" charset="0"/>
              </a:rPr>
              <a:t>Schleswig-Holstein </a:t>
            </a:r>
            <a:r>
              <a:rPr lang="de-DE" sz="2000" dirty="0">
                <a:latin typeface="Constantia" pitchFamily="18" charset="0"/>
              </a:rPr>
              <a:t>–</a:t>
            </a:r>
            <a:r>
              <a:rPr lang="de-DE" sz="2000" b="1" i="1" dirty="0">
                <a:latin typeface="Constantia" pitchFamily="18" charset="0"/>
              </a:rPr>
              <a:t> Kiel</a:t>
            </a:r>
            <a:r>
              <a:rPr lang="de-DE" sz="2000" dirty="0">
                <a:latin typeface="Constantia" pitchFamily="18" charset="0"/>
              </a:rPr>
              <a:t>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000" dirty="0">
                <a:latin typeface="Constantia" pitchFamily="18" charset="0"/>
              </a:rPr>
              <a:t>Mecklenburg-Vorpommern – </a:t>
            </a:r>
            <a:r>
              <a:rPr lang="de-DE" sz="2000" b="1" i="1" dirty="0" smtClean="0">
                <a:latin typeface="Constantia" pitchFamily="18" charset="0"/>
              </a:rPr>
              <a:t>Schwerin</a:t>
            </a:r>
            <a:r>
              <a:rPr lang="de-DE" sz="2000" dirty="0" smtClean="0">
                <a:latin typeface="Constantia" pitchFamily="18" charset="0"/>
              </a:rPr>
              <a:t>. </a:t>
            </a:r>
            <a:endParaRPr lang="pl-PL" sz="2000" dirty="0" smtClean="0">
              <a:latin typeface="Constant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000" dirty="0" smtClean="0">
              <a:latin typeface="Constantia" pitchFamily="18" charset="0"/>
            </a:endParaRPr>
          </a:p>
          <a:p>
            <a:pPr>
              <a:buNone/>
              <a:defRPr/>
            </a:pPr>
            <a:r>
              <a:rPr lang="de-DE" sz="2000" b="1" dirty="0" smtClean="0">
                <a:solidFill>
                  <a:srgbClr val="000000"/>
                </a:solidFill>
                <a:latin typeface="Constantia" pitchFamily="18" charset="0"/>
              </a:rPr>
              <a:t>Jedes Land hat sein Wappen</a:t>
            </a:r>
            <a:endParaRPr lang="ru-RU" sz="2000" b="1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>
              <a:latin typeface="Constantia" pitchFamily="18" charset="0"/>
            </a:endParaRPr>
          </a:p>
        </p:txBody>
      </p:sp>
      <p:sp>
        <p:nvSpPr>
          <p:cNvPr id="33794" name="AutoShape 2" descr="16 Bundesländer-16 Hauptstädte - 16 federal states of Germ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6" name="AutoShape 4" descr="16 Bundesländer-16 Hauptstädte - 16 federal states of Germ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61" y="134280"/>
            <a:ext cx="4744107" cy="643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870</Words>
  <Application>Microsoft Office PowerPoint</Application>
  <PresentationFormat>Произвольный</PresentationFormat>
  <Paragraphs>184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Deutschland</vt:lpstr>
      <vt:lpstr>Слайд 2</vt:lpstr>
      <vt:lpstr>Was wissen Sie über Deutschland?</vt:lpstr>
      <vt:lpstr>Слайд 4</vt:lpstr>
      <vt:lpstr>Wo liegt Deutschland?</vt:lpstr>
      <vt:lpstr>Слайд 6</vt:lpstr>
      <vt:lpstr>Слайд 7</vt:lpstr>
      <vt:lpstr>Die Hauptstadt  Deutschlands ist Berlin.   Die Staatsflagge ist schwarz - rot - gold.  </vt:lpstr>
      <vt:lpstr>Слайд 9</vt:lpstr>
      <vt:lpstr>https://whiteboard.hanisauland.de/whiteboard/wbt-bundeslaender-und-hauptstaedte-in-deutschland</vt:lpstr>
      <vt:lpstr>Слайд 11</vt:lpstr>
      <vt:lpstr>Слайд 12</vt:lpstr>
      <vt:lpstr>Hamburg</vt:lpstr>
      <vt:lpstr>Слайд 14</vt:lpstr>
      <vt:lpstr>Слайд 15</vt:lpstr>
      <vt:lpstr>Leipzig</vt:lpstr>
      <vt:lpstr>Слайд 17</vt:lpstr>
      <vt:lpstr>Die größte Industriezentren:</vt:lpstr>
      <vt:lpstr>Слайд 19</vt:lpstr>
      <vt:lpstr>Слайд 20</vt:lpstr>
      <vt:lpstr>Слайд 21</vt:lpstr>
      <vt:lpstr>Слайд 22</vt:lpstr>
      <vt:lpstr>https://learningapps.org/view10539475</vt:lpstr>
      <vt:lpstr>Слайд 24</vt:lpstr>
      <vt:lpstr>Слайд 25</vt:lpstr>
      <vt:lpstr>Wortschatz</vt:lpstr>
      <vt:lpstr>Hausaufgabe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8</cp:revision>
  <dcterms:created xsi:type="dcterms:W3CDTF">2021-12-09T11:10:51Z</dcterms:created>
  <dcterms:modified xsi:type="dcterms:W3CDTF">2022-02-01T19:01:09Z</dcterms:modified>
</cp:coreProperties>
</file>