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71" r:id="rId4"/>
    <p:sldId id="272" r:id="rId5"/>
    <p:sldId id="273" r:id="rId6"/>
    <p:sldId id="278" r:id="rId7"/>
    <p:sldId id="277" r:id="rId8"/>
    <p:sldId id="276" r:id="rId9"/>
    <p:sldId id="279" r:id="rId10"/>
    <p:sldId id="281" r:id="rId11"/>
    <p:sldId id="280" r:id="rId12"/>
    <p:sldId id="257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44824"/>
            <a:ext cx="7851648" cy="388843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Сільські садиби України</a:t>
            </a:r>
            <a:endParaRPr lang="ru-RU" sz="6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://www.greentour.com.ua/sites/all/themes/greentour/images/vn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176464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6" descr="Спілка сільського зеленого туризму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200"/>
            <a:ext cx="4191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4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Сільський зелений туризм. «Бойківські світанки» у Новошині – дивовижні,  яскраві і неповторні миттєвості з карпатським колоритом - Галич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80962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0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ruraltourism.com.ua/uploads/Image/543_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932040" cy="4725144"/>
          </a:xfrm>
          <a:prstGeom prst="rect">
            <a:avLst/>
          </a:prstGeom>
          <a:noFill/>
        </p:spPr>
      </p:pic>
      <p:pic>
        <p:nvPicPr>
          <p:cNvPr id="22532" name="Picture 4" descr="http://ruraltourism.com.ua/uploads/Image/723_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42798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www.mukachevo.net/Content/img/news/p_25067_1_gallery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50" cy="4524375"/>
          </a:xfrm>
          <a:prstGeom prst="rect">
            <a:avLst/>
          </a:prstGeom>
          <a:noFill/>
        </p:spPr>
      </p:pic>
      <p:pic>
        <p:nvPicPr>
          <p:cNvPr id="21508" name="Picture 4" descr="http://www.ukrinform.ua/upload/images/2013/June/13-06-2013/BAG_6666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4932040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turua.info/zkld/zkld_saduba/6/2012-09-08%2014-35-1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3717032"/>
          </a:xfrm>
          <a:prstGeom prst="rect">
            <a:avLst/>
          </a:prstGeom>
          <a:noFill/>
        </p:spPr>
      </p:pic>
      <p:pic>
        <p:nvPicPr>
          <p:cNvPr id="19462" name="Picture 6" descr="http://ruraltourism.com.ua/uploads/Image/48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92896"/>
            <a:ext cx="529208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http://ruraltourism.com.ua/uploads/Image/392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4224561"/>
          </a:xfrm>
          <a:prstGeom prst="rect">
            <a:avLst/>
          </a:prstGeom>
          <a:noFill/>
        </p:spPr>
      </p:pic>
      <p:pic>
        <p:nvPicPr>
          <p:cNvPr id="18436" name="Picture 4" descr="http://ruraltourism.com.ua/uploads/Image/363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529208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ruraltourism.com.ua/uploads/Image/363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221088"/>
          </a:xfrm>
          <a:prstGeom prst="rect">
            <a:avLst/>
          </a:prstGeom>
          <a:noFill/>
        </p:spPr>
      </p:pic>
      <p:pic>
        <p:nvPicPr>
          <p:cNvPr id="17412" name="Picture 4" descr="http://ruraltourism.com.ua/uploads/Image/363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9"/>
            <a:ext cx="522007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://ruraltourism.com.ua/uploads/Image/769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286250" cy="3933056"/>
          </a:xfrm>
          <a:prstGeom prst="rect">
            <a:avLst/>
          </a:prstGeom>
          <a:noFill/>
        </p:spPr>
      </p:pic>
      <p:pic>
        <p:nvPicPr>
          <p:cNvPr id="16390" name="Picture 6" descr="http://ruraltourism.com.ua/uploads/Image/637_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644008" cy="3960440"/>
          </a:xfrm>
          <a:prstGeom prst="rect">
            <a:avLst/>
          </a:prstGeom>
          <a:noFill/>
        </p:spPr>
      </p:pic>
      <p:pic>
        <p:nvPicPr>
          <p:cNvPr id="16386" name="Picture 2" descr="http://ruraltourism.com.ua/uploads/Image/Medova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41825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ruraltourism.com.ua/uploads/Image/466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4149080"/>
          </a:xfrm>
          <a:prstGeom prst="rect">
            <a:avLst/>
          </a:prstGeom>
          <a:noFill/>
        </p:spPr>
      </p:pic>
      <p:pic>
        <p:nvPicPr>
          <p:cNvPr id="15364" name="Picture 4" descr="http://ruraltourism.com.ua/uploads/Image/466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20888"/>
            <a:ext cx="5292080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ruraltourism.com.ua/uploads/Image/466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3645024"/>
          </a:xfrm>
          <a:prstGeom prst="rect">
            <a:avLst/>
          </a:prstGeom>
          <a:noFill/>
        </p:spPr>
      </p:pic>
      <p:pic>
        <p:nvPicPr>
          <p:cNvPr id="14342" name="Picture 6" descr="http://ruraltourism.com.ua/uploads/Image/641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5580112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Туризм в нетуристичних місця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" y="-9844"/>
            <a:ext cx="9147564" cy="68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0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ruraltourism.com.ua/uploads/Image/637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4077072"/>
          </a:xfrm>
          <a:prstGeom prst="rect">
            <a:avLst/>
          </a:prstGeom>
          <a:noFill/>
        </p:spPr>
      </p:pic>
      <p:pic>
        <p:nvPicPr>
          <p:cNvPr id="5" name="Picture 4" descr="http://ruraltourism.com.ua/uploads/Image/641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4932040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8" name="Picture 4" descr="http://ruraltourism.com.ua/uploads/Image/759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80929"/>
            <a:ext cx="5076056" cy="4077072"/>
          </a:xfrm>
          <a:prstGeom prst="rect">
            <a:avLst/>
          </a:prstGeom>
          <a:noFill/>
        </p:spPr>
      </p:pic>
      <p:pic>
        <p:nvPicPr>
          <p:cNvPr id="26626" name="Picture 2" descr="http://ruraltourism.com.ua/uploads/Image/420_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4048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4" name="Picture 4" descr="http://ruraltourism.com.ua/uploads/Image/555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64904"/>
            <a:ext cx="5292080" cy="4293096"/>
          </a:xfrm>
          <a:prstGeom prst="rect">
            <a:avLst/>
          </a:prstGeom>
          <a:noFill/>
        </p:spPr>
      </p:pic>
      <p:pic>
        <p:nvPicPr>
          <p:cNvPr id="25602" name="Picture 2" descr="http://ruraltourism.com.ua/uploads/Image/495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20072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ruraltourism.com.ua/uploads/Image/543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4293096"/>
          </a:xfrm>
          <a:prstGeom prst="rect">
            <a:avLst/>
          </a:prstGeom>
          <a:noFill/>
        </p:spPr>
      </p:pic>
      <p:pic>
        <p:nvPicPr>
          <p:cNvPr id="6" name="Picture 2" descr="http://ruraltourism.com.ua/uploads/Image/716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5220072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6" name="Picture 4" descr="http://ruraltourism.com.ua/uploads/Image/680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5238750"/>
          </a:xfrm>
          <a:prstGeom prst="rect">
            <a:avLst/>
          </a:prstGeom>
          <a:noFill/>
        </p:spPr>
      </p:pic>
      <p:pic>
        <p:nvPicPr>
          <p:cNvPr id="6" name="Picture 4" descr="http://ruraltourism.com.ua/uploads/Image/543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5724128" cy="414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Сільська садиба зеленого туризму «У Меланки» — Буджак - місце, де здоро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9" y="402704"/>
            <a:ext cx="7895861" cy="59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51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Зелений туризм | Еко-садиба — «МАЛЬВА ОЗЕРН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8" y="188640"/>
            <a:ext cx="8179006" cy="55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5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Зелений туризм — Вінницька обласна державна адміністрац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63272" cy="62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47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Юний, буйний і «заляканий» або що знайдуть на Кіровоградщині любителі  зеленого туризму (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16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Зелений туризм. Садиба «Чай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0" y="764704"/>
            <a:ext cx="7715200" cy="57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2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</a:rPr>
              <a:t>Всеукраїнська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мережа «</a:t>
            </a: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</a:rPr>
              <a:t>Українська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</a:rPr>
              <a:t>гостинна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</a:rPr>
              <a:t>садиба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З метою підтримання відповідної якості послуг в сільському туризмі та формування його позитивного іміджу на ринку пропозицій, Спілкою сприяння розвитку сільського туризму в Україні запроваджена система категоризації сільської нічліжної бази 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«Українська гостинна садиба»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Знак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</a:rPr>
              <a:t>“Українська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 гостинна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</a:rPr>
              <a:t>садиба”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http://buktour.cv.ua/news/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4807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26369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Категорії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</a:rPr>
              <a:t>мережі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"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</a:rPr>
              <a:t>Українська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</a:rPr>
              <a:t>гостинна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</a:rPr>
              <a:t>садиба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"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</a:rPr>
              <a:t>позначаються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Базова</a:t>
            </a:r>
            <a:r>
              <a:rPr lang="ru-RU" sz="3600" b="1" dirty="0" smtClean="0">
                <a:solidFill>
                  <a:srgbClr val="C00000"/>
                </a:solidFill>
              </a:rPr>
              <a:t> </a:t>
            </a:r>
            <a:r>
              <a:rPr lang="ru-RU" sz="3600" b="1" dirty="0" err="1" smtClean="0">
                <a:solidFill>
                  <a:srgbClr val="C00000"/>
                </a:solidFill>
              </a:rPr>
              <a:t>категорія</a:t>
            </a:r>
            <a:r>
              <a:rPr lang="ru-RU" sz="3600" dirty="0" smtClean="0">
                <a:solidFill>
                  <a:srgbClr val="C00000"/>
                </a:solidFill>
              </a:rPr>
              <a:t> </a:t>
            </a:r>
            <a:r>
              <a:rPr lang="ru-RU" sz="3600" dirty="0" smtClean="0">
                <a:solidFill>
                  <a:srgbClr val="002060"/>
                </a:solidFill>
              </a:rPr>
              <a:t>– </a:t>
            </a:r>
            <a:r>
              <a:rPr lang="ru-RU" sz="3600" dirty="0" err="1" smtClean="0">
                <a:solidFill>
                  <a:srgbClr val="002060"/>
                </a:solidFill>
              </a:rPr>
              <a:t>садиба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відповідає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мінімальним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вимогам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які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встановлені</a:t>
            </a:r>
            <a:r>
              <a:rPr lang="ru-RU" sz="3600" dirty="0" smtClean="0">
                <a:solidFill>
                  <a:srgbClr val="002060"/>
                </a:solidFill>
              </a:rPr>
              <a:t> до </a:t>
            </a:r>
            <a:r>
              <a:rPr lang="ru-RU" sz="3600" dirty="0" err="1" smtClean="0">
                <a:solidFill>
                  <a:srgbClr val="002060"/>
                </a:solidFill>
              </a:rPr>
              <a:t>місць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розміщення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туристів</a:t>
            </a:r>
            <a:r>
              <a:rPr lang="ru-RU" sz="3600" dirty="0" smtClean="0">
                <a:solidFill>
                  <a:srgbClr val="002060"/>
                </a:solidFill>
              </a:rPr>
              <a:t> та </a:t>
            </a:r>
            <a:r>
              <a:rPr lang="ru-RU" sz="3600" dirty="0" err="1" smtClean="0">
                <a:solidFill>
                  <a:srgbClr val="002060"/>
                </a:solidFill>
              </a:rPr>
              <a:t>відпочиваючих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268760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Перша категорія</a:t>
            </a:r>
            <a:r>
              <a:rPr lang="uk-UA" sz="3200" dirty="0" smtClean="0">
                <a:solidFill>
                  <a:srgbClr val="C00000"/>
                </a:solidFill>
              </a:rPr>
              <a:t> – </a:t>
            </a:r>
            <a:r>
              <a:rPr lang="uk-UA" sz="3200" dirty="0" smtClean="0"/>
              <a:t>садиба відповідає встановленим мінімальним вимогам та вимогам, що стосуються озеленення території, паркування автотранспорту, мінімальних розмірів ліжок, площ санітарних приміщень та проходження навчань власниками садиб.</a:t>
            </a:r>
            <a:endParaRPr lang="uk-UA" sz="3200" dirty="0"/>
          </a:p>
        </p:txBody>
      </p:sp>
      <p:pic>
        <p:nvPicPr>
          <p:cNvPr id="7" name="Рисунок 6" descr="http://greentour.com.ua/sites/default/files/1_zvet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12606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268760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Друга категорія</a:t>
            </a:r>
            <a:r>
              <a:rPr lang="uk-UA" sz="3200" dirty="0" smtClean="0">
                <a:solidFill>
                  <a:srgbClr val="C00000"/>
                </a:solidFill>
              </a:rPr>
              <a:t> – </a:t>
            </a:r>
            <a:r>
              <a:rPr lang="uk-UA" sz="3200" dirty="0" smtClean="0"/>
              <a:t>садиба відповідає встановленим вимогам першої категорії та вимогам, які передбачають наявність світлової вивіски, окремого входу для гостей, наявності дитячого майданчику, бані/сауни та доступу до Інтернету.</a:t>
            </a:r>
            <a:endParaRPr lang="uk-UA" sz="3200" dirty="0"/>
          </a:p>
        </p:txBody>
      </p:sp>
      <p:pic>
        <p:nvPicPr>
          <p:cNvPr id="7" name="Рисунок 6" descr="http://greentour.com.ua/sites/default/files/2_zvet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1979712" cy="118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greentour.com.ua/sites/default/files/3_zvet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21237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692696"/>
            <a:ext cx="7020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Третя (найвища) категорія</a:t>
            </a:r>
            <a:r>
              <a:rPr lang="uk-UA" sz="3200" dirty="0" smtClean="0">
                <a:solidFill>
                  <a:srgbClr val="C00000"/>
                </a:solidFill>
              </a:rPr>
              <a:t> – </a:t>
            </a:r>
            <a:r>
              <a:rPr lang="uk-UA" sz="3200" dirty="0" smtClean="0"/>
              <a:t>садиба відповідає вимогам другої категорії та вимогам, які передбачають наявність басейну, гаражу, в кожній кімнаті телевізору, холодильнику, оздоблення місць відпочинку натуральними матеріалами, 100% </a:t>
            </a:r>
            <a:r>
              <a:rPr lang="uk-UA" sz="3200" dirty="0" err="1" smtClean="0"/>
              <a:t>одно-</a:t>
            </a:r>
            <a:r>
              <a:rPr lang="uk-UA" sz="3200" dirty="0" smtClean="0"/>
              <a:t> та  двомісних кімнат, цілодобове гаряче та холодне водопостачання.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rudocs.exdat.com/pars_docs/tw_refs/94/93912/93912_html_m2aa6e9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04088"/>
            <a:ext cx="3014826" cy="4273343"/>
          </a:xfrm>
          <a:prstGeom prst="rect">
            <a:avLst/>
          </a:prstGeom>
          <a:noFill/>
        </p:spPr>
      </p:pic>
      <p:pic>
        <p:nvPicPr>
          <p:cNvPr id="1028" name="Picture 4" descr="Українська Гостинна Садиба - всеукраїнська мережа сільського туризму - Home 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5268809" cy="34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69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42</Words>
  <Application>Microsoft Office PowerPoint</Application>
  <PresentationFormat>Екран (4:3)</PresentationFormat>
  <Paragraphs>10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Поток</vt:lpstr>
      <vt:lpstr>Сільські садиби України</vt:lpstr>
      <vt:lpstr>Презентація PowerPoint</vt:lpstr>
      <vt:lpstr>Всеукраїнська мережа «Українська гостинна садиба» </vt:lpstr>
      <vt:lpstr>Знак  “Українська гостинна садиба” </vt:lpstr>
      <vt:lpstr>                Категорії мережі "Українська гостинна садиба" позначаються: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2020-11-11T16:04:56Z</dcterms:modified>
</cp:coreProperties>
</file>