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1"/>
  </p:notesMasterIdLst>
  <p:sldIdLst>
    <p:sldId id="256" r:id="rId2"/>
    <p:sldId id="280" r:id="rId3"/>
    <p:sldId id="271" r:id="rId4"/>
    <p:sldId id="283" r:id="rId5"/>
    <p:sldId id="265" r:id="rId6"/>
    <p:sldId id="257" r:id="rId7"/>
    <p:sldId id="281" r:id="rId8"/>
    <p:sldId id="282" r:id="rId9"/>
    <p:sldId id="284" r:id="rId10"/>
    <p:sldId id="277" r:id="rId11"/>
    <p:sldId id="286" r:id="rId12"/>
    <p:sldId id="267" r:id="rId13"/>
    <p:sldId id="266" r:id="rId14"/>
    <p:sldId id="269" r:id="rId15"/>
    <p:sldId id="287" r:id="rId16"/>
    <p:sldId id="278" r:id="rId17"/>
    <p:sldId id="262" r:id="rId18"/>
    <p:sldId id="26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673" autoAdjust="0"/>
  </p:normalViewPr>
  <p:slideViewPr>
    <p:cSldViewPr>
      <p:cViewPr>
        <p:scale>
          <a:sx n="74" d="100"/>
          <a:sy n="74" d="100"/>
        </p:scale>
        <p:origin x="-126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25B5C-CC2E-4E95-B4B6-D9CF033C9BFF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25ACE-BAED-4EBC-A323-5E683840F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7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25ACE-BAED-4EBC-A323-5E683840FB9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www.google.com.ua/imgres?imgurl=http://www.slonyk.com/uploads/images/969/af5c269a5b.jpg&amp;imgrefurl=http://slonyk.com/blog/2832.html&amp;usg=__FpcjpjJtKvRfMFxIW5eLkErX8QI=&amp;h=479&amp;w=360&amp;sz=18&amp;hl=ru&amp;start=10&amp;zoom=1&amp;tbnid=IsxALi93iwrHnM:&amp;tbnh=129&amp;tbnw=97&amp;ei=oGTwTbKVGoH0-gaD4sz3Ag&amp;prev=/search?q=%D1%82%D1%96%D0%BD%D1%8C&amp;um=1&amp;hl=ru&amp;sa=N&amp;tbm=isch&amp;um=1&amp;itbs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imgurl=http://physicist.pp.ua/uploads/posts/2011-01/1294056518_81.jpg&amp;imgrefurl=http://physicist.pp.ua/articles/140-polyarne-syayvo.html&amp;usg=__BKlKdd4PjxOZoqX6XjUxmSL6jFE=&amp;h=338&amp;w=501&amp;sz=107&amp;hl=uk&amp;start=13&amp;zoom=1&amp;tbnid=RjJU2086HWxBvM:&amp;tbnh=88&amp;tbnw=130&amp;ei=_Y3sTdvQCsvs-gbY_NTTDw&amp;prev=/search?q=%D0%BF%D0%BE%D0%BB%D1%8F%D1%80%D0%BD%D0%B5+%D1%81%D1%8F%D0%B9%D0%B2%D0%BE&amp;hl=uk&amp;lr=&amp;newwindow=1&amp;sa=N&amp;tbm=isch&amp;prmd=ivns&amp;itbs=1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www.google.ru/imgres?imgurl=http://bashtanschina.narod.ru/bashtanschina/foto/06-osin/osin-5-.jpg&amp;imgrefurl=http://bashtanschina.narod.ru/bashtanschina/foto/06-osin/osin.htm&amp;usg=__wF12pXke8z7tj67sEwVO9jRVbA8=&amp;h=800&amp;w=592&amp;sz=34&amp;hl=uk&amp;start=15&amp;zoom=1&amp;tbnid=xXglXn8q6mF0bM:&amp;tbnh=143&amp;tbnw=106&amp;ei=14_sTYnpD8iG-wax8t3qAg&amp;prev=/search?q=%D0%B2%D0%BE%D0%B3%D0%BD%D0%B8%D1%89%D0%B5&amp;hl=uk&amp;lr=&amp;newwindow=1&amp;sa=N&amp;tbm=isch&amp;prmd=ivns&amp;itbs=1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gif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340769"/>
            <a:ext cx="8712968" cy="1296144"/>
          </a:xfrm>
        </p:spPr>
        <p:txBody>
          <a:bodyPr>
            <a:noAutofit/>
          </a:bodyPr>
          <a:lstStyle/>
          <a:p>
            <a:r>
              <a:rPr lang="uk-UA" sz="7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Світлові явища</a:t>
            </a:r>
            <a:endParaRPr lang="ru-RU" sz="7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Фізика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188640"/>
            <a:ext cx="4834880" cy="654032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точкові</a:t>
            </a:r>
            <a:r>
              <a:rPr lang="uk-UA" sz="3600" dirty="0" smtClean="0"/>
              <a:t> </a:t>
            </a:r>
            <a:r>
              <a:rPr lang="uk-UA" sz="2800" dirty="0" smtClean="0">
                <a:solidFill>
                  <a:srgbClr val="0070C0"/>
                </a:solidFill>
              </a:rPr>
              <a:t>та</a:t>
            </a:r>
            <a:r>
              <a:rPr lang="uk-UA" sz="3600" dirty="0" smtClean="0"/>
              <a:t> </a:t>
            </a:r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протяжні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2804928"/>
          </a:xfrm>
        </p:spPr>
        <p:txBody>
          <a:bodyPr/>
          <a:lstStyle/>
          <a:p>
            <a:pPr>
              <a:buSzPct val="120000"/>
              <a:buNone/>
            </a:pPr>
            <a:r>
              <a:rPr lang="uk-UA" dirty="0" smtClean="0"/>
              <a:t>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 світла вважаються </a:t>
            </a: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точковим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якщо його розмір є відносно невеликий порівняно з відстанню від нього  до приймача світла.</a:t>
            </a:r>
          </a:p>
          <a:p>
            <a:pPr>
              <a:buSzPct val="120000"/>
              <a:buNone/>
            </a:pP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 протилежному випадку джерело вважається </a:t>
            </a: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протяжним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джереласв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780928"/>
            <a:ext cx="4857785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 descr="Solar Cells Стоковые фото, иллюстрации и векторные изображения Deposit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357694"/>
            <a:ext cx="3071834" cy="2200294"/>
          </a:xfrm>
          <a:prstGeom prst="rect">
            <a:avLst/>
          </a:prstGeom>
          <a:noFill/>
        </p:spPr>
      </p:pic>
      <p:pic>
        <p:nvPicPr>
          <p:cNvPr id="43018" name="Picture 10" descr="http://im2-tub-ua.yandex.net/i?id=7691c83d34a76b1f82568fa61f8b9ea4-0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1500198" cy="1857388"/>
          </a:xfrm>
          <a:prstGeom prst="rect">
            <a:avLst/>
          </a:prstGeom>
          <a:noFill/>
        </p:spPr>
      </p:pic>
      <p:pic>
        <p:nvPicPr>
          <p:cNvPr id="43020" name="Picture 12" descr="Цифровой фотоаппарат Fujifilm FinePix S200EXR в Красноярск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1857364"/>
            <a:ext cx="1571636" cy="1628756"/>
          </a:xfrm>
          <a:prstGeom prst="rect">
            <a:avLst/>
          </a:prstGeom>
          <a:noFill/>
        </p:spPr>
      </p:pic>
      <p:pic>
        <p:nvPicPr>
          <p:cNvPr id="43022" name="Picture 14" descr="Чем отличается:: фотопоток и фотопленка - Полезные советы, консультации специалистов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000240"/>
            <a:ext cx="1500198" cy="1571636"/>
          </a:xfrm>
          <a:prstGeom prst="rect">
            <a:avLst/>
          </a:prstGeom>
          <a:noFill/>
        </p:spPr>
      </p:pic>
      <p:pic>
        <p:nvPicPr>
          <p:cNvPr id="43024" name="Picture 16" descr="Травы Растения Записи в рубрике **** Травы Растения Дневник GALA CRISTALL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357694"/>
            <a:ext cx="2857488" cy="2143140"/>
          </a:xfrm>
          <a:prstGeom prst="rect">
            <a:avLst/>
          </a:prstGeom>
          <a:noFill/>
        </p:spPr>
      </p:pic>
      <p:pic>
        <p:nvPicPr>
          <p:cNvPr id="43026" name="Picture 18" descr="T9.md :: Доска Объявлений в Молдове :: Средства для похудения :: COSMETOLOG-PROCEDURI DE SLABIRE,INGRIJIREA FETEI,DEPILARE CU C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357694"/>
            <a:ext cx="2500310" cy="2252666"/>
          </a:xfrm>
          <a:prstGeom prst="rect">
            <a:avLst/>
          </a:prstGeom>
          <a:noFill/>
        </p:spPr>
      </p:pic>
      <p:pic>
        <p:nvPicPr>
          <p:cNvPr id="43028" name="Picture 20" descr="Hp Mini 110-4117tu Price in Pakistan - Mega.P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9" y="2000240"/>
            <a:ext cx="1571636" cy="1785950"/>
          </a:xfrm>
          <a:prstGeom prst="rect">
            <a:avLst/>
          </a:prstGeom>
          <a:noFill/>
        </p:spPr>
      </p:pic>
      <p:pic>
        <p:nvPicPr>
          <p:cNvPr id="12" name="Picture 2" descr="Фізика 7 Тема 3 Модуль 11 Прямолінійне поширення світл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6" y="2000240"/>
            <a:ext cx="1633550" cy="158114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39552" y="188640"/>
            <a:ext cx="7958118" cy="1077218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Приймачами світла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 пристрої,  які реагують на світлове випромінювання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 txBox="1">
            <a:spLocks noChangeArrowheads="1"/>
          </p:cNvSpPr>
          <p:nvPr/>
        </p:nvSpPr>
        <p:spPr>
          <a:xfrm>
            <a:off x="539552" y="404664"/>
            <a:ext cx="8064896" cy="1828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Закон поширення світла</a:t>
            </a:r>
            <a:endParaRPr kumimoji="0" lang="ru-RU" sz="36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16"/>
          <p:cNvSpPr txBox="1">
            <a:spLocks noChangeArrowheads="1"/>
          </p:cNvSpPr>
          <p:nvPr/>
        </p:nvSpPr>
        <p:spPr>
          <a:xfrm>
            <a:off x="0" y="980728"/>
            <a:ext cx="9144000" cy="11521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uk-UA" sz="2800" b="1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Світло в однорідному середовищі поширюється прямолінійно</a:t>
            </a:r>
            <a:endParaRPr kumimoji="0" lang="ru-RU" sz="2800" b="1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Asean sea012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060848"/>
            <a:ext cx="4160399" cy="424847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27984" y="2060848"/>
            <a:ext cx="417646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3568" y="404812"/>
            <a:ext cx="7848872" cy="11519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Світловий промінь</a:t>
            </a:r>
            <a:r>
              <a:rPr kumimoji="0" lang="uk-UA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2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j-lt"/>
                <a:ea typeface="+mj-ea"/>
                <a:cs typeface="+mj-cs"/>
              </a:rPr>
              <a:t>– лінія, вздовж якої поширюється світло.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556792"/>
            <a:ext cx="3786214" cy="242676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3568" y="3933056"/>
            <a:ext cx="7848872" cy="2597988"/>
          </a:xfrm>
          <a:prstGeom prst="rect">
            <a:avLst/>
          </a:prstGeom>
          <a:noFill/>
        </p:spPr>
      </p:pic>
      <p:pic>
        <p:nvPicPr>
          <p:cNvPr id="7170" name="Picture 2" descr="Алина Сошнико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556792"/>
            <a:ext cx="410445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3568" y="260648"/>
            <a:ext cx="7704856" cy="114300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Тінь і напівтінь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11960" y="3645024"/>
            <a:ext cx="4176464" cy="1088100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Напівтінь 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– це частина простору за непрозорим тілом, куди світло потрапляє частково.</a:t>
            </a:r>
          </a:p>
        </p:txBody>
      </p:sp>
      <p:pic>
        <p:nvPicPr>
          <p:cNvPr id="6146" name="Picture 2" descr="Survivalcraft android 3D - 4P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28800"/>
            <a:ext cx="3619500" cy="20574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412776"/>
            <a:ext cx="4032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Тінь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це частина простору за непрозорим тілом, куди не потрапляє світло.</a:t>
            </a:r>
          </a:p>
        </p:txBody>
      </p:sp>
      <p:pic>
        <p:nvPicPr>
          <p:cNvPr id="6148" name="Picture 4" descr="Урок-исследование &quot;Прямолинейное распространение свет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05064"/>
            <a:ext cx="361950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7" y="836712"/>
            <a:ext cx="8291513" cy="850900"/>
          </a:xfrm>
        </p:spPr>
        <p:txBody>
          <a:bodyPr/>
          <a:lstStyle/>
          <a:p>
            <a:r>
              <a:rPr lang="uk-UA" sz="4000" b="1">
                <a:solidFill>
                  <a:schemeClr val="accent2"/>
                </a:solidFill>
              </a:rPr>
              <a:t>Швидкість поширення світла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00113" y="3363332"/>
            <a:ext cx="7345362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charset="0"/>
              </a:defRPr>
            </a:lvl1pPr>
            <a:lvl2pPr marL="63023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uk-UA" sz="2400" dirty="0"/>
              <a:t>Світло долає багатокілометрові відстані за тисячі часток секунд.</a:t>
            </a:r>
          </a:p>
          <a:p>
            <a:pPr algn="just">
              <a:spcBef>
                <a:spcPct val="50000"/>
              </a:spcBef>
            </a:pPr>
            <a:r>
              <a:rPr lang="uk-UA" sz="2400" dirty="0"/>
              <a:t>Коли відстань від приймача до джерела світла є невеликою, здається, що світло поширюється миттєво. А від далеких зір світло йде до нас тисячі й мільйони років.</a:t>
            </a:r>
            <a:endParaRPr lang="ru-RU" sz="2400" dirty="0"/>
          </a:p>
        </p:txBody>
      </p:sp>
      <p:grpSp>
        <p:nvGrpSpPr>
          <p:cNvPr id="36873" name="Group 9"/>
          <p:cNvGrpSpPr>
            <a:grpSpLocks/>
          </p:cNvGrpSpPr>
          <p:nvPr/>
        </p:nvGrpSpPr>
        <p:grpSpPr bwMode="auto">
          <a:xfrm>
            <a:off x="1258888" y="2565400"/>
            <a:ext cx="6840537" cy="792163"/>
            <a:chOff x="657" y="2432"/>
            <a:chExt cx="4309" cy="499"/>
          </a:xfrm>
        </p:grpSpPr>
        <p:sp>
          <p:nvSpPr>
            <p:cNvPr id="36868" name="Text Box 4"/>
            <p:cNvSpPr txBox="1">
              <a:spLocks noChangeArrowheads="1"/>
            </p:cNvSpPr>
            <p:nvPr/>
          </p:nvSpPr>
          <p:spPr bwMode="auto">
            <a:xfrm>
              <a:off x="657" y="2523"/>
              <a:ext cx="43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indent="4508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30238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uk-UA" sz="2400" i="1">
                  <a:latin typeface="Times New Roman" pitchFamily="18" charset="0"/>
                </a:rPr>
                <a:t>с = 299792458 м/с </a:t>
              </a:r>
              <a:r>
                <a:rPr lang="uk-UA" sz="2400" i="1">
                  <a:latin typeface="Times New Roman" pitchFamily="18" charset="0"/>
                  <a:cs typeface="Arial" charset="0"/>
                </a:rPr>
                <a:t>≈ 300000000 м/с ≈ 3</a:t>
              </a:r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uk-UA" sz="2400" i="1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uk-UA" sz="2400" i="1" baseline="30000"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uk-UA" sz="2400" i="1">
                  <a:latin typeface="Times New Roman" pitchFamily="18" charset="0"/>
                  <a:cs typeface="Times New Roman" pitchFamily="18" charset="0"/>
                </a:rPr>
                <a:t> м/с</a:t>
              </a:r>
              <a:endParaRPr lang="en-US" sz="24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884" y="2432"/>
              <a:ext cx="3992" cy="499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55650" y="1773238"/>
            <a:ext cx="684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charset="0"/>
              </a:defRPr>
            </a:lvl1pPr>
            <a:lvl2pPr marL="63023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uk-UA" sz="2400" b="1"/>
              <a:t>Швидкість поширення світла у вакуумі:</a:t>
            </a:r>
            <a:endParaRPr lang="ru-RU" sz="2400" b="1"/>
          </a:p>
        </p:txBody>
      </p:sp>
    </p:spTree>
    <p:extLst>
      <p:ext uri="{BB962C8B-B14F-4D97-AF65-F5344CB8AC3E}">
        <p14:creationId xmlns:p14="http://schemas.microsoft.com/office/powerpoint/2010/main" val="33271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</a:t>
            </a:r>
            <a:endParaRPr lang="ru-RU" sz="3600" dirty="0">
              <a:solidFill>
                <a:srgbClr val="C00000"/>
              </a:solidFill>
              <a:effectLst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2708920"/>
            <a:ext cx="6912768" cy="22608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800" dirty="0" smtClean="0">
                <a:solidFill>
                  <a:srgbClr val="C00000"/>
                </a:solidFill>
              </a:rPr>
              <a:t>  </a:t>
            </a:r>
            <a:r>
              <a:rPr lang="uk-U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Ілюзіями</a:t>
            </a: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 омани зору. Оптичні ілюзії-добрий натяк на те, що не завжди можна довіряти власним очам: треба вдаватися до допомоги вимірювальних приладів.</a:t>
            </a:r>
            <a:endParaRPr lang="ru-RU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124744"/>
            <a:ext cx="3432350" cy="64633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Оптичні ілюзії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7776864" cy="50405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11760" y="188640"/>
            <a:ext cx="3888432" cy="64633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Оптичні ілюзії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587727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Що бачимо?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620688"/>
            <a:ext cx="3672408" cy="64633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Оптичні ілюзії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098" name="Picture 2" descr="D:\4D5539989220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3816424" cy="3816424"/>
          </a:xfrm>
          <a:prstGeom prst="rect">
            <a:avLst/>
          </a:prstGeom>
          <a:noFill/>
        </p:spPr>
      </p:pic>
      <p:pic>
        <p:nvPicPr>
          <p:cNvPr id="4099" name="Picture 3" descr="D:\9E49D6BCE23D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420888"/>
            <a:ext cx="3960440" cy="38164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39752" y="162880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Вони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рухаються???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6000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142852"/>
            <a:ext cx="52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Оптичні ілюзії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Оптика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7584" y="1600200"/>
            <a:ext cx="7200800" cy="4525963"/>
          </a:xfrm>
        </p:spPr>
        <p:txBody>
          <a:bodyPr/>
          <a:lstStyle/>
          <a:p>
            <a:pPr algn="ctr">
              <a:buNone/>
            </a:pPr>
            <a:r>
              <a:rPr lang="uk-UA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Оптика</a:t>
            </a:r>
            <a:r>
              <a:rPr lang="uk-UA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</a:t>
            </a:r>
            <a: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фізики, що вивчає світлові явища.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Фестиваль света в Сидне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777686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Northern%20ligh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51566"/>
            <a:ext cx="3816424" cy="2998158"/>
          </a:xfrm>
          <a:prstGeom prst="rect">
            <a:avLst/>
          </a:prstGeom>
          <a:noFill/>
        </p:spPr>
      </p:pic>
      <p:pic>
        <p:nvPicPr>
          <p:cNvPr id="2050" name="Picture 2" descr="D: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54712"/>
            <a:ext cx="3888432" cy="2969792"/>
          </a:xfrm>
          <a:prstGeom prst="rect">
            <a:avLst/>
          </a:prstGeom>
          <a:noFill/>
        </p:spPr>
      </p:pic>
      <p:pic>
        <p:nvPicPr>
          <p:cNvPr id="2053" name="Picture 5" descr="D:\гал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73016"/>
            <a:ext cx="3886721" cy="269026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87624" y="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Оптичні явища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052736"/>
            <a:ext cx="2831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Полярне сяйво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1052736"/>
            <a:ext cx="1579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Веселка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9" descr="10429864_molniy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3017"/>
            <a:ext cx="3888432" cy="271803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156176" y="5373216"/>
            <a:ext cx="1984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Блискавка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8" y="5517232"/>
            <a:ext cx="121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Гало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548680"/>
            <a:ext cx="2852174" cy="2757964"/>
          </a:xfrm>
          <a:prstGeom prst="rect">
            <a:avLst/>
          </a:prstGeom>
          <a:noFill/>
        </p:spPr>
      </p:pic>
      <p:pic>
        <p:nvPicPr>
          <p:cNvPr id="6" name="Picture 4" descr="D:\верхній міраж.jpg"/>
          <p:cNvPicPr>
            <a:picLocks noChangeAspect="1" noChangeArrowheads="1"/>
          </p:cNvPicPr>
          <p:nvPr/>
        </p:nvPicPr>
        <p:blipFill>
          <a:blip r:embed="rId3" cstate="print"/>
          <a:srcRect r="3472" b="4606"/>
          <a:stretch>
            <a:fillRect/>
          </a:stretch>
        </p:blipFill>
        <p:spPr bwMode="auto">
          <a:xfrm>
            <a:off x="6047656" y="571480"/>
            <a:ext cx="2772816" cy="2641496"/>
          </a:xfrm>
          <a:prstGeom prst="rect">
            <a:avLst/>
          </a:prstGeom>
          <a:noFill/>
        </p:spPr>
      </p:pic>
      <p:pic>
        <p:nvPicPr>
          <p:cNvPr id="7" name="Picture 9" descr="ANd9GcTKzDJosbMclY-2Q28UdAAlWaHwY4HEGsOKzvV8hVUFYC_PE8NwWPcbPoDV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140968"/>
            <a:ext cx="2808312" cy="30963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548680"/>
            <a:ext cx="2915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Сонячне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затемнення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620688"/>
            <a:ext cx="1284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Міраж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3643314"/>
            <a:ext cx="2786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Утворення тіні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284984"/>
            <a:ext cx="28208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51520" y="5733256"/>
            <a:ext cx="2733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Світлові ілюзії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Стена ВКонтакт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548680"/>
            <a:ext cx="3071834" cy="271043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00364" y="2571744"/>
            <a:ext cx="3312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Дисперсія світла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150810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таке 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світло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Практично до середини Х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століття люди вважали, що світло виходить з очей людини.</a:t>
            </a:r>
          </a:p>
        </p:txBody>
      </p:sp>
      <p:pic>
        <p:nvPicPr>
          <p:cNvPr id="3" name="Picture 11" descr="opo2ydxfo2nujpw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2143140" cy="2714644"/>
          </a:xfrm>
          <a:prstGeom prst="rect">
            <a:avLst/>
          </a:prstGeom>
          <a:noFill/>
        </p:spPr>
      </p:pic>
      <p:pic>
        <p:nvPicPr>
          <p:cNvPr id="4" name="Picture 12" descr="200px-GodfreyKneller-IsaacNewton-16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149080"/>
            <a:ext cx="2180350" cy="2708920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27784" y="1772816"/>
            <a:ext cx="5745820" cy="2304256"/>
          </a:xfrm>
          <a:prstGeom prst="rect">
            <a:avLst/>
          </a:prstGeom>
          <a:solidFill>
            <a:schemeClr val="bg2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Tx/>
              <a:buSzTx/>
              <a:buFontTx/>
              <a:buNone/>
            </a:pPr>
            <a:r>
              <a:rPr lang="ru-RU" sz="1800" b="1" dirty="0">
                <a:solidFill>
                  <a:schemeClr val="tx1"/>
                </a:solidFill>
                <a:latin typeface="Arial" charset="0"/>
              </a:rPr>
              <a:t>Гюйгенс </a:t>
            </a:r>
            <a:r>
              <a:rPr lang="ru-RU" sz="1800" b="1" dirty="0" err="1" smtClean="0">
                <a:solidFill>
                  <a:schemeClr val="tx1"/>
                </a:solidFill>
                <a:latin typeface="Arial" charset="0"/>
              </a:rPr>
              <a:t>Християн</a:t>
            </a:r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Arial" charset="0"/>
            </a:endParaRPr>
          </a:p>
          <a:p>
            <a:pPr algn="ctr">
              <a:buClrTx/>
              <a:buSzTx/>
              <a:buFontTx/>
              <a:buNone/>
            </a:pPr>
            <a:r>
              <a:rPr lang="ru-RU" sz="1800" b="1" dirty="0">
                <a:solidFill>
                  <a:schemeClr val="tx1"/>
                </a:solidFill>
                <a:latin typeface="Arial" charset="0"/>
              </a:rPr>
              <a:t>(1629-1695)</a:t>
            </a:r>
          </a:p>
          <a:p>
            <a:pPr algn="ctr">
              <a:buClrTx/>
              <a:buSzTx/>
              <a:buFontTx/>
              <a:buNone/>
            </a:pPr>
            <a:r>
              <a:rPr lang="ru-RU" b="1" dirty="0" err="1" smtClean="0">
                <a:latin typeface="Arial" charset="0"/>
              </a:rPr>
              <a:t>дат</a:t>
            </a:r>
            <a:r>
              <a:rPr lang="ru-RU" sz="1800" b="1" dirty="0" err="1" smtClean="0">
                <a:solidFill>
                  <a:schemeClr val="tx1"/>
                </a:solidFill>
                <a:latin typeface="Arial" charset="0"/>
              </a:rPr>
              <a:t>ський</a:t>
            </a:r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charset="0"/>
              </a:rPr>
              <a:t>фізик</a:t>
            </a:r>
            <a:r>
              <a:rPr lang="ru-RU" sz="1800" b="1" dirty="0">
                <a:solidFill>
                  <a:schemeClr val="tx1"/>
                </a:solidFill>
                <a:latin typeface="Arial" charset="0"/>
              </a:rPr>
              <a:t>,</a:t>
            </a:r>
          </a:p>
          <a:p>
            <a:pPr algn="ctr">
              <a:buClrTx/>
              <a:buSzTx/>
              <a:buFontTx/>
              <a:buNone/>
            </a:pPr>
            <a:r>
              <a:rPr lang="ru-RU" b="1" dirty="0" err="1" smtClean="0">
                <a:latin typeface="Arial" charset="0"/>
              </a:rPr>
              <a:t>з</a:t>
            </a:r>
            <a:r>
              <a:rPr lang="ru-RU" sz="1800" b="1" dirty="0" err="1" smtClean="0">
                <a:solidFill>
                  <a:schemeClr val="tx1"/>
                </a:solidFill>
                <a:latin typeface="Arial" charset="0"/>
              </a:rPr>
              <a:t>асновник</a:t>
            </a:r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charset="0"/>
              </a:rPr>
              <a:t>хвильової</a:t>
            </a:r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charset="0"/>
              </a:rPr>
              <a:t>теорії</a:t>
            </a:r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charset="0"/>
              </a:rPr>
              <a:t>світла</a:t>
            </a:r>
            <a:endParaRPr lang="ru-RU" sz="1800" b="1" dirty="0" smtClean="0">
              <a:solidFill>
                <a:schemeClr val="tx1"/>
              </a:solidFill>
              <a:latin typeface="Arial" charset="0"/>
            </a:endParaRPr>
          </a:p>
          <a:p>
            <a:pPr algn="ctr">
              <a:buClrTx/>
              <a:buSzTx/>
              <a:buFontTx/>
              <a:buNone/>
            </a:pPr>
            <a:endParaRPr lang="ru-RU" sz="1800" b="1" dirty="0" smtClean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Arial" charset="0"/>
              </a:rPr>
              <a:t>1690 </a:t>
            </a:r>
            <a:r>
              <a:rPr lang="ru-RU" dirty="0" err="1" smtClean="0">
                <a:solidFill>
                  <a:srgbClr val="000099"/>
                </a:solidFill>
                <a:latin typeface="Arial" charset="0"/>
              </a:rPr>
              <a:t>рік</a:t>
            </a:r>
            <a:r>
              <a:rPr lang="ru-RU" dirty="0" smtClean="0">
                <a:solidFill>
                  <a:srgbClr val="000099"/>
                </a:solidFill>
                <a:latin typeface="Arial" charset="0"/>
              </a:rPr>
              <a:t> - «Трактат про </a:t>
            </a:r>
            <a:r>
              <a:rPr lang="ru-RU" dirty="0" err="1" smtClean="0">
                <a:solidFill>
                  <a:srgbClr val="000099"/>
                </a:solidFill>
                <a:latin typeface="Arial" charset="0"/>
              </a:rPr>
              <a:t>світло</a:t>
            </a:r>
            <a:r>
              <a:rPr lang="ru-RU" dirty="0" smtClean="0">
                <a:solidFill>
                  <a:srgbClr val="000099"/>
                </a:solidFill>
                <a:latin typeface="Arial" charset="0"/>
              </a:rPr>
              <a:t>».</a:t>
            </a:r>
            <a:br>
              <a:rPr lang="ru-RU" dirty="0" smtClean="0">
                <a:solidFill>
                  <a:srgbClr val="000099"/>
                </a:solidFill>
                <a:latin typeface="Arial" charset="0"/>
              </a:rPr>
            </a:br>
            <a:r>
              <a:rPr lang="ru-RU" dirty="0" err="1" smtClean="0">
                <a:solidFill>
                  <a:srgbClr val="000099"/>
                </a:solidFill>
                <a:latin typeface="Arial" charset="0"/>
              </a:rPr>
              <a:t>Світло</a:t>
            </a:r>
            <a:r>
              <a:rPr lang="ru-RU" dirty="0" smtClean="0">
                <a:solidFill>
                  <a:srgbClr val="000099"/>
                </a:solidFill>
                <a:latin typeface="Arial" charset="0"/>
              </a:rPr>
              <a:t> – </a:t>
            </a:r>
            <a:r>
              <a:rPr lang="ru-RU" dirty="0" err="1" smtClean="0">
                <a:solidFill>
                  <a:srgbClr val="000099"/>
                </a:solidFill>
                <a:latin typeface="Arial" charset="0"/>
              </a:rPr>
              <a:t>електромагнітна</a:t>
            </a:r>
            <a:r>
              <a:rPr lang="ru-RU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Arial" charset="0"/>
              </a:rPr>
              <a:t>хвиля</a:t>
            </a:r>
            <a:r>
              <a:rPr lang="ru-RU" dirty="0" smtClean="0">
                <a:solidFill>
                  <a:srgbClr val="000099"/>
                </a:solidFill>
                <a:latin typeface="Arial" charset="0"/>
              </a:rPr>
              <a:t>, яка може </a:t>
            </a:r>
            <a:r>
              <a:rPr lang="ru-RU" dirty="0" err="1" smtClean="0">
                <a:solidFill>
                  <a:srgbClr val="000099"/>
                </a:solidFill>
                <a:latin typeface="Arial" charset="0"/>
              </a:rPr>
              <a:t>огинати</a:t>
            </a:r>
            <a:r>
              <a:rPr lang="ru-RU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Arial" charset="0"/>
              </a:rPr>
              <a:t>перешкоду</a:t>
            </a:r>
            <a:r>
              <a:rPr lang="ru-RU" dirty="0" smtClean="0">
                <a:solidFill>
                  <a:srgbClr val="000099"/>
                </a:solidFill>
                <a:latin typeface="Arial" charset="0"/>
              </a:rPr>
              <a:t>.</a:t>
            </a:r>
            <a:endParaRPr lang="ru-RU" b="1" dirty="0" smtClean="0">
              <a:solidFill>
                <a:srgbClr val="000099"/>
              </a:solidFill>
              <a:latin typeface="Arial" charset="0"/>
            </a:endParaRPr>
          </a:p>
          <a:p>
            <a:pPr algn="ctr">
              <a:buClrTx/>
              <a:buSzTx/>
              <a:buFontTx/>
              <a:buNone/>
            </a:pPr>
            <a:endParaRPr lang="ru-RU" sz="1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71600" y="4581128"/>
            <a:ext cx="5256212" cy="2160240"/>
          </a:xfrm>
          <a:prstGeom prst="rect">
            <a:avLst/>
          </a:prstGeom>
          <a:solidFill>
            <a:schemeClr val="bg2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Tx/>
              <a:buSzTx/>
              <a:buFontTx/>
              <a:buNone/>
            </a:pPr>
            <a:r>
              <a:rPr lang="ru-RU" sz="1800" b="1" dirty="0">
                <a:solidFill>
                  <a:schemeClr val="tx1"/>
                </a:solidFill>
                <a:latin typeface="Arial" charset="0"/>
              </a:rPr>
              <a:t>Ньютон </a:t>
            </a:r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Ісаак </a:t>
            </a:r>
            <a:endParaRPr lang="ru-RU" sz="1800" b="1" dirty="0">
              <a:solidFill>
                <a:schemeClr val="tx1"/>
              </a:solidFill>
              <a:latin typeface="Arial" charset="0"/>
            </a:endParaRPr>
          </a:p>
          <a:p>
            <a:pPr algn="ctr">
              <a:buClrTx/>
              <a:buSzTx/>
              <a:buFontTx/>
              <a:buNone/>
            </a:pPr>
            <a:r>
              <a:rPr lang="ru-RU" sz="1800" b="1" dirty="0">
                <a:solidFill>
                  <a:schemeClr val="tx1"/>
                </a:solidFill>
                <a:latin typeface="Arial" charset="0"/>
              </a:rPr>
              <a:t>(1643-1727)</a:t>
            </a:r>
          </a:p>
          <a:p>
            <a:pPr algn="ctr">
              <a:buClrTx/>
              <a:buSzTx/>
              <a:buFontTx/>
              <a:buNone/>
            </a:pPr>
            <a:r>
              <a:rPr lang="ru-RU" sz="1800" b="1" dirty="0" err="1" smtClean="0">
                <a:solidFill>
                  <a:schemeClr val="tx1"/>
                </a:solidFill>
                <a:latin typeface="Arial" charset="0"/>
              </a:rPr>
              <a:t>англійський</a:t>
            </a:r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charset="0"/>
              </a:rPr>
              <a:t>фізик</a:t>
            </a:r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Arial" charset="0"/>
              </a:rPr>
              <a:t>, </a:t>
            </a:r>
            <a:endParaRPr lang="ru-RU" sz="1800" b="1" dirty="0" smtClean="0">
              <a:solidFill>
                <a:schemeClr val="tx1"/>
              </a:solidFill>
              <a:latin typeface="Arial" charset="0"/>
            </a:endParaRPr>
          </a:p>
          <a:p>
            <a:pPr algn="ctr">
              <a:buClrTx/>
              <a:buSzTx/>
              <a:buFontTx/>
              <a:buNone/>
            </a:pPr>
            <a:r>
              <a:rPr lang="ru-RU" sz="1800" b="1" dirty="0" err="1" smtClean="0">
                <a:solidFill>
                  <a:schemeClr val="tx1"/>
                </a:solidFill>
                <a:latin typeface="Arial" charset="0"/>
              </a:rPr>
              <a:t>засновник</a:t>
            </a:r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ru-RU" sz="1800" b="1" dirty="0" err="1" smtClean="0">
                <a:solidFill>
                  <a:schemeClr val="tx1"/>
                </a:solidFill>
                <a:latin typeface="Arial" charset="0"/>
              </a:rPr>
              <a:t>корпускулярної</a:t>
            </a:r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charset="0"/>
              </a:rPr>
              <a:t>теорії</a:t>
            </a:r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charset="0"/>
              </a:rPr>
              <a:t>світла</a:t>
            </a:r>
            <a:endParaRPr lang="ru-RU" sz="1800" b="1" dirty="0" smtClean="0">
              <a:solidFill>
                <a:schemeClr val="tx1"/>
              </a:solidFill>
              <a:latin typeface="Arial" charset="0"/>
            </a:endParaRPr>
          </a:p>
          <a:p>
            <a:pPr algn="ctr">
              <a:buClrTx/>
              <a:buSzTx/>
              <a:buFontTx/>
              <a:buNone/>
            </a:pPr>
            <a:endParaRPr lang="uk-UA" b="1" dirty="0" smtClean="0">
              <a:latin typeface="Arial" charset="0"/>
            </a:endParaRP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Arial" charset="0"/>
              </a:rPr>
              <a:t>1704 </a:t>
            </a:r>
            <a:r>
              <a:rPr lang="ru-RU" dirty="0" err="1" smtClean="0">
                <a:solidFill>
                  <a:srgbClr val="000099"/>
                </a:solidFill>
                <a:latin typeface="Arial" charset="0"/>
              </a:rPr>
              <a:t>рік</a:t>
            </a:r>
            <a:r>
              <a:rPr lang="ru-RU" dirty="0" smtClean="0">
                <a:solidFill>
                  <a:srgbClr val="000099"/>
                </a:solidFill>
                <a:latin typeface="Arial" charset="0"/>
              </a:rPr>
              <a:t> - «Оптика».</a:t>
            </a:r>
            <a:br>
              <a:rPr lang="ru-RU" dirty="0" smtClean="0">
                <a:solidFill>
                  <a:srgbClr val="000099"/>
                </a:solidFill>
                <a:latin typeface="Arial" charset="0"/>
              </a:rPr>
            </a:br>
            <a:r>
              <a:rPr lang="ru-RU" dirty="0" err="1" smtClean="0">
                <a:solidFill>
                  <a:srgbClr val="000099"/>
                </a:solidFill>
                <a:latin typeface="Arial" charset="0"/>
              </a:rPr>
              <a:t>Світло</a:t>
            </a:r>
            <a:r>
              <a:rPr lang="ru-RU" dirty="0" smtClean="0">
                <a:solidFill>
                  <a:srgbClr val="000099"/>
                </a:solidFill>
                <a:latin typeface="Arial" charset="0"/>
              </a:rPr>
              <a:t> – </a:t>
            </a:r>
            <a:r>
              <a:rPr lang="ru-RU" dirty="0" err="1" smtClean="0">
                <a:solidFill>
                  <a:srgbClr val="000099"/>
                </a:solidFill>
                <a:latin typeface="Arial" charset="0"/>
              </a:rPr>
              <a:t>потік</a:t>
            </a:r>
            <a:r>
              <a:rPr lang="ru-RU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Arial" charset="0"/>
              </a:rPr>
              <a:t>частинок</a:t>
            </a:r>
            <a:r>
              <a:rPr lang="ru-RU" dirty="0" smtClean="0">
                <a:solidFill>
                  <a:srgbClr val="000099"/>
                </a:solidFill>
                <a:latin typeface="Arial" charset="0"/>
              </a:rPr>
              <a:t>.</a:t>
            </a:r>
          </a:p>
          <a:p>
            <a:pPr algn="ctr"/>
            <a:endParaRPr lang="ru-RU" b="1" dirty="0" smtClean="0">
              <a:solidFill>
                <a:srgbClr val="000099"/>
              </a:solidFill>
              <a:latin typeface="Arial" charset="0"/>
            </a:endParaRPr>
          </a:p>
          <a:p>
            <a:pPr algn="ctr">
              <a:buClrTx/>
              <a:buSzTx/>
              <a:buFontTx/>
              <a:buNone/>
            </a:pPr>
            <a:endParaRPr lang="ru-RU" sz="1800" b="1" dirty="0" smtClean="0">
              <a:solidFill>
                <a:schemeClr val="tx1"/>
              </a:solidFill>
              <a:latin typeface="Arial" charset="0"/>
            </a:endParaRPr>
          </a:p>
          <a:p>
            <a:pPr algn="ctr">
              <a:buClrTx/>
              <a:buSzTx/>
              <a:buFontTx/>
              <a:buNone/>
            </a:pPr>
            <a:endParaRPr lang="uk-UA" b="1" dirty="0" smtClean="0">
              <a:latin typeface="Arial" charset="0"/>
            </a:endParaRPr>
          </a:p>
          <a:p>
            <a:pPr algn="ctr">
              <a:buClrTx/>
              <a:buSzTx/>
              <a:buFontTx/>
              <a:buNone/>
            </a:pPr>
            <a:endParaRPr lang="ru-RU" sz="1800" b="1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150810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anchor="t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Світло</a:t>
            </a:r>
            <a:r>
              <a:rPr lang="uk-UA" sz="3200" b="1" dirty="0" smtClean="0">
                <a:solidFill>
                  <a:srgbClr val="FF0066"/>
                </a:solidFill>
              </a:rPr>
              <a:t>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видима частина випромінювання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яку </a:t>
            </a:r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сприймає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людське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око, </a:t>
            </a:r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одночасно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потік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частинок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фотонів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і </a:t>
            </a:r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електромагнітна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хвиля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3" name="Picture 6" descr="ANd9GcTp5DCNrY7GfjcMCP4gmneNf78Ob3B5WArhVdOeKgPYxEtC2Gsjhs0wlc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132856"/>
            <a:ext cx="3312368" cy="2214578"/>
          </a:xfrm>
          <a:prstGeom prst="rect">
            <a:avLst/>
          </a:prstGeom>
          <a:noFill/>
        </p:spPr>
      </p:pic>
      <p:pic>
        <p:nvPicPr>
          <p:cNvPr id="5" name="Picture 12" descr="ANd9GcQjiTdchM1MGYKYPKahEp7s1bfAJmMrK6RFl58behamDbxZiDPWxAvchGwI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131219"/>
            <a:ext cx="4392488" cy="4106093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348" y="4350284"/>
            <a:ext cx="3338588" cy="188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32656"/>
            <a:ext cx="7704856" cy="150810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Фізичні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тіла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атоми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та </a:t>
            </a:r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молекули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яких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випромінюють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світло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називають</a:t>
            </a: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джерелами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світла</a:t>
            </a:r>
            <a:r>
              <a:rPr lang="ru-RU" sz="3600" dirty="0" smtClean="0">
                <a:latin typeface="Arial" charset="0"/>
              </a:rPr>
              <a:t>.</a:t>
            </a:r>
            <a:r>
              <a:rPr lang="ru-RU" sz="3600" dirty="0" smtClean="0"/>
              <a:t> </a:t>
            </a:r>
          </a:p>
        </p:txBody>
      </p:sp>
      <p:pic>
        <p:nvPicPr>
          <p:cNvPr id="21506" name="Picture 2" descr="Все публикации пользователя leon &quot; Extrasenstop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3816424" cy="2439527"/>
          </a:xfrm>
          <a:prstGeom prst="rect">
            <a:avLst/>
          </a:prstGeom>
          <a:noFill/>
        </p:spPr>
      </p:pic>
      <p:pic>
        <p:nvPicPr>
          <p:cNvPr id="21508" name="Picture 4" descr="Что такое радуга. - Дикий Дикий Ми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4032448" cy="2448272"/>
          </a:xfrm>
          <a:prstGeom prst="rect">
            <a:avLst/>
          </a:prstGeom>
          <a:noFill/>
        </p:spPr>
      </p:pic>
      <p:pic>
        <p:nvPicPr>
          <p:cNvPr id="7" name="Picture 6" descr="Лучи в небо или с неба. - Простые разговоры - Форум.Астрахань.Р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149080"/>
            <a:ext cx="3333752" cy="2088232"/>
          </a:xfrm>
          <a:prstGeom prst="rect">
            <a:avLst/>
          </a:prstGeom>
          <a:noFill/>
        </p:spPr>
      </p:pic>
      <p:pic>
        <p:nvPicPr>
          <p:cNvPr id="8" name="Picture 4" descr="Тема 22. Геометрическая оптика. Справочный бл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221088"/>
            <a:ext cx="2088232" cy="2016224"/>
          </a:xfrm>
          <a:prstGeom prst="rect">
            <a:avLst/>
          </a:prstGeom>
          <a:noFill/>
        </p:spPr>
      </p:pic>
      <p:pic>
        <p:nvPicPr>
          <p:cNvPr id="9" name="Picture 10" descr="Справочни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149080"/>
            <a:ext cx="2286016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6632"/>
            <a:ext cx="5665832" cy="58477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Джерела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світла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поділяють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на: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0" descr="оре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124744"/>
            <a:ext cx="1855678" cy="147174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71538" y="642918"/>
            <a:ext cx="1361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теплі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6757" y="571480"/>
            <a:ext cx="5740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холодні(люмінесцентні)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4" name="Picture 4" descr="Презентация вулканы - Новинки книжного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1835696" cy="1376773"/>
          </a:xfrm>
          <a:prstGeom prst="rect">
            <a:avLst/>
          </a:prstGeom>
          <a:noFill/>
        </p:spPr>
      </p:pic>
      <p:pic>
        <p:nvPicPr>
          <p:cNvPr id="20488" name="Picture 8" descr="Значення світлових явищ для живих організмів у живій природі. Поширення світла та джерела світла. Сприйняття світла людиною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357430"/>
            <a:ext cx="1928826" cy="1500198"/>
          </a:xfrm>
          <a:prstGeom prst="rect">
            <a:avLst/>
          </a:prstGeom>
          <a:noFill/>
        </p:spPr>
      </p:pic>
      <p:pic>
        <p:nvPicPr>
          <p:cNvPr id="20490" name="Picture 10" descr="Везде так, только поставишь вопрос об уд. - titir- я.р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157192"/>
            <a:ext cx="1706458" cy="1340768"/>
          </a:xfrm>
          <a:prstGeom prst="rect">
            <a:avLst/>
          </a:prstGeom>
          <a:noFill/>
        </p:spPr>
      </p:pic>
      <p:pic>
        <p:nvPicPr>
          <p:cNvPr id="15" name="Picture 8" descr="Ноутбуки и нетбуки. Продажа и покупка ноутбуков Fujitsu представляет новые ноутбуки-трансформеры со встроенными приемниками G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645024"/>
            <a:ext cx="2227498" cy="1856248"/>
          </a:xfrm>
          <a:prstGeom prst="rect">
            <a:avLst/>
          </a:prstGeom>
          <a:noFill/>
        </p:spPr>
      </p:pic>
      <p:pic>
        <p:nvPicPr>
          <p:cNvPr id="11" name="Picture 4" descr="Просмотр изображения 2142899 Сервис публикации и хранения изображений : хостинг картинок : размещение фоток : место для фотограф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2492896"/>
            <a:ext cx="1828578" cy="1436740"/>
          </a:xfrm>
          <a:prstGeom prst="rect">
            <a:avLst/>
          </a:prstGeom>
          <a:noFill/>
        </p:spPr>
      </p:pic>
      <p:pic>
        <p:nvPicPr>
          <p:cNvPr id="11266" name="Picture 2" descr="Всё о гирляндах здесь - Всё о гирляндах здесь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5157192"/>
            <a:ext cx="1814172" cy="1269900"/>
          </a:xfrm>
          <a:prstGeom prst="rect">
            <a:avLst/>
          </a:prstGeom>
          <a:noFill/>
        </p:spPr>
      </p:pic>
      <p:pic>
        <p:nvPicPr>
          <p:cNvPr id="11270" name="Picture 6" descr="Темный замок (DarkCastle) - Блог - 2009 - Страница 1 - Привет.ру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3861048"/>
            <a:ext cx="1952319" cy="1496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0"/>
            <a:ext cx="1707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штучні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6136" y="0"/>
            <a:ext cx="2358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природні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" descr="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00042"/>
            <a:ext cx="2214578" cy="1635739"/>
          </a:xfrm>
          <a:prstGeom prst="rect">
            <a:avLst/>
          </a:prstGeom>
          <a:noFill/>
        </p:spPr>
      </p:pic>
      <p:pic>
        <p:nvPicPr>
          <p:cNvPr id="5" name="Picture 12" descr="2482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000240"/>
            <a:ext cx="2286016" cy="1796210"/>
          </a:xfrm>
          <a:prstGeom prst="rect">
            <a:avLst/>
          </a:prstGeom>
          <a:noFill/>
        </p:spPr>
      </p:pic>
      <p:pic>
        <p:nvPicPr>
          <p:cNvPr id="6" name="Picture 15" descr="D:\fgVDD6CeIU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71480"/>
            <a:ext cx="2143172" cy="1571636"/>
          </a:xfrm>
          <a:prstGeom prst="rect">
            <a:avLst/>
          </a:prstGeom>
          <a:noFill/>
        </p:spPr>
      </p:pic>
      <p:pic>
        <p:nvPicPr>
          <p:cNvPr id="7" name="Picture 8" descr="1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928802"/>
            <a:ext cx="2014514" cy="1714512"/>
          </a:xfrm>
          <a:prstGeom prst="rect">
            <a:avLst/>
          </a:prstGeom>
          <a:noFill/>
        </p:spPr>
      </p:pic>
      <p:pic>
        <p:nvPicPr>
          <p:cNvPr id="2050" name="Picture 2" descr="http://happy-school.ru/_pu/66/819238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500438"/>
            <a:ext cx="2571768" cy="1876405"/>
          </a:xfrm>
          <a:prstGeom prst="rect">
            <a:avLst/>
          </a:prstGeom>
          <a:noFill/>
        </p:spPr>
      </p:pic>
      <p:pic>
        <p:nvPicPr>
          <p:cNvPr id="10242" name="Picture 2" descr="Креативное фото с луной. &quot; Видео скачат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5053031"/>
            <a:ext cx="2357422" cy="1804969"/>
          </a:xfrm>
          <a:prstGeom prst="rect">
            <a:avLst/>
          </a:prstGeom>
          <a:noFill/>
        </p:spPr>
      </p:pic>
      <p:pic>
        <p:nvPicPr>
          <p:cNvPr id="10248" name="Picture 8" descr="Тема 22. Геометрическая оптика. Справочный блок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32" y="3286124"/>
            <a:ext cx="2286016" cy="1785950"/>
          </a:xfrm>
          <a:prstGeom prst="rect">
            <a:avLst/>
          </a:prstGeom>
          <a:noFill/>
        </p:spPr>
      </p:pic>
      <p:pic>
        <p:nvPicPr>
          <p:cNvPr id="10252" name="Picture 12" descr="архитектура eljern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50" y="5072074"/>
            <a:ext cx="2273285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332</Words>
  <Application>Microsoft Office PowerPoint</Application>
  <PresentationFormat>Экран (4:3)</PresentationFormat>
  <Paragraphs>61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Світлові явища</vt:lpstr>
      <vt:lpstr>Оптика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точкові та протяжні</vt:lpstr>
      <vt:lpstr>Презентация PowerPoint</vt:lpstr>
      <vt:lpstr>Презентация PowerPoint</vt:lpstr>
      <vt:lpstr>Презентация PowerPoint</vt:lpstr>
      <vt:lpstr>Презентация PowerPoint</vt:lpstr>
      <vt:lpstr>Швидкість поширення світла</vt:lpstr>
      <vt:lpstr>        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Світлові явища</dc:title>
  <dc:creator>Администратор</dc:creator>
  <cp:lastModifiedBy>Natalya</cp:lastModifiedBy>
  <cp:revision>89</cp:revision>
  <dcterms:created xsi:type="dcterms:W3CDTF">2012-11-14T14:56:35Z</dcterms:created>
  <dcterms:modified xsi:type="dcterms:W3CDTF">2022-10-19T09:23:26Z</dcterms:modified>
</cp:coreProperties>
</file>