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307" r:id="rId3"/>
    <p:sldId id="30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305" r:id="rId13"/>
    <p:sldId id="272" r:id="rId14"/>
    <p:sldId id="273" r:id="rId15"/>
    <p:sldId id="30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8" r:id="rId39"/>
    <p:sldId id="299" r:id="rId40"/>
    <p:sldId id="300" r:id="rId41"/>
    <p:sldId id="301" r:id="rId42"/>
    <p:sldId id="304" r:id="rId43"/>
  </p:sldIdLst>
  <p:sldSz cx="9144000" cy="5143500" type="screen16x9"/>
  <p:notesSz cx="9144000" cy="51435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EC82-BAE2-4E07-A813-5C9F3DAF30F1}" type="datetimeFigureOut">
              <a:rPr lang="uk-UA" smtClean="0"/>
              <a:t>20.09.2022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0241-3FA1-4A47-BA4C-A2389BC3798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30241-3FA1-4A47-BA4C-A2389BC37984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3333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628" y="586249"/>
            <a:ext cx="8434742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5" y="1529379"/>
            <a:ext cx="5643245" cy="314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3333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interest.es/pin/74224958232342459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24" y="257574"/>
            <a:ext cx="4757125" cy="47571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38800" y="502710"/>
            <a:ext cx="28956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spc="-20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Харчовий</a:t>
            </a:r>
            <a:r>
              <a:rPr sz="300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дизайн</a:t>
            </a:r>
            <a:r>
              <a:rPr lang="uk-UA" sz="3000" spc="-2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br>
              <a:rPr lang="uk-UA" sz="3000" spc="-2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</a:br>
            <a:r>
              <a:rPr lang="uk-UA" sz="3000" spc="-2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та </a:t>
            </a:r>
            <a:r>
              <a:rPr lang="uk-UA" sz="3000" spc="-25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арт-візаж</a:t>
            </a:r>
            <a:r>
              <a:rPr sz="3000" spc="-2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:</a:t>
            </a:r>
            <a:r>
              <a:rPr sz="3000" spc="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lang="uk-UA" sz="3000" spc="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/>
            </a:r>
            <a:br>
              <a:rPr lang="uk-UA" sz="3000" spc="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</a:br>
            <a:r>
              <a:rPr sz="3000" spc="-10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основи</a:t>
            </a:r>
            <a:r>
              <a:rPr sz="3000" spc="-10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785" dirty="0" smtClean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складання</a:t>
            </a:r>
            <a:r>
              <a:rPr sz="30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і</a:t>
            </a:r>
            <a:r>
              <a:rPr sz="30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25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презентації</a:t>
            </a:r>
            <a:r>
              <a:rPr sz="30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000" dirty="0" err="1" smtClean="0">
                <a:solidFill>
                  <a:srgbClr val="C00000"/>
                </a:solidFill>
                <a:latin typeface="Microsoft Sans Serif"/>
                <a:cs typeface="Microsoft Sans Serif"/>
              </a:rPr>
              <a:t>страв</a:t>
            </a:r>
            <a:endParaRPr sz="30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 flipH="1">
            <a:off x="10134600" y="3181350"/>
            <a:ext cx="381000" cy="13862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marR="5080" indent="-41910">
              <a:lnSpc>
                <a:spcPct val="100000"/>
              </a:lnSpc>
              <a:spcBef>
                <a:spcPts val="100"/>
              </a:spcBef>
            </a:pPr>
            <a:r>
              <a:rPr sz="3000" spc="-20" dirty="0" err="1" smtClean="0">
                <a:latin typeface="Microsoft Sans Serif"/>
                <a:cs typeface="Microsoft Sans Serif"/>
              </a:rPr>
              <a:t>Арт</a:t>
            </a:r>
            <a:r>
              <a:rPr sz="3000" spc="-20" dirty="0" smtClean="0">
                <a:latin typeface="Microsoft Sans Serif"/>
                <a:cs typeface="Microsoft Sans Serif"/>
              </a:rPr>
              <a:t>-</a:t>
            </a:r>
            <a:r>
              <a:rPr sz="3000" spc="10" dirty="0" smtClean="0">
                <a:latin typeface="Microsoft Sans Serif"/>
                <a:cs typeface="Microsoft Sans Serif"/>
              </a:rPr>
              <a:t> </a:t>
            </a:r>
            <a:r>
              <a:rPr sz="3000" spc="-60" dirty="0" err="1" smtClean="0">
                <a:latin typeface="Microsoft Sans Serif"/>
                <a:cs typeface="Microsoft Sans Serif"/>
              </a:rPr>
              <a:t>візаж</a:t>
            </a:r>
            <a:r>
              <a:rPr sz="3000" spc="10" dirty="0" smtClean="0">
                <a:latin typeface="Microsoft Sans Serif"/>
                <a:cs typeface="Microsoft Sans Serif"/>
              </a:rPr>
              <a:t> </a:t>
            </a:r>
            <a:r>
              <a:rPr sz="3000" spc="-20" dirty="0" smtClean="0">
                <a:latin typeface="Microsoft Sans Serif"/>
                <a:cs typeface="Microsoft Sans Serif"/>
              </a:rPr>
              <a:t>−</a:t>
            </a:r>
            <a:r>
              <a:rPr sz="3000" spc="-20" dirty="0">
                <a:latin typeface="Microsoft Sans Serif"/>
                <a:cs typeface="Microsoft Sans Serif"/>
              </a:rPr>
              <a:t>сучасна </a:t>
            </a:r>
            <a:r>
              <a:rPr sz="3000" spc="-785" dirty="0">
                <a:latin typeface="Microsoft Sans Serif"/>
                <a:cs typeface="Microsoft Sans Serif"/>
              </a:rPr>
              <a:t> </a:t>
            </a:r>
            <a:r>
              <a:rPr sz="3000" spc="-25" dirty="0">
                <a:latin typeface="Microsoft Sans Serif"/>
                <a:cs typeface="Microsoft Sans Serif"/>
              </a:rPr>
              <a:t>складова</a:t>
            </a:r>
            <a:r>
              <a:rPr sz="3000" spc="-5" dirty="0">
                <a:latin typeface="Microsoft Sans Serif"/>
                <a:cs typeface="Microsoft Sans Serif"/>
              </a:rPr>
              <a:t> </a:t>
            </a:r>
            <a:r>
              <a:rPr sz="3000" spc="-15" dirty="0">
                <a:latin typeface="Microsoft Sans Serif"/>
                <a:cs typeface="Microsoft Sans Serif"/>
              </a:rPr>
              <a:t>кулінарії»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25" y="191732"/>
            <a:ext cx="2066289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Асим</a:t>
            </a:r>
            <a:r>
              <a:rPr b="0" spc="-100" dirty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тричний 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виклад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50" y="1363325"/>
            <a:ext cx="2893201" cy="2626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0500" y="270550"/>
            <a:ext cx="3524249" cy="219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2800350"/>
            <a:ext cx="747529" cy="760889"/>
          </a:xfrm>
          <a:prstGeom prst="rect">
            <a:avLst/>
          </a:prstGeom>
        </p:spPr>
      </p:pic>
      <p:pic>
        <p:nvPicPr>
          <p:cNvPr id="2050" name="Picture 2" descr="C:\Users\user\Downloads\Без названия (5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647950"/>
            <a:ext cx="327103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6775" y="751350"/>
          <a:ext cx="5979795" cy="3446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/>
                <a:gridCol w="3853815"/>
              </a:tblGrid>
              <a:tr h="313372">
                <a:tc gridSpan="2">
                  <a:txBody>
                    <a:bodyPr/>
                    <a:lstStyle/>
                    <a:p>
                      <a:pPr>
                        <a:lnSpc>
                          <a:spcPts val="2090"/>
                        </a:lnSpc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АСИМЕТРИЧНА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ПЛИТКА:</a:t>
                      </a:r>
                      <a:r>
                        <a:rPr sz="1800" spc="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цей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тип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покриття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даний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час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є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одним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із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найбільш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часто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використовуваних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високій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кухні,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демонструється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майстерність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кухаря,</a:t>
                      </a:r>
                      <a:r>
                        <a:rPr sz="1800" spc="2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також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87375" algn="l"/>
                          <a:tab pos="1583690" algn="l"/>
                          <a:tab pos="2282825" algn="l"/>
                          <a:tab pos="3399790" algn="l"/>
                          <a:tab pos="3825875" algn="l"/>
                          <a:tab pos="5840095" algn="l"/>
                        </a:tabLst>
                      </a:pP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йо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	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ченн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	</a:t>
                      </a: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ухні.	З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звича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й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ві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орис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ується	в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аморфному</a:t>
                      </a:r>
                      <a:r>
                        <a:rPr sz="1800" spc="4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дуже</a:t>
                      </a:r>
                      <a:r>
                        <a:rPr sz="1800" spc="4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великому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посуді.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Як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випливає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831850" algn="l"/>
                          <a:tab pos="1280795" algn="l"/>
                          <a:tab pos="2446655" algn="l"/>
                          <a:tab pos="3476625" algn="l"/>
                          <a:tab pos="3870325" algn="l"/>
                          <a:tab pos="4288155" algn="l"/>
                          <a:tab pos="5583555" algn="l"/>
                        </a:tabLst>
                      </a:pP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назви,	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ми	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уникаємо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симетрії	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	не	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забуваючи	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приємне</a:t>
                      </a:r>
                      <a:r>
                        <a:rPr sz="1800" spc="2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бачення.</a:t>
                      </a:r>
                      <a:r>
                        <a:rPr sz="1800" spc="2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Ця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техніка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покриття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тарілки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широко</a:t>
                      </a:r>
                      <a:endParaRPr sz="1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2116455" algn="l"/>
                          <a:tab pos="2451100" algn="l"/>
                          <a:tab pos="3785870" algn="l"/>
                          <a:tab pos="4290695" algn="l"/>
                          <a:tab pos="5194935" algn="l"/>
                        </a:tabLst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використовується	</a:t>
                      </a:r>
                      <a:r>
                        <a:rPr sz="1800" spc="-7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	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виробами,	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які	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мають	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висоту,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потребує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обережності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розміщенні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щоб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втратити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372">
                <a:tc>
                  <a:txBody>
                    <a:bodyPr/>
                    <a:lstStyle/>
                    <a:p>
                      <a:pPr>
                        <a:lnSpc>
                          <a:spcPts val="2130"/>
                        </a:lnSpc>
                        <a:spcBef>
                          <a:spcPts val="235"/>
                        </a:spcBef>
                      </a:pP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своєї</a:t>
                      </a:r>
                      <a:r>
                        <a:rPr sz="1800" spc="-5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привабливості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8104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6741" y="4156663"/>
            <a:ext cx="747529" cy="760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275" y="734500"/>
            <a:ext cx="2456549" cy="367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ages (5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90550"/>
            <a:ext cx="3599851" cy="2395537"/>
          </a:xfrm>
          <a:prstGeom prst="rect">
            <a:avLst/>
          </a:prstGeom>
          <a:noFill/>
        </p:spPr>
      </p:pic>
      <p:pic>
        <p:nvPicPr>
          <p:cNvPr id="3075" name="Picture 3" descr="C:\Users\user\Downloads\images (5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65293"/>
            <a:ext cx="3960213" cy="262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458132"/>
            <a:ext cx="4347513" cy="77245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30200">
              <a:lnSpc>
                <a:spcPts val="2850"/>
              </a:lnSpc>
              <a:spcBef>
                <a:spcPts val="220"/>
              </a:spcBef>
            </a:pPr>
            <a:r>
              <a:rPr sz="3200" spc="-5" dirty="0">
                <a:solidFill>
                  <a:srgbClr val="C00000"/>
                </a:solidFill>
              </a:rPr>
              <a:t>Ритмічна  </a:t>
            </a:r>
            <a:r>
              <a:rPr sz="3200" spc="-35" dirty="0">
                <a:solidFill>
                  <a:srgbClr val="C00000"/>
                </a:solidFill>
              </a:rPr>
              <a:t>ко</a:t>
            </a:r>
            <a:r>
              <a:rPr sz="3200" spc="-5" dirty="0">
                <a:solidFill>
                  <a:srgbClr val="C00000"/>
                </a:solidFill>
              </a:rPr>
              <a:t>мп</a:t>
            </a:r>
            <a:r>
              <a:rPr sz="3200" spc="-35" dirty="0">
                <a:solidFill>
                  <a:srgbClr val="C00000"/>
                </a:solidFill>
              </a:rPr>
              <a:t>о</a:t>
            </a:r>
            <a:r>
              <a:rPr sz="3200" spc="-5" dirty="0">
                <a:solidFill>
                  <a:srgbClr val="C00000"/>
                </a:solidFill>
              </a:rPr>
              <a:t>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675" y="622675"/>
            <a:ext cx="169037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</a:t>
            </a:r>
            <a:r>
              <a:rPr sz="24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орення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675" y="1089399"/>
            <a:ext cx="28213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основ</a:t>
            </a:r>
            <a:r>
              <a:rPr sz="2400" spc="-10" dirty="0">
                <a:latin typeface="Microsoft Sans Serif"/>
                <a:cs typeface="Microsoft Sans Serif"/>
              </a:rPr>
              <a:t>н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их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675" y="1556124"/>
            <a:ext cx="298132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із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чергуванням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інших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675" y="2022849"/>
            <a:ext cx="23260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менш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важливих.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675" y="2489574"/>
            <a:ext cx="295719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Створює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динамічний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675" y="2956299"/>
            <a:ext cx="233934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стимулюючий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675" y="3423025"/>
            <a:ext cx="1640839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ефект,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75" y="3889750"/>
            <a:ext cx="245173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привертає</a:t>
            </a:r>
            <a:r>
              <a:rPr sz="24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багато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675" y="4356475"/>
            <a:ext cx="76200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аги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638" y="1728110"/>
            <a:ext cx="4330402" cy="2419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99" y="499883"/>
            <a:ext cx="264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Ритмічне</a:t>
            </a:r>
            <a:r>
              <a:rPr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покриття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971550"/>
            <a:ext cx="4507650" cy="3657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2821" y="267440"/>
            <a:ext cx="544075" cy="571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user\Downloads\images (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3681413" cy="3095392"/>
          </a:xfrm>
          <a:prstGeom prst="rect">
            <a:avLst/>
          </a:prstGeom>
          <a:noFill/>
        </p:spPr>
      </p:pic>
      <p:pic>
        <p:nvPicPr>
          <p:cNvPr id="5123" name="Picture 3" descr="C:\Users\user\Downloads\Без названия (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81150"/>
            <a:ext cx="4286900" cy="285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850" y="504999"/>
            <a:ext cx="3009900" cy="274320"/>
          </a:xfrm>
          <a:custGeom>
            <a:avLst/>
            <a:gdLst/>
            <a:ahLst/>
            <a:cxnLst/>
            <a:rect l="l" t="t" r="r" b="b"/>
            <a:pathLst>
              <a:path w="3009900" h="274320">
                <a:moveTo>
                  <a:pt x="3009751" y="274320"/>
                </a:moveTo>
                <a:lnTo>
                  <a:pt x="0" y="274320"/>
                </a:lnTo>
                <a:lnTo>
                  <a:pt x="0" y="0"/>
                </a:lnTo>
                <a:lnTo>
                  <a:pt x="3009751" y="0"/>
                </a:lnTo>
                <a:lnTo>
                  <a:pt x="3009751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850" y="857424"/>
            <a:ext cx="3190240" cy="274320"/>
          </a:xfrm>
          <a:custGeom>
            <a:avLst/>
            <a:gdLst/>
            <a:ahLst/>
            <a:cxnLst/>
            <a:rect l="l" t="t" r="r" b="b"/>
            <a:pathLst>
              <a:path w="3190240" h="274319">
                <a:moveTo>
                  <a:pt x="3190242" y="274319"/>
                </a:moveTo>
                <a:lnTo>
                  <a:pt x="0" y="274319"/>
                </a:lnTo>
                <a:lnTo>
                  <a:pt x="0" y="0"/>
                </a:lnTo>
                <a:lnTo>
                  <a:pt x="3190242" y="0"/>
                </a:lnTo>
                <a:lnTo>
                  <a:pt x="3190242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850" y="1209849"/>
            <a:ext cx="3842385" cy="274320"/>
          </a:xfrm>
          <a:custGeom>
            <a:avLst/>
            <a:gdLst/>
            <a:ahLst/>
            <a:cxnLst/>
            <a:rect l="l" t="t" r="r" b="b"/>
            <a:pathLst>
              <a:path w="3842385" h="274319">
                <a:moveTo>
                  <a:pt x="3842109" y="274319"/>
                </a:moveTo>
                <a:lnTo>
                  <a:pt x="0" y="274319"/>
                </a:lnTo>
                <a:lnTo>
                  <a:pt x="0" y="0"/>
                </a:lnTo>
                <a:lnTo>
                  <a:pt x="3842109" y="0"/>
                </a:lnTo>
                <a:lnTo>
                  <a:pt x="3842109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850" y="1562274"/>
            <a:ext cx="3284220" cy="274320"/>
          </a:xfrm>
          <a:custGeom>
            <a:avLst/>
            <a:gdLst/>
            <a:ahLst/>
            <a:cxnLst/>
            <a:rect l="l" t="t" r="r" b="b"/>
            <a:pathLst>
              <a:path w="3284220" h="274319">
                <a:moveTo>
                  <a:pt x="3284115" y="274319"/>
                </a:moveTo>
                <a:lnTo>
                  <a:pt x="0" y="274319"/>
                </a:lnTo>
                <a:lnTo>
                  <a:pt x="0" y="0"/>
                </a:lnTo>
                <a:lnTo>
                  <a:pt x="3284115" y="0"/>
                </a:lnTo>
                <a:lnTo>
                  <a:pt x="3284115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850" y="1914699"/>
            <a:ext cx="3581400" cy="274320"/>
          </a:xfrm>
          <a:custGeom>
            <a:avLst/>
            <a:gdLst/>
            <a:ahLst/>
            <a:cxnLst/>
            <a:rect l="l" t="t" r="r" b="b"/>
            <a:pathLst>
              <a:path w="3581400" h="274319">
                <a:moveTo>
                  <a:pt x="3580804" y="274319"/>
                </a:moveTo>
                <a:lnTo>
                  <a:pt x="0" y="274319"/>
                </a:lnTo>
                <a:lnTo>
                  <a:pt x="0" y="0"/>
                </a:lnTo>
                <a:lnTo>
                  <a:pt x="3580804" y="0"/>
                </a:lnTo>
                <a:lnTo>
                  <a:pt x="3580804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50" y="2267124"/>
            <a:ext cx="3666490" cy="274320"/>
          </a:xfrm>
          <a:custGeom>
            <a:avLst/>
            <a:gdLst/>
            <a:ahLst/>
            <a:cxnLst/>
            <a:rect l="l" t="t" r="r" b="b"/>
            <a:pathLst>
              <a:path w="3666490" h="274319">
                <a:moveTo>
                  <a:pt x="366608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666083" y="0"/>
                </a:lnTo>
                <a:lnTo>
                  <a:pt x="366608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50" y="2619549"/>
            <a:ext cx="3440429" cy="274320"/>
          </a:xfrm>
          <a:custGeom>
            <a:avLst/>
            <a:gdLst/>
            <a:ahLst/>
            <a:cxnLst/>
            <a:rect l="l" t="t" r="r" b="b"/>
            <a:pathLst>
              <a:path w="3440429" h="274319">
                <a:moveTo>
                  <a:pt x="343982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439827" y="0"/>
                </a:lnTo>
                <a:lnTo>
                  <a:pt x="343982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50" y="2971974"/>
            <a:ext cx="3710304" cy="274320"/>
          </a:xfrm>
          <a:custGeom>
            <a:avLst/>
            <a:gdLst/>
            <a:ahLst/>
            <a:cxnLst/>
            <a:rect l="l" t="t" r="r" b="b"/>
            <a:pathLst>
              <a:path w="3710304" h="274319">
                <a:moveTo>
                  <a:pt x="3710061" y="274320"/>
                </a:moveTo>
                <a:lnTo>
                  <a:pt x="0" y="274320"/>
                </a:lnTo>
                <a:lnTo>
                  <a:pt x="0" y="0"/>
                </a:lnTo>
                <a:lnTo>
                  <a:pt x="3710061" y="0"/>
                </a:lnTo>
                <a:lnTo>
                  <a:pt x="3710061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850" y="3324399"/>
            <a:ext cx="3199765" cy="274320"/>
          </a:xfrm>
          <a:custGeom>
            <a:avLst/>
            <a:gdLst/>
            <a:ahLst/>
            <a:cxnLst/>
            <a:rect l="l" t="t" r="r" b="b"/>
            <a:pathLst>
              <a:path w="3199765" h="274320">
                <a:moveTo>
                  <a:pt x="319950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199507" y="0"/>
                </a:lnTo>
                <a:lnTo>
                  <a:pt x="319950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850" y="3676824"/>
            <a:ext cx="2944495" cy="274320"/>
          </a:xfrm>
          <a:custGeom>
            <a:avLst/>
            <a:gdLst/>
            <a:ahLst/>
            <a:cxnLst/>
            <a:rect l="l" t="t" r="r" b="b"/>
            <a:pathLst>
              <a:path w="2944495" h="274320">
                <a:moveTo>
                  <a:pt x="2944229" y="274320"/>
                </a:moveTo>
                <a:lnTo>
                  <a:pt x="0" y="274320"/>
                </a:lnTo>
                <a:lnTo>
                  <a:pt x="0" y="0"/>
                </a:lnTo>
                <a:lnTo>
                  <a:pt x="2944229" y="0"/>
                </a:lnTo>
                <a:lnTo>
                  <a:pt x="2944229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850" y="4029249"/>
            <a:ext cx="3242945" cy="274320"/>
          </a:xfrm>
          <a:custGeom>
            <a:avLst/>
            <a:gdLst/>
            <a:ahLst/>
            <a:cxnLst/>
            <a:rect l="l" t="t" r="r" b="b"/>
            <a:pathLst>
              <a:path w="3242945" h="274320">
                <a:moveTo>
                  <a:pt x="3242815" y="274320"/>
                </a:moveTo>
                <a:lnTo>
                  <a:pt x="0" y="274320"/>
                </a:lnTo>
                <a:lnTo>
                  <a:pt x="0" y="0"/>
                </a:lnTo>
                <a:lnTo>
                  <a:pt x="3242815" y="0"/>
                </a:lnTo>
                <a:lnTo>
                  <a:pt x="3242815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850" y="4381674"/>
            <a:ext cx="3142615" cy="274320"/>
          </a:xfrm>
          <a:custGeom>
            <a:avLst/>
            <a:gdLst/>
            <a:ahLst/>
            <a:cxnLst/>
            <a:rect l="l" t="t" r="r" b="b"/>
            <a:pathLst>
              <a:path w="3142615" h="274320">
                <a:moveTo>
                  <a:pt x="314235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142357" y="0"/>
                </a:lnTo>
                <a:lnTo>
                  <a:pt x="314235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850" y="4734099"/>
            <a:ext cx="767715" cy="274320"/>
          </a:xfrm>
          <a:custGeom>
            <a:avLst/>
            <a:gdLst/>
            <a:ahLst/>
            <a:cxnLst/>
            <a:rect l="l" t="t" r="r" b="b"/>
            <a:pathLst>
              <a:path w="767715" h="274320">
                <a:moveTo>
                  <a:pt x="767618" y="274320"/>
                </a:moveTo>
                <a:lnTo>
                  <a:pt x="0" y="274320"/>
                </a:lnTo>
                <a:lnTo>
                  <a:pt x="0" y="0"/>
                </a:lnTo>
                <a:lnTo>
                  <a:pt x="767618" y="0"/>
                </a:lnTo>
                <a:lnTo>
                  <a:pt x="767618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150" y="405051"/>
            <a:ext cx="3865245" cy="460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100"/>
              </a:spcBef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Цей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спосіб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покриття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широко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використовується,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особливо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 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виробництві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кондитерських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виробів, </a:t>
            </a:r>
            <a:r>
              <a:rPr sz="1800" spc="-46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він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значно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прикрашає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кінцевий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результат.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Оскільки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кількох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прийомів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можна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збільшити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цінність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презентації.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Тут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легкі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повторення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показано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малюнку.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Завжди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однакова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кількість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повторень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продуктах,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включені.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вражаючий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вимагає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навичок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кухаря.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7925" y="496675"/>
            <a:ext cx="4299799" cy="429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700" y="285050"/>
            <a:ext cx="5253549" cy="39365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425" y="982774"/>
            <a:ext cx="2762249" cy="3819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21" y="267440"/>
            <a:ext cx="544075" cy="5712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349" y="251550"/>
            <a:ext cx="8632825" cy="4739640"/>
            <a:chOff x="288349" y="251550"/>
            <a:chExt cx="8632825" cy="4739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50" y="251550"/>
              <a:ext cx="6875549" cy="220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9" y="2280475"/>
              <a:ext cx="7012724" cy="271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776" y="528882"/>
            <a:ext cx="234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Коса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25" y="914037"/>
            <a:ext cx="28924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Коса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композиція.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Лінії,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є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225" y="1266462"/>
            <a:ext cx="316293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поперечними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та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повернутими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225" y="1618887"/>
            <a:ext cx="3070225" cy="274320"/>
          </a:xfrm>
          <a:custGeom>
            <a:avLst/>
            <a:gdLst/>
            <a:ahLst/>
            <a:cxnLst/>
            <a:rect l="l" t="t" r="r" b="b"/>
            <a:pathLst>
              <a:path w="3070225" h="274319">
                <a:moveTo>
                  <a:pt x="306980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069803" y="0"/>
                </a:lnTo>
                <a:lnTo>
                  <a:pt x="306980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9525" y="1597043"/>
            <a:ext cx="309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щодо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глядача-споживача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їжі,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225" y="1971312"/>
            <a:ext cx="28924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створюють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тривимірний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25" y="2323737"/>
            <a:ext cx="201803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глибини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225" y="2676162"/>
            <a:ext cx="2069464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передають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великий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5080" y="2676162"/>
            <a:ext cx="105537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225" y="3019062"/>
            <a:ext cx="264287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викладаються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225" y="3371487"/>
            <a:ext cx="28797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компоненти,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створюють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225" y="3723912"/>
            <a:ext cx="156527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глибини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50" y="1385887"/>
            <a:ext cx="4114799" cy="2219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425875"/>
            <a:ext cx="51574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ВИЗНАЧИТИ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ФОКУСНУ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75" dirty="0">
                <a:solidFill>
                  <a:srgbClr val="FF0000"/>
                </a:solidFill>
                <a:latin typeface="Microsoft Sans Serif"/>
                <a:cs typeface="Microsoft Sans Serif"/>
              </a:rPr>
              <a:t>ТОЧКУ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ТАРІЛКИ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825925"/>
            <a:ext cx="763841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тісно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пов’язана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розташуванням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235500"/>
            <a:ext cx="80225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uk-UA" sz="2100" spc="-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т</a:t>
            </a:r>
            <a:r>
              <a:rPr sz="21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арілці</a:t>
            </a:r>
            <a:r>
              <a:rPr lang="uk-UA" sz="2100" spc="-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,</a:t>
            </a:r>
            <a:r>
              <a:rPr sz="2100" spc="2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lang="ru-RU" sz="2100" spc="2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2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спрямувати</a:t>
            </a:r>
            <a:r>
              <a:rPr lang="ru-RU" sz="2100" spc="2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2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погляд</a:t>
            </a:r>
            <a:r>
              <a:rPr lang="ru-RU" sz="2100" spc="2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туди</a:t>
            </a:r>
            <a:r>
              <a:rPr lang="ru-RU" sz="2100" spc="-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,</a:t>
            </a:r>
            <a:r>
              <a:rPr lang="ru-RU" sz="2100" spc="2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де</a:t>
            </a:r>
            <a:r>
              <a:rPr lang="ru-RU" sz="2100" spc="2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lang="ru-RU" sz="2100" spc="2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lang="ru-RU" sz="2100" spc="-2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важливо</a:t>
            </a:r>
            <a:r>
              <a:rPr lang="ru-RU" sz="2100" spc="-2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.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2445175"/>
            <a:ext cx="81807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ВРАХУЙТЕ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ПОТІК</a:t>
            </a:r>
            <a:r>
              <a:rPr sz="21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Потік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рух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Напрямок,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854750"/>
            <a:ext cx="80625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слідує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око,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воно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фокусується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ньому.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цілком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пов’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3264325"/>
            <a:ext cx="75069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язано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фокусним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центром.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цього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можете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вдатися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673900"/>
            <a:ext cx="78816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композицій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зигзагом,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діагоналями,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кривими,</a:t>
            </a:r>
            <a:r>
              <a:rPr sz="2100" spc="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тріангуляціями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4083475"/>
            <a:ext cx="647128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елементами,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стратегічно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розташованими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1550" y="334650"/>
            <a:ext cx="4582175" cy="4582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50" y="152400"/>
            <a:ext cx="3385636" cy="4838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1875" y="75750"/>
            <a:ext cx="1323174" cy="9350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50" y="541282"/>
            <a:ext cx="234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Коса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33350"/>
            <a:ext cx="3352800" cy="25630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276350"/>
            <a:ext cx="4038600" cy="2971800"/>
          </a:xfrm>
          <a:prstGeom prst="rect">
            <a:avLst/>
          </a:prstGeom>
        </p:spPr>
      </p:pic>
      <p:pic>
        <p:nvPicPr>
          <p:cNvPr id="6146" name="Picture 2" descr="C:\Users\user\Downloads\images (6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24150"/>
            <a:ext cx="3062287" cy="203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98" rIns="0" bIns="0" rtlCol="0">
            <a:spAutoFit/>
          </a:bodyPr>
          <a:lstStyle/>
          <a:p>
            <a:pPr marL="5527675" marR="5080" indent="-307340">
              <a:lnSpc>
                <a:spcPts val="2850"/>
              </a:lnSpc>
              <a:spcBef>
                <a:spcPts val="220"/>
              </a:spcBef>
            </a:pPr>
            <a:r>
              <a:rPr spc="-15" dirty="0">
                <a:solidFill>
                  <a:srgbClr val="000000"/>
                </a:solidFill>
              </a:rPr>
              <a:t>Композиція </a:t>
            </a:r>
            <a:r>
              <a:rPr dirty="0">
                <a:solidFill>
                  <a:srgbClr val="000000"/>
                </a:solidFill>
              </a:rPr>
              <a:t>в </a:t>
            </a:r>
            <a:r>
              <a:rPr spc="-6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масштабі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25" y="1402000"/>
            <a:ext cx="199453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Елементи,</a:t>
            </a: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225" y="1868725"/>
            <a:ext cx="27959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повторюються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один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225" y="2335450"/>
            <a:ext cx="268732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одним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225" y="2802175"/>
            <a:ext cx="215773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розмірами,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але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225" y="3268900"/>
            <a:ext cx="18434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пропорційно.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075" y="1811225"/>
            <a:ext cx="3733799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78483"/>
            <a:ext cx="187515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 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масштабі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4025" y="226775"/>
            <a:ext cx="3677700" cy="4838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612" y="746221"/>
            <a:ext cx="2807999" cy="419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591" y="1418690"/>
            <a:ext cx="839047" cy="8789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5212" y="449324"/>
            <a:ext cx="4393575" cy="4393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910455" marR="5080" indent="-1205865">
              <a:lnSpc>
                <a:spcPts val="2850"/>
              </a:lnSpc>
              <a:spcBef>
                <a:spcPts val="220"/>
              </a:spcBef>
            </a:pPr>
            <a:r>
              <a:rPr spc="-15" dirty="0">
                <a:solidFill>
                  <a:srgbClr val="000000"/>
                </a:solidFill>
              </a:rPr>
              <a:t>Трикутна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або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пірамідальна </a:t>
            </a:r>
            <a:r>
              <a:rPr spc="-65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750" y="1317625"/>
            <a:ext cx="178117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граємося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50" y="1727200"/>
            <a:ext cx="241363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висотою,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формуючі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750" y="2136775"/>
            <a:ext cx="236601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 тарілці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піраміду,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50" y="2546350"/>
            <a:ext cx="15201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плаский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50" y="2955925"/>
            <a:ext cx="12077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утник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386" y="2005131"/>
            <a:ext cx="3639067" cy="201407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250" y="527100"/>
            <a:ext cx="33508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Трикутна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пірамідальна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250" y="936674"/>
            <a:ext cx="144335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14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омп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о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зиція.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325" y="195775"/>
            <a:ext cx="2857499" cy="380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24" y="1422450"/>
            <a:ext cx="2277499" cy="3416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662" y="1422450"/>
            <a:ext cx="2279385" cy="3416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2509" y="338068"/>
            <a:ext cx="707026" cy="7826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525" y="228908"/>
            <a:ext cx="246761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Центральний </a:t>
            </a:r>
            <a:r>
              <a:rPr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тип </a:t>
            </a:r>
            <a:r>
              <a:rPr b="0" spc="-6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піраміди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350" y="1537275"/>
            <a:ext cx="315785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2730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EPICENTER: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цьому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350" y="1946849"/>
            <a:ext cx="27330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бачимо,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вся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продукція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350" y="2299274"/>
            <a:ext cx="3771265" cy="274320"/>
          </a:xfrm>
          <a:custGeom>
            <a:avLst/>
            <a:gdLst/>
            <a:ahLst/>
            <a:cxnLst/>
            <a:rect l="l" t="t" r="r" b="b"/>
            <a:pathLst>
              <a:path w="3771265" h="274319">
                <a:moveTo>
                  <a:pt x="377078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770783" y="0"/>
                </a:lnTo>
                <a:lnTo>
                  <a:pt x="377078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1650" y="2277431"/>
            <a:ext cx="379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починається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візуального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центру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350" y="2651699"/>
            <a:ext cx="29997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посуду.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можуть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350" y="3004124"/>
            <a:ext cx="37084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знаходитися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центрі,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також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50" y="3356550"/>
            <a:ext cx="319405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найвищою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точкою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350" y="3708975"/>
            <a:ext cx="37211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справляє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вулкана.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Простота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350" y="4061400"/>
            <a:ext cx="38354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практичність,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але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жоден</a:t>
            </a:r>
            <a:r>
              <a:rPr sz="1800" spc="5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350" y="4413825"/>
            <a:ext cx="27457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виділяється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зайвий.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rcRect l="23627" r="9757"/>
          <a:stretch>
            <a:fillRect/>
          </a:stretch>
        </p:blipFill>
        <p:spPr>
          <a:xfrm>
            <a:off x="5867400" y="1200150"/>
            <a:ext cx="3048000" cy="3144025"/>
          </a:xfrm>
          <a:prstGeom prst="rect">
            <a:avLst/>
          </a:prstGeom>
        </p:spPr>
      </p:pic>
      <p:pic>
        <p:nvPicPr>
          <p:cNvPr id="7170" name="Picture 2" descr="C:\Users\user\Downloads\id_7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76350"/>
            <a:ext cx="18034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3424" y="266058"/>
            <a:ext cx="158877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Квадратна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омп</a:t>
            </a: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49" y="888943"/>
            <a:ext cx="2549525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Композиція на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основі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симетричних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квадратів або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прямокутників,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які можна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розмістити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паралельно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або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горизонтально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049" y="1658203"/>
            <a:ext cx="4710118" cy="26314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75" y="142157"/>
            <a:ext cx="158877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Квадратна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омп</a:t>
            </a: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зиція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0" y="220975"/>
            <a:ext cx="4354195" cy="4770120"/>
            <a:chOff x="4572000" y="220975"/>
            <a:chExt cx="4354195" cy="4770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220975"/>
              <a:ext cx="3337180" cy="4020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6932" y="4030975"/>
              <a:ext cx="1358667" cy="9601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00" y="976675"/>
            <a:ext cx="3862025" cy="38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236387"/>
            <a:ext cx="73882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068445" algn="l"/>
              </a:tabLst>
            </a:pPr>
            <a:r>
              <a:rPr sz="21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ЗАВЖДИ</a:t>
            </a:r>
            <a:r>
              <a:rPr sz="21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ЕКСПЕРИМЕНТУЙТЕ	</a:t>
            </a:r>
            <a:r>
              <a:rPr sz="21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З</a:t>
            </a:r>
            <a:r>
              <a:rPr sz="2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ПОШУКОМ</a:t>
            </a:r>
            <a:r>
              <a:rPr sz="2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ВИСОТИ</a:t>
            </a:r>
            <a:r>
              <a:rPr sz="2100" spc="-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645962"/>
            <a:ext cx="8517975" cy="307777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uk-UA" sz="2100" spc="-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Це </a:t>
            </a:r>
            <a:r>
              <a:rPr sz="21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досягається</a:t>
            </a:r>
            <a:r>
              <a:rPr sz="2100" spc="3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шляхом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різній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055537"/>
            <a:ext cx="66763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висоті,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надаючи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об’єму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компонетам.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роботи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465112"/>
            <a:ext cx="81045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2212975" algn="l"/>
              </a:tabLst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рекомендуються	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щіпці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підвішування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листя,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бруньок,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їстівних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1874687"/>
            <a:ext cx="33235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квітів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інших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274737"/>
            <a:ext cx="751014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20" dirty="0">
                <a:solidFill>
                  <a:srgbClr val="FF0000"/>
                </a:solidFill>
                <a:latin typeface="Microsoft Sans Serif"/>
                <a:cs typeface="Microsoft Sans Serif"/>
              </a:rPr>
              <a:t>ДОГЛЯД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ЗА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ТЕКСТУРОЮ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ПРОДУКТІВ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НА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надання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2684312"/>
            <a:ext cx="81673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кожному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ідеальної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природної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«гра»,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093887"/>
            <a:ext cx="842581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продуктам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відмінної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202124"/>
                </a:solidFill>
                <a:latin typeface="Microsoft Sans Serif"/>
                <a:cs typeface="Microsoft Sans Serif"/>
              </a:rPr>
              <a:t>їх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початкової,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ресурси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3503462"/>
            <a:ext cx="75545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розвитку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смаку.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Інновації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техніках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приготування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їжі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25" y="3913037"/>
            <a:ext cx="83966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поєднання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фактур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одній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страві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425" y="4322612"/>
            <a:ext cx="63703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574540" algn="l"/>
              </a:tabLst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хороший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крок,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запропонувати	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цікавий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досвід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00" y="102824"/>
            <a:ext cx="3234125" cy="4858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2425" y="1154894"/>
            <a:ext cx="4308380" cy="31673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723" y="362708"/>
            <a:ext cx="1852930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ts val="2850"/>
              </a:lnSpc>
              <a:spcBef>
                <a:spcPts val="220"/>
              </a:spcBef>
            </a:pPr>
            <a:r>
              <a:rPr spc="-20" dirty="0">
                <a:solidFill>
                  <a:srgbClr val="000000"/>
                </a:solidFill>
              </a:rPr>
              <a:t>Кругова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або </a:t>
            </a:r>
            <a:r>
              <a:rPr spc="-6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лінійна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75" y="1067775"/>
            <a:ext cx="242443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Кругова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лінійна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575" y="1477350"/>
            <a:ext cx="25984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композиція,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відносно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575" y="1886924"/>
            <a:ext cx="27495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центральної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точки,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575" y="2296499"/>
            <a:ext cx="305054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розташовуємо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575" y="2706074"/>
            <a:ext cx="28841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круговій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овальній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575" y="3115649"/>
            <a:ext cx="29730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формі,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створюючи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дуже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75" y="3525225"/>
            <a:ext cx="24237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цікавий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динамічний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575" y="3934800"/>
            <a:ext cx="80264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235" dirty="0">
                <a:solidFill>
                  <a:srgbClr val="202124"/>
                </a:solidFill>
                <a:latin typeface="Microsoft Sans Serif"/>
                <a:cs typeface="Microsoft Sans Serif"/>
              </a:rPr>
              <a:t>т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.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305" y="1836198"/>
            <a:ext cx="3796411" cy="21209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50" y="154533"/>
            <a:ext cx="297751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Кругова</a:t>
            </a:r>
            <a:r>
              <a:rPr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 або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овальна </a:t>
            </a:r>
            <a:r>
              <a:rPr b="0" spc="-6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425" y="1088400"/>
            <a:ext cx="2773574" cy="3585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75" y="174724"/>
            <a:ext cx="3890499" cy="3890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919" y="1356670"/>
            <a:ext cx="721599" cy="7937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152" y="308613"/>
            <a:ext cx="675559" cy="7431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2524" y="257175"/>
            <a:ext cx="4581524" cy="4629149"/>
          </a:xfrm>
          <a:prstGeom prst="rect">
            <a:avLst/>
          </a:prstGeom>
        </p:spPr>
      </p:pic>
      <p:pic>
        <p:nvPicPr>
          <p:cNvPr id="8194" name="Picture 2" descr="C:\Users\user\Downloads\Без названия (5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85950"/>
            <a:ext cx="3308780" cy="2062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0375" y="365207"/>
            <a:ext cx="157099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Попер</a:t>
            </a:r>
            <a:r>
              <a:rPr b="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чне  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покриття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475" y="529750"/>
            <a:ext cx="249237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дуже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легкий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тип,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475" y="939325"/>
            <a:ext cx="14363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який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можна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475" y="1348900"/>
            <a:ext cx="18605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застосувати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475" y="1758475"/>
            <a:ext cx="167386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практиці,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він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475" y="2168050"/>
            <a:ext cx="215138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приносить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багато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475" y="2577625"/>
            <a:ext cx="24320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динамізму.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Йдеться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475" y="2987200"/>
            <a:ext cx="19780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розміщення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475" y="3396775"/>
            <a:ext cx="270256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на тарілці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475" y="3806350"/>
            <a:ext cx="13823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попер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е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чно,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475" y="4215925"/>
            <a:ext cx="26301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перетинаючи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лінії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75" y="4625500"/>
            <a:ext cx="13735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подачі.</a:t>
            </a:r>
            <a:endParaRPr sz="2100" dirty="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5821" y="1685444"/>
            <a:ext cx="1454767" cy="15240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475" y="233175"/>
            <a:ext cx="3195299" cy="47929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9175" y="450724"/>
            <a:ext cx="4499574" cy="449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675" y="152400"/>
            <a:ext cx="3233444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76782"/>
            <a:ext cx="3501475" cy="7720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lang="uk-UA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Повернута</a:t>
            </a:r>
            <a:r>
              <a:rPr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000000"/>
                </a:solidFill>
                <a:latin typeface="Microsoft Sans Serif"/>
                <a:cs typeface="Microsoft Sans Serif"/>
              </a:rPr>
              <a:t>пластина</a:t>
            </a:r>
            <a:r>
              <a:rPr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pc="-6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uk-UA" spc="-6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/>
            </a:r>
            <a:br>
              <a:rPr lang="uk-UA" spc="-6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</a:br>
            <a:r>
              <a:rPr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(</a:t>
            </a:r>
            <a:r>
              <a:rPr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plato</a:t>
            </a:r>
            <a:r>
              <a:rPr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en</a:t>
            </a:r>
            <a:r>
              <a:rPr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000000"/>
                </a:solidFill>
                <a:latin typeface="Microsoft Sans Serif"/>
                <a:cs typeface="Microsoft Sans Serif"/>
              </a:rPr>
              <a:t>curvas)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590550"/>
            <a:ext cx="1156491" cy="13999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9525" y="2348875"/>
            <a:ext cx="4423933" cy="266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50" y="1849475"/>
            <a:ext cx="3759198" cy="2819398"/>
          </a:xfrm>
          <a:prstGeom prst="rect">
            <a:avLst/>
          </a:prstGeom>
        </p:spPr>
      </p:pic>
      <p:pic>
        <p:nvPicPr>
          <p:cNvPr id="9218" name="Picture 2" descr="C:\Users\user\Downloads\Без названия (5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1435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4850" y="344725"/>
            <a:ext cx="3448049" cy="4286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49" y="282750"/>
            <a:ext cx="4153658" cy="428624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725" y="630193"/>
            <a:ext cx="3294379" cy="258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2</a:t>
            </a:r>
            <a:r>
              <a:rPr sz="1800" b="1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.</a:t>
            </a:r>
            <a:r>
              <a:rPr sz="1800" b="1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Об’єм</a:t>
            </a:r>
            <a:r>
              <a:rPr sz="1800" b="1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та</a:t>
            </a:r>
            <a:r>
              <a:rPr sz="1800" b="1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висота</a:t>
            </a:r>
            <a:endParaRPr sz="18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699"/>
              </a:lnSpc>
              <a:spcBef>
                <a:spcPts val="5"/>
              </a:spcBef>
            </a:pP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Тарілка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має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являти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собою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 елегантний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набір, </a:t>
            </a:r>
            <a:r>
              <a:rPr sz="1800" spc="5" dirty="0">
                <a:solidFill>
                  <a:srgbClr val="333333"/>
                </a:solidFill>
                <a:latin typeface="Roboto"/>
                <a:cs typeface="Roboto"/>
              </a:rPr>
              <a:t>в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якому </a:t>
            </a:r>
            <a:r>
              <a:rPr sz="1800" spc="15" dirty="0">
                <a:solidFill>
                  <a:srgbClr val="333333"/>
                </a:solidFill>
                <a:latin typeface="Roboto"/>
                <a:cs typeface="Roboto"/>
              </a:rPr>
              <a:t>їжа </a:t>
            </a:r>
            <a:r>
              <a:rPr sz="1800" spc="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Roboto"/>
                <a:cs typeface="Roboto"/>
              </a:rPr>
              <a:t>не лежить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рівно .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Знання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того, </a:t>
            </a:r>
            <a:r>
              <a:rPr sz="1800" spc="-434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як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 розмістити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інгредієнти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15" dirty="0">
                <a:solidFill>
                  <a:srgbClr val="333333"/>
                </a:solidFill>
                <a:latin typeface="Roboto"/>
                <a:cs typeface="Roboto"/>
              </a:rPr>
              <a:t>- </a:t>
            </a:r>
            <a:r>
              <a:rPr sz="1800" spc="-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стоячи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або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зверху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 один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на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іншому,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45" dirty="0">
                <a:solidFill>
                  <a:srgbClr val="333333"/>
                </a:solidFill>
                <a:latin typeface="Roboto"/>
                <a:cs typeface="Roboto"/>
              </a:rPr>
              <a:t>додати</a:t>
            </a:r>
            <a:r>
              <a:rPr sz="1800" spc="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трішки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альгури</a:t>
            </a:r>
            <a:r>
              <a:rPr sz="1800" spc="12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60" dirty="0">
                <a:solidFill>
                  <a:srgbClr val="333333"/>
                </a:solidFill>
                <a:latin typeface="Roboto"/>
                <a:cs typeface="Roboto"/>
              </a:rPr>
              <a:t>з</a:t>
            </a:r>
            <a:r>
              <a:rPr sz="1800" spc="17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бутонами,</a:t>
            </a:r>
            <a:r>
              <a:rPr sz="1800" spc="1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квітами</a:t>
            </a:r>
            <a:endParaRPr sz="1800" dirty="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2149" y="354050"/>
            <a:ext cx="4803466" cy="4435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3725" y="3162480"/>
            <a:ext cx="329057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  <a:tabLst>
                <a:tab pos="610235" algn="l"/>
                <a:tab pos="1631314" algn="l"/>
              </a:tabLst>
            </a:pP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аб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о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	іншим</a:t>
            </a:r>
            <a:r>
              <a:rPr sz="1800" spc="5" dirty="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800" spc="-35" dirty="0">
                <a:solidFill>
                  <a:srgbClr val="333333"/>
                </a:solidFill>
                <a:latin typeface="Roboto"/>
                <a:cs typeface="Roboto"/>
              </a:rPr>
              <a:t>к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омпонен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т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ами, 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допомагає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0342" y="3438705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зробити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1123" y="3438705"/>
            <a:ext cx="6477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1755">
              <a:lnSpc>
                <a:spcPct val="100699"/>
              </a:lnSpc>
              <a:spcBef>
                <a:spcPts val="85"/>
              </a:spcBef>
            </a:pP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нашу 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більш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725" y="3714930"/>
            <a:ext cx="13843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презен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ацію 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елегантною.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373168"/>
            <a:ext cx="456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3.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Все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має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бути</a:t>
            </a:r>
            <a:r>
              <a:rPr sz="18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збалансовано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і</a:t>
            </a:r>
            <a:r>
              <a:rPr sz="18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гармонічно</a:t>
            </a:r>
            <a:endParaRPr sz="18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8925" y="176737"/>
            <a:ext cx="5689527" cy="39257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400" y="1161579"/>
            <a:ext cx="285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2328545" algn="l"/>
              </a:tabLst>
            </a:pP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Пр</a:t>
            </a:r>
            <a:r>
              <a:rPr sz="1500" b="0" spc="5" dirty="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b="0" spc="-30" dirty="0">
                <a:solidFill>
                  <a:srgbClr val="333333"/>
                </a:solidFill>
                <a:latin typeface="Roboto"/>
                <a:cs typeface="Roboto"/>
              </a:rPr>
              <a:t>оформленн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страв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00" y="1390179"/>
            <a:ext cx="28505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основний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інгредієнт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повинен </a:t>
            </a:r>
            <a:r>
              <a:rPr sz="150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вииглядати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особливо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яскраво, 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Roboto"/>
                <a:cs typeface="Roboto"/>
              </a:rPr>
              <a:t>так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Roboto"/>
                <a:cs typeface="Roboto"/>
              </a:rPr>
              <a:t>як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він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являється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центром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00" y="2304580"/>
            <a:ext cx="1432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збалансованим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00" y="2075980"/>
            <a:ext cx="2850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837565" algn="l"/>
                <a:tab pos="1489075" algn="l"/>
                <a:tab pos="2428240" algn="l"/>
              </a:tabLst>
            </a:pP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страви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,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набі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р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повине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н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spc="-25" dirty="0">
                <a:solidFill>
                  <a:srgbClr val="333333"/>
                </a:solidFill>
                <a:latin typeface="Roboto"/>
                <a:cs typeface="Roboto"/>
              </a:rPr>
              <a:t>бути</a:t>
            </a:r>
            <a:endParaRPr sz="15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</a:pPr>
            <a:r>
              <a:rPr sz="1500" spc="-40" dirty="0">
                <a:solidFill>
                  <a:srgbClr val="333333"/>
                </a:solidFill>
                <a:latin typeface="Roboto"/>
                <a:cs typeface="Roboto"/>
              </a:rPr>
              <a:t>та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00" y="2533180"/>
            <a:ext cx="28517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гармонічним, </a:t>
            </a:r>
            <a:r>
              <a:rPr sz="1500" spc="-20" dirty="0">
                <a:solidFill>
                  <a:srgbClr val="333333"/>
                </a:solidFill>
                <a:latin typeface="Roboto"/>
                <a:cs typeface="Roboto"/>
              </a:rPr>
              <a:t>без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перевищення </a:t>
            </a:r>
            <a:r>
              <a:rPr sz="150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пропорцій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Roboto"/>
                <a:cs typeface="Roboto"/>
              </a:rPr>
              <a:t>між</a:t>
            </a:r>
            <a:r>
              <a:rPr sz="1500" spc="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основною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стравою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гарніром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40" dirty="0">
                <a:solidFill>
                  <a:srgbClr val="333333"/>
                </a:solidFill>
                <a:latin typeface="Roboto"/>
                <a:cs typeface="Roboto"/>
              </a:rPr>
              <a:t>та</a:t>
            </a:r>
            <a:r>
              <a:rPr sz="1500" spc="-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не </a:t>
            </a:r>
            <a:r>
              <a:rPr sz="1500" spc="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Roboto"/>
                <a:cs typeface="Roboto"/>
              </a:rPr>
              <a:t>містити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неїстівних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 включень</a:t>
            </a:r>
            <a:endParaRPr sz="15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662" y="296688"/>
            <a:ext cx="5807075" cy="11872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2580" marR="5080" indent="-1580515">
              <a:lnSpc>
                <a:spcPct val="150500"/>
              </a:lnSpc>
              <a:spcBef>
                <a:spcPts val="95"/>
              </a:spcBef>
            </a:pPr>
            <a:r>
              <a:rPr sz="2700" b="0" i="1" spc="-55" dirty="0">
                <a:solidFill>
                  <a:srgbClr val="555555"/>
                </a:solidFill>
                <a:latin typeface="Microsoft Sans Serif"/>
                <a:cs typeface="Microsoft Sans Serif"/>
              </a:rPr>
              <a:t>Техніка</a:t>
            </a:r>
            <a:r>
              <a:rPr sz="2700" b="0" i="1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i="1" spc="-10" dirty="0">
                <a:solidFill>
                  <a:srgbClr val="555555"/>
                </a:solidFill>
                <a:latin typeface="Microsoft Sans Serif"/>
                <a:cs typeface="Microsoft Sans Serif"/>
              </a:rPr>
              <a:t>нанесення</a:t>
            </a:r>
            <a:r>
              <a:rPr sz="2700" b="0" i="1" spc="25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i="1" spc="-35" dirty="0">
                <a:solidFill>
                  <a:srgbClr val="555555"/>
                </a:solidFill>
                <a:latin typeface="Microsoft Sans Serif"/>
                <a:cs typeface="Microsoft Sans Serif"/>
              </a:rPr>
              <a:t>покриття</a:t>
            </a:r>
            <a:r>
              <a:rPr sz="2700" b="0" i="1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i="1" spc="-30" dirty="0">
                <a:solidFill>
                  <a:srgbClr val="555555"/>
                </a:solidFill>
                <a:latin typeface="Microsoft Sans Serif"/>
                <a:cs typeface="Microsoft Sans Serif"/>
              </a:rPr>
              <a:t>тарілки: </a:t>
            </a:r>
            <a:r>
              <a:rPr sz="2700" b="0" i="1" spc="-70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i="1" spc="-5" dirty="0">
                <a:solidFill>
                  <a:srgbClr val="555555"/>
                </a:solidFill>
                <a:latin typeface="Microsoft Sans Serif"/>
                <a:cs typeface="Microsoft Sans Serif"/>
              </a:rPr>
              <a:t>види</a:t>
            </a:r>
            <a:r>
              <a:rPr sz="2700" b="0" i="1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i="1" spc="-50" dirty="0">
                <a:solidFill>
                  <a:srgbClr val="555555"/>
                </a:solidFill>
                <a:latin typeface="Microsoft Sans Serif"/>
                <a:cs typeface="Microsoft Sans Serif"/>
              </a:rPr>
              <a:t>композицій</a:t>
            </a:r>
            <a:endParaRPr sz="2700" i="1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581150"/>
            <a:ext cx="2247899" cy="3362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00" y="1635849"/>
            <a:ext cx="3362324" cy="33623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228887"/>
            <a:ext cx="5381306" cy="39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614979"/>
            <a:ext cx="2764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Спочатку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це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був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бальзамічний </a:t>
            </a:r>
            <a:r>
              <a:rPr sz="1500" b="0" spc="-35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оцет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для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пікатних страв,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потім </a:t>
            </a:r>
            <a:r>
              <a:rPr sz="1500" b="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5" dirty="0">
                <a:solidFill>
                  <a:srgbClr val="333333"/>
                </a:solidFill>
                <a:latin typeface="Roboto"/>
                <a:cs typeface="Roboto"/>
              </a:rPr>
              <a:t>карамельний 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або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солодкий 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соус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для</a:t>
            </a:r>
            <a:r>
              <a:rPr sz="1500" b="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5" dirty="0">
                <a:solidFill>
                  <a:srgbClr val="333333"/>
                </a:solidFill>
                <a:latin typeface="Roboto"/>
                <a:cs typeface="Roboto"/>
              </a:rPr>
              <a:t>десертів.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84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Справа</a:t>
            </a:r>
            <a:r>
              <a:rPr spc="-1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45" dirty="0"/>
              <a:t>тому,</a:t>
            </a:r>
            <a:r>
              <a:rPr spc="-10" dirty="0"/>
              <a:t> </a:t>
            </a:r>
            <a:r>
              <a:rPr spc="-15" dirty="0"/>
              <a:t>що </a:t>
            </a:r>
            <a:r>
              <a:rPr spc="-20" dirty="0"/>
              <a:t>багато</a:t>
            </a:r>
            <a:r>
              <a:rPr spc="-10" dirty="0"/>
              <a:t> </a:t>
            </a:r>
            <a:r>
              <a:rPr spc="-15" dirty="0"/>
              <a:t>років </a:t>
            </a:r>
            <a:r>
              <a:rPr spc="-10" dirty="0"/>
              <a:t> </a:t>
            </a:r>
            <a:r>
              <a:rPr spc="-25" dirty="0"/>
              <a:t>назад </a:t>
            </a:r>
            <a:r>
              <a:rPr spc="-10" dirty="0"/>
              <a:t>стало</a:t>
            </a:r>
            <a:r>
              <a:rPr spc="-25" dirty="0"/>
              <a:t> </a:t>
            </a:r>
            <a:r>
              <a:rPr spc="-20" dirty="0"/>
              <a:t>модним</a:t>
            </a:r>
            <a:r>
              <a:rPr dirty="0"/>
              <a:t> </a:t>
            </a:r>
            <a:r>
              <a:rPr spc="-10" dirty="0"/>
              <a:t>малювати </a:t>
            </a:r>
            <a:r>
              <a:rPr spc="-355" dirty="0"/>
              <a:t> </a:t>
            </a:r>
            <a:r>
              <a:rPr spc="-50" dirty="0"/>
              <a:t>з</a:t>
            </a:r>
            <a:r>
              <a:rPr spc="20" dirty="0"/>
              <a:t> </a:t>
            </a:r>
            <a:r>
              <a:rPr spc="-5" dirty="0"/>
              <a:t>маленької</a:t>
            </a:r>
            <a:r>
              <a:rPr spc="20" dirty="0"/>
              <a:t> </a:t>
            </a:r>
            <a:r>
              <a:rPr spc="-15" dirty="0"/>
              <a:t>кухонної</a:t>
            </a:r>
            <a:r>
              <a:rPr spc="20" dirty="0"/>
              <a:t> </a:t>
            </a:r>
            <a:r>
              <a:rPr dirty="0"/>
              <a:t>пляшки </a:t>
            </a:r>
            <a:r>
              <a:rPr spc="5" dirty="0"/>
              <a:t> </a:t>
            </a:r>
            <a:r>
              <a:rPr spc="-5" dirty="0"/>
              <a:t>на</a:t>
            </a:r>
            <a:r>
              <a:rPr spc="65" dirty="0"/>
              <a:t> </a:t>
            </a:r>
            <a:r>
              <a:rPr spc="-15" dirty="0"/>
              <a:t>стравах,</a:t>
            </a:r>
            <a:r>
              <a:rPr spc="65" dirty="0"/>
              <a:t> </a:t>
            </a:r>
            <a:r>
              <a:rPr spc="-5" dirty="0"/>
              <a:t>роблячи</a:t>
            </a:r>
            <a:r>
              <a:rPr spc="65" dirty="0"/>
              <a:t> </a:t>
            </a:r>
            <a:r>
              <a:rPr spc="-5" dirty="0"/>
              <a:t>на </a:t>
            </a:r>
            <a:r>
              <a:rPr dirty="0"/>
              <a:t> </a:t>
            </a:r>
            <a:r>
              <a:rPr spc="-15" dirty="0"/>
              <a:t>тарілках моторошні хвилясті </a:t>
            </a:r>
            <a:r>
              <a:rPr spc="-10" dirty="0"/>
              <a:t> </a:t>
            </a:r>
            <a:r>
              <a:rPr spc="-5" dirty="0"/>
              <a:t>лінії.</a:t>
            </a:r>
            <a:r>
              <a:rPr spc="25" dirty="0"/>
              <a:t> </a:t>
            </a:r>
            <a:r>
              <a:rPr spc="-5" dirty="0"/>
              <a:t>Інколи,</a:t>
            </a:r>
            <a:r>
              <a:rPr spc="30" dirty="0"/>
              <a:t> </a:t>
            </a:r>
            <a:r>
              <a:rPr spc="-15" dirty="0"/>
              <a:t>краще </a:t>
            </a:r>
            <a:r>
              <a:rPr spc="-10" dirty="0"/>
              <a:t> </a:t>
            </a:r>
            <a:r>
              <a:rPr spc="-15" dirty="0"/>
              <a:t>використати</a:t>
            </a:r>
            <a:r>
              <a:rPr spc="-10" dirty="0"/>
              <a:t> </a:t>
            </a:r>
            <a:r>
              <a:rPr spc="-30" dirty="0"/>
              <a:t>посуд</a:t>
            </a:r>
            <a:r>
              <a:rPr spc="-10" dirty="0"/>
              <a:t> </a:t>
            </a:r>
            <a:r>
              <a:rPr spc="-20" dirty="0"/>
              <a:t>різної </a:t>
            </a:r>
            <a:r>
              <a:rPr spc="-15" dirty="0"/>
              <a:t> </a:t>
            </a:r>
            <a:r>
              <a:rPr spc="-50" dirty="0"/>
              <a:t>форми,</a:t>
            </a:r>
            <a:r>
              <a:rPr spc="-10" dirty="0"/>
              <a:t> який</a:t>
            </a:r>
            <a:r>
              <a:rPr spc="-5" dirty="0"/>
              <a:t> допоможе</a:t>
            </a:r>
            <a:r>
              <a:rPr spc="-10" dirty="0"/>
              <a:t> нам </a:t>
            </a:r>
            <a:r>
              <a:rPr spc="-5" dirty="0"/>
              <a:t> </a:t>
            </a:r>
            <a:r>
              <a:rPr spc="-10" dirty="0"/>
              <a:t>вишукано </a:t>
            </a:r>
            <a:r>
              <a:rPr spc="-20" dirty="0"/>
              <a:t>розподілити</a:t>
            </a:r>
            <a:r>
              <a:rPr spc="-5" dirty="0"/>
              <a:t> на </a:t>
            </a:r>
            <a:r>
              <a:rPr dirty="0"/>
              <a:t> </a:t>
            </a:r>
            <a:r>
              <a:rPr spc="-15" dirty="0"/>
              <a:t>ньому</a:t>
            </a:r>
            <a:r>
              <a:rPr spc="-10" dirty="0"/>
              <a:t> </a:t>
            </a:r>
            <a:r>
              <a:rPr spc="-15" dirty="0"/>
              <a:t>інгредієнти</a:t>
            </a:r>
            <a:r>
              <a:rPr spc="-5" dirty="0"/>
              <a:t> </a:t>
            </a:r>
            <a:r>
              <a:rPr spc="-15" dirty="0"/>
              <a:t>страви</a:t>
            </a:r>
          </a:p>
          <a:p>
            <a:pPr>
              <a:lnSpc>
                <a:spcPct val="100000"/>
              </a:lnSpc>
            </a:pPr>
            <a:endParaRPr sz="1700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/>
          </a:p>
          <a:p>
            <a:pPr marL="323850">
              <a:lnSpc>
                <a:spcPct val="100000"/>
              </a:lnSpc>
            </a:pPr>
            <a:r>
              <a:rPr sz="1800" b="1" spc="-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Не</a:t>
            </a:r>
            <a:r>
              <a:rPr sz="1800" b="1" spc="1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зловживайте</a:t>
            </a:r>
            <a:r>
              <a:rPr sz="1800" b="1" spc="1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малюнками</a:t>
            </a:r>
            <a:r>
              <a:rPr sz="1800" b="1" spc="1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endParaRPr sz="18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998" rIns="0" bIns="0" rtlCol="0">
            <a:spAutoFit/>
          </a:bodyPr>
          <a:lstStyle/>
          <a:p>
            <a:pPr marL="5159375" marR="5080">
              <a:lnSpc>
                <a:spcPts val="2850"/>
              </a:lnSpc>
              <a:spcBef>
                <a:spcPts val="220"/>
              </a:spcBef>
            </a:pPr>
            <a:r>
              <a:rPr spc="-5" dirty="0"/>
              <a:t>Встановіть</a:t>
            </a:r>
            <a:r>
              <a:rPr spc="-95" dirty="0"/>
              <a:t> </a:t>
            </a:r>
            <a:r>
              <a:rPr spc="-5" dirty="0"/>
              <a:t>баланс </a:t>
            </a:r>
            <a:r>
              <a:rPr spc="-650" dirty="0"/>
              <a:t> </a:t>
            </a:r>
            <a:r>
              <a:rPr spc="-5" dirty="0"/>
              <a:t>тарілки</a:t>
            </a:r>
            <a:r>
              <a:rPr sz="1800" b="0" spc="-5" dirty="0">
                <a:latin typeface="Microsoft Sans Serif"/>
                <a:cs typeface="Microsoft Sans Serif"/>
              </a:rPr>
              <a:t>: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4275" y="1736100"/>
            <a:ext cx="2343150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Тарілка</a:t>
            </a:r>
            <a:r>
              <a:rPr sz="1800" spc="5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повинна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4275" y="2012325"/>
            <a:ext cx="28898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гармонійною.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Всі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4275" y="2288550"/>
            <a:ext cx="303974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повинні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розташовані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4275" y="2564775"/>
            <a:ext cx="27019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4275" y="2841000"/>
            <a:ext cx="28898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залишалося,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4275" y="3117225"/>
            <a:ext cx="29152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бракувало.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Нехай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4275" y="3393450"/>
            <a:ext cx="2804160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«врізається»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«скрипить».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4275" y="3669675"/>
            <a:ext cx="26892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досягти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гармонійної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4275" y="3945900"/>
            <a:ext cx="253301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страви,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вам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доведеться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4275" y="4222125"/>
            <a:ext cx="27273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попрацювати,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поєднавши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4275" y="4498350"/>
            <a:ext cx="324866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інгредієнти,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текстуру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колір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1" y="278775"/>
            <a:ext cx="4967823" cy="331602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236387"/>
            <a:ext cx="73882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068445" algn="l"/>
              </a:tabLst>
            </a:pPr>
            <a:r>
              <a:rPr sz="21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ЗАВЖДИ</a:t>
            </a:r>
            <a:r>
              <a:rPr sz="21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ЕКСПЕРИМЕНТУЙТЕ	</a:t>
            </a:r>
            <a:r>
              <a:rPr sz="21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З</a:t>
            </a:r>
            <a:r>
              <a:rPr sz="2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ПОШУКОМ</a:t>
            </a:r>
            <a:r>
              <a:rPr sz="2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ВИСОТИ</a:t>
            </a:r>
            <a:r>
              <a:rPr sz="2100" spc="-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645962"/>
            <a:ext cx="8517975" cy="307777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uk-UA" sz="2100" spc="-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Це </a:t>
            </a:r>
            <a:r>
              <a:rPr sz="21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досягається</a:t>
            </a:r>
            <a:r>
              <a:rPr sz="2100" spc="3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шляхом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різній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055537"/>
            <a:ext cx="66763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висоті,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надаючи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об’єму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компонетам.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роботи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465112"/>
            <a:ext cx="81045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2212975" algn="l"/>
              </a:tabLst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рекомендуються	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щіпці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підвішування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листя,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бруньок,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їстівних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1874687"/>
            <a:ext cx="33235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квітів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інших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274737"/>
            <a:ext cx="751014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20" dirty="0">
                <a:solidFill>
                  <a:srgbClr val="FF0000"/>
                </a:solidFill>
                <a:latin typeface="Microsoft Sans Serif"/>
                <a:cs typeface="Microsoft Sans Serif"/>
              </a:rPr>
              <a:t>ДОГЛЯД</a:t>
            </a:r>
            <a:r>
              <a:rPr sz="21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ЗА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ТЕКСТУРОЮ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ПРОДУКТІВ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НА</a:t>
            </a:r>
            <a:r>
              <a:rPr sz="21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надання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2684312"/>
            <a:ext cx="81673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кожному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ідеальної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природної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«гра»,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093887"/>
            <a:ext cx="842581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продуктам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відмінної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202124"/>
                </a:solidFill>
                <a:latin typeface="Microsoft Sans Serif"/>
                <a:cs typeface="Microsoft Sans Serif"/>
              </a:rPr>
              <a:t>їх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початкової,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ресурси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3503462"/>
            <a:ext cx="75545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розвитку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смаку.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Інновації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техніках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приготування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їжі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25" y="3913037"/>
            <a:ext cx="83966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поєднання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фактур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одній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страві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425" y="4322612"/>
            <a:ext cx="63703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574540" algn="l"/>
              </a:tabLst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хороший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крок,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запропонувати	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цікавий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досвід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790" y="3602956"/>
            <a:ext cx="3455670" cy="110536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26135" marR="5080" indent="-814069" algn="ctr">
              <a:lnSpc>
                <a:spcPct val="100699"/>
              </a:lnSpc>
              <a:spcBef>
                <a:spcPts val="85"/>
              </a:spcBef>
            </a:pPr>
            <a:r>
              <a:rPr sz="1800" u="heavy" spc="5" dirty="0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400" b="1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Стилі</a:t>
            </a:r>
            <a:r>
              <a:rPr sz="2400" b="1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400" b="1" u="heavy" spc="-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збирання </a:t>
            </a:r>
            <a:r>
              <a:rPr sz="2400" b="1" spc="-465" dirty="0">
                <a:solidFill>
                  <a:srgbClr val="0097A7"/>
                </a:solidFill>
                <a:latin typeface="Microsoft Sans Serif"/>
                <a:cs typeface="Microsoft Sans Serif"/>
              </a:rPr>
              <a:t> </a:t>
            </a:r>
            <a:r>
              <a:rPr sz="2400" b="1" u="heavy" spc="-15" dirty="0" err="1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вишуканих</a:t>
            </a:r>
            <a:r>
              <a:rPr sz="2400" b="1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400" b="1" u="heavy" dirty="0" err="1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страв</a:t>
            </a:r>
            <a:r>
              <a:rPr lang="uk-UA" sz="2400" b="1" u="heavy" dirty="0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</a:rPr>
              <a:t> та десертів</a:t>
            </a:r>
            <a:endParaRPr sz="2400" b="1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378" y="61975"/>
            <a:ext cx="9084945" cy="5019675"/>
            <a:chOff x="59378" y="61975"/>
            <a:chExt cx="9084945" cy="5019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78" y="61975"/>
              <a:ext cx="4742872" cy="28877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1750" y="2379650"/>
              <a:ext cx="4802249" cy="27018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4724" y="246849"/>
            <a:ext cx="32473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b="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Залежно</a:t>
            </a:r>
            <a:r>
              <a:rPr sz="2100" b="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2100" b="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цих</a:t>
            </a:r>
            <a:r>
              <a:rPr sz="2100" b="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основних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4724" y="656425"/>
            <a:ext cx="23133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понять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можемо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4724" y="1066000"/>
            <a:ext cx="246761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скласти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кілька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типів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4724" y="1475575"/>
            <a:ext cx="13728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14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омп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о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зиції: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197" y="467624"/>
            <a:ext cx="319214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</a:rPr>
              <a:t>Симетрична</a:t>
            </a:r>
            <a:r>
              <a:rPr sz="2100" spc="-45" dirty="0">
                <a:solidFill>
                  <a:srgbClr val="202124"/>
                </a:solidFill>
              </a:rPr>
              <a:t> </a:t>
            </a:r>
            <a:r>
              <a:rPr sz="2100" spc="-15" dirty="0">
                <a:solidFill>
                  <a:srgbClr val="202124"/>
                </a:solidFill>
              </a:rPr>
              <a:t>композиція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5438510" y="877200"/>
            <a:ext cx="88900" cy="320040"/>
          </a:xfrm>
          <a:custGeom>
            <a:avLst/>
            <a:gdLst/>
            <a:ahLst/>
            <a:cxnLst/>
            <a:rect l="l" t="t" r="r" b="b"/>
            <a:pathLst>
              <a:path w="88900" h="320040">
                <a:moveTo>
                  <a:pt x="88813" y="320040"/>
                </a:moveTo>
                <a:lnTo>
                  <a:pt x="0" y="320040"/>
                </a:lnTo>
                <a:lnTo>
                  <a:pt x="0" y="0"/>
                </a:lnTo>
                <a:lnTo>
                  <a:pt x="88813" y="0"/>
                </a:lnTo>
                <a:lnTo>
                  <a:pt x="88813" y="32004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8877" y="877200"/>
            <a:ext cx="88900" cy="320040"/>
          </a:xfrm>
          <a:custGeom>
            <a:avLst/>
            <a:gdLst/>
            <a:ahLst/>
            <a:cxnLst/>
            <a:rect l="l" t="t" r="r" b="b"/>
            <a:pathLst>
              <a:path w="88900" h="320040">
                <a:moveTo>
                  <a:pt x="88813" y="320040"/>
                </a:moveTo>
                <a:lnTo>
                  <a:pt x="0" y="320040"/>
                </a:lnTo>
                <a:lnTo>
                  <a:pt x="0" y="0"/>
                </a:lnTo>
                <a:lnTo>
                  <a:pt x="88813" y="0"/>
                </a:lnTo>
                <a:lnTo>
                  <a:pt x="88813" y="32004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25810" y="853831"/>
            <a:ext cx="20351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202124"/>
                </a:solidFill>
                <a:latin typeface="Arial"/>
                <a:cs typeface="Arial"/>
              </a:rPr>
              <a:t>(</a:t>
            </a:r>
            <a:r>
              <a:rPr sz="1200" b="1" spc="-25" dirty="0">
                <a:solidFill>
                  <a:srgbClr val="242424"/>
                </a:solidFill>
                <a:latin typeface="Arial"/>
                <a:cs typeface="Arial"/>
              </a:rPr>
              <a:t>EMPLATADO</a:t>
            </a:r>
            <a:r>
              <a:rPr sz="1200" b="1" spc="-3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2424"/>
                </a:solidFill>
                <a:latin typeface="Arial"/>
                <a:cs typeface="Arial"/>
              </a:rPr>
              <a:t>SIMÉTRICO</a:t>
            </a:r>
            <a:r>
              <a:rPr sz="2100" b="1" spc="-5" dirty="0">
                <a:solidFill>
                  <a:srgbClr val="202124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750" y="1214800"/>
            <a:ext cx="3343910" cy="274320"/>
          </a:xfrm>
          <a:custGeom>
            <a:avLst/>
            <a:gdLst/>
            <a:ahLst/>
            <a:cxnLst/>
            <a:rect l="l" t="t" r="r" b="b"/>
            <a:pathLst>
              <a:path w="3343910" h="274319">
                <a:moveTo>
                  <a:pt x="3343498" y="274319"/>
                </a:moveTo>
                <a:lnTo>
                  <a:pt x="0" y="274319"/>
                </a:lnTo>
                <a:lnTo>
                  <a:pt x="0" y="0"/>
                </a:lnTo>
                <a:lnTo>
                  <a:pt x="3343498" y="0"/>
                </a:lnTo>
                <a:lnTo>
                  <a:pt x="3343498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750" y="1567224"/>
            <a:ext cx="2689225" cy="274320"/>
          </a:xfrm>
          <a:custGeom>
            <a:avLst/>
            <a:gdLst/>
            <a:ahLst/>
            <a:cxnLst/>
            <a:rect l="l" t="t" r="r" b="b"/>
            <a:pathLst>
              <a:path w="2689225" h="274319">
                <a:moveTo>
                  <a:pt x="2688952" y="274320"/>
                </a:moveTo>
                <a:lnTo>
                  <a:pt x="0" y="274320"/>
                </a:lnTo>
                <a:lnTo>
                  <a:pt x="0" y="0"/>
                </a:lnTo>
                <a:lnTo>
                  <a:pt x="2688952" y="0"/>
                </a:lnTo>
                <a:lnTo>
                  <a:pt x="268895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750" y="1919650"/>
            <a:ext cx="3487420" cy="274320"/>
          </a:xfrm>
          <a:custGeom>
            <a:avLst/>
            <a:gdLst/>
            <a:ahLst/>
            <a:cxnLst/>
            <a:rect l="l" t="t" r="r" b="b"/>
            <a:pathLst>
              <a:path w="3487420" h="274319">
                <a:moveTo>
                  <a:pt x="3487377" y="274319"/>
                </a:moveTo>
                <a:lnTo>
                  <a:pt x="0" y="274319"/>
                </a:lnTo>
                <a:lnTo>
                  <a:pt x="0" y="0"/>
                </a:lnTo>
                <a:lnTo>
                  <a:pt x="3487377" y="0"/>
                </a:lnTo>
                <a:lnTo>
                  <a:pt x="3487377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750" y="2272075"/>
            <a:ext cx="3183255" cy="274320"/>
          </a:xfrm>
          <a:custGeom>
            <a:avLst/>
            <a:gdLst/>
            <a:ahLst/>
            <a:cxnLst/>
            <a:rect l="l" t="t" r="r" b="b"/>
            <a:pathLst>
              <a:path w="3183254" h="274319">
                <a:moveTo>
                  <a:pt x="3183210" y="274319"/>
                </a:moveTo>
                <a:lnTo>
                  <a:pt x="0" y="274319"/>
                </a:lnTo>
                <a:lnTo>
                  <a:pt x="0" y="0"/>
                </a:lnTo>
                <a:lnTo>
                  <a:pt x="3183210" y="0"/>
                </a:lnTo>
                <a:lnTo>
                  <a:pt x="3183210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750" y="2624500"/>
            <a:ext cx="2807335" cy="274320"/>
          </a:xfrm>
          <a:custGeom>
            <a:avLst/>
            <a:gdLst/>
            <a:ahLst/>
            <a:cxnLst/>
            <a:rect l="l" t="t" r="r" b="b"/>
            <a:pathLst>
              <a:path w="2807335" h="274319">
                <a:moveTo>
                  <a:pt x="2807270" y="274320"/>
                </a:moveTo>
                <a:lnTo>
                  <a:pt x="0" y="274320"/>
                </a:lnTo>
                <a:lnTo>
                  <a:pt x="0" y="0"/>
                </a:lnTo>
                <a:lnTo>
                  <a:pt x="2807270" y="0"/>
                </a:lnTo>
                <a:lnTo>
                  <a:pt x="2807270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750" y="2976925"/>
            <a:ext cx="2534285" cy="274320"/>
          </a:xfrm>
          <a:custGeom>
            <a:avLst/>
            <a:gdLst/>
            <a:ahLst/>
            <a:cxnLst/>
            <a:rect l="l" t="t" r="r" b="b"/>
            <a:pathLst>
              <a:path w="2534285" h="274320">
                <a:moveTo>
                  <a:pt x="2534022" y="274320"/>
                </a:moveTo>
                <a:lnTo>
                  <a:pt x="0" y="274320"/>
                </a:lnTo>
                <a:lnTo>
                  <a:pt x="0" y="0"/>
                </a:lnTo>
                <a:lnTo>
                  <a:pt x="2534022" y="0"/>
                </a:lnTo>
                <a:lnTo>
                  <a:pt x="253402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50" y="3329349"/>
            <a:ext cx="3291840" cy="274320"/>
          </a:xfrm>
          <a:custGeom>
            <a:avLst/>
            <a:gdLst/>
            <a:ahLst/>
            <a:cxnLst/>
            <a:rect l="l" t="t" r="r" b="b"/>
            <a:pathLst>
              <a:path w="3291840" h="274320">
                <a:moveTo>
                  <a:pt x="3291482" y="274320"/>
                </a:moveTo>
                <a:lnTo>
                  <a:pt x="0" y="274320"/>
                </a:lnTo>
                <a:lnTo>
                  <a:pt x="0" y="0"/>
                </a:lnTo>
                <a:lnTo>
                  <a:pt x="3291482" y="0"/>
                </a:lnTo>
                <a:lnTo>
                  <a:pt x="329148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8750" y="3681774"/>
            <a:ext cx="3336290" cy="274320"/>
          </a:xfrm>
          <a:custGeom>
            <a:avLst/>
            <a:gdLst/>
            <a:ahLst/>
            <a:cxnLst/>
            <a:rect l="l" t="t" r="r" b="b"/>
            <a:pathLst>
              <a:path w="3336290" h="274320">
                <a:moveTo>
                  <a:pt x="333590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335907" y="0"/>
                </a:lnTo>
                <a:lnTo>
                  <a:pt x="333590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750" y="4034199"/>
            <a:ext cx="1541780" cy="274320"/>
          </a:xfrm>
          <a:custGeom>
            <a:avLst/>
            <a:gdLst/>
            <a:ahLst/>
            <a:cxnLst/>
            <a:rect l="l" t="t" r="r" b="b"/>
            <a:pathLst>
              <a:path w="1541780" h="274320">
                <a:moveTo>
                  <a:pt x="1541710" y="274320"/>
                </a:moveTo>
                <a:lnTo>
                  <a:pt x="0" y="274320"/>
                </a:lnTo>
                <a:lnTo>
                  <a:pt x="0" y="0"/>
                </a:lnTo>
                <a:lnTo>
                  <a:pt x="1541710" y="0"/>
                </a:lnTo>
                <a:lnTo>
                  <a:pt x="1541710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1000" y="590550"/>
            <a:ext cx="3422154" cy="3558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100"/>
              </a:spcBef>
            </a:pPr>
            <a:r>
              <a:rPr sz="18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Посилаючись</a:t>
            </a:r>
            <a:r>
              <a:rPr sz="180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двосторонній</a:t>
            </a:r>
            <a:r>
              <a:rPr sz="1800" spc="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пропорційний</a:t>
            </a:r>
            <a:r>
              <a:rPr sz="1800" spc="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баланс</a:t>
            </a:r>
            <a:r>
              <a:rPr sz="1800" spc="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між</a:t>
            </a:r>
            <a:r>
              <a:rPr sz="1800" spc="-5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частинами</a:t>
            </a:r>
            <a:r>
              <a:rPr sz="180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площини</a:t>
            </a:r>
            <a:r>
              <a:rPr sz="1800" spc="-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,</a:t>
            </a:r>
            <a:r>
              <a:rPr sz="1800" spc="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180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балансом</a:t>
            </a:r>
            <a:r>
              <a:rPr sz="1800" spc="-1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9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між</a:t>
            </a:r>
            <a:r>
              <a:rPr sz="1800" spc="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вагою</a:t>
            </a:r>
            <a:r>
              <a:rPr sz="1800" spc="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</a:t>
            </a:r>
            <a:r>
              <a:rPr sz="1800" spc="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компонентів</a:t>
            </a:r>
            <a:r>
              <a:rPr sz="1800" spc="-25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.</a:t>
            </a:r>
            <a:endParaRPr sz="1800" dirty="0" smtClean="0">
              <a:latin typeface="Microsoft Sans Serif"/>
              <a:cs typeface="Microsoft Sans Serif"/>
            </a:endParaRPr>
          </a:p>
          <a:p>
            <a:pPr marL="12700" marR="152400">
              <a:lnSpc>
                <a:spcPct val="128499"/>
              </a:lnSpc>
            </a:pPr>
            <a:r>
              <a:rPr sz="1800" spc="-7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1800" spc="10" dirty="0" smtClean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мають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однакову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вагу,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крил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метелика.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Це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передає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відчуття </a:t>
            </a:r>
            <a:r>
              <a:rPr sz="1800" spc="-4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впорядкованості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та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гармонії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від </a:t>
            </a:r>
            <a:r>
              <a:rPr sz="1800" spc="-4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самої</a:t>
            </a:r>
            <a:r>
              <a:rPr sz="18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природи</a:t>
            </a:r>
            <a:endParaRPr sz="18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6800" y="1807274"/>
            <a:ext cx="4114799" cy="2219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550" y="551158"/>
            <a:ext cx="5552450" cy="37568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Сим</a:t>
            </a:r>
            <a:r>
              <a:rPr spc="-95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тричний  </a:t>
            </a:r>
            <a:r>
              <a:rPr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виклад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b="5512"/>
          <a:stretch>
            <a:fillRect/>
          </a:stretch>
        </p:blipFill>
        <p:spPr>
          <a:xfrm>
            <a:off x="3124200" y="1276350"/>
            <a:ext cx="3200400" cy="2133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200150"/>
            <a:ext cx="2514600" cy="36193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343" y="147358"/>
            <a:ext cx="736786" cy="787446"/>
          </a:xfrm>
          <a:prstGeom prst="rect">
            <a:avLst/>
          </a:prstGeom>
        </p:spPr>
      </p:pic>
      <p:pic>
        <p:nvPicPr>
          <p:cNvPr id="4098" name="Picture 2" descr="D:\фото страв\страви фото\Ресторан\Фото\Рыба и яйц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057526"/>
            <a:ext cx="3048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100" y="504033"/>
            <a:ext cx="204025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pc="-35" dirty="0">
                <a:solidFill>
                  <a:srgbClr val="000000"/>
                </a:solidFill>
              </a:rPr>
              <a:t>А</a:t>
            </a:r>
            <a:r>
              <a:rPr spc="-5" dirty="0">
                <a:solidFill>
                  <a:srgbClr val="000000"/>
                </a:solidFill>
              </a:rPr>
              <a:t>сим</a:t>
            </a:r>
            <a:r>
              <a:rPr spc="-35" dirty="0">
                <a:solidFill>
                  <a:srgbClr val="000000"/>
                </a:solidFill>
              </a:rPr>
              <a:t>е</a:t>
            </a:r>
            <a:r>
              <a:rPr spc="-5" dirty="0">
                <a:solidFill>
                  <a:srgbClr val="000000"/>
                </a:solidFill>
              </a:rPr>
              <a:t>трична 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425" y="755000"/>
            <a:ext cx="361696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ділимо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композицію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221725"/>
            <a:ext cx="3526154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асиметричні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частини,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688450"/>
            <a:ext cx="328866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яких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має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2155175"/>
            <a:ext cx="278574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вагу,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ніж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інша.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Вона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621900"/>
            <a:ext cx="241871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передає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більший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3088625"/>
            <a:ext cx="3519804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напруженість,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555350"/>
            <a:ext cx="225806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скажімо,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більшу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4022075"/>
            <a:ext cx="157416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життєвість.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775" y="1747575"/>
            <a:ext cx="4182299" cy="27260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1" y="369675"/>
            <a:ext cx="3964174" cy="4335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66" y="294788"/>
            <a:ext cx="747529" cy="760889"/>
          </a:xfrm>
          <a:prstGeom prst="rect">
            <a:avLst/>
          </a:prstGeom>
        </p:spPr>
      </p:pic>
      <p:pic>
        <p:nvPicPr>
          <p:cNvPr id="1026" name="Picture 2" descr="C:\Users\user\Downloads\Без названия 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54498"/>
            <a:ext cx="3733800" cy="2327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104775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pc="-35" dirty="0" smtClean="0">
                <a:solidFill>
                  <a:srgbClr val="C00000"/>
                </a:solidFill>
              </a:rPr>
              <a:t>А</a:t>
            </a:r>
            <a:r>
              <a:rPr lang="uk-UA" sz="2800" spc="-5" dirty="0" smtClean="0">
                <a:solidFill>
                  <a:srgbClr val="C00000"/>
                </a:solidFill>
              </a:rPr>
              <a:t>сим</a:t>
            </a:r>
            <a:r>
              <a:rPr lang="uk-UA" sz="2800" spc="-35" dirty="0" smtClean="0">
                <a:solidFill>
                  <a:srgbClr val="C00000"/>
                </a:solidFill>
              </a:rPr>
              <a:t>е</a:t>
            </a:r>
            <a:r>
              <a:rPr lang="uk-UA" sz="2800" spc="-5" dirty="0" smtClean="0">
                <a:solidFill>
                  <a:srgbClr val="C00000"/>
                </a:solidFill>
              </a:rPr>
              <a:t>трична  </a:t>
            </a:r>
            <a:r>
              <a:rPr lang="uk-UA" sz="2800" spc="-15" dirty="0" smtClean="0">
                <a:solidFill>
                  <a:srgbClr val="C00000"/>
                </a:solidFill>
              </a:rPr>
              <a:t>композиція</a:t>
            </a:r>
            <a:endParaRPr lang="uk-UA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910</Words>
  <Application>Microsoft Office PowerPoint</Application>
  <PresentationFormat>Экран (16:9)</PresentationFormat>
  <Paragraphs>171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Харчовий дизайн  та арт-візаж:  основи  складання і презентації  страв</vt:lpstr>
      <vt:lpstr>Слайд 2</vt:lpstr>
      <vt:lpstr>Слайд 3</vt:lpstr>
      <vt:lpstr>Техніка нанесення покриття тарілки:  види композицій</vt:lpstr>
      <vt:lpstr>Залежно від цих основних</vt:lpstr>
      <vt:lpstr>Симетрична композиція</vt:lpstr>
      <vt:lpstr>Симетричний  виклад</vt:lpstr>
      <vt:lpstr>Асиметрична  композиція</vt:lpstr>
      <vt:lpstr>Слайд 9</vt:lpstr>
      <vt:lpstr>Асиметричний  виклад</vt:lpstr>
      <vt:lpstr>Слайд 11</vt:lpstr>
      <vt:lpstr>Слайд 12</vt:lpstr>
      <vt:lpstr>Ритмічна  композиція</vt:lpstr>
      <vt:lpstr>Ритмічне покриття</vt:lpstr>
      <vt:lpstr>Слайд 15</vt:lpstr>
      <vt:lpstr>Слайд 16</vt:lpstr>
      <vt:lpstr>Слайд 17</vt:lpstr>
      <vt:lpstr>Слайд 18</vt:lpstr>
      <vt:lpstr>Коса композиція</vt:lpstr>
      <vt:lpstr>Слайд 20</vt:lpstr>
      <vt:lpstr>Коса композиція</vt:lpstr>
      <vt:lpstr>Композиція в  масштабі</vt:lpstr>
      <vt:lpstr>Композиція в  масштабі</vt:lpstr>
      <vt:lpstr>Слайд 24</vt:lpstr>
      <vt:lpstr>Трикутна або пірамідальна  композиція</vt:lpstr>
      <vt:lpstr>Слайд 26</vt:lpstr>
      <vt:lpstr>Центральний тип  піраміди</vt:lpstr>
      <vt:lpstr>Квадратна  композиція</vt:lpstr>
      <vt:lpstr>Квадратна  композиція</vt:lpstr>
      <vt:lpstr>Слайд 30</vt:lpstr>
      <vt:lpstr>Кругова або  лінійна  композиція</vt:lpstr>
      <vt:lpstr>Кругова або овальна  композиція</vt:lpstr>
      <vt:lpstr>Слайд 33</vt:lpstr>
      <vt:lpstr>Поперечне  покриття</vt:lpstr>
      <vt:lpstr>Слайд 35</vt:lpstr>
      <vt:lpstr>Повернута пластина   (plato en curvas)</vt:lpstr>
      <vt:lpstr>Слайд 37</vt:lpstr>
      <vt:lpstr>Слайд 38</vt:lpstr>
      <vt:lpstr>При оформленні страв</vt:lpstr>
      <vt:lpstr>Спочатку це був бальзамічний  оцет для пікатних страв, потім  карамельний або солодкий  соус для десертів.</vt:lpstr>
      <vt:lpstr>Встановіть баланс  тарілки: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Харчовий дизайн  та арт-візаж:  основи  складання і презентації  страви</dc:title>
  <cp:lastModifiedBy>user</cp:lastModifiedBy>
  <cp:revision>9</cp:revision>
  <dcterms:created xsi:type="dcterms:W3CDTF">2021-05-30T15:40:25Z</dcterms:created>
  <dcterms:modified xsi:type="dcterms:W3CDTF">2022-09-20T08:37:46Z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