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0" r:id="rId4"/>
    <p:sldId id="301" r:id="rId5"/>
    <p:sldId id="302" r:id="rId6"/>
    <p:sldId id="303" r:id="rId7"/>
    <p:sldId id="304" r:id="rId8"/>
    <p:sldId id="305" r:id="rId9"/>
    <p:sldId id="284" r:id="rId10"/>
    <p:sldId id="285" r:id="rId11"/>
    <p:sldId id="286" r:id="rId12"/>
    <p:sldId id="287" r:id="rId13"/>
    <p:sldId id="296" r:id="rId14"/>
    <p:sldId id="257" r:id="rId15"/>
    <p:sldId id="312" r:id="rId16"/>
    <p:sldId id="288" r:id="rId17"/>
    <p:sldId id="297" r:id="rId18"/>
    <p:sldId id="293" r:id="rId19"/>
    <p:sldId id="294" r:id="rId20"/>
    <p:sldId id="295" r:id="rId21"/>
    <p:sldId id="289" r:id="rId22"/>
    <p:sldId id="292" r:id="rId23"/>
    <p:sldId id="317" r:id="rId24"/>
    <p:sldId id="318" r:id="rId25"/>
    <p:sldId id="319" r:id="rId26"/>
    <p:sldId id="267" r:id="rId27"/>
    <p:sldId id="313" r:id="rId28"/>
    <p:sldId id="307" r:id="rId29"/>
    <p:sldId id="314" r:id="rId30"/>
    <p:sldId id="258" r:id="rId31"/>
    <p:sldId id="259" r:id="rId32"/>
    <p:sldId id="260" r:id="rId33"/>
    <p:sldId id="261" r:id="rId34"/>
    <p:sldId id="262" r:id="rId35"/>
    <p:sldId id="265" r:id="rId36"/>
    <p:sldId id="266" r:id="rId37"/>
    <p:sldId id="263" r:id="rId38"/>
    <p:sldId id="264" r:id="rId39"/>
    <p:sldId id="271" r:id="rId40"/>
    <p:sldId id="272" r:id="rId41"/>
    <p:sldId id="315" r:id="rId42"/>
    <p:sldId id="270" r:id="rId43"/>
    <p:sldId id="275" r:id="rId44"/>
    <p:sldId id="276" r:id="rId45"/>
    <p:sldId id="311" r:id="rId46"/>
    <p:sldId id="280" r:id="rId47"/>
    <p:sldId id="278" r:id="rId48"/>
    <p:sldId id="279" r:id="rId49"/>
    <p:sldId id="316" r:id="rId50"/>
    <p:sldId id="281" r:id="rId51"/>
    <p:sldId id="308" r:id="rId52"/>
    <p:sldId id="309" r:id="rId53"/>
    <p:sldId id="30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Проаналізуйте  зображення  на  слайдах  та вкажіть, який вид  диверсифікації  застосовано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під час приготування та презентації продукції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31381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uk-UA" sz="4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6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Диверсифікація</a:t>
            </a:r>
          </a:p>
          <a:p>
            <a:pPr algn="ctr"/>
            <a:r>
              <a:rPr lang="uk-UA" sz="26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кулінарному мистецтві</a:t>
            </a:r>
          </a:p>
          <a:p>
            <a:endParaRPr lang="uk-UA" sz="4800" dirty="0"/>
          </a:p>
          <a:p>
            <a:endParaRPr lang="uk-UA" sz="4800" dirty="0" smtClean="0"/>
          </a:p>
        </p:txBody>
      </p:sp>
    </p:spTree>
    <p:extLst>
      <p:ext uri="{BB962C8B-B14F-4D97-AF65-F5344CB8AC3E}">
        <p14:creationId xmlns="" xmlns:p14="http://schemas.microsoft.com/office/powerpoint/2010/main" val="203332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Салат </a:t>
            </a:r>
            <a:r>
              <a:rPr lang="uk-UA" b="1" dirty="0" err="1" smtClean="0"/>
              <a:t>Капрезе</a:t>
            </a:r>
            <a:endParaRPr lang="uk-UA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96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4278" cy="5185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735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Салат </a:t>
            </a:r>
            <a:r>
              <a:rPr lang="uk-UA" b="1" dirty="0" err="1" smtClean="0"/>
              <a:t>Капрезе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D:\centrifuga-v-molekulyarnoj-gastronom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9272"/>
            <a:ext cx="7884431" cy="53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58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Салат </a:t>
            </a:r>
            <a:r>
              <a:rPr lang="uk-UA" b="1" dirty="0" err="1" smtClean="0"/>
              <a:t>Капрезе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22113748090_dbccf33c4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611560" y="1124744"/>
            <a:ext cx="8196033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539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есторанне 20-21\РЕСТОРАННЕ\КУЛІНАРНЕ МИСТЕЦТВО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512946" cy="478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Закуска з морепродуктів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96736" y="3429000"/>
            <a:ext cx="576064" cy="2697163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1833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есторанне 20-21\РЕСТОРАННЕ\КУЛІНАРНЕ МИСТЕЦТВО\dw3a3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6739"/>
            <a:ext cx="8424936" cy="561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Борщ Український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20672" y="3789040"/>
            <a:ext cx="360040" cy="2337123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4582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Овоч як посуд</a:t>
            </a:r>
            <a:endParaRPr lang="uk-UA" b="1" dirty="0"/>
          </a:p>
        </p:txBody>
      </p:sp>
      <p:pic>
        <p:nvPicPr>
          <p:cNvPr id="6146" name="Picture 2" descr="C:\Users\user\Downloads\neobychnye-sposoby-podachi-blyud-v-kafe-i-restoranax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027484" cy="4965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optilniy_pistolet_i_plita_shokovoy_zamorozki_kak_gotovyat_n_14873415909376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09"/>
          <a:stretch>
            <a:fillRect/>
          </a:stretch>
        </p:blipFill>
        <p:spPr bwMode="auto">
          <a:xfrm>
            <a:off x="467544" y="1340768"/>
            <a:ext cx="8420544" cy="525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Борщ український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0548664" y="4293096"/>
            <a:ext cx="2232248" cy="183306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1697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503234" cy="4689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Вінегрет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8471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Солоний </a:t>
            </a:r>
            <a:r>
              <a:rPr lang="uk-UA" dirty="0" err="1" smtClean="0"/>
              <a:t>наполеон</a:t>
            </a:r>
            <a:r>
              <a:rPr lang="uk-UA" dirty="0" smtClean="0"/>
              <a:t>          </a:t>
            </a:r>
            <a:r>
              <a:rPr lang="uk-UA" dirty="0" err="1" smtClean="0"/>
              <a:t>Суп-капучіно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D:\479218_56313-300x300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99" r="16601"/>
          <a:stretch/>
        </p:blipFill>
        <p:spPr bwMode="auto">
          <a:xfrm>
            <a:off x="5508104" y="1412776"/>
            <a:ext cx="3510732" cy="5255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alat_quotnapoleonquot_s_kuricei_-15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3"/>
          <a:stretch>
            <a:fillRect/>
          </a:stretch>
        </p:blipFill>
        <p:spPr bwMode="auto">
          <a:xfrm>
            <a:off x="107504" y="1628800"/>
            <a:ext cx="5267275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278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диверсифікація</a:t>
            </a:r>
            <a:endParaRPr lang="uk-UA" dirty="0"/>
          </a:p>
        </p:txBody>
      </p:sp>
      <p:pic>
        <p:nvPicPr>
          <p:cNvPr id="2050" name="Picture 2" descr="D:\b34cfb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6" y="1600200"/>
            <a:ext cx="820330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400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Диверсифікація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кулінарному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мистецтві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Ідеї, придумати щось принципово нове, скорочуються з кожним роком. </a:t>
            </a:r>
            <a:endParaRPr lang="uk-UA" dirty="0" smtClean="0"/>
          </a:p>
          <a:p>
            <a:r>
              <a:rPr lang="uk-UA" i="1" dirty="0" smtClean="0">
                <a:solidFill>
                  <a:srgbClr val="C00000"/>
                </a:solidFill>
              </a:rPr>
              <a:t>Крім </a:t>
            </a:r>
            <a:r>
              <a:rPr lang="uk-UA" i="1" dirty="0" smtClean="0">
                <a:solidFill>
                  <a:srgbClr val="C00000"/>
                </a:solidFill>
              </a:rPr>
              <a:t>того в гостей часто формуються смаки до певних класичних ресторанних або національних страв, тому вони не завжди готові зробити їх улюбленими для себе, а лише спробувати їх, як щось нове.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Равіолі</a:t>
            </a:r>
            <a:endParaRPr lang="uk-UA" dirty="0"/>
          </a:p>
        </p:txBody>
      </p:sp>
      <p:pic>
        <p:nvPicPr>
          <p:cNvPr id="3074" name="Picture 2" descr="D:\b8e96b7c99789af60d900a7f95c76b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82210" cy="4902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490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2895"/>
            <a:ext cx="7128792" cy="5339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Борщ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5051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olec-seled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6864" cy="536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“Оселедець</a:t>
            </a:r>
            <a:r>
              <a:rPr lang="uk-UA" dirty="0" smtClean="0"/>
              <a:t> під </a:t>
            </a:r>
            <a:r>
              <a:rPr lang="uk-UA" dirty="0" err="1" smtClean="0"/>
              <a:t>шубою”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5741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Гаспачо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черешні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ванільним</a:t>
            </a:r>
            <a:r>
              <a:rPr lang="ru-RU" b="1" dirty="0" smtClean="0"/>
              <a:t> </a:t>
            </a:r>
            <a:r>
              <a:rPr lang="ru-RU" b="1" dirty="0" err="1" smtClean="0"/>
              <a:t>морозивом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горіховим</a:t>
            </a:r>
            <a:r>
              <a:rPr lang="ru-RU" b="1" dirty="0" smtClean="0"/>
              <a:t> </a:t>
            </a:r>
            <a:r>
              <a:rPr lang="ru-RU" b="1" dirty="0" err="1" smtClean="0"/>
              <a:t>печивом</a:t>
            </a:r>
            <a:r>
              <a:rPr lang="ru-RU" b="1" dirty="0" smtClean="0"/>
              <a:t> </a:t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10242" name="Picture 2" descr="C:\Users\user\Downloads\79fad20bf57725dcbd6a88e7b1b96349649258c59925457870e4ce6c8339b8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6295"/>
            <a:ext cx="7704856" cy="513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Профітролі</a:t>
            </a:r>
            <a:r>
              <a:rPr lang="uk-UA" dirty="0" smtClean="0"/>
              <a:t> з качиним паштетом і черешнею</a:t>
            </a:r>
            <a:endParaRPr lang="uk-UA" dirty="0"/>
          </a:p>
        </p:txBody>
      </p:sp>
      <p:pic>
        <p:nvPicPr>
          <p:cNvPr id="11266" name="Picture 2" descr="C:\Users\user\Downloads\05395c62dfa5585f5733c350ddf05a3351dcd41ecf7a282fbc770d68af973d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user\Downloads\f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2084"/>
            <a:ext cx="5688632" cy="6303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есторанне 20-21\РЕСТОРАННЕ\КУЛІНАРНЕ МИСТЕЦТВО\11498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42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Риба смажена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95449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ser\Downloads\images - 2022-09-13T105751.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35" y="476672"/>
            <a:ext cx="3787306" cy="2520280"/>
          </a:xfrm>
          <a:prstGeom prst="rect">
            <a:avLst/>
          </a:prstGeom>
          <a:noFill/>
        </p:spPr>
      </p:pic>
      <p:pic>
        <p:nvPicPr>
          <p:cNvPr id="7171" name="Picture 3" descr="C:\Users\user\Downloads\Без названия - 2022-09-13T105855.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1307"/>
            <a:ext cx="6264696" cy="3464252"/>
          </a:xfrm>
          <a:prstGeom prst="rect">
            <a:avLst/>
          </a:prstGeom>
          <a:noFill/>
        </p:spPr>
      </p:pic>
      <p:pic>
        <p:nvPicPr>
          <p:cNvPr id="7172" name="Picture 4" descr="C:\Users\user\Downloads\images - 2022-09-13T105944.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4703160" cy="293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ownloads\viet-bar1-5cac8f6478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66738"/>
            <a:ext cx="85725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user\Downloads\1633099581_10-mykaleidoscope-ru-p-morozhenoe-podacha-v-restorane-krasivo-fot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5"/>
            <a:ext cx="8315398" cy="623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Дивесифікація</a:t>
            </a:r>
            <a:r>
              <a:rPr lang="uk-UA" b="1" dirty="0" smtClean="0"/>
              <a:t> в сфері ресторанного господарства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урізноманітнення </a:t>
            </a:r>
            <a:r>
              <a:rPr lang="uk-UA" dirty="0" smtClean="0"/>
              <a:t>асортименту страв та напоїв, </a:t>
            </a:r>
            <a:endParaRPr lang="uk-UA" dirty="0" smtClean="0"/>
          </a:p>
          <a:p>
            <a:r>
              <a:rPr lang="uk-UA" dirty="0" smtClean="0"/>
              <a:t>розширення </a:t>
            </a:r>
            <a:r>
              <a:rPr lang="uk-UA" dirty="0" smtClean="0"/>
              <a:t>спектру </a:t>
            </a:r>
            <a:r>
              <a:rPr lang="uk-UA" dirty="0" smtClean="0"/>
              <a:t>послуг,</a:t>
            </a:r>
          </a:p>
          <a:p>
            <a:r>
              <a:rPr lang="uk-UA" dirty="0" smtClean="0"/>
              <a:t> </a:t>
            </a:r>
            <a:r>
              <a:rPr lang="uk-UA" dirty="0" smtClean="0"/>
              <a:t>ефектна подача </a:t>
            </a:r>
            <a:r>
              <a:rPr lang="uk-UA" dirty="0" smtClean="0"/>
              <a:t>продукції</a:t>
            </a:r>
          </a:p>
          <a:p>
            <a:r>
              <a:rPr lang="uk-UA" dirty="0" smtClean="0"/>
              <a:t>доповнення </a:t>
            </a:r>
            <a:r>
              <a:rPr lang="uk-UA" dirty="0" smtClean="0"/>
              <a:t>основного ресторанного продукту акцентами, що запам’ятовуються. </a:t>
            </a:r>
            <a:endParaRPr lang="uk-UA" dirty="0" smtClean="0"/>
          </a:p>
          <a:p>
            <a:pPr>
              <a:buNone/>
            </a:pPr>
            <a:r>
              <a:rPr lang="uk-UA" i="1" dirty="0" smtClean="0">
                <a:solidFill>
                  <a:srgbClr val="C00000"/>
                </a:solidFill>
              </a:rPr>
              <a:t>Відступ </a:t>
            </a:r>
            <a:r>
              <a:rPr lang="uk-UA" i="1" dirty="0" smtClean="0">
                <a:solidFill>
                  <a:srgbClr val="C00000"/>
                </a:solidFill>
              </a:rPr>
              <a:t>від традиційного зовнішнього вигляду страви,  креативність в подачі вносять новизну в створення ресторанного продукту. Зрозумілі смаки, </a:t>
            </a:r>
            <a:r>
              <a:rPr lang="uk-UA" i="1" dirty="0" err="1" smtClean="0">
                <a:solidFill>
                  <a:srgbClr val="C00000"/>
                </a:solidFill>
              </a:rPr>
              <a:t>вигляди</a:t>
            </a:r>
            <a:r>
              <a:rPr lang="uk-UA" i="1" dirty="0" smtClean="0">
                <a:solidFill>
                  <a:srgbClr val="C00000"/>
                </a:solidFill>
              </a:rPr>
              <a:t>, текстури, аромати перевтілюються в неочікуваних презентаціях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есторанне 20-21\РЕСТОРАННЕ\КУЛІНАРНЕ МИСТЕЦТВО\003_Saperavi_Cafe_menu_June_PRMK_RPMK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76772"/>
            <a:ext cx="3528392" cy="529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Паштет печінковий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0908704" y="4437112"/>
            <a:ext cx="144016" cy="168905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505263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есторанне 20-21\РЕСТОРАННЕ\КУЛІНАРНЕ МИСТЕЦТВО\4cbdfd25d7e95ac2d41e806955377b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12360" cy="5208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Перепілка запечена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0980712" y="5085184"/>
            <a:ext cx="72008" cy="104097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7495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есторанне 20-21\РЕСТОРАННЕ\КУЛІНАРНЕ МИСТЕЦТВО\5b15d76c0e26dc7d7d6997794a3c9cf8-quality_100Xresize_1Xallow_enlarge_0Xw_700Xh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0313"/>
            <a:ext cx="6156176" cy="5320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Фруктовий салат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0476656" y="4221088"/>
            <a:ext cx="2232248" cy="1905075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11840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есторанне 20-21\РЕСТОРАННЕ\КУЛІНАРНЕ МИСТЕЦТВО\22zavtrak_tur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552727" cy="548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Свинина тушкована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05193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есторанне 20-21\РЕСТОРАННЕ\КУЛІНАРНЕ МИСТЕЦТВО\22214a5bc49caaf0408bc0392b7973e0-quality_100Xresize_1Xallow_enlarge_0Xw_700Xh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4372" cy="5020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Панкейки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54521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есторанне 20-21\РЕСТОРАННЕ\КУЛІНАРНЕ МИСТЕЦТВО\317377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71"/>
          <a:stretch>
            <a:fillRect/>
          </a:stretch>
        </p:blipFill>
        <p:spPr bwMode="auto">
          <a:xfrm>
            <a:off x="2483768" y="1340768"/>
            <a:ext cx="4237856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Салат Грецький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0620672" y="4509120"/>
            <a:ext cx="648072" cy="1617043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1150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есторанне 20-21\РЕСТОРАННЕ\КУЛІНАРНЕ МИСТЕЦТВО\1596707182_6653e74168f4ce54b6e4a6d5f95be9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6364"/>
            <a:ext cx="4151784" cy="55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Тако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74230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есторанне 20-21\РЕСТОРАННЕ\КУЛІНАРНЕ МИСТЕЦТВО\1596719162_96d8f0056c67f5e1e2cf18c0e1076d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902195" cy="5200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Шоколадний десерт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28386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есторанне 20-21\РЕСТОРАННЕ\КУЛІНАРНЕ МИСТЕЦТВО\ca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960440" cy="5272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Окрошка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1772800" y="3933056"/>
            <a:ext cx="648072" cy="219310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02503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есторанне 20-21\РЕСТОРАННЕ\КУЛІНАРНЕ МИСТЕЦТВО\im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4557"/>
            <a:ext cx="4488160" cy="5743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Бургер</a:t>
            </a:r>
            <a:r>
              <a:rPr lang="uk-UA" dirty="0" smtClean="0"/>
              <a:t> із смаженою картоплею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83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Диверсифікація в кулінарії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Ц</a:t>
            </a:r>
            <a:r>
              <a:rPr lang="uk-UA" dirty="0" smtClean="0"/>
              <a:t>е </a:t>
            </a:r>
            <a:r>
              <a:rPr lang="uk-UA" dirty="0" smtClean="0"/>
              <a:t>перенесення ідей із однієї групи продукції в іншу. Страви після зміни інгредієнтів, консистенції складових переходять в іншу групу.  </a:t>
            </a: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Наприклад</a:t>
            </a:r>
            <a:r>
              <a:rPr lang="uk-UA" dirty="0" smtClean="0">
                <a:solidFill>
                  <a:srgbClr val="C00000"/>
                </a:solidFill>
              </a:rPr>
              <a:t>, зрозумілий та улюблений смак закуски «Оселець під шубою», подають як роли, або салат «</a:t>
            </a:r>
            <a:r>
              <a:rPr lang="uk-UA" dirty="0" err="1" smtClean="0">
                <a:solidFill>
                  <a:srgbClr val="C00000"/>
                </a:solidFill>
              </a:rPr>
              <a:t>Капрезе</a:t>
            </a:r>
            <a:r>
              <a:rPr lang="uk-UA" dirty="0" smtClean="0">
                <a:solidFill>
                  <a:srgbClr val="C00000"/>
                </a:solidFill>
              </a:rPr>
              <a:t>» подається як </a:t>
            </a:r>
            <a:r>
              <a:rPr lang="uk-UA" dirty="0" err="1" smtClean="0">
                <a:solidFill>
                  <a:srgbClr val="C00000"/>
                </a:solidFill>
              </a:rPr>
              <a:t>фуршетна</a:t>
            </a:r>
            <a:r>
              <a:rPr lang="uk-UA" dirty="0" smtClean="0">
                <a:solidFill>
                  <a:srgbClr val="C00000"/>
                </a:solidFill>
              </a:rPr>
              <a:t> закуска на шпажці.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есторанне 20-21\РЕСТОРАННЕ\КУЛІНАРНЕ МИСТЕЦТВО\image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38" y="28029"/>
            <a:ext cx="4981977" cy="6640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553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2201124_800x600_15241811_1636215986404694_64935275469460567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7874" cy="555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есторанне 20-21\РЕСТОРАННЕ\КУЛІНАРНЕ МИСТЕЦТВО\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91" r="12970"/>
          <a:stretch/>
        </p:blipFill>
        <p:spPr bwMode="auto">
          <a:xfrm>
            <a:off x="1835696" y="1124744"/>
            <a:ext cx="5328592" cy="5354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Окрошка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29178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Ресторанне 20-21\РЕСТОРАННЕ\КУЛІНАРНЕ МИСТЕЦТВО\obzor_ryba_2017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5644" cy="4847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Риба смажена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06746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есторанне 20-21\РЕСТОРАННЕ\КУЛІНАРНЕ МИСТЕЦТВО\Okro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4912"/>
            <a:ext cx="7377815" cy="5553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Окрошка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0874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user\Downloads\images - 2022-09-13T104037.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06032" cy="2932014"/>
          </a:xfrm>
          <a:prstGeom prst="rect">
            <a:avLst/>
          </a:prstGeom>
          <a:noFill/>
        </p:spPr>
      </p:pic>
      <p:pic>
        <p:nvPicPr>
          <p:cNvPr id="5123" name="Picture 3" descr="C:\Users\user\Downloads\images - 2022-09-13T104141.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334024" cy="288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Ресторанне 20-21\РЕСТОРАННЕ\КУЛІНАРНЕ МИСТЕЦТВО\img_9490_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79788" cy="5040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Стейк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14804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есторанне 20-21\РЕСТОРАННЕ\КУЛІНАРНЕ МИСТЕЦТВО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2218"/>
            <a:ext cx="8293430" cy="4665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Бургер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49625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есторанне 20-21\РЕСТОРАННЕ\КУЛІНАРНЕ МИСТЕЦТВО\kanap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15299" cy="5466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 з гарбуза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22627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3" descr="C:\Users\user\Downloads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07368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864" y="-571500"/>
            <a:ext cx="4845224" cy="104817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Застосування молекулярної кухні дозволяє видозмінювати інгредієнти – наприклад, подавати соус у вигляді піни,  ікринок тощо. </a:t>
            </a:r>
            <a:endParaRPr lang="uk-UA" dirty="0"/>
          </a:p>
        </p:txBody>
      </p:sp>
      <p:pic>
        <p:nvPicPr>
          <p:cNvPr id="4" name="Рисунок 3" descr="C:\Users\user\Downloads\e28cc15c8c7afeca6cb537e762b5d25a-400x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2852936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«</a:t>
            </a:r>
            <a:r>
              <a:rPr lang="uk-UA" sz="2400" b="1" dirty="0" smtClean="0">
                <a:solidFill>
                  <a:srgbClr val="C00000"/>
                </a:solidFill>
              </a:rPr>
              <a:t>Їстівний камінь» (ніжний мус із судака та устриці у лимонній глазурі) </a:t>
            </a:r>
            <a:endParaRPr lang="uk-U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есторанне 20-21\РЕСТОРАННЕ\КУЛІНАРНЕ МИСТЕЦТВО\IMG_9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56884" cy="5304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Перепілка запечена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0332640" y="4293096"/>
            <a:ext cx="1152128" cy="183306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23816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ownloads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579215" cy="6099658"/>
          </a:xfrm>
          <a:prstGeom prst="rect">
            <a:avLst/>
          </a:prstGeom>
          <a:noFill/>
        </p:spPr>
      </p:pic>
      <p:pic>
        <p:nvPicPr>
          <p:cNvPr id="5" name="Picture 2" descr="C:\Users\user\Downloads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3977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Корн-доги на керамічній подушці</a:t>
            </a:r>
            <a:endParaRPr lang="uk-UA" dirty="0"/>
          </a:p>
        </p:txBody>
      </p:sp>
      <p:pic>
        <p:nvPicPr>
          <p:cNvPr id="3074" name="Picture 2" descr="C:\Users\user\Downloads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6458059" cy="4868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Отже, диверсифікація в сфері ресторанної справи, дозволяє ресторанний продукт зробити більш сучасним, приємно здивувати гостей, сприяє поширенню інформації про заклади харчування в </a:t>
            </a:r>
            <a:r>
              <a:rPr lang="uk-UA" dirty="0" err="1" smtClean="0"/>
              <a:t>соцмережах</a:t>
            </a:r>
            <a:r>
              <a:rPr lang="uk-UA" dirty="0" smtClean="0"/>
              <a:t>, популяризації, а це дуже важливо на сучасному етапі розвитку ресторанного господарства</a:t>
            </a:r>
            <a:r>
              <a:rPr lang="uk-UA" dirty="0" smtClean="0"/>
              <a:t>.</a:t>
            </a:r>
          </a:p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Творчі шеф-кухарі, ідейні натхненники ресторатори, креативні сервіс-менеджери використовують  диверсифікацію для відступу від традиційної, а створенню авторської кухні, формуванню власного обличчя закладу в сфері ресторанного господарства.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Метод диверсифікації в способах подачі страв та закусок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 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Це 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дуже модний сучасний  прийом. </a:t>
            </a:r>
            <a:endParaRPr lang="uk-UA" sz="3600" dirty="0" smtClean="0"/>
          </a:p>
          <a:p>
            <a:pPr>
              <a:buNone/>
            </a:pPr>
            <a:r>
              <a:rPr lang="uk-UA" sz="3600" dirty="0" smtClean="0"/>
              <a:t>Класичне</a:t>
            </a:r>
            <a:r>
              <a:rPr lang="uk-UA" sz="3600" dirty="0" smtClean="0"/>
              <a:t>, традиційне використання посуду для подачі страв вже не є сьогодні обов’язковою складовою, а навпаки креативність, творчий підхід, використання нетрадиційних видів посуду тільки додають стравам </a:t>
            </a:r>
            <a:r>
              <a:rPr lang="uk-UA" sz="3600" dirty="0" err="1" smtClean="0"/>
              <a:t>рейтинговості</a:t>
            </a:r>
            <a:r>
              <a:rPr lang="uk-UA" sz="3600" dirty="0" smtClean="0"/>
              <a:t>. </a:t>
            </a:r>
            <a:endParaRPr lang="uk-U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Диверсифікація сервісу 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інноваційна подача, при якій активну участь беруть офіціанти, гості, кухарі. Презентація страви перетворюється на шоу-ритуал, який захоплює увагу, дивує, створює W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w-ефект. 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dirty="0" smtClean="0"/>
              <a:t>Офіціанти </a:t>
            </a:r>
            <a:r>
              <a:rPr lang="uk-UA" dirty="0" smtClean="0"/>
              <a:t>не просто подають страви, а виконують певні дії, які відступають від звичних технік обслуговування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Подача закуски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«</a:t>
            </a:r>
            <a:r>
              <a:rPr lang="uk-UA" b="1" dirty="0" err="1" smtClean="0"/>
              <a:t>Дабл</a:t>
            </a:r>
            <a:r>
              <a:rPr lang="uk-UA" b="1" dirty="0" smtClean="0"/>
              <a:t> сальце-до-чарочки</a:t>
            </a:r>
            <a:r>
              <a:rPr lang="uk-UA" b="1" dirty="0" smtClean="0"/>
              <a:t>»</a:t>
            </a:r>
            <a:br>
              <a:rPr lang="uk-UA" b="1" dirty="0" smtClean="0"/>
            </a:br>
            <a:r>
              <a:rPr lang="uk-UA" sz="2700" b="1" dirty="0" smtClean="0"/>
              <a:t> </a:t>
            </a:r>
            <a:r>
              <a:rPr lang="uk-UA" sz="2700" b="1" dirty="0" smtClean="0"/>
              <a:t>в закладі  «</a:t>
            </a:r>
            <a:r>
              <a:rPr lang="uk-UA" sz="2700" b="1" dirty="0" err="1" smtClean="0"/>
              <a:t>This</a:t>
            </a:r>
            <a:r>
              <a:rPr lang="uk-UA" sz="2700" b="1" dirty="0" smtClean="0"/>
              <a:t> </a:t>
            </a:r>
            <a:r>
              <a:rPr lang="uk-UA" sz="2700" b="1" dirty="0" err="1" smtClean="0"/>
              <a:t>is</a:t>
            </a:r>
            <a:r>
              <a:rPr lang="uk-UA" sz="2700" b="1" dirty="0" smtClean="0"/>
              <a:t> Пивбар»</a:t>
            </a:r>
            <a:endParaRPr lang="uk-UA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Заклад «</a:t>
            </a:r>
            <a:r>
              <a:rPr lang="uk-UA" sz="2400" dirty="0" err="1" smtClean="0"/>
              <a:t>This</a:t>
            </a:r>
            <a:r>
              <a:rPr lang="uk-UA" sz="2400" dirty="0" smtClean="0"/>
              <a:t> </a:t>
            </a:r>
            <a:r>
              <a:rPr lang="uk-UA" sz="2400" dirty="0" err="1" smtClean="0"/>
              <a:t>is</a:t>
            </a:r>
            <a:r>
              <a:rPr lang="uk-UA" sz="2400" dirty="0" smtClean="0"/>
              <a:t> Пивбар» (м. Київ) пропонує креативну подачу закуски «</a:t>
            </a:r>
            <a:r>
              <a:rPr lang="uk-UA" sz="2400" dirty="0" err="1" smtClean="0"/>
              <a:t>Дабл</a:t>
            </a:r>
            <a:r>
              <a:rPr lang="uk-UA" sz="2400" dirty="0" smtClean="0"/>
              <a:t> сальце-до-чарочки». Для її подачі офіціант виносить м’ясорубку та перекручує сало за столом </a:t>
            </a:r>
            <a:r>
              <a:rPr lang="uk-UA" sz="2400" dirty="0" smtClean="0"/>
              <a:t>безпосередньо </a:t>
            </a:r>
            <a:r>
              <a:rPr lang="uk-UA" sz="2400" dirty="0" smtClean="0"/>
              <a:t>біля </a:t>
            </a:r>
            <a:r>
              <a:rPr lang="uk-UA" sz="2400" dirty="0" smtClean="0"/>
              <a:t>гостя</a:t>
            </a:r>
          </a:p>
          <a:p>
            <a:endParaRPr lang="uk-UA" sz="2400" dirty="0"/>
          </a:p>
        </p:txBody>
      </p:sp>
      <p:pic>
        <p:nvPicPr>
          <p:cNvPr id="4" name="Рисунок 3" descr="C:\Users\user\Downloads\generalskoe-salo-2018-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032448" cy="30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38tatjH0HQmCFjay7sR-kQ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Салат </a:t>
            </a:r>
            <a:r>
              <a:rPr lang="uk-UA" b="1" dirty="0" err="1" smtClean="0"/>
              <a:t>Капрезе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Kaprez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28894" cy="5352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0934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446</Words>
  <Application>Microsoft Office PowerPoint</Application>
  <PresentationFormat>Экран (4:3)</PresentationFormat>
  <Paragraphs>65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Проаналізуйте  зображення  на  слайдах  та вкажіть, який вид  диверсифікації  застосовано під час приготування та презентації продукції</vt:lpstr>
      <vt:lpstr>Диверсифікація   в кулінарному мистецтві</vt:lpstr>
      <vt:lpstr>Дивесифікація в сфері ресторанного господарства </vt:lpstr>
      <vt:lpstr>Диверсифікація в кулінарії </vt:lpstr>
      <vt:lpstr>Слайд 5</vt:lpstr>
      <vt:lpstr>Метод диверсифікації в способах подачі страв та закусок </vt:lpstr>
      <vt:lpstr>Диверсифікація сервісу </vt:lpstr>
      <vt:lpstr>Подача закуски  «Дабл сальце-до-чарочки»  в закладі  «This is Пивбар»</vt:lpstr>
      <vt:lpstr>Салат Капрезе</vt:lpstr>
      <vt:lpstr>Салат Капрезе</vt:lpstr>
      <vt:lpstr>Салат Капрезе</vt:lpstr>
      <vt:lpstr>Салат Капрезе</vt:lpstr>
      <vt:lpstr>Закуска з морепродуктів</vt:lpstr>
      <vt:lpstr>Борщ Український</vt:lpstr>
      <vt:lpstr>Овоч як посуд</vt:lpstr>
      <vt:lpstr>Борщ український</vt:lpstr>
      <vt:lpstr>Вінегрет</vt:lpstr>
      <vt:lpstr>Солоний наполеон          Суп-капучіно </vt:lpstr>
      <vt:lpstr>Внутрішня диверсифікація</vt:lpstr>
      <vt:lpstr>Равіолі</vt:lpstr>
      <vt:lpstr>Борщ</vt:lpstr>
      <vt:lpstr>“Оселедець під шубою”</vt:lpstr>
      <vt:lpstr>Гаспачо з черешні з ванільним морозивом і горіховим печивом  </vt:lpstr>
      <vt:lpstr>Профітролі з качиним паштетом і черешнею</vt:lpstr>
      <vt:lpstr>Слайд 25</vt:lpstr>
      <vt:lpstr>Риба смажена</vt:lpstr>
      <vt:lpstr>Слайд 27</vt:lpstr>
      <vt:lpstr>Слайд 28</vt:lpstr>
      <vt:lpstr>Слайд 29</vt:lpstr>
      <vt:lpstr>Паштет печінковий</vt:lpstr>
      <vt:lpstr>Перепілка запечена</vt:lpstr>
      <vt:lpstr>Фруктовий салат</vt:lpstr>
      <vt:lpstr>Свинина тушкована</vt:lpstr>
      <vt:lpstr>Панкейки</vt:lpstr>
      <vt:lpstr>Салат Грецький</vt:lpstr>
      <vt:lpstr>Тако</vt:lpstr>
      <vt:lpstr>Шоколадний десерт</vt:lpstr>
      <vt:lpstr>Окрошка</vt:lpstr>
      <vt:lpstr>Бургер із смаженою картоплею</vt:lpstr>
      <vt:lpstr>Слайд 40</vt:lpstr>
      <vt:lpstr>Слайд 41</vt:lpstr>
      <vt:lpstr>Окрошка</vt:lpstr>
      <vt:lpstr>Риба смажена</vt:lpstr>
      <vt:lpstr>Окрошка</vt:lpstr>
      <vt:lpstr>Слайд 45</vt:lpstr>
      <vt:lpstr>Стейк</vt:lpstr>
      <vt:lpstr>Бургер</vt:lpstr>
      <vt:lpstr>Суп з гарбуза</vt:lpstr>
      <vt:lpstr>Слайд 49</vt:lpstr>
      <vt:lpstr>Перепілка запечена</vt:lpstr>
      <vt:lpstr>Слайд 51</vt:lpstr>
      <vt:lpstr>Корн-доги на керамічній подушці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</dc:creator>
  <cp:lastModifiedBy>user</cp:lastModifiedBy>
  <cp:revision>19</cp:revision>
  <dcterms:created xsi:type="dcterms:W3CDTF">2020-11-01T22:12:04Z</dcterms:created>
  <dcterms:modified xsi:type="dcterms:W3CDTF">2022-09-13T08:34:16Z</dcterms:modified>
</cp:coreProperties>
</file>