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6" r:id="rId3"/>
    <p:sldId id="276" r:id="rId4"/>
    <p:sldId id="277" r:id="rId5"/>
    <p:sldId id="278" r:id="rId6"/>
    <p:sldId id="279" r:id="rId7"/>
    <p:sldId id="280" r:id="rId8"/>
    <p:sldId id="281" r:id="rId9"/>
    <p:sldId id="297" r:id="rId10"/>
    <p:sldId id="298" r:id="rId11"/>
    <p:sldId id="282" r:id="rId12"/>
    <p:sldId id="283" r:id="rId13"/>
    <p:sldId id="284" r:id="rId14"/>
    <p:sldId id="285" r:id="rId15"/>
    <p:sldId id="299" r:id="rId16"/>
    <p:sldId id="300" r:id="rId17"/>
    <p:sldId id="287" r:id="rId18"/>
    <p:sldId id="288" r:id="rId19"/>
    <p:sldId id="289" r:id="rId20"/>
    <p:sldId id="290" r:id="rId21"/>
    <p:sldId id="292" r:id="rId22"/>
    <p:sldId id="291" r:id="rId23"/>
    <p:sldId id="293" r:id="rId24"/>
    <p:sldId id="294" r:id="rId25"/>
    <p:sldId id="295" r:id="rId26"/>
    <p:sldId id="296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11A-8E83-49DB-B2A9-F0D91481CABB}" type="doc">
      <dgm:prSet loTypeId="urn:microsoft.com/office/officeart/2008/layout/LinedList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uk-UA"/>
        </a:p>
      </dgm:t>
    </dgm:pt>
    <dgm:pt modelId="{BE84C5B2-B1D9-493D-B87F-7A2314926947}">
      <dgm:prSet phldrT="[Текст]"/>
      <dgm:spPr/>
      <dgm:t>
        <a:bodyPr/>
        <a:lstStyle/>
        <a:p>
          <a:r>
            <a:rPr lang="uk-UA" dirty="0" smtClean="0"/>
            <a:t>Сфери вживання </a:t>
          </a:r>
          <a:endParaRPr lang="uk-UA" dirty="0"/>
        </a:p>
      </dgm:t>
    </dgm:pt>
    <dgm:pt modelId="{E7FB2A99-1EF6-4407-B0EB-B543E8FE0FC0}" type="parTrans" cxnId="{0D8A30D6-690B-49FC-821F-78F0E15F89DC}">
      <dgm:prSet/>
      <dgm:spPr/>
      <dgm:t>
        <a:bodyPr/>
        <a:lstStyle/>
        <a:p>
          <a:endParaRPr lang="uk-UA"/>
        </a:p>
      </dgm:t>
    </dgm:pt>
    <dgm:pt modelId="{65F592A8-8C27-4E5E-A23A-2918C85F13AE}" type="sibTrans" cxnId="{0D8A30D6-690B-49FC-821F-78F0E15F89DC}">
      <dgm:prSet/>
      <dgm:spPr/>
      <dgm:t>
        <a:bodyPr/>
        <a:lstStyle/>
        <a:p>
          <a:endParaRPr lang="uk-UA"/>
        </a:p>
      </dgm:t>
    </dgm:pt>
    <dgm:pt modelId="{40A30A85-FE87-4ABE-8BD1-B31375B9723F}">
      <dgm:prSet phldrT="[Текст]"/>
      <dgm:spPr/>
      <dgm:t>
        <a:bodyPr/>
        <a:lstStyle/>
        <a:p>
          <a:r>
            <a:rPr lang="uk-UA" dirty="0" smtClean="0"/>
            <a:t>Дія яка відбувається в момент мовлення</a:t>
          </a:r>
          <a:endParaRPr lang="uk-UA" dirty="0"/>
        </a:p>
      </dgm:t>
    </dgm:pt>
    <dgm:pt modelId="{71D1AB6E-B06C-47FB-9357-11445A2DFE9A}" type="parTrans" cxnId="{13D6C67A-6AB8-4BF1-BD10-BCC970E5E710}">
      <dgm:prSet/>
      <dgm:spPr/>
      <dgm:t>
        <a:bodyPr/>
        <a:lstStyle/>
        <a:p>
          <a:endParaRPr lang="uk-UA"/>
        </a:p>
      </dgm:t>
    </dgm:pt>
    <dgm:pt modelId="{2A84EFA4-31B3-4D5D-B7FD-B5FFC48080A0}" type="sibTrans" cxnId="{13D6C67A-6AB8-4BF1-BD10-BCC970E5E710}">
      <dgm:prSet/>
      <dgm:spPr/>
      <dgm:t>
        <a:bodyPr/>
        <a:lstStyle/>
        <a:p>
          <a:endParaRPr lang="uk-UA"/>
        </a:p>
      </dgm:t>
    </dgm:pt>
    <dgm:pt modelId="{05D5468D-6EB5-4FC5-B442-0241F34EB9CD}">
      <dgm:prSet phldrT="[Текст]"/>
      <dgm:spPr/>
      <dgm:t>
        <a:bodyPr/>
        <a:lstStyle/>
        <a:p>
          <a:r>
            <a:rPr lang="uk-UA" dirty="0" smtClean="0"/>
            <a:t>Дія яка періодично повторюється</a:t>
          </a:r>
          <a:endParaRPr lang="uk-UA" dirty="0"/>
        </a:p>
      </dgm:t>
    </dgm:pt>
    <dgm:pt modelId="{5847125E-BCFF-4A90-B615-18878369DCF5}" type="parTrans" cxnId="{EBA54E21-8F46-4E21-B36F-95D1132C5704}">
      <dgm:prSet/>
      <dgm:spPr/>
      <dgm:t>
        <a:bodyPr/>
        <a:lstStyle/>
        <a:p>
          <a:endParaRPr lang="uk-UA"/>
        </a:p>
      </dgm:t>
    </dgm:pt>
    <dgm:pt modelId="{6C59615B-B853-46AF-BBD0-3E61BA622704}" type="sibTrans" cxnId="{EBA54E21-8F46-4E21-B36F-95D1132C5704}">
      <dgm:prSet/>
      <dgm:spPr/>
      <dgm:t>
        <a:bodyPr/>
        <a:lstStyle/>
        <a:p>
          <a:endParaRPr lang="uk-UA"/>
        </a:p>
      </dgm:t>
    </dgm:pt>
    <dgm:pt modelId="{0A38C604-A609-44F8-8435-A26F45DF59CB}">
      <dgm:prSet phldrT="[Текст]"/>
      <dgm:spPr/>
      <dgm:t>
        <a:bodyPr/>
        <a:lstStyle/>
        <a:p>
          <a:r>
            <a:rPr lang="uk-UA" dirty="0" smtClean="0"/>
            <a:t>Дія яка відбудеться в майбутньому, якщо відомо коли саме вона відбудеться</a:t>
          </a:r>
        </a:p>
        <a:p>
          <a:r>
            <a:rPr lang="uk-UA" dirty="0" smtClean="0"/>
            <a:t>(обставина часу)</a:t>
          </a:r>
          <a:endParaRPr lang="uk-UA" dirty="0"/>
        </a:p>
      </dgm:t>
    </dgm:pt>
    <dgm:pt modelId="{9B392B87-4E20-4045-829A-3021C6490AE4}" type="parTrans" cxnId="{73589B4E-A6B7-4FCE-A852-A66FF75F4937}">
      <dgm:prSet/>
      <dgm:spPr/>
      <dgm:t>
        <a:bodyPr/>
        <a:lstStyle/>
        <a:p>
          <a:endParaRPr lang="uk-UA"/>
        </a:p>
      </dgm:t>
    </dgm:pt>
    <dgm:pt modelId="{1AEF324F-65DF-40DD-A941-661C7C460734}" type="sibTrans" cxnId="{73589B4E-A6B7-4FCE-A852-A66FF75F4937}">
      <dgm:prSet/>
      <dgm:spPr/>
      <dgm:t>
        <a:bodyPr/>
        <a:lstStyle/>
        <a:p>
          <a:endParaRPr lang="uk-UA"/>
        </a:p>
      </dgm:t>
    </dgm:pt>
    <dgm:pt modelId="{C43857AA-417F-4061-8958-37D8011C5124}" type="pres">
      <dgm:prSet presAssocID="{F87F211A-8E83-49DB-B2A9-F0D91481CAB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591D6F4E-E7EB-4004-A5E5-14C06F550FEC}" type="pres">
      <dgm:prSet presAssocID="{BE84C5B2-B1D9-493D-B87F-7A2314926947}" presName="thickLine" presStyleLbl="alignNode1" presStyleIdx="0" presStyleCnt="1"/>
      <dgm:spPr/>
    </dgm:pt>
    <dgm:pt modelId="{8FC6930E-DCAF-46E4-A28A-536EA78DD238}" type="pres">
      <dgm:prSet presAssocID="{BE84C5B2-B1D9-493D-B87F-7A2314926947}" presName="horz1" presStyleCnt="0"/>
      <dgm:spPr/>
    </dgm:pt>
    <dgm:pt modelId="{BF65720D-9B0E-48F6-B8B9-1E15C7E2C806}" type="pres">
      <dgm:prSet presAssocID="{BE84C5B2-B1D9-493D-B87F-7A2314926947}" presName="tx1" presStyleLbl="revTx" presStyleIdx="0" presStyleCnt="4"/>
      <dgm:spPr/>
      <dgm:t>
        <a:bodyPr/>
        <a:lstStyle/>
        <a:p>
          <a:endParaRPr lang="uk-UA"/>
        </a:p>
      </dgm:t>
    </dgm:pt>
    <dgm:pt modelId="{8BCF049C-52A5-46FB-B122-DBD316D63FC7}" type="pres">
      <dgm:prSet presAssocID="{BE84C5B2-B1D9-493D-B87F-7A2314926947}" presName="vert1" presStyleCnt="0"/>
      <dgm:spPr/>
    </dgm:pt>
    <dgm:pt modelId="{C18E7338-A1DC-407D-A0C8-3B083B83A373}" type="pres">
      <dgm:prSet presAssocID="{40A30A85-FE87-4ABE-8BD1-B31375B9723F}" presName="vertSpace2a" presStyleCnt="0"/>
      <dgm:spPr/>
    </dgm:pt>
    <dgm:pt modelId="{22DAE5E3-24C8-4B2B-8562-53FB6A7B2C75}" type="pres">
      <dgm:prSet presAssocID="{40A30A85-FE87-4ABE-8BD1-B31375B9723F}" presName="horz2" presStyleCnt="0"/>
      <dgm:spPr/>
    </dgm:pt>
    <dgm:pt modelId="{11787252-AFA2-406E-98A1-B63745A88FE9}" type="pres">
      <dgm:prSet presAssocID="{40A30A85-FE87-4ABE-8BD1-B31375B9723F}" presName="horzSpace2" presStyleCnt="0"/>
      <dgm:spPr/>
    </dgm:pt>
    <dgm:pt modelId="{420DFF6B-E929-49F5-B693-8D8FD9E261C7}" type="pres">
      <dgm:prSet presAssocID="{40A30A85-FE87-4ABE-8BD1-B31375B9723F}" presName="tx2" presStyleLbl="revTx" presStyleIdx="1" presStyleCnt="4"/>
      <dgm:spPr/>
      <dgm:t>
        <a:bodyPr/>
        <a:lstStyle/>
        <a:p>
          <a:endParaRPr lang="uk-UA"/>
        </a:p>
      </dgm:t>
    </dgm:pt>
    <dgm:pt modelId="{8F4C7BF3-0FB7-4920-9FE2-16BA3497C79B}" type="pres">
      <dgm:prSet presAssocID="{40A30A85-FE87-4ABE-8BD1-B31375B9723F}" presName="vert2" presStyleCnt="0"/>
      <dgm:spPr/>
    </dgm:pt>
    <dgm:pt modelId="{AF7154D1-3C75-46BA-9B0A-79FBF169B772}" type="pres">
      <dgm:prSet presAssocID="{40A30A85-FE87-4ABE-8BD1-B31375B9723F}" presName="thinLine2b" presStyleLbl="callout" presStyleIdx="0" presStyleCnt="3"/>
      <dgm:spPr/>
    </dgm:pt>
    <dgm:pt modelId="{35C4D897-84B4-4C15-8214-1AB022D996FA}" type="pres">
      <dgm:prSet presAssocID="{40A30A85-FE87-4ABE-8BD1-B31375B9723F}" presName="vertSpace2b" presStyleCnt="0"/>
      <dgm:spPr/>
    </dgm:pt>
    <dgm:pt modelId="{1746C0E2-41E0-4D8E-99E6-63D29A4D6625}" type="pres">
      <dgm:prSet presAssocID="{05D5468D-6EB5-4FC5-B442-0241F34EB9CD}" presName="horz2" presStyleCnt="0"/>
      <dgm:spPr/>
    </dgm:pt>
    <dgm:pt modelId="{388829DC-9645-4316-BA3E-02B26175820E}" type="pres">
      <dgm:prSet presAssocID="{05D5468D-6EB5-4FC5-B442-0241F34EB9CD}" presName="horzSpace2" presStyleCnt="0"/>
      <dgm:spPr/>
    </dgm:pt>
    <dgm:pt modelId="{6F5D72ED-964B-4F79-B792-AA6A152C7171}" type="pres">
      <dgm:prSet presAssocID="{05D5468D-6EB5-4FC5-B442-0241F34EB9CD}" presName="tx2" presStyleLbl="revTx" presStyleIdx="2" presStyleCnt="4"/>
      <dgm:spPr/>
      <dgm:t>
        <a:bodyPr/>
        <a:lstStyle/>
        <a:p>
          <a:endParaRPr lang="uk-UA"/>
        </a:p>
      </dgm:t>
    </dgm:pt>
    <dgm:pt modelId="{69DDB8E2-712F-41AA-B852-8571AC0B4810}" type="pres">
      <dgm:prSet presAssocID="{05D5468D-6EB5-4FC5-B442-0241F34EB9CD}" presName="vert2" presStyleCnt="0"/>
      <dgm:spPr/>
    </dgm:pt>
    <dgm:pt modelId="{98ED4232-1A46-49EC-9162-91760F4614BF}" type="pres">
      <dgm:prSet presAssocID="{05D5468D-6EB5-4FC5-B442-0241F34EB9CD}" presName="thinLine2b" presStyleLbl="callout" presStyleIdx="1" presStyleCnt="3"/>
      <dgm:spPr/>
    </dgm:pt>
    <dgm:pt modelId="{AECE7407-7ABE-491D-88E7-19BCF9439736}" type="pres">
      <dgm:prSet presAssocID="{05D5468D-6EB5-4FC5-B442-0241F34EB9CD}" presName="vertSpace2b" presStyleCnt="0"/>
      <dgm:spPr/>
    </dgm:pt>
    <dgm:pt modelId="{081D7DF4-FEBE-4E01-9DEA-E38EA658F1D2}" type="pres">
      <dgm:prSet presAssocID="{0A38C604-A609-44F8-8435-A26F45DF59CB}" presName="horz2" presStyleCnt="0"/>
      <dgm:spPr/>
    </dgm:pt>
    <dgm:pt modelId="{28D4BAFA-4025-4946-BD74-CCC7AE518997}" type="pres">
      <dgm:prSet presAssocID="{0A38C604-A609-44F8-8435-A26F45DF59CB}" presName="horzSpace2" presStyleCnt="0"/>
      <dgm:spPr/>
    </dgm:pt>
    <dgm:pt modelId="{9FD89DC7-CC74-475D-AEEA-27E6EFCACE64}" type="pres">
      <dgm:prSet presAssocID="{0A38C604-A609-44F8-8435-A26F45DF59CB}" presName="tx2" presStyleLbl="revTx" presStyleIdx="3" presStyleCnt="4"/>
      <dgm:spPr/>
      <dgm:t>
        <a:bodyPr/>
        <a:lstStyle/>
        <a:p>
          <a:endParaRPr lang="uk-UA"/>
        </a:p>
      </dgm:t>
    </dgm:pt>
    <dgm:pt modelId="{ED2C1E32-5979-4BF2-8349-6B1D0B8E5F51}" type="pres">
      <dgm:prSet presAssocID="{0A38C604-A609-44F8-8435-A26F45DF59CB}" presName="vert2" presStyleCnt="0"/>
      <dgm:spPr/>
    </dgm:pt>
    <dgm:pt modelId="{A53142D5-8F69-466B-88C7-65E65F97C950}" type="pres">
      <dgm:prSet presAssocID="{0A38C604-A609-44F8-8435-A26F45DF59CB}" presName="thinLine2b" presStyleLbl="callout" presStyleIdx="2" presStyleCnt="3"/>
      <dgm:spPr/>
    </dgm:pt>
    <dgm:pt modelId="{C1A6D9FE-4FAE-4315-8146-E8C31907F887}" type="pres">
      <dgm:prSet presAssocID="{0A38C604-A609-44F8-8435-A26F45DF59CB}" presName="vertSpace2b" presStyleCnt="0"/>
      <dgm:spPr/>
    </dgm:pt>
  </dgm:ptLst>
  <dgm:cxnLst>
    <dgm:cxn modelId="{017F82DA-15AE-4264-934C-5C1762A6A5A6}" type="presOf" srcId="{BE84C5B2-B1D9-493D-B87F-7A2314926947}" destId="{BF65720D-9B0E-48F6-B8B9-1E15C7E2C806}" srcOrd="0" destOrd="0" presId="urn:microsoft.com/office/officeart/2008/layout/LinedList"/>
    <dgm:cxn modelId="{73589B4E-A6B7-4FCE-A852-A66FF75F4937}" srcId="{BE84C5B2-B1D9-493D-B87F-7A2314926947}" destId="{0A38C604-A609-44F8-8435-A26F45DF59CB}" srcOrd="2" destOrd="0" parTransId="{9B392B87-4E20-4045-829A-3021C6490AE4}" sibTransId="{1AEF324F-65DF-40DD-A941-661C7C460734}"/>
    <dgm:cxn modelId="{95978B50-545F-441C-A755-E4909D531E2D}" type="presOf" srcId="{0A38C604-A609-44F8-8435-A26F45DF59CB}" destId="{9FD89DC7-CC74-475D-AEEA-27E6EFCACE64}" srcOrd="0" destOrd="0" presId="urn:microsoft.com/office/officeart/2008/layout/LinedList"/>
    <dgm:cxn modelId="{5DDB01F2-349A-4379-B0AE-84F5D8F1CA86}" type="presOf" srcId="{F87F211A-8E83-49DB-B2A9-F0D91481CABB}" destId="{C43857AA-417F-4061-8958-37D8011C5124}" srcOrd="0" destOrd="0" presId="urn:microsoft.com/office/officeart/2008/layout/LinedList"/>
    <dgm:cxn modelId="{0D8A30D6-690B-49FC-821F-78F0E15F89DC}" srcId="{F87F211A-8E83-49DB-B2A9-F0D91481CABB}" destId="{BE84C5B2-B1D9-493D-B87F-7A2314926947}" srcOrd="0" destOrd="0" parTransId="{E7FB2A99-1EF6-4407-B0EB-B543E8FE0FC0}" sibTransId="{65F592A8-8C27-4E5E-A23A-2918C85F13AE}"/>
    <dgm:cxn modelId="{13D6C67A-6AB8-4BF1-BD10-BCC970E5E710}" srcId="{BE84C5B2-B1D9-493D-B87F-7A2314926947}" destId="{40A30A85-FE87-4ABE-8BD1-B31375B9723F}" srcOrd="0" destOrd="0" parTransId="{71D1AB6E-B06C-47FB-9357-11445A2DFE9A}" sibTransId="{2A84EFA4-31B3-4D5D-B7FD-B5FFC48080A0}"/>
    <dgm:cxn modelId="{8908EA72-723C-42B6-AFAD-3A895328F972}" type="presOf" srcId="{40A30A85-FE87-4ABE-8BD1-B31375B9723F}" destId="{420DFF6B-E929-49F5-B693-8D8FD9E261C7}" srcOrd="0" destOrd="0" presId="urn:microsoft.com/office/officeart/2008/layout/LinedList"/>
    <dgm:cxn modelId="{9EFFD4E7-5486-4AF5-BAB5-34B49F50805C}" type="presOf" srcId="{05D5468D-6EB5-4FC5-B442-0241F34EB9CD}" destId="{6F5D72ED-964B-4F79-B792-AA6A152C7171}" srcOrd="0" destOrd="0" presId="urn:microsoft.com/office/officeart/2008/layout/LinedList"/>
    <dgm:cxn modelId="{EBA54E21-8F46-4E21-B36F-95D1132C5704}" srcId="{BE84C5B2-B1D9-493D-B87F-7A2314926947}" destId="{05D5468D-6EB5-4FC5-B442-0241F34EB9CD}" srcOrd="1" destOrd="0" parTransId="{5847125E-BCFF-4A90-B615-18878369DCF5}" sibTransId="{6C59615B-B853-46AF-BBD0-3E61BA622704}"/>
    <dgm:cxn modelId="{499CEEDB-AA2A-4FA7-BDFB-6B9B68B10346}" type="presParOf" srcId="{C43857AA-417F-4061-8958-37D8011C5124}" destId="{591D6F4E-E7EB-4004-A5E5-14C06F550FEC}" srcOrd="0" destOrd="0" presId="urn:microsoft.com/office/officeart/2008/layout/LinedList"/>
    <dgm:cxn modelId="{70C0C04C-95B3-4E74-B48A-D06486CD8420}" type="presParOf" srcId="{C43857AA-417F-4061-8958-37D8011C5124}" destId="{8FC6930E-DCAF-46E4-A28A-536EA78DD238}" srcOrd="1" destOrd="0" presId="urn:microsoft.com/office/officeart/2008/layout/LinedList"/>
    <dgm:cxn modelId="{35B2F276-6812-4F9D-B150-81805E60442A}" type="presParOf" srcId="{8FC6930E-DCAF-46E4-A28A-536EA78DD238}" destId="{BF65720D-9B0E-48F6-B8B9-1E15C7E2C806}" srcOrd="0" destOrd="0" presId="urn:microsoft.com/office/officeart/2008/layout/LinedList"/>
    <dgm:cxn modelId="{70528F2F-65B1-4DB4-B6FB-E4F8543DEB39}" type="presParOf" srcId="{8FC6930E-DCAF-46E4-A28A-536EA78DD238}" destId="{8BCF049C-52A5-46FB-B122-DBD316D63FC7}" srcOrd="1" destOrd="0" presId="urn:microsoft.com/office/officeart/2008/layout/LinedList"/>
    <dgm:cxn modelId="{B5618685-E22E-4CCD-B7A4-33415BF74794}" type="presParOf" srcId="{8BCF049C-52A5-46FB-B122-DBD316D63FC7}" destId="{C18E7338-A1DC-407D-A0C8-3B083B83A373}" srcOrd="0" destOrd="0" presId="urn:microsoft.com/office/officeart/2008/layout/LinedList"/>
    <dgm:cxn modelId="{B33236B2-B225-49FD-A613-50C224234FDA}" type="presParOf" srcId="{8BCF049C-52A5-46FB-B122-DBD316D63FC7}" destId="{22DAE5E3-24C8-4B2B-8562-53FB6A7B2C75}" srcOrd="1" destOrd="0" presId="urn:microsoft.com/office/officeart/2008/layout/LinedList"/>
    <dgm:cxn modelId="{60F54549-1371-4F39-9250-1C1CFF4EF978}" type="presParOf" srcId="{22DAE5E3-24C8-4B2B-8562-53FB6A7B2C75}" destId="{11787252-AFA2-406E-98A1-B63745A88FE9}" srcOrd="0" destOrd="0" presId="urn:microsoft.com/office/officeart/2008/layout/LinedList"/>
    <dgm:cxn modelId="{44D13828-44AC-4F30-88E2-EF42AE9CD27C}" type="presParOf" srcId="{22DAE5E3-24C8-4B2B-8562-53FB6A7B2C75}" destId="{420DFF6B-E929-49F5-B693-8D8FD9E261C7}" srcOrd="1" destOrd="0" presId="urn:microsoft.com/office/officeart/2008/layout/LinedList"/>
    <dgm:cxn modelId="{80867EBF-41F4-41D8-B72F-C3534709DEDB}" type="presParOf" srcId="{22DAE5E3-24C8-4B2B-8562-53FB6A7B2C75}" destId="{8F4C7BF3-0FB7-4920-9FE2-16BA3497C79B}" srcOrd="2" destOrd="0" presId="urn:microsoft.com/office/officeart/2008/layout/LinedList"/>
    <dgm:cxn modelId="{30D99422-9D6A-4839-B8DA-C60521B652B5}" type="presParOf" srcId="{8BCF049C-52A5-46FB-B122-DBD316D63FC7}" destId="{AF7154D1-3C75-46BA-9B0A-79FBF169B772}" srcOrd="2" destOrd="0" presId="urn:microsoft.com/office/officeart/2008/layout/LinedList"/>
    <dgm:cxn modelId="{95823432-A2EB-4680-B20D-FACA187F95D6}" type="presParOf" srcId="{8BCF049C-52A5-46FB-B122-DBD316D63FC7}" destId="{35C4D897-84B4-4C15-8214-1AB022D996FA}" srcOrd="3" destOrd="0" presId="urn:microsoft.com/office/officeart/2008/layout/LinedList"/>
    <dgm:cxn modelId="{501CC263-7558-4F36-9B2A-C2EC34EAA5F1}" type="presParOf" srcId="{8BCF049C-52A5-46FB-B122-DBD316D63FC7}" destId="{1746C0E2-41E0-4D8E-99E6-63D29A4D6625}" srcOrd="4" destOrd="0" presId="urn:microsoft.com/office/officeart/2008/layout/LinedList"/>
    <dgm:cxn modelId="{FA9FA31E-32A2-4744-9C00-C3E880C60090}" type="presParOf" srcId="{1746C0E2-41E0-4D8E-99E6-63D29A4D6625}" destId="{388829DC-9645-4316-BA3E-02B26175820E}" srcOrd="0" destOrd="0" presId="urn:microsoft.com/office/officeart/2008/layout/LinedList"/>
    <dgm:cxn modelId="{E4DF9FFF-CE46-4D76-8AB8-E4CA0FEDC251}" type="presParOf" srcId="{1746C0E2-41E0-4D8E-99E6-63D29A4D6625}" destId="{6F5D72ED-964B-4F79-B792-AA6A152C7171}" srcOrd="1" destOrd="0" presId="urn:microsoft.com/office/officeart/2008/layout/LinedList"/>
    <dgm:cxn modelId="{89779E42-810C-455A-BF86-B78EAADAD361}" type="presParOf" srcId="{1746C0E2-41E0-4D8E-99E6-63D29A4D6625}" destId="{69DDB8E2-712F-41AA-B852-8571AC0B4810}" srcOrd="2" destOrd="0" presId="urn:microsoft.com/office/officeart/2008/layout/LinedList"/>
    <dgm:cxn modelId="{1A739C64-A701-4A54-9B2F-DBBAB9920633}" type="presParOf" srcId="{8BCF049C-52A5-46FB-B122-DBD316D63FC7}" destId="{98ED4232-1A46-49EC-9162-91760F4614BF}" srcOrd="5" destOrd="0" presId="urn:microsoft.com/office/officeart/2008/layout/LinedList"/>
    <dgm:cxn modelId="{7BA70C83-C3A9-4D14-A735-A16AAD923AE5}" type="presParOf" srcId="{8BCF049C-52A5-46FB-B122-DBD316D63FC7}" destId="{AECE7407-7ABE-491D-88E7-19BCF9439736}" srcOrd="6" destOrd="0" presId="urn:microsoft.com/office/officeart/2008/layout/LinedList"/>
    <dgm:cxn modelId="{973DBC61-BAF5-4FB2-B359-56F88DBBEF53}" type="presParOf" srcId="{8BCF049C-52A5-46FB-B122-DBD316D63FC7}" destId="{081D7DF4-FEBE-4E01-9DEA-E38EA658F1D2}" srcOrd="7" destOrd="0" presId="urn:microsoft.com/office/officeart/2008/layout/LinedList"/>
    <dgm:cxn modelId="{F4AB4776-5788-4C84-8F23-AE92F65ABD12}" type="presParOf" srcId="{081D7DF4-FEBE-4E01-9DEA-E38EA658F1D2}" destId="{28D4BAFA-4025-4946-BD74-CCC7AE518997}" srcOrd="0" destOrd="0" presId="urn:microsoft.com/office/officeart/2008/layout/LinedList"/>
    <dgm:cxn modelId="{9243B04A-D36A-4633-919D-39AC201A971B}" type="presParOf" srcId="{081D7DF4-FEBE-4E01-9DEA-E38EA658F1D2}" destId="{9FD89DC7-CC74-475D-AEEA-27E6EFCACE64}" srcOrd="1" destOrd="0" presId="urn:microsoft.com/office/officeart/2008/layout/LinedList"/>
    <dgm:cxn modelId="{BBFA3DE2-9178-4699-8686-09470783275D}" type="presParOf" srcId="{081D7DF4-FEBE-4E01-9DEA-E38EA658F1D2}" destId="{ED2C1E32-5979-4BF2-8349-6B1D0B8E5F51}" srcOrd="2" destOrd="0" presId="urn:microsoft.com/office/officeart/2008/layout/LinedList"/>
    <dgm:cxn modelId="{9096AF3C-8D5E-42A1-BCA1-ADCBF8519C2C}" type="presParOf" srcId="{8BCF049C-52A5-46FB-B122-DBD316D63FC7}" destId="{A53142D5-8F69-466B-88C7-65E65F97C950}" srcOrd="8" destOrd="0" presId="urn:microsoft.com/office/officeart/2008/layout/LinedList"/>
    <dgm:cxn modelId="{9561E983-3C64-400A-B961-747A4767CD89}" type="presParOf" srcId="{8BCF049C-52A5-46FB-B122-DBD316D63FC7}" destId="{C1A6D9FE-4FAE-4315-8146-E8C31907F887}" srcOrd="9" destOrd="0" presId="urn:microsoft.com/office/officeart/2008/layout/LinedLis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EC8F7-1D26-4785-A7DA-F34D0046BC00}" type="datetimeFigureOut">
              <a:rPr lang="uk-UA" smtClean="0"/>
              <a:pPr/>
              <a:t>13.09.2020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BAFAD-F731-4735-B831-909EC92CD9E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5400" b="1" dirty="0">
                <a:solidFill>
                  <a:srgbClr val="002060"/>
                </a:solidFill>
              </a:rPr>
              <a:t>Thema</a:t>
            </a:r>
            <a:r>
              <a:rPr lang="uk-UA" sz="5400" b="1" dirty="0">
                <a:solidFill>
                  <a:srgbClr val="002060"/>
                </a:solidFill>
              </a:rPr>
              <a:t>: </a:t>
            </a:r>
            <a:r>
              <a:rPr lang="en-US" sz="5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5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5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5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/>
              <a:t>Unterthema: </a:t>
            </a:r>
            <a:r>
              <a:rPr lang="pl-PL" b="1" dirty="0" smtClean="0"/>
              <a:t>Zeitformen. Aktiv</a:t>
            </a:r>
            <a:r>
              <a:rPr lang="de-DE" b="1" dirty="0" smtClean="0"/>
              <a:t>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de-DE" dirty="0" smtClean="0"/>
              <a:t>6. „Monika, … du gesund?“ fragt die Mutter.</a:t>
            </a:r>
          </a:p>
          <a:p>
            <a:r>
              <a:rPr lang="de-DE" dirty="0" smtClean="0"/>
              <a:t> 7. „… du einen Radiergummi?“ fragt der Bruder.</a:t>
            </a:r>
          </a:p>
          <a:p>
            <a:r>
              <a:rPr lang="de-DE" dirty="0" smtClean="0"/>
              <a:t> 8. Ich … sehr müde. </a:t>
            </a:r>
          </a:p>
          <a:p>
            <a:r>
              <a:rPr lang="de-DE" dirty="0" smtClean="0"/>
              <a:t>9. „Kinder, wo … ihr?“ ruft die Tante.</a:t>
            </a:r>
          </a:p>
          <a:p>
            <a:r>
              <a:rPr lang="de-DE" dirty="0" smtClean="0"/>
              <a:t> 10. Das Wetter … heute gut. </a:t>
            </a:r>
          </a:p>
          <a:p>
            <a:r>
              <a:rPr lang="de-DE" dirty="0" smtClean="0"/>
              <a:t>11. Meine Mutter … viel Geduld.</a:t>
            </a:r>
          </a:p>
          <a:p>
            <a:r>
              <a:rPr lang="de-DE" dirty="0" smtClean="0"/>
              <a:t> 12. Hier … viele Menschen.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5"/>
            <a:ext cx="8229600" cy="2428892"/>
          </a:xfrm>
        </p:spPr>
        <p:txBody>
          <a:bodyPr>
            <a:normAutofit/>
          </a:bodyPr>
          <a:lstStyle/>
          <a:p>
            <a:pPr algn="ctr"/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Відмінювання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модальних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400" b="1" dirty="0" smtClean="0">
                <a:solidFill>
                  <a:srgbClr val="002060"/>
                </a:solidFill>
                <a:latin typeface="Calibri" pitchFamily="34" charset="0"/>
              </a:rPr>
              <a:t> müssen, sollen, können, dürfen, wollen, mögen (die Modalverben)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uk-UA" sz="2400" dirty="0" smtClean="0"/>
              <a:t>Модальні дієслова мають у теперішньому часі такі особливості: 1) у 1-й і 3-й особі однини модальні дієслова не мають особові закінчення, 2) всі модальні дієслова, окрім </a:t>
            </a:r>
            <a:r>
              <a:rPr lang="en-US" sz="2400" dirty="0" err="1" smtClean="0"/>
              <a:t>sollen</a:t>
            </a:r>
            <a:r>
              <a:rPr lang="en-US" sz="2400" dirty="0" smtClean="0"/>
              <a:t> </a:t>
            </a:r>
            <a:r>
              <a:rPr lang="uk-UA" sz="2400" dirty="0" smtClean="0"/>
              <a:t>в однині змінюють свою кореневу голосну.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928934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71570"/>
                <a:gridCol w="3071834"/>
                <a:gridCol w="1143008"/>
                <a:gridCol w="3428992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</a:t>
                      </a:r>
                      <a:r>
                        <a:rPr lang="de-DE" sz="2400" dirty="0" smtClean="0"/>
                        <a:t>, soll, kann, darf, will, mag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müssen, sollen, können, dürfen, wollen, mögen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mußt</a:t>
                      </a:r>
                      <a:r>
                        <a:rPr lang="de-DE" sz="2400" dirty="0" smtClean="0"/>
                        <a:t>, sollst, kannst, darfst, willst, magst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müsst, sollt, könnt, dürft, wollt, mögt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err="1" smtClean="0"/>
                        <a:t>muß</a:t>
                      </a:r>
                      <a:r>
                        <a:rPr lang="de-DE" sz="2400" dirty="0" smtClean="0"/>
                        <a:t>, soll, kann, darf, will, mag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müssen, sollen, können, dürfen, wollen, mögen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зворотних дієслів (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Reflexivverben</a:t>
            </a:r>
            <a:r>
              <a:rPr lang="pl-PL" sz="24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</a:p>
          <a:p>
            <a:pPr algn="ctr"/>
            <a:r>
              <a:rPr lang="de-DE" sz="2400" dirty="0" smtClean="0"/>
              <a:t>Sich interessieren, sich verspäten, sich irren, sich erkälten, sich waschen, sich setzen…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interessiere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mich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interessieren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uns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interessierst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dich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dirty="0" smtClean="0"/>
                        <a:t>interessiert </a:t>
                      </a:r>
                      <a:r>
                        <a:rPr lang="de-DE" sz="2400" b="1" dirty="0" smtClean="0"/>
                        <a:t>euch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err="1" smtClean="0"/>
                        <a:t>sich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interessieren</a:t>
                      </a:r>
                      <a:r>
                        <a:rPr lang="en-US" sz="2400" dirty="0" smtClean="0"/>
                        <a:t> </a:t>
                      </a:r>
                      <a:r>
                        <a:rPr lang="pl-PL" sz="2400" b="1" dirty="0" smtClean="0"/>
                        <a:t>sich</a:t>
                      </a:r>
                      <a:endParaRPr lang="uk-UA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Дієслова з відокремлюваними та невідокремлюваними префіксами (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mit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und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Präfixen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l-PL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071678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Префікси </a:t>
            </a:r>
            <a:r>
              <a:rPr lang="en-US" sz="2800" dirty="0" smtClean="0">
                <a:solidFill>
                  <a:srgbClr val="C00000"/>
                </a:solidFill>
              </a:rPr>
              <a:t>be-, </a:t>
            </a:r>
            <a:r>
              <a:rPr lang="en-US" sz="2800" dirty="0" err="1" smtClean="0">
                <a:solidFill>
                  <a:srgbClr val="C00000"/>
                </a:solidFill>
              </a:rPr>
              <a:t>ge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zer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ent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emp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miß</a:t>
            </a:r>
            <a:r>
              <a:rPr lang="en-US" sz="2800" dirty="0" smtClean="0">
                <a:solidFill>
                  <a:srgbClr val="C00000"/>
                </a:solidFill>
              </a:rPr>
              <a:t>- </a:t>
            </a:r>
            <a:r>
              <a:rPr lang="uk-UA" sz="2800" dirty="0" smtClean="0"/>
              <a:t>є ненаголошеними і невідокремлюваними від дієслова.</a:t>
            </a:r>
            <a:endParaRPr lang="pl-PL" sz="2800" dirty="0" smtClean="0"/>
          </a:p>
          <a:p>
            <a:endParaRPr lang="pl-PL" sz="2800" dirty="0" smtClean="0"/>
          </a:p>
          <a:p>
            <a:r>
              <a:rPr lang="uk-UA" sz="2800" dirty="0" smtClean="0"/>
              <a:t> </a:t>
            </a:r>
            <a:r>
              <a:rPr lang="en-US" sz="2800" dirty="0" err="1" smtClean="0"/>
              <a:t>Ich</a:t>
            </a:r>
            <a:r>
              <a:rPr lang="en-US" sz="2800" dirty="0" smtClean="0"/>
              <a:t> </a:t>
            </a:r>
            <a:r>
              <a:rPr lang="en-US" sz="2800" dirty="0" err="1" smtClean="0"/>
              <a:t>bekomme</a:t>
            </a:r>
            <a:r>
              <a:rPr lang="en-US" sz="2800" dirty="0" smtClean="0"/>
              <a:t> </a:t>
            </a:r>
            <a:r>
              <a:rPr lang="en-US" sz="2800" dirty="0" err="1" smtClean="0"/>
              <a:t>Briefe</a:t>
            </a:r>
            <a:r>
              <a:rPr lang="en-US" sz="2800" dirty="0" smtClean="0"/>
              <a:t> von </a:t>
            </a:r>
            <a:r>
              <a:rPr lang="en-US" sz="2800" dirty="0" err="1" smtClean="0"/>
              <a:t>meiner</a:t>
            </a:r>
            <a:r>
              <a:rPr lang="en-US" sz="2800" dirty="0" smtClean="0"/>
              <a:t> </a:t>
            </a:r>
            <a:r>
              <a:rPr lang="en-US" sz="2800" dirty="0" err="1" smtClean="0"/>
              <a:t>Freundin</a:t>
            </a:r>
            <a:r>
              <a:rPr lang="en-US" sz="2800" dirty="0" smtClean="0"/>
              <a:t>. – </a:t>
            </a:r>
            <a:r>
              <a:rPr lang="uk-UA" sz="2800" dirty="0" smtClean="0"/>
              <a:t>Я отримую листи від своєї подруги. </a:t>
            </a: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Дієслова з відокремлюваними та невідокремлюваними префіксами (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mit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und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untrennbaren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Präfixen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endParaRPr lang="pl-PL" sz="24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1785926"/>
            <a:ext cx="835824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Префікси </a:t>
            </a:r>
            <a:r>
              <a:rPr lang="en-US" sz="2800" dirty="0" smtClean="0">
                <a:solidFill>
                  <a:srgbClr val="C00000"/>
                </a:solidFill>
              </a:rPr>
              <a:t>an-, auf-, </a:t>
            </a:r>
            <a:r>
              <a:rPr lang="en-US" sz="2800" dirty="0" err="1" smtClean="0">
                <a:solidFill>
                  <a:srgbClr val="C00000"/>
                </a:solidFill>
              </a:rPr>
              <a:t>aus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bei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dar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ein</a:t>
            </a:r>
            <a:r>
              <a:rPr lang="en-US" sz="2800" dirty="0" smtClean="0">
                <a:solidFill>
                  <a:srgbClr val="C00000"/>
                </a:solidFill>
              </a:rPr>
              <a:t>-, fort-, her-, </a:t>
            </a:r>
            <a:r>
              <a:rPr lang="en-US" sz="2800" dirty="0" err="1" smtClean="0">
                <a:solidFill>
                  <a:srgbClr val="C00000"/>
                </a:solidFill>
              </a:rPr>
              <a:t>heraus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hin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mit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nach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vor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vorbei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zu</a:t>
            </a:r>
            <a:r>
              <a:rPr lang="en-US" sz="2800" dirty="0" smtClean="0">
                <a:solidFill>
                  <a:srgbClr val="C00000"/>
                </a:solidFill>
              </a:rPr>
              <a:t>-, </a:t>
            </a:r>
            <a:r>
              <a:rPr lang="en-US" sz="2800" dirty="0" err="1" smtClean="0">
                <a:solidFill>
                  <a:srgbClr val="C00000"/>
                </a:solidFill>
              </a:rPr>
              <a:t>zurück</a:t>
            </a:r>
            <a:r>
              <a:rPr lang="en-US" sz="2800" dirty="0" smtClean="0">
                <a:solidFill>
                  <a:srgbClr val="C00000"/>
                </a:solidFill>
              </a:rPr>
              <a:t>- </a:t>
            </a:r>
            <a:r>
              <a:rPr lang="uk-UA" sz="2800" dirty="0" smtClean="0"/>
              <a:t>є наголошеними та відокремлюваними. </a:t>
            </a:r>
            <a:r>
              <a:rPr lang="uk-UA" sz="2800" u="sng" dirty="0" smtClean="0"/>
              <a:t>Відокремлюваний префікс стоїть в кінці речення.</a:t>
            </a:r>
            <a:endParaRPr lang="pl-PL" sz="2800" u="sng" dirty="0" smtClean="0"/>
          </a:p>
          <a:p>
            <a:endParaRPr lang="pl-PL" sz="2800" dirty="0"/>
          </a:p>
          <a:p>
            <a:r>
              <a:rPr lang="uk-UA" sz="2800" dirty="0" smtClean="0"/>
              <a:t> </a:t>
            </a:r>
            <a:r>
              <a:rPr lang="en-US" sz="2800" dirty="0" smtClean="0"/>
              <a:t>Die </a:t>
            </a:r>
            <a:r>
              <a:rPr lang="en-US" sz="2800" dirty="0" err="1" smtClean="0"/>
              <a:t>Studenten</a:t>
            </a:r>
            <a:r>
              <a:rPr lang="en-US" sz="2800" dirty="0" smtClean="0"/>
              <a:t> </a:t>
            </a:r>
            <a:r>
              <a:rPr lang="en-US" sz="2800" dirty="0" err="1" smtClean="0"/>
              <a:t>schreiben</a:t>
            </a:r>
            <a:r>
              <a:rPr lang="en-US" sz="2800" dirty="0" smtClean="0"/>
              <a:t> </a:t>
            </a:r>
            <a:r>
              <a:rPr lang="en-US" sz="2800" dirty="0" err="1" smtClean="0"/>
              <a:t>neue</a:t>
            </a:r>
            <a:r>
              <a:rPr lang="en-US" sz="2800" dirty="0" smtClean="0"/>
              <a:t> </a:t>
            </a:r>
            <a:r>
              <a:rPr lang="en-US" sz="2800" dirty="0" err="1" smtClean="0"/>
              <a:t>Wörter</a:t>
            </a:r>
            <a:r>
              <a:rPr lang="en-US" sz="2800" dirty="0" smtClean="0"/>
              <a:t> </a:t>
            </a:r>
            <a:r>
              <a:rPr lang="en-US" sz="2800" dirty="0" err="1" smtClean="0"/>
              <a:t>aus</a:t>
            </a:r>
            <a:r>
              <a:rPr lang="en-US" sz="2800" dirty="0" smtClean="0"/>
              <a:t> </a:t>
            </a:r>
            <a:r>
              <a:rPr lang="en-US" sz="2800" dirty="0" err="1" smtClean="0"/>
              <a:t>dem</a:t>
            </a:r>
            <a:r>
              <a:rPr lang="en-US" sz="2800" dirty="0" smtClean="0"/>
              <a:t> Text </a:t>
            </a:r>
            <a:r>
              <a:rPr lang="en-US" sz="2800" dirty="0" err="1" smtClean="0"/>
              <a:t>heraus</a:t>
            </a:r>
            <a:r>
              <a:rPr lang="en-US" sz="2800" dirty="0" smtClean="0"/>
              <a:t>. – </a:t>
            </a:r>
            <a:r>
              <a:rPr lang="uk-UA" sz="2800" dirty="0" smtClean="0"/>
              <a:t>Студенти виписують нові слова з тексту.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2. Gebrauchen Sie die in Klammern stehenden Verben in richtiger Form.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46" cy="4900634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1. Gewöhnlich (gehen) ich früh ins Bett.</a:t>
            </a:r>
          </a:p>
          <a:p>
            <a:r>
              <a:rPr lang="de-DE" dirty="0" smtClean="0"/>
              <a:t> 2. Was (tun) du hier? </a:t>
            </a:r>
          </a:p>
          <a:p>
            <a:r>
              <a:rPr lang="de-DE" dirty="0" smtClean="0"/>
              <a:t>3. Wann (bringen) ihr mir meine Tennisschläger? </a:t>
            </a:r>
          </a:p>
          <a:p>
            <a:r>
              <a:rPr lang="de-DE" dirty="0" smtClean="0"/>
              <a:t>4. Deine Schuhe (stehen) an der Tür links. </a:t>
            </a:r>
          </a:p>
          <a:p>
            <a:r>
              <a:rPr lang="de-DE" dirty="0" smtClean="0"/>
              <a:t>5. Wann (werden) du etwas ernster? </a:t>
            </a:r>
          </a:p>
          <a:p>
            <a:r>
              <a:rPr lang="de-DE" dirty="0" smtClean="0"/>
              <a:t>6. Was (haben) du in der Hand? </a:t>
            </a:r>
          </a:p>
          <a:p>
            <a:r>
              <a:rPr lang="de-DE" dirty="0" smtClean="0"/>
              <a:t>7. Was (tun) wir jetzt?</a:t>
            </a:r>
          </a:p>
          <a:p>
            <a:r>
              <a:rPr lang="de-DE" dirty="0" smtClean="0"/>
              <a:t> 8. Ihr (sein) nicht immer fleißig.</a:t>
            </a:r>
          </a:p>
          <a:p>
            <a:r>
              <a:rPr lang="de-DE" dirty="0" smtClean="0"/>
              <a:t> 9. (Gehen) du jeden Tag diesen Weg?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785926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4400552" cy="5697559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 10. Warum (stehen) du hier?</a:t>
            </a:r>
          </a:p>
          <a:p>
            <a:r>
              <a:rPr lang="de-DE" dirty="0" smtClean="0"/>
              <a:t> 11. Er (werden) zu einem guten Tennisspieler. </a:t>
            </a:r>
          </a:p>
          <a:p>
            <a:r>
              <a:rPr lang="de-DE" dirty="0" smtClean="0"/>
              <a:t>12. (Haben) die Familie eine Wohnung?</a:t>
            </a:r>
          </a:p>
          <a:p>
            <a:r>
              <a:rPr lang="de-DE" dirty="0" smtClean="0"/>
              <a:t> 13. Das Mädchen (gehen) ins Schwimmbad.</a:t>
            </a:r>
          </a:p>
          <a:p>
            <a:r>
              <a:rPr lang="de-DE" dirty="0" smtClean="0"/>
              <a:t> 14. Der Kellner (bringen) eine Speisekarte. </a:t>
            </a:r>
          </a:p>
          <a:p>
            <a:r>
              <a:rPr lang="de-DE" dirty="0" smtClean="0"/>
              <a:t>15. Welches Haus (stehen) neben dem Geschäft? </a:t>
            </a:r>
          </a:p>
          <a:p>
            <a:r>
              <a:rPr lang="de-DE" dirty="0" smtClean="0"/>
              <a:t>16. Sie (sein) immer freundlich und geduldig.</a:t>
            </a:r>
          </a:p>
          <a:p>
            <a:r>
              <a:rPr lang="de-DE" dirty="0" smtClean="0"/>
              <a:t> 17. Peter (tun) das gern.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72198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5786446" cy="571504"/>
          </a:xfrm>
        </p:spPr>
        <p:txBody>
          <a:bodyPr>
            <a:noAutofit/>
          </a:bodyPr>
          <a:lstStyle/>
          <a:p>
            <a:r>
              <a:rPr lang="de-DE" sz="2800" b="1" dirty="0" smtClean="0"/>
              <a:t>3. Setzen Sie die Personalendungen der Verben ein</a:t>
            </a:r>
            <a:endParaRPr lang="uk-UA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6572296" cy="5214974"/>
          </a:xfrm>
        </p:spPr>
        <p:txBody>
          <a:bodyPr>
            <a:noAutofit/>
          </a:bodyPr>
          <a:lstStyle/>
          <a:p>
            <a:r>
              <a:rPr lang="de-DE" sz="2800" dirty="0" smtClean="0"/>
              <a:t> 1. Wann </a:t>
            </a:r>
            <a:r>
              <a:rPr lang="de-DE" sz="2800" dirty="0" err="1" smtClean="0"/>
              <a:t>läut</a:t>
            </a:r>
            <a:r>
              <a:rPr lang="de-DE" sz="2800" dirty="0" smtClean="0"/>
              <a:t>_ es zur Stunde?</a:t>
            </a:r>
            <a:endParaRPr lang="uk-UA" sz="2800" dirty="0" smtClean="0"/>
          </a:p>
          <a:p>
            <a:r>
              <a:rPr lang="de-DE" sz="2800" dirty="0" smtClean="0"/>
              <a:t> 2. Der Junge kletter_ auf die Stange.</a:t>
            </a:r>
            <a:endParaRPr lang="uk-UA" sz="2800" dirty="0" smtClean="0"/>
          </a:p>
          <a:p>
            <a:r>
              <a:rPr lang="de-DE" sz="2800" dirty="0" smtClean="0"/>
              <a:t> 3. Die Mutter erklär_ etwas den Kindern. </a:t>
            </a:r>
            <a:endParaRPr lang="uk-UA" sz="2800" dirty="0" smtClean="0"/>
          </a:p>
          <a:p>
            <a:r>
              <a:rPr lang="de-DE" sz="2800" dirty="0" smtClean="0"/>
              <a:t>4. Der Mann hass_ seine Arbeit. </a:t>
            </a:r>
            <a:endParaRPr lang="uk-UA" sz="2800" dirty="0" smtClean="0"/>
          </a:p>
          <a:p>
            <a:r>
              <a:rPr lang="de-DE" sz="2800" dirty="0" smtClean="0"/>
              <a:t>5. Er übersetz_ einen Roman. </a:t>
            </a:r>
            <a:endParaRPr lang="uk-UA" sz="2800" dirty="0" smtClean="0"/>
          </a:p>
          <a:p>
            <a:r>
              <a:rPr lang="de-DE" sz="2800" dirty="0" smtClean="0"/>
              <a:t>6. In diesem Sommer </a:t>
            </a:r>
            <a:r>
              <a:rPr lang="de-DE" sz="2800" dirty="0" err="1" smtClean="0"/>
              <a:t>regn</a:t>
            </a:r>
            <a:r>
              <a:rPr lang="de-DE" sz="2800" dirty="0" smtClean="0"/>
              <a:t>_ es sehr oft.</a:t>
            </a:r>
            <a:endParaRPr lang="uk-UA" sz="2800" dirty="0" smtClean="0"/>
          </a:p>
          <a:p>
            <a:r>
              <a:rPr lang="de-DE" sz="2800" dirty="0" smtClean="0"/>
              <a:t> 7. Mein Freund sammel_ Briefmarken.</a:t>
            </a:r>
            <a:endParaRPr lang="uk-UA" sz="2800" dirty="0" smtClean="0"/>
          </a:p>
          <a:p>
            <a:r>
              <a:rPr lang="de-DE" sz="2800" dirty="0" smtClean="0"/>
              <a:t> 8. Sie </a:t>
            </a:r>
            <a:r>
              <a:rPr lang="de-DE" sz="2800" dirty="0" err="1" smtClean="0"/>
              <a:t>lüft</a:t>
            </a:r>
            <a:r>
              <a:rPr lang="de-DE" sz="2800" dirty="0" smtClean="0"/>
              <a:t>_ das Zimmer jeden Morgen. </a:t>
            </a:r>
            <a:endParaRPr lang="uk-UA" sz="2800" dirty="0" smtClean="0"/>
          </a:p>
          <a:p>
            <a:r>
              <a:rPr lang="de-DE" sz="2800" dirty="0" smtClean="0"/>
              <a:t>9. Mein Freund grüß_ mich herzlich. </a:t>
            </a:r>
            <a:endParaRPr lang="uk-UA" sz="2800" dirty="0" smtClean="0"/>
          </a:p>
          <a:p>
            <a:r>
              <a:rPr lang="de-DE" sz="2800" dirty="0" smtClean="0"/>
              <a:t>10. Der Skiläufer </a:t>
            </a:r>
            <a:r>
              <a:rPr lang="de-DE" sz="2800" dirty="0" err="1" smtClean="0"/>
              <a:t>atm</a:t>
            </a:r>
            <a:r>
              <a:rPr lang="de-DE" sz="2800" dirty="0" smtClean="0"/>
              <a:t>_ schwer. </a:t>
            </a:r>
            <a:endParaRPr lang="uk-UA" sz="28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785926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5472122" cy="6072230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11. Er kauf_ eine Zeitung. </a:t>
            </a:r>
            <a:endParaRPr lang="uk-UA" dirty="0" smtClean="0"/>
          </a:p>
          <a:p>
            <a:r>
              <a:rPr lang="de-DE" dirty="0" smtClean="0"/>
              <a:t>Sie kost_ zwei Mark. </a:t>
            </a:r>
            <a:endParaRPr lang="uk-UA" dirty="0" smtClean="0"/>
          </a:p>
          <a:p>
            <a:r>
              <a:rPr lang="de-DE" dirty="0" smtClean="0"/>
              <a:t>12. Meine Schwester wohn_ in einer anderen Stadt. </a:t>
            </a:r>
            <a:endParaRPr lang="uk-UA" dirty="0" smtClean="0"/>
          </a:p>
          <a:p>
            <a:r>
              <a:rPr lang="de-DE" dirty="0" smtClean="0"/>
              <a:t>13. Arbeit_ er in dieser Fabrik? </a:t>
            </a:r>
            <a:endParaRPr lang="uk-UA" dirty="0" smtClean="0"/>
          </a:p>
          <a:p>
            <a:r>
              <a:rPr lang="de-DE" dirty="0" smtClean="0"/>
              <a:t>14. Die Frau häng_ den Kalender über den Tisch. </a:t>
            </a:r>
            <a:endParaRPr lang="uk-UA" dirty="0" smtClean="0"/>
          </a:p>
          <a:p>
            <a:r>
              <a:rPr lang="de-DE" dirty="0" smtClean="0"/>
              <a:t>15. Der Hund fass_ den Hasen. </a:t>
            </a:r>
            <a:endParaRPr lang="uk-UA" dirty="0" smtClean="0"/>
          </a:p>
          <a:p>
            <a:r>
              <a:rPr lang="de-DE" dirty="0" smtClean="0"/>
              <a:t>16. Im Winter heiz_ er den Ofen jeden Tag. </a:t>
            </a:r>
            <a:endParaRPr lang="uk-UA" dirty="0" smtClean="0"/>
          </a:p>
          <a:p>
            <a:r>
              <a:rPr lang="de-DE" dirty="0" smtClean="0"/>
              <a:t>17. Er gratulier_ mir zum Geburtstag und wünsch_ mir alles Gute. </a:t>
            </a:r>
            <a:endParaRPr lang="uk-UA" dirty="0" smtClean="0"/>
          </a:p>
          <a:p>
            <a:r>
              <a:rPr lang="de-DE" dirty="0" smtClean="0"/>
              <a:t>18. Sie hör_ mich nicht. </a:t>
            </a:r>
            <a:endParaRPr lang="uk-UA" dirty="0" smtClean="0"/>
          </a:p>
          <a:p>
            <a:r>
              <a:rPr lang="de-DE" dirty="0" smtClean="0"/>
              <a:t>19. Das Mädchen stell_ den Stuhl an den Tisch. </a:t>
            </a:r>
            <a:endParaRPr lang="uk-UA" dirty="0" smtClean="0"/>
          </a:p>
          <a:p>
            <a:r>
              <a:rPr lang="de-DE" dirty="0" smtClean="0"/>
              <a:t>20. Das Flugzeug </a:t>
            </a:r>
            <a:r>
              <a:rPr lang="de-DE" dirty="0" err="1" smtClean="0"/>
              <a:t>land</a:t>
            </a:r>
            <a:r>
              <a:rPr lang="de-DE" dirty="0" smtClean="0"/>
              <a:t>_ um 10 Uhr.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643702" y="1071546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4. Gebrauchen Sie die in Klammern stehenden Verben in richtiger Form.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6786610" cy="5500726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1. Der Schnee (bedecken) die Erde. </a:t>
            </a:r>
            <a:endParaRPr lang="pl-PL" dirty="0" smtClean="0"/>
          </a:p>
          <a:p>
            <a:r>
              <a:rPr lang="de-DE" dirty="0" smtClean="0"/>
              <a:t>2. Die Straßen (bilden) hier eine Kreuzung. </a:t>
            </a:r>
            <a:endParaRPr lang="pl-PL" dirty="0" smtClean="0"/>
          </a:p>
          <a:p>
            <a:r>
              <a:rPr lang="de-DE" dirty="0" smtClean="0"/>
              <a:t>3. (Hören) ihr jetzt weniger Radio? </a:t>
            </a:r>
            <a:endParaRPr lang="pl-PL" dirty="0" smtClean="0"/>
          </a:p>
          <a:p>
            <a:r>
              <a:rPr lang="de-DE" dirty="0" smtClean="0"/>
              <a:t>4. Wie hoch (hängen) du die Uhr? </a:t>
            </a:r>
            <a:endParaRPr lang="pl-PL" dirty="0" smtClean="0"/>
          </a:p>
          <a:p>
            <a:r>
              <a:rPr lang="de-DE" dirty="0" smtClean="0"/>
              <a:t>5. Die Dame (warten) auf das Taxi. </a:t>
            </a:r>
            <a:endParaRPr lang="pl-PL" dirty="0" smtClean="0"/>
          </a:p>
          <a:p>
            <a:r>
              <a:rPr lang="de-DE" dirty="0" smtClean="0"/>
              <a:t>6. Wie oft (putzen) du die Fenster? </a:t>
            </a:r>
            <a:endParaRPr lang="pl-PL" dirty="0" smtClean="0"/>
          </a:p>
          <a:p>
            <a:r>
              <a:rPr lang="de-DE" dirty="0" smtClean="0"/>
              <a:t>7. Der Ausländer (wiederholen) die Wörter. </a:t>
            </a:r>
            <a:endParaRPr lang="pl-PL" dirty="0" smtClean="0"/>
          </a:p>
          <a:p>
            <a:r>
              <a:rPr lang="de-DE" dirty="0" smtClean="0"/>
              <a:t>8. Diese Arbeit (schaden) seiner Gesundheit. </a:t>
            </a:r>
            <a:endParaRPr lang="pl-PL" dirty="0" smtClean="0"/>
          </a:p>
          <a:p>
            <a:r>
              <a:rPr lang="de-DE" dirty="0" smtClean="0"/>
              <a:t>9. (Lernen) du in der Schule einen Beruf? </a:t>
            </a:r>
            <a:endParaRPr lang="pl-PL" dirty="0" smtClean="0"/>
          </a:p>
          <a:p>
            <a:r>
              <a:rPr lang="de-DE" dirty="0" smtClean="0"/>
              <a:t>10. Wie oft (besuchen) Sie Ihren Sohn ? 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32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32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r>
              <a:rPr lang="pl-PL" sz="32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 –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це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простий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Calibri" pitchFamily="34" charset="0"/>
              </a:rPr>
              <a:t>теперішній</a:t>
            </a:r>
            <a:r>
              <a:rPr lang="ru-RU" sz="3200" dirty="0" smtClean="0">
                <a:solidFill>
                  <a:srgbClr val="002060"/>
                </a:solidFill>
                <a:latin typeface="Calibri" pitchFamily="34" charset="0"/>
              </a:rPr>
              <a:t> час</a:t>
            </a:r>
            <a:endParaRPr lang="uk-UA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660532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6984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6329378" cy="6143668"/>
          </a:xfrm>
        </p:spPr>
        <p:txBody>
          <a:bodyPr>
            <a:normAutofit/>
          </a:bodyPr>
          <a:lstStyle/>
          <a:p>
            <a:r>
              <a:rPr lang="de-DE" sz="2800" dirty="0" smtClean="0"/>
              <a:t>11. Die Reise (dauern) fünf Tage.</a:t>
            </a:r>
            <a:endParaRPr lang="pl-PL" sz="2800" dirty="0" smtClean="0"/>
          </a:p>
          <a:p>
            <a:r>
              <a:rPr lang="de-DE" sz="2800" dirty="0" smtClean="0"/>
              <a:t> 12. </a:t>
            </a:r>
            <a:r>
              <a:rPr lang="de-DE" sz="2800" dirty="0" err="1" smtClean="0"/>
              <a:t>Wieviel</a:t>
            </a:r>
            <a:r>
              <a:rPr lang="de-DE" sz="2800" dirty="0" smtClean="0"/>
              <a:t> (kosten) dieser Wagen?</a:t>
            </a:r>
            <a:endParaRPr lang="pl-PL" sz="2800" dirty="0" smtClean="0"/>
          </a:p>
          <a:p>
            <a:r>
              <a:rPr lang="de-DE" sz="2800" dirty="0" smtClean="0"/>
              <a:t> 13. Die Polizei (verhaften) die Räuber. </a:t>
            </a:r>
            <a:endParaRPr lang="pl-PL" sz="2800" dirty="0" smtClean="0"/>
          </a:p>
          <a:p>
            <a:r>
              <a:rPr lang="de-DE" sz="2800" dirty="0" smtClean="0"/>
              <a:t>14. Wann (bestellen) ihr die Fahrkarten? </a:t>
            </a:r>
            <a:endParaRPr lang="pl-PL" sz="2800" dirty="0" smtClean="0"/>
          </a:p>
          <a:p>
            <a:r>
              <a:rPr lang="de-DE" sz="2800" dirty="0" smtClean="0"/>
              <a:t>15. Der Vater (beobachten) die Kinder. </a:t>
            </a:r>
            <a:endParaRPr lang="pl-PL" sz="2800" dirty="0" smtClean="0"/>
          </a:p>
          <a:p>
            <a:r>
              <a:rPr lang="de-DE" sz="2800" dirty="0" smtClean="0"/>
              <a:t>16. Warum (beachten) ihr die Verkehrszeichen nicht? </a:t>
            </a:r>
            <a:endParaRPr lang="pl-PL" sz="2800" dirty="0" smtClean="0"/>
          </a:p>
          <a:p>
            <a:r>
              <a:rPr lang="de-DE" sz="2800" dirty="0" smtClean="0"/>
              <a:t>17. Wir (feiern) heute das Ende des Semesters. </a:t>
            </a:r>
            <a:endParaRPr lang="pl-PL" sz="2800" dirty="0" smtClean="0"/>
          </a:p>
          <a:p>
            <a:r>
              <a:rPr lang="de-DE" sz="2800" dirty="0" smtClean="0"/>
              <a:t>18. Was (bedeuten) dieses Wort? </a:t>
            </a:r>
            <a:endParaRPr lang="pl-PL" sz="2800" dirty="0" smtClean="0"/>
          </a:p>
          <a:p>
            <a:r>
              <a:rPr lang="de-DE" sz="2800" dirty="0" smtClean="0"/>
              <a:t>19. Wie viele Sprachen (beherrschen) du? </a:t>
            </a:r>
            <a:endParaRPr lang="uk-UA" sz="2800" dirty="0" smtClean="0"/>
          </a:p>
          <a:p>
            <a:endParaRPr lang="uk-UA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6. Gebrauchen Sie die in Klammern stehenden Verben in richtiger Form.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6115064" cy="5786454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1. Warum (essen) ihr die Suppe nicht?</a:t>
            </a:r>
            <a:endParaRPr lang="pl-PL" dirty="0" smtClean="0"/>
          </a:p>
          <a:p>
            <a:r>
              <a:rPr lang="de-DE" dirty="0" smtClean="0"/>
              <a:t> 2. Welchen Sport (treiben) Sie? </a:t>
            </a:r>
            <a:endParaRPr lang="pl-PL" dirty="0" smtClean="0"/>
          </a:p>
          <a:p>
            <a:r>
              <a:rPr lang="de-DE" dirty="0" smtClean="0"/>
              <a:t>3. Sie (schweigen) heute den ganzen Tag.</a:t>
            </a:r>
            <a:endParaRPr lang="pl-PL" dirty="0" smtClean="0"/>
          </a:p>
          <a:p>
            <a:r>
              <a:rPr lang="de-DE" dirty="0" smtClean="0"/>
              <a:t> 4. Was (versprechen) er dir? </a:t>
            </a:r>
            <a:endParaRPr lang="pl-PL" dirty="0" smtClean="0"/>
          </a:p>
          <a:p>
            <a:r>
              <a:rPr lang="de-DE" dirty="0" smtClean="0"/>
              <a:t>5. Welches Buch (lesen) ihr als Hauslektüre? </a:t>
            </a:r>
            <a:endParaRPr lang="pl-PL" dirty="0" smtClean="0"/>
          </a:p>
          <a:p>
            <a:r>
              <a:rPr lang="de-DE" dirty="0" smtClean="0"/>
              <a:t>6. Wer (helfen) der Mutter im Haushalt? </a:t>
            </a:r>
            <a:endParaRPr lang="pl-PL" dirty="0" smtClean="0"/>
          </a:p>
          <a:p>
            <a:r>
              <a:rPr lang="de-DE" dirty="0" smtClean="0"/>
              <a:t>7. Warum (schneiden) du viel Brot? </a:t>
            </a:r>
            <a:endParaRPr lang="pl-PL" dirty="0" smtClean="0"/>
          </a:p>
          <a:p>
            <a:r>
              <a:rPr lang="de-DE" dirty="0" smtClean="0"/>
              <a:t>8. Welches Kleid (gefallen) dir? </a:t>
            </a:r>
            <a:endParaRPr lang="pl-PL" dirty="0" smtClean="0"/>
          </a:p>
          <a:p>
            <a:r>
              <a:rPr lang="de-DE" dirty="0" smtClean="0"/>
              <a:t>9. (Fahren) du zur Arbeit mit dem Bus oder (gehen) du zu Fuß? 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6472254" cy="5340369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10. Was (fressen) deine Katze?</a:t>
            </a:r>
            <a:endParaRPr lang="pl-PL" dirty="0" smtClean="0"/>
          </a:p>
          <a:p>
            <a:r>
              <a:rPr lang="de-DE" dirty="0" smtClean="0"/>
              <a:t> 11. Was (trinken) diese Herren?</a:t>
            </a:r>
            <a:endParaRPr lang="pl-PL" dirty="0" smtClean="0"/>
          </a:p>
          <a:p>
            <a:r>
              <a:rPr lang="de-DE" dirty="0" smtClean="0"/>
              <a:t> 12. Im Hof (wachsen) eine Tanne. </a:t>
            </a:r>
            <a:endParaRPr lang="pl-PL" dirty="0" smtClean="0"/>
          </a:p>
          <a:p>
            <a:r>
              <a:rPr lang="de-DE" dirty="0" smtClean="0"/>
              <a:t>13. (Schaffen) du das heute?</a:t>
            </a:r>
            <a:endParaRPr lang="pl-PL" dirty="0" smtClean="0"/>
          </a:p>
          <a:p>
            <a:r>
              <a:rPr lang="de-DE" dirty="0" smtClean="0"/>
              <a:t> 14. Wir (schreiben) ihm jede Woche. </a:t>
            </a:r>
            <a:endParaRPr lang="pl-PL" dirty="0" smtClean="0"/>
          </a:p>
          <a:p>
            <a:r>
              <a:rPr lang="de-DE" dirty="0" smtClean="0"/>
              <a:t>15. Der Schüler (vergleichen) zwei Sätze. </a:t>
            </a:r>
            <a:endParaRPr lang="pl-PL" dirty="0" smtClean="0"/>
          </a:p>
          <a:p>
            <a:r>
              <a:rPr lang="de-DE" dirty="0" smtClean="0"/>
              <a:t>16. Von wem (sprechen) ihr so lange?</a:t>
            </a:r>
            <a:endParaRPr lang="pl-PL" dirty="0" smtClean="0"/>
          </a:p>
          <a:p>
            <a:r>
              <a:rPr lang="de-DE" dirty="0" smtClean="0"/>
              <a:t> 17. Du (vergessen) deinen Schlüssel hier.</a:t>
            </a:r>
            <a:endParaRPr lang="pl-PL" dirty="0" smtClean="0"/>
          </a:p>
          <a:p>
            <a:r>
              <a:rPr lang="de-DE" dirty="0" smtClean="0"/>
              <a:t> 18. Der Bleistift (fallen) unter den Tisch.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58016" y="1214422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46"/>
          </a:xfrm>
        </p:spPr>
        <p:txBody>
          <a:bodyPr>
            <a:normAutofit fontScale="90000"/>
          </a:bodyPr>
          <a:lstStyle/>
          <a:p>
            <a:r>
              <a:rPr lang="de-DE" sz="2700" b="1" dirty="0" smtClean="0"/>
              <a:t>9. Setzen Sie die in Klammern stehenden Verben mit trennbaren und untrennbaren Präfixen in richtiger Form ein.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6400816" cy="6072206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Muster: Ich …oft Briefe von meiner Freundin. (bekommen) – Ich bekomme oft Briefe von meiner Freundin. Bald … meine Freundin in </a:t>
            </a:r>
            <a:r>
              <a:rPr lang="de-DE" dirty="0" err="1" smtClean="0"/>
              <a:t>Winnyzja</a:t>
            </a:r>
            <a:r>
              <a:rPr lang="de-DE" dirty="0" smtClean="0"/>
              <a:t>. (ankommen) – Bald kommt meine Freundin in </a:t>
            </a:r>
            <a:r>
              <a:rPr lang="de-DE" dirty="0" err="1" smtClean="0"/>
              <a:t>Winnyzja</a:t>
            </a:r>
            <a:r>
              <a:rPr lang="de-DE" dirty="0" smtClean="0"/>
              <a:t> an. </a:t>
            </a:r>
            <a:endParaRPr lang="pl-PL" dirty="0" smtClean="0"/>
          </a:p>
          <a:p>
            <a:r>
              <a:rPr lang="de-DE" dirty="0" smtClean="0"/>
              <a:t>1. Im Sommer … die Sonne sehr früh. (aufstehen). 2. Die Mutter … das Geschirr. (abtrocknen) </a:t>
            </a:r>
            <a:endParaRPr lang="pl-PL" dirty="0" smtClean="0"/>
          </a:p>
          <a:p>
            <a:r>
              <a:rPr lang="de-DE" dirty="0" smtClean="0"/>
              <a:t>3. Am Sonnabend … er nach München. (zurückfliegen) </a:t>
            </a:r>
            <a:endParaRPr lang="pl-PL" dirty="0" smtClean="0"/>
          </a:p>
          <a:p>
            <a:r>
              <a:rPr lang="de-DE" dirty="0" smtClean="0"/>
              <a:t>4. Die Polizei … den Dieb. (verfolgen)</a:t>
            </a:r>
            <a:endParaRPr lang="pl-PL" dirty="0" smtClean="0"/>
          </a:p>
          <a:p>
            <a:r>
              <a:rPr lang="de-DE" dirty="0" smtClean="0"/>
              <a:t> 5. Der Arzt … den Kranken. (untersuchen)</a:t>
            </a:r>
            <a:endParaRPr lang="pl-PL" dirty="0" smtClean="0"/>
          </a:p>
          <a:p>
            <a:r>
              <a:rPr lang="de-DE" dirty="0" smtClean="0"/>
              <a:t> 6. Ich … die Post jeden Tag. (bekommen) </a:t>
            </a:r>
            <a:endParaRPr lang="pl-PL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072298" y="785794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7984" y="4786322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6000792" cy="6643710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7. Die Großeltern … die Feiertage lieber zu Hause. (verbringen)</a:t>
            </a:r>
            <a:endParaRPr lang="uk-UA" dirty="0" smtClean="0"/>
          </a:p>
          <a:p>
            <a:r>
              <a:rPr lang="de-DE" dirty="0" smtClean="0"/>
              <a:t>8. Die Schüler … die neuen Wörter. (aufschreiben) </a:t>
            </a:r>
            <a:endParaRPr lang="pl-PL" dirty="0" smtClean="0"/>
          </a:p>
          <a:p>
            <a:r>
              <a:rPr lang="de-DE" dirty="0" smtClean="0"/>
              <a:t>9. Der Zug … in der Nacht. (ankommen). </a:t>
            </a:r>
            <a:endParaRPr lang="pl-PL" dirty="0" smtClean="0"/>
          </a:p>
          <a:p>
            <a:r>
              <a:rPr lang="de-DE" dirty="0" smtClean="0"/>
              <a:t>10. Die Frau … schöne Blumen. (gießen) </a:t>
            </a:r>
            <a:endParaRPr lang="pl-PL" dirty="0" smtClean="0"/>
          </a:p>
          <a:p>
            <a:r>
              <a:rPr lang="de-DE" dirty="0" smtClean="0"/>
              <a:t>11. Das Fest … im Mai. (stattfinden). </a:t>
            </a:r>
            <a:endParaRPr lang="pl-PL" dirty="0" smtClean="0"/>
          </a:p>
          <a:p>
            <a:r>
              <a:rPr lang="de-DE" dirty="0" smtClean="0"/>
              <a:t>12. Wann … Ihre Freunde von ihrer Reise? (zurückkommen) </a:t>
            </a:r>
            <a:endParaRPr lang="pl-PL" dirty="0" smtClean="0"/>
          </a:p>
          <a:p>
            <a:r>
              <a:rPr lang="de-DE" dirty="0" smtClean="0"/>
              <a:t>13. Mein Freund und ich … im Sommer eine große Radtour. (unternehmen). </a:t>
            </a:r>
            <a:endParaRPr lang="pl-PL" dirty="0" smtClean="0"/>
          </a:p>
          <a:p>
            <a:r>
              <a:rPr lang="de-DE" dirty="0" smtClean="0"/>
              <a:t>14. Sie … uns in der kommenden Woche. (besuchen)</a:t>
            </a:r>
            <a:endParaRPr lang="uk-UA" dirty="0" smtClean="0"/>
          </a:p>
          <a:p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786578" y="214290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643702" y="4500570"/>
          <a:ext cx="2286016" cy="17755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</a:tblGrid>
              <a:tr h="428628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Невідокремлювані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префікси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Be, ge, er, ver, zer, ent, emp, miss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0108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10. Gebrauchen Sie die in Klammern stehenden Reflexivverben in richtiger Form. 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5043494" cy="5126055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Muster: Ich (sich erkälten) leicht. – Ich erkälte mich leicht.</a:t>
            </a:r>
            <a:endParaRPr lang="pl-PL" dirty="0" smtClean="0"/>
          </a:p>
          <a:p>
            <a:r>
              <a:rPr lang="de-DE" dirty="0" smtClean="0"/>
              <a:t> 1. Wir (sich bedanken) bei unserem Gastgeber.</a:t>
            </a:r>
            <a:endParaRPr lang="pl-PL" dirty="0" smtClean="0"/>
          </a:p>
          <a:p>
            <a:r>
              <a:rPr lang="de-DE" dirty="0" smtClean="0"/>
              <a:t> 2. Der Schüler (sich verspäten) zum Unterricht.</a:t>
            </a:r>
            <a:endParaRPr lang="pl-PL" dirty="0" smtClean="0"/>
          </a:p>
          <a:p>
            <a:r>
              <a:rPr lang="de-DE" dirty="0" smtClean="0"/>
              <a:t> 3. Die Mädchen (sich anziehen) langsam.</a:t>
            </a:r>
            <a:endParaRPr lang="pl-PL" dirty="0" smtClean="0"/>
          </a:p>
          <a:p>
            <a:r>
              <a:rPr lang="de-DE" dirty="0" smtClean="0"/>
              <a:t> 4. Ich (sich anhören) die Jazzmusik sehr selten. </a:t>
            </a:r>
            <a:endParaRPr lang="pl-PL" dirty="0" smtClean="0"/>
          </a:p>
          <a:p>
            <a:r>
              <a:rPr lang="de-DE" dirty="0" smtClean="0"/>
              <a:t>5. Ich (sich verabreden) mit ihm.</a:t>
            </a:r>
            <a:endParaRPr lang="pl-PL" dirty="0" smtClean="0"/>
          </a:p>
          <a:p>
            <a:r>
              <a:rPr lang="de-DE" dirty="0" smtClean="0"/>
              <a:t> 6. Der Mann (sich rasieren) mit seinem neuen Rasierapparat. 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86512" y="1643050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  mich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dich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sich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uns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euch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sich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5643602" cy="6429420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7. Du (sich merken) den Weg. </a:t>
            </a:r>
            <a:endParaRPr lang="pl-PL" dirty="0" smtClean="0"/>
          </a:p>
          <a:p>
            <a:r>
              <a:rPr lang="de-DE" dirty="0" smtClean="0"/>
              <a:t>8. Die Touristen (sich nähern) einem kleinen See. </a:t>
            </a:r>
            <a:endParaRPr lang="pl-PL" dirty="0" smtClean="0"/>
          </a:p>
          <a:p>
            <a:r>
              <a:rPr lang="de-DE" dirty="0" smtClean="0"/>
              <a:t>9. Mein Bruder (sich ärgern) über mich.</a:t>
            </a:r>
            <a:endParaRPr lang="pl-PL" dirty="0" smtClean="0"/>
          </a:p>
          <a:p>
            <a:r>
              <a:rPr lang="de-DE" dirty="0" smtClean="0"/>
              <a:t> 10. Du (sich irren). </a:t>
            </a:r>
            <a:endParaRPr lang="pl-PL" dirty="0" smtClean="0"/>
          </a:p>
          <a:p>
            <a:r>
              <a:rPr lang="de-DE" dirty="0" smtClean="0"/>
              <a:t>11. Wir (sich unterhalten) mit unseren Bekannten. </a:t>
            </a:r>
            <a:endParaRPr lang="pl-PL" dirty="0" smtClean="0"/>
          </a:p>
          <a:p>
            <a:r>
              <a:rPr lang="de-DE" dirty="0" smtClean="0"/>
              <a:t>12. Ich (sich vorstellen) sein Gesicht. </a:t>
            </a:r>
            <a:endParaRPr lang="pl-PL" dirty="0" smtClean="0"/>
          </a:p>
          <a:p>
            <a:r>
              <a:rPr lang="de-DE" dirty="0" smtClean="0"/>
              <a:t>13. Ihr (sich setzen) immer hier. </a:t>
            </a:r>
            <a:endParaRPr lang="pl-PL" dirty="0" smtClean="0"/>
          </a:p>
          <a:p>
            <a:r>
              <a:rPr lang="de-DE" dirty="0" smtClean="0"/>
              <a:t>14. Du (sich gewöhnen) an das Leben im Ferienheim.</a:t>
            </a:r>
            <a:endParaRPr lang="pl-PL" dirty="0" smtClean="0"/>
          </a:p>
          <a:p>
            <a:r>
              <a:rPr lang="de-DE" dirty="0" smtClean="0"/>
              <a:t> 15. Die Frauen (sich schön machen) vor dem Konzert.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286512" y="1643050"/>
          <a:ext cx="2071702" cy="363287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702"/>
              </a:tblGrid>
              <a:tr h="366125">
                <a:tc>
                  <a:txBody>
                    <a:bodyPr/>
                    <a:lstStyle/>
                    <a:p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 однини</a:t>
                      </a:r>
                      <a:endParaRPr lang="uk-UA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  mich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du –(e)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dich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7760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sich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0" dirty="0" smtClean="0">
                          <a:solidFill>
                            <a:schemeClr val="tx1"/>
                          </a:solidFill>
                        </a:rPr>
                        <a:t>Особи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</a:rPr>
                        <a:t> множ.</a:t>
                      </a:r>
                      <a:endParaRPr lang="uk-UA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  uns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5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      euch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 –en </a:t>
                      </a:r>
                      <a:r>
                        <a:rPr lang="pl-PL" sz="2000" b="1" dirty="0" smtClean="0">
                          <a:solidFill>
                            <a:schemeClr val="tx1"/>
                          </a:solidFill>
                        </a:rPr>
                        <a:t>   sich</a:t>
                      </a:r>
                      <a:endParaRPr lang="uk-UA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74638"/>
            <a:ext cx="3857652" cy="65403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214422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Теперішній час Теперішній час дієслів утворюється від основи інфінітива за допомогою особових закінчень. Кожній особі в однині і множині відповідає певне закінчення. </a:t>
            </a:r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8662" y="2500306"/>
          <a:ext cx="7429552" cy="38741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57388"/>
                <a:gridCol w="1857388"/>
                <a:gridCol w="1857388"/>
                <a:gridCol w="1857388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    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sage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-en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sagen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     du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–</a:t>
                      </a:r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r"/>
                      <a:r>
                        <a:rPr lang="uk-UA" sz="2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e)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sagst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-(e)t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III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          -(e)t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sagt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</a:rPr>
                        <a:t> -en </a:t>
                      </a:r>
                      <a:endParaRPr lang="uk-UA" sz="2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dirty="0" err="1" smtClean="0">
                          <a:solidFill>
                            <a:schemeClr val="tx1"/>
                          </a:solidFill>
                        </a:rPr>
                        <a:t>sagen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слабких дієслів (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schwachen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</a:p>
          <a:p>
            <a:r>
              <a:rPr lang="uk-UA" sz="2400" dirty="0" smtClean="0"/>
              <a:t>Якщо основа слабкого дієслова закінчується на -</a:t>
            </a:r>
            <a:r>
              <a:rPr lang="en-US" sz="2400" dirty="0" smtClean="0"/>
              <a:t>d, -t, -m, -n, </a:t>
            </a:r>
            <a:r>
              <a:rPr lang="uk-UA" sz="2400" dirty="0" smtClean="0"/>
              <a:t>то у 2-й особі однини і множини та у 3-й особі однини перед особовим закінченням вставляється голосний </a:t>
            </a:r>
            <a:r>
              <a:rPr lang="uk-UA" sz="2400" b="1" dirty="0" smtClean="0"/>
              <a:t>е</a:t>
            </a:r>
            <a:r>
              <a:rPr lang="pl-PL" sz="2400" dirty="0" smtClean="0"/>
              <a:t> 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5266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arbeite</a:t>
                      </a:r>
                      <a:r>
                        <a:rPr lang="en-US" sz="2400" dirty="0" smtClean="0"/>
                        <a:t>, bade, </a:t>
                      </a:r>
                      <a:r>
                        <a:rPr lang="en-US" sz="2400" dirty="0" err="1" smtClean="0"/>
                        <a:t>rechne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zeichne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zeichnen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st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e</a:t>
                      </a:r>
                      <a:r>
                        <a:rPr lang="en-US" sz="2400" dirty="0" err="1" smtClean="0"/>
                        <a:t>t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arbeiten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baden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rechnen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zeichnen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слабких дієслів (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die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schwachen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) </a:t>
            </a:r>
          </a:p>
          <a:p>
            <a:r>
              <a:rPr lang="uk-UA" sz="2400" dirty="0" smtClean="0"/>
              <a:t>Дієслова, основа яких закінчується на -</a:t>
            </a:r>
            <a:r>
              <a:rPr lang="en-US" sz="2400" dirty="0" smtClean="0"/>
              <a:t>s, -</a:t>
            </a:r>
            <a:r>
              <a:rPr lang="en-US" sz="2400" dirty="0" err="1" smtClean="0"/>
              <a:t>ss</a:t>
            </a:r>
            <a:r>
              <a:rPr lang="en-US" sz="2400" dirty="0" smtClean="0"/>
              <a:t>, -ß, -z, -</a:t>
            </a:r>
            <a:r>
              <a:rPr lang="en-US" sz="2400" dirty="0" err="1" smtClean="0"/>
              <a:t>tz</a:t>
            </a:r>
            <a:r>
              <a:rPr lang="en-US" sz="2400" dirty="0" smtClean="0"/>
              <a:t>, -x </a:t>
            </a:r>
            <a:r>
              <a:rPr lang="uk-UA" sz="2400" dirty="0" smtClean="0"/>
              <a:t>у 2-й особі однини приєднують особове закінчення -</a:t>
            </a:r>
            <a:r>
              <a:rPr lang="en-US" sz="2400" dirty="0" smtClean="0"/>
              <a:t>t </a:t>
            </a:r>
            <a:r>
              <a:rPr lang="uk-UA" sz="2400" dirty="0" smtClean="0"/>
              <a:t>замість -</a:t>
            </a:r>
            <a:r>
              <a:rPr lang="en-US" sz="2400" dirty="0" err="1" smtClean="0"/>
              <a:t>st</a:t>
            </a:r>
            <a:r>
              <a:rPr lang="en-US" sz="2400" dirty="0" smtClean="0"/>
              <a:t>: </a:t>
            </a:r>
            <a:r>
              <a:rPr lang="pl-PL" sz="2400" dirty="0" smtClean="0"/>
              <a:t> 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heiße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ß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heißen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sitzen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сильних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(die starken Verben)</a:t>
            </a:r>
            <a:endParaRPr lang="en-US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ru-RU" sz="2400" dirty="0" err="1" smtClean="0"/>
              <a:t>Дієслова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сильної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дієвідміни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кореневими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голосними</a:t>
            </a:r>
            <a:r>
              <a:rPr lang="ru-RU" sz="2400" dirty="0" smtClean="0"/>
              <a:t> а, о, </a:t>
            </a:r>
            <a:r>
              <a:rPr lang="ru-RU" sz="2400" dirty="0" err="1" smtClean="0"/>
              <a:t>u</a:t>
            </a:r>
            <a:r>
              <a:rPr lang="ru-RU" sz="2400" dirty="0" smtClean="0"/>
              <a:t>, </a:t>
            </a:r>
            <a:r>
              <a:rPr lang="ru-RU" sz="2400" dirty="0" err="1" smtClean="0"/>
              <a:t>au</a:t>
            </a:r>
            <a:r>
              <a:rPr lang="ru-RU" sz="2400" dirty="0" smtClean="0"/>
              <a:t> у 2-й </a:t>
            </a:r>
            <a:r>
              <a:rPr lang="ru-RU" sz="2400" dirty="0" err="1" smtClean="0"/>
              <a:t>і</a:t>
            </a:r>
            <a:r>
              <a:rPr lang="ru-RU" sz="2400" dirty="0" smtClean="0"/>
              <a:t> 3-й </a:t>
            </a:r>
            <a:r>
              <a:rPr lang="ru-RU" sz="2400" dirty="0" err="1" smtClean="0"/>
              <a:t>особі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приймають</a:t>
            </a:r>
            <a:r>
              <a:rPr lang="ru-RU" sz="2400" dirty="0" smtClean="0"/>
              <a:t> умлаут: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hrst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ö</a:t>
                      </a:r>
                      <a:r>
                        <a:rPr lang="en-US" sz="2400" dirty="0" err="1" smtClean="0"/>
                        <a:t>ßt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ufst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hrt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ö</a:t>
                      </a:r>
                      <a:r>
                        <a:rPr lang="en-US" sz="2400" dirty="0" err="1" smtClean="0"/>
                        <a:t>ßt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ä</a:t>
                      </a:r>
                      <a:r>
                        <a:rPr lang="en-US" sz="2400" dirty="0" err="1" smtClean="0"/>
                        <a:t>uft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fahren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stoßen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laufen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сильних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Calibri" pitchFamily="34" charset="0"/>
              </a:rPr>
              <a:t>дієслів</a:t>
            </a:r>
            <a:r>
              <a:rPr lang="de-DE" sz="2000" b="1" dirty="0" smtClean="0">
                <a:solidFill>
                  <a:srgbClr val="002060"/>
                </a:solidFill>
                <a:latin typeface="Calibri" pitchFamily="34" charset="0"/>
              </a:rPr>
              <a:t> (die starken Verben)</a:t>
            </a:r>
            <a:endParaRPr lang="en-US" sz="2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ru-RU" sz="2400" dirty="0" err="1" smtClean="0"/>
              <a:t>Сильні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дієслова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кореневим</a:t>
            </a:r>
            <a:r>
              <a:rPr lang="ru-RU" sz="2400" dirty="0" smtClean="0"/>
              <a:t> </a:t>
            </a:r>
            <a:r>
              <a:rPr lang="ru-RU" sz="2400" dirty="0" err="1" smtClean="0"/>
              <a:t>голосним</a:t>
            </a:r>
            <a:r>
              <a:rPr lang="ru-RU" sz="2400" dirty="0" smtClean="0"/>
              <a:t> -е </a:t>
            </a:r>
            <a:r>
              <a:rPr lang="ru-RU" sz="2400" dirty="0" err="1" smtClean="0"/>
              <a:t>змінюють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на -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на -</a:t>
            </a:r>
            <a:r>
              <a:rPr lang="ru-RU" sz="2400" dirty="0" err="1" smtClean="0"/>
              <a:t>іе</a:t>
            </a:r>
            <a:r>
              <a:rPr lang="ru-RU" sz="2400" dirty="0" smtClean="0"/>
              <a:t> у 2-й </a:t>
            </a:r>
            <a:r>
              <a:rPr lang="ru-RU" sz="2400" dirty="0" err="1" smtClean="0"/>
              <a:t>і</a:t>
            </a:r>
            <a:r>
              <a:rPr lang="ru-RU" sz="2400" dirty="0" smtClean="0"/>
              <a:t> 3-й </a:t>
            </a:r>
            <a:r>
              <a:rPr lang="ru-RU" sz="2400" dirty="0" err="1" smtClean="0"/>
              <a:t>особі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однини</a:t>
            </a:r>
            <a:r>
              <a:rPr lang="ru-RU" sz="2400" dirty="0" smtClean="0"/>
              <a:t>: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lese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gebe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nehme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lesen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geben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bst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mmst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lest, </a:t>
                      </a:r>
                      <a:r>
                        <a:rPr lang="en-US" sz="2400" dirty="0" err="1" smtClean="0"/>
                        <a:t>gebt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ie</a:t>
                      </a:r>
                      <a:r>
                        <a:rPr lang="en-US" sz="2400" dirty="0" err="1" smtClean="0"/>
                        <a:t>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bt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</a:t>
                      </a:r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</a:rPr>
                        <a:t>i</a:t>
                      </a:r>
                      <a:r>
                        <a:rPr lang="en-US" sz="2400" dirty="0" err="1" smtClean="0"/>
                        <a:t>mmt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lesen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geben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nehmen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</a:rPr>
              <a:t>Відмінювання неправильних дієслів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haben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sein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werden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(die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unregelmäßigen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Verben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)</a:t>
            </a:r>
            <a:endParaRPr lang="pl-PL" sz="2400" b="1" dirty="0" smtClean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85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Pr</a:t>
            </a:r>
            <a:r>
              <a:rPr lang="uk-UA" sz="2400" b="1" dirty="0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ӓ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  <a:cs typeface="Times New Roman"/>
              </a:rPr>
              <a:t>sens</a:t>
            </a:r>
            <a:endParaRPr lang="uk-UA" sz="2400" dirty="0">
              <a:latin typeface="Calibri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2285992"/>
          <a:ext cx="8715404" cy="31063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40831"/>
                <a:gridCol w="3016871"/>
                <a:gridCol w="1340831"/>
                <a:gridCol w="3016871"/>
              </a:tblGrid>
              <a:tr h="707688"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Однина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Особа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0" dirty="0" smtClean="0">
                          <a:solidFill>
                            <a:schemeClr val="tx1"/>
                          </a:solidFill>
                        </a:rPr>
                        <a:t>Множина </a:t>
                      </a:r>
                    </a:p>
                    <a:p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ich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</a:t>
                      </a:r>
                      <a:r>
                        <a:rPr lang="en-US" sz="2400" dirty="0" smtClean="0"/>
                        <a:t>, bin, </a:t>
                      </a:r>
                      <a:r>
                        <a:rPr lang="en-US" sz="2400" dirty="0" err="1" smtClean="0"/>
                        <a:t>werde</a:t>
                      </a:r>
                      <a:r>
                        <a:rPr lang="en-US" sz="2400" dirty="0" smtClean="0"/>
                        <a:t> 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wir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sind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werden</a:t>
                      </a:r>
                      <a:endParaRPr lang="uk-UA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12827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du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hast, </a:t>
                      </a:r>
                      <a:r>
                        <a:rPr lang="en-US" sz="2400" dirty="0" err="1" smtClean="0"/>
                        <a:t>bist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wirst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ihr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seid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werdet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057757"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er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hat, </a:t>
                      </a:r>
                      <a:r>
                        <a:rPr lang="en-US" sz="2400" dirty="0" err="1" smtClean="0"/>
                        <a:t>ist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wird</a:t>
                      </a:r>
                      <a:r>
                        <a:rPr lang="en-US" sz="2400" dirty="0" smtClean="0"/>
                        <a:t> </a:t>
                      </a:r>
                      <a:endParaRPr lang="uk-UA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Sie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uk-UA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haben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sind</a:t>
                      </a:r>
                      <a:r>
                        <a:rPr lang="en-US" sz="2400" dirty="0" smtClean="0"/>
                        <a:t>, </a:t>
                      </a:r>
                      <a:r>
                        <a:rPr lang="en-US" sz="2400" dirty="0" err="1" smtClean="0"/>
                        <a:t>werden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1. Setzen Sie die Verben sein, haben oder werden in richtiger Form ein.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de-DE" dirty="0" smtClean="0"/>
              <a:t>1. Ich … Studentin, meine Schwester … Schülerin, und unsere Eltern … Ingenieure. </a:t>
            </a:r>
          </a:p>
          <a:p>
            <a:r>
              <a:rPr lang="de-DE" dirty="0" smtClean="0"/>
              <a:t>2. Ich … eine Katze, meine Freundin … auch eine Katze, und unsere Freunde … einen Hund.</a:t>
            </a:r>
          </a:p>
          <a:p>
            <a:r>
              <a:rPr lang="de-DE" dirty="0" smtClean="0"/>
              <a:t> 3. Ich studiere Deutsch und … Deutschlehrerin. Mein Bruder studiert Geschichte, er … auch Lehrer. Und was … du?</a:t>
            </a:r>
          </a:p>
          <a:p>
            <a:r>
              <a:rPr lang="de-DE" dirty="0" smtClean="0"/>
              <a:t> 4. Was … in deiner Mappe? </a:t>
            </a:r>
          </a:p>
          <a:p>
            <a:r>
              <a:rPr lang="de-DE" dirty="0" smtClean="0"/>
              <a:t>5. In zwei Jahren … er Arzt. 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2708</Words>
  <Application>Microsoft Office PowerPoint</Application>
  <PresentationFormat>Экран (4:3)</PresentationFormat>
  <Paragraphs>408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Thema: Prӓsens</vt:lpstr>
      <vt:lpstr>Prӓsens – це простий теперішній час</vt:lpstr>
      <vt:lpstr>Prӓsens</vt:lpstr>
      <vt:lpstr>Слайд 4</vt:lpstr>
      <vt:lpstr>Слайд 5</vt:lpstr>
      <vt:lpstr>Слайд 6</vt:lpstr>
      <vt:lpstr>Слайд 7</vt:lpstr>
      <vt:lpstr>Слайд 8</vt:lpstr>
      <vt:lpstr>1. Setzen Sie die Verben sein, haben oder werden in richtiger Form ein.</vt:lpstr>
      <vt:lpstr>Слайд 10</vt:lpstr>
      <vt:lpstr>Слайд 11</vt:lpstr>
      <vt:lpstr>Слайд 12</vt:lpstr>
      <vt:lpstr>Слайд 13</vt:lpstr>
      <vt:lpstr>Слайд 14</vt:lpstr>
      <vt:lpstr>2. Gebrauchen Sie die in Klammern stehenden Verben in richtiger Form. </vt:lpstr>
      <vt:lpstr>Слайд 16</vt:lpstr>
      <vt:lpstr>3. Setzen Sie die Personalendungen der Verben ein</vt:lpstr>
      <vt:lpstr>Слайд 18</vt:lpstr>
      <vt:lpstr>4. Gebrauchen Sie die in Klammern stehenden Verben in richtiger Form.</vt:lpstr>
      <vt:lpstr>Слайд 20</vt:lpstr>
      <vt:lpstr>6. Gebrauchen Sie die in Klammern stehenden Verben in richtiger Form. </vt:lpstr>
      <vt:lpstr>Слайд 22</vt:lpstr>
      <vt:lpstr>9. Setzen Sie die in Klammern stehenden Verben mit trennbaren und untrennbaren Präfixen in richtiger Form ein. </vt:lpstr>
      <vt:lpstr>Слайд 24</vt:lpstr>
      <vt:lpstr>10. Gebrauchen Sie die in Klammern stehenden Reflexivverben in richtiger Form. </vt:lpstr>
      <vt:lpstr>Слайд 26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Auslandsreise</dc:title>
  <dc:creator>User</dc:creator>
  <cp:lastModifiedBy>User</cp:lastModifiedBy>
  <cp:revision>10</cp:revision>
  <dcterms:created xsi:type="dcterms:W3CDTF">2020-09-12T10:23:48Z</dcterms:created>
  <dcterms:modified xsi:type="dcterms:W3CDTF">2020-09-13T16:48:00Z</dcterms:modified>
</cp:coreProperties>
</file>