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7" r:id="rId9"/>
    <p:sldId id="276" r:id="rId10"/>
    <p:sldId id="277" r:id="rId11"/>
    <p:sldId id="278" r:id="rId12"/>
    <p:sldId id="279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71" r:id="rId27"/>
    <p:sldId id="272" r:id="rId28"/>
    <p:sldId id="274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FF33"/>
    <a:srgbClr val="99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576" y="2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97722-EAB5-4E84-B07F-C2367D55A0E0}" type="doc">
      <dgm:prSet loTypeId="urn:microsoft.com/office/officeart/2005/8/layout/radial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E663D6-7BF2-42B1-8441-E98DBA9C25C5}">
      <dgm:prSet phldrT="[Текст]"/>
      <dgm:spPr/>
      <dgm:t>
        <a:bodyPr/>
        <a:lstStyle/>
        <a:p>
          <a:pPr marL="0" indent="0"/>
          <a:r>
            <a:rPr lang="uk-UA" b="1" dirty="0" smtClean="0">
              <a:latin typeface="Times New Roman" pitchFamily="18" charset="0"/>
              <a:cs typeface="Times New Roman" pitchFamily="18" charset="0"/>
            </a:rPr>
            <a:t>ЕЛЕКТРОЛІЗ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583A8EE-BBFF-43D6-B8EB-F545DF338C4B}" type="parTrans" cxnId="{7C730FBD-9ED2-442F-88D4-063355E93414}">
      <dgm:prSet/>
      <dgm:spPr/>
      <dgm:t>
        <a:bodyPr/>
        <a:lstStyle/>
        <a:p>
          <a:endParaRPr lang="ru-RU"/>
        </a:p>
      </dgm:t>
    </dgm:pt>
    <dgm:pt modelId="{2779ABAC-A17F-4A7A-827B-B94CEBDAC188}" type="sibTrans" cxnId="{7C730FBD-9ED2-442F-88D4-063355E93414}">
      <dgm:prSet/>
      <dgm:spPr/>
      <dgm:t>
        <a:bodyPr/>
        <a:lstStyle/>
        <a:p>
          <a:endParaRPr lang="ru-RU"/>
        </a:p>
      </dgm:t>
    </dgm:pt>
    <dgm:pt modelId="{C6DD98DB-C05C-4FB6-A20B-77D1769AC330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Рафінування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2D3709C-D5E7-4D65-BC43-8FEA410366A5}" type="parTrans" cxnId="{11D1A74B-C48F-4A04-8A29-426BD85061BB}">
      <dgm:prSet/>
      <dgm:spPr/>
      <dgm:t>
        <a:bodyPr/>
        <a:lstStyle/>
        <a:p>
          <a:endParaRPr lang="ru-RU"/>
        </a:p>
      </dgm:t>
    </dgm:pt>
    <dgm:pt modelId="{93DA4D73-6C20-4DE4-9D49-AB94D6FA48F5}" type="sibTrans" cxnId="{11D1A74B-C48F-4A04-8A29-426BD85061BB}">
      <dgm:prSet/>
      <dgm:spPr/>
      <dgm:t>
        <a:bodyPr/>
        <a:lstStyle/>
        <a:p>
          <a:endParaRPr lang="ru-RU"/>
        </a:p>
      </dgm:t>
    </dgm:pt>
    <dgm:pt modelId="{AB337390-3EC2-459A-9C68-A7391C947B32}">
      <dgm:prSet phldrT="[Текст]"/>
      <dgm:spPr/>
      <dgm:t>
        <a:bodyPr/>
        <a:lstStyle/>
        <a:p>
          <a:pPr marL="0" indent="0"/>
          <a:r>
            <a:rPr lang="uk-UA" dirty="0" err="1" smtClean="0">
              <a:latin typeface="Times New Roman" pitchFamily="18" charset="0"/>
              <a:cs typeface="Times New Roman" pitchFamily="18" charset="0"/>
            </a:rPr>
            <a:t>Гальвано-пластика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BE9CF8-C7A8-44DE-9183-076E741704B9}" type="parTrans" cxnId="{DAF07E7D-7901-4171-9990-8D2F5794B711}">
      <dgm:prSet/>
      <dgm:spPr/>
      <dgm:t>
        <a:bodyPr/>
        <a:lstStyle/>
        <a:p>
          <a:endParaRPr lang="ru-RU"/>
        </a:p>
      </dgm:t>
    </dgm:pt>
    <dgm:pt modelId="{AF9EC447-84C0-4AF0-837C-5A58F3424EB8}" type="sibTrans" cxnId="{DAF07E7D-7901-4171-9990-8D2F5794B711}">
      <dgm:prSet/>
      <dgm:spPr/>
      <dgm:t>
        <a:bodyPr/>
        <a:lstStyle/>
        <a:p>
          <a:endParaRPr lang="ru-RU"/>
        </a:p>
      </dgm:t>
    </dgm:pt>
    <dgm:pt modelId="{AA1AB83A-4838-4DD9-8101-D7E94C11558A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Гальваностегія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CD445C-4D6A-4B1E-A716-DD2B72F0642E}" type="parTrans" cxnId="{917520AB-9B1C-4A48-BC84-EF69BD15E66B}">
      <dgm:prSet/>
      <dgm:spPr/>
      <dgm:t>
        <a:bodyPr/>
        <a:lstStyle/>
        <a:p>
          <a:endParaRPr lang="ru-RU"/>
        </a:p>
      </dgm:t>
    </dgm:pt>
    <dgm:pt modelId="{F163E76F-B752-4AA7-A206-79655BB148C9}" type="sibTrans" cxnId="{917520AB-9B1C-4A48-BC84-EF69BD15E66B}">
      <dgm:prSet/>
      <dgm:spPr/>
      <dgm:t>
        <a:bodyPr/>
        <a:lstStyle/>
        <a:p>
          <a:endParaRPr lang="ru-RU"/>
        </a:p>
      </dgm:t>
    </dgm:pt>
    <dgm:pt modelId="{3990D429-EAA3-473B-BCFA-D0F47CDC0FFA}" type="pres">
      <dgm:prSet presAssocID="{BB797722-EAB5-4E84-B07F-C2367D55A0E0}" presName="Name0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DB90F2-C65E-4D09-8FDA-D1583B7E14BB}" type="pres">
      <dgm:prSet presAssocID="{54E663D6-7BF2-42B1-8441-E98DBA9C25C5}" presName="centerShape" presStyleLbl="node0" presStyleIdx="0" presStyleCnt="1" custScaleX="137880" custScaleY="143729"/>
      <dgm:spPr/>
      <dgm:t>
        <a:bodyPr/>
        <a:lstStyle/>
        <a:p>
          <a:endParaRPr lang="ru-RU"/>
        </a:p>
      </dgm:t>
    </dgm:pt>
    <dgm:pt modelId="{CE7E794D-416B-4F7E-B979-25FA7BAE60D7}" type="pres">
      <dgm:prSet presAssocID="{32D3709C-D5E7-4D65-BC43-8FEA410366A5}" presName="parTrans" presStyleLbl="sibTrans2D1" presStyleIdx="0" presStyleCnt="3"/>
      <dgm:spPr/>
      <dgm:t>
        <a:bodyPr/>
        <a:lstStyle/>
        <a:p>
          <a:endParaRPr lang="ru-RU"/>
        </a:p>
      </dgm:t>
    </dgm:pt>
    <dgm:pt modelId="{1B88B339-8762-44C8-A533-4A14D12C386D}" type="pres">
      <dgm:prSet presAssocID="{32D3709C-D5E7-4D65-BC43-8FEA410366A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0CD51E0-4D14-4DBB-90D4-C7C80CCBF4CE}" type="pres">
      <dgm:prSet presAssocID="{C6DD98DB-C05C-4FB6-A20B-77D1769AC3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2794B-5BAA-4DE6-8DF3-B33B395ED1C8}" type="pres">
      <dgm:prSet presAssocID="{DABE9CF8-C7A8-44DE-9183-076E741704B9}" presName="parTrans" presStyleLbl="sibTrans2D1" presStyleIdx="1" presStyleCnt="3"/>
      <dgm:spPr/>
      <dgm:t>
        <a:bodyPr/>
        <a:lstStyle/>
        <a:p>
          <a:endParaRPr lang="ru-RU"/>
        </a:p>
      </dgm:t>
    </dgm:pt>
    <dgm:pt modelId="{07EA6914-C5C0-4307-95F7-B0968A95C476}" type="pres">
      <dgm:prSet presAssocID="{DABE9CF8-C7A8-44DE-9183-076E741704B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FA9DD61-04C2-4C28-A4BC-9FE8DED0AD56}" type="pres">
      <dgm:prSet presAssocID="{AB337390-3EC2-459A-9C68-A7391C947B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3D46A-4AED-44B2-B6CD-AC0A2C1C0F9E}" type="pres">
      <dgm:prSet presAssocID="{BDCD445C-4D6A-4B1E-A716-DD2B72F0642E}" presName="parTrans" presStyleLbl="sibTrans2D1" presStyleIdx="2" presStyleCnt="3"/>
      <dgm:spPr/>
      <dgm:t>
        <a:bodyPr/>
        <a:lstStyle/>
        <a:p>
          <a:endParaRPr lang="ru-RU"/>
        </a:p>
      </dgm:t>
    </dgm:pt>
    <dgm:pt modelId="{BEF306B1-AAD9-4F78-BD47-851EE4176D34}" type="pres">
      <dgm:prSet presAssocID="{BDCD445C-4D6A-4B1E-A716-DD2B72F0642E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41A73D9A-0E2F-483A-8D9B-15BB30D520B4}" type="pres">
      <dgm:prSet presAssocID="{AA1AB83A-4838-4DD9-8101-D7E94C11558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19476B-7C95-492E-B3ED-CD4E6CCA3FB6}" type="presOf" srcId="{AA1AB83A-4838-4DD9-8101-D7E94C11558A}" destId="{41A73D9A-0E2F-483A-8D9B-15BB30D520B4}" srcOrd="0" destOrd="0" presId="urn:microsoft.com/office/officeart/2005/8/layout/radial5"/>
    <dgm:cxn modelId="{C3184B13-714E-4D1C-AFEE-BB15BF62F1BA}" type="presOf" srcId="{BB797722-EAB5-4E84-B07F-C2367D55A0E0}" destId="{3990D429-EAA3-473B-BCFA-D0F47CDC0FFA}" srcOrd="0" destOrd="0" presId="urn:microsoft.com/office/officeart/2005/8/layout/radial5"/>
    <dgm:cxn modelId="{917520AB-9B1C-4A48-BC84-EF69BD15E66B}" srcId="{54E663D6-7BF2-42B1-8441-E98DBA9C25C5}" destId="{AA1AB83A-4838-4DD9-8101-D7E94C11558A}" srcOrd="2" destOrd="0" parTransId="{BDCD445C-4D6A-4B1E-A716-DD2B72F0642E}" sibTransId="{F163E76F-B752-4AA7-A206-79655BB148C9}"/>
    <dgm:cxn modelId="{7C730FBD-9ED2-442F-88D4-063355E93414}" srcId="{BB797722-EAB5-4E84-B07F-C2367D55A0E0}" destId="{54E663D6-7BF2-42B1-8441-E98DBA9C25C5}" srcOrd="0" destOrd="0" parTransId="{8583A8EE-BBFF-43D6-B8EB-F545DF338C4B}" sibTransId="{2779ABAC-A17F-4A7A-827B-B94CEBDAC188}"/>
    <dgm:cxn modelId="{6E619AA7-814F-41C3-A502-06175BF503A4}" type="presOf" srcId="{DABE9CF8-C7A8-44DE-9183-076E741704B9}" destId="{07EA6914-C5C0-4307-95F7-B0968A95C476}" srcOrd="1" destOrd="0" presId="urn:microsoft.com/office/officeart/2005/8/layout/radial5"/>
    <dgm:cxn modelId="{DAF07E7D-7901-4171-9990-8D2F5794B711}" srcId="{54E663D6-7BF2-42B1-8441-E98DBA9C25C5}" destId="{AB337390-3EC2-459A-9C68-A7391C947B32}" srcOrd="1" destOrd="0" parTransId="{DABE9CF8-C7A8-44DE-9183-076E741704B9}" sibTransId="{AF9EC447-84C0-4AF0-837C-5A58F3424EB8}"/>
    <dgm:cxn modelId="{49E32BC6-49B8-4C3B-A72B-2E40199046AF}" type="presOf" srcId="{DABE9CF8-C7A8-44DE-9183-076E741704B9}" destId="{E992794B-5BAA-4DE6-8DF3-B33B395ED1C8}" srcOrd="0" destOrd="0" presId="urn:microsoft.com/office/officeart/2005/8/layout/radial5"/>
    <dgm:cxn modelId="{5AAE5AF5-7408-4696-9243-83CCE08D9A64}" type="presOf" srcId="{32D3709C-D5E7-4D65-BC43-8FEA410366A5}" destId="{CE7E794D-416B-4F7E-B979-25FA7BAE60D7}" srcOrd="0" destOrd="0" presId="urn:microsoft.com/office/officeart/2005/8/layout/radial5"/>
    <dgm:cxn modelId="{685600EA-2F21-45BC-9561-27D257990EC3}" type="presOf" srcId="{C6DD98DB-C05C-4FB6-A20B-77D1769AC330}" destId="{20CD51E0-4D14-4DBB-90D4-C7C80CCBF4CE}" srcOrd="0" destOrd="0" presId="urn:microsoft.com/office/officeart/2005/8/layout/radial5"/>
    <dgm:cxn modelId="{11174FEE-60E0-4507-BA41-2E6C8C6D016D}" type="presOf" srcId="{32D3709C-D5E7-4D65-BC43-8FEA410366A5}" destId="{1B88B339-8762-44C8-A533-4A14D12C386D}" srcOrd="1" destOrd="0" presId="urn:microsoft.com/office/officeart/2005/8/layout/radial5"/>
    <dgm:cxn modelId="{F055D5CB-BF1C-4E39-BAE6-0F2B398154A9}" type="presOf" srcId="{BDCD445C-4D6A-4B1E-A716-DD2B72F0642E}" destId="{7873D46A-4AED-44B2-B6CD-AC0A2C1C0F9E}" srcOrd="0" destOrd="0" presId="urn:microsoft.com/office/officeart/2005/8/layout/radial5"/>
    <dgm:cxn modelId="{11D1A74B-C48F-4A04-8A29-426BD85061BB}" srcId="{54E663D6-7BF2-42B1-8441-E98DBA9C25C5}" destId="{C6DD98DB-C05C-4FB6-A20B-77D1769AC330}" srcOrd="0" destOrd="0" parTransId="{32D3709C-D5E7-4D65-BC43-8FEA410366A5}" sibTransId="{93DA4D73-6C20-4DE4-9D49-AB94D6FA48F5}"/>
    <dgm:cxn modelId="{771C39E8-9218-4920-82D1-4B7FDE7BCE9C}" type="presOf" srcId="{54E663D6-7BF2-42B1-8441-E98DBA9C25C5}" destId="{8DDB90F2-C65E-4D09-8FDA-D1583B7E14BB}" srcOrd="0" destOrd="0" presId="urn:microsoft.com/office/officeart/2005/8/layout/radial5"/>
    <dgm:cxn modelId="{7C104F77-3406-4912-8129-EA9EBF6E57FA}" type="presOf" srcId="{BDCD445C-4D6A-4B1E-A716-DD2B72F0642E}" destId="{BEF306B1-AAD9-4F78-BD47-851EE4176D34}" srcOrd="1" destOrd="0" presId="urn:microsoft.com/office/officeart/2005/8/layout/radial5"/>
    <dgm:cxn modelId="{39D86C73-A2CB-42E3-91F7-BA7F422D1E5D}" type="presOf" srcId="{AB337390-3EC2-459A-9C68-A7391C947B32}" destId="{8FA9DD61-04C2-4C28-A4BC-9FE8DED0AD56}" srcOrd="0" destOrd="0" presId="urn:microsoft.com/office/officeart/2005/8/layout/radial5"/>
    <dgm:cxn modelId="{145D7B41-E59B-410D-B0A2-DFA3BD5E0285}" type="presParOf" srcId="{3990D429-EAA3-473B-BCFA-D0F47CDC0FFA}" destId="{8DDB90F2-C65E-4D09-8FDA-D1583B7E14BB}" srcOrd="0" destOrd="0" presId="urn:microsoft.com/office/officeart/2005/8/layout/radial5"/>
    <dgm:cxn modelId="{9B674008-BADF-463D-9903-522DE07029CC}" type="presParOf" srcId="{3990D429-EAA3-473B-BCFA-D0F47CDC0FFA}" destId="{CE7E794D-416B-4F7E-B979-25FA7BAE60D7}" srcOrd="1" destOrd="0" presId="urn:microsoft.com/office/officeart/2005/8/layout/radial5"/>
    <dgm:cxn modelId="{9856378A-D03A-4171-9786-6E40EE584A85}" type="presParOf" srcId="{CE7E794D-416B-4F7E-B979-25FA7BAE60D7}" destId="{1B88B339-8762-44C8-A533-4A14D12C386D}" srcOrd="0" destOrd="0" presId="urn:microsoft.com/office/officeart/2005/8/layout/radial5"/>
    <dgm:cxn modelId="{FD1745A0-C358-4227-A724-35997445AFB1}" type="presParOf" srcId="{3990D429-EAA3-473B-BCFA-D0F47CDC0FFA}" destId="{20CD51E0-4D14-4DBB-90D4-C7C80CCBF4CE}" srcOrd="2" destOrd="0" presId="urn:microsoft.com/office/officeart/2005/8/layout/radial5"/>
    <dgm:cxn modelId="{269C1C35-092D-4C87-976B-A24B4026839B}" type="presParOf" srcId="{3990D429-EAA3-473B-BCFA-D0F47CDC0FFA}" destId="{E992794B-5BAA-4DE6-8DF3-B33B395ED1C8}" srcOrd="3" destOrd="0" presId="urn:microsoft.com/office/officeart/2005/8/layout/radial5"/>
    <dgm:cxn modelId="{5CB9A94F-A6CC-4E44-B774-98D832A484F4}" type="presParOf" srcId="{E992794B-5BAA-4DE6-8DF3-B33B395ED1C8}" destId="{07EA6914-C5C0-4307-95F7-B0968A95C476}" srcOrd="0" destOrd="0" presId="urn:microsoft.com/office/officeart/2005/8/layout/radial5"/>
    <dgm:cxn modelId="{08EE0B94-7DBD-432E-944A-AA73481AF9E8}" type="presParOf" srcId="{3990D429-EAA3-473B-BCFA-D0F47CDC0FFA}" destId="{8FA9DD61-04C2-4C28-A4BC-9FE8DED0AD56}" srcOrd="4" destOrd="0" presId="urn:microsoft.com/office/officeart/2005/8/layout/radial5"/>
    <dgm:cxn modelId="{45637ED5-EACD-49CC-AA03-AFE34962A924}" type="presParOf" srcId="{3990D429-EAA3-473B-BCFA-D0F47CDC0FFA}" destId="{7873D46A-4AED-44B2-B6CD-AC0A2C1C0F9E}" srcOrd="5" destOrd="0" presId="urn:microsoft.com/office/officeart/2005/8/layout/radial5"/>
    <dgm:cxn modelId="{A03BAE68-D74D-429E-A26B-933F21721764}" type="presParOf" srcId="{7873D46A-4AED-44B2-B6CD-AC0A2C1C0F9E}" destId="{BEF306B1-AAD9-4F78-BD47-851EE4176D34}" srcOrd="0" destOrd="0" presId="urn:microsoft.com/office/officeart/2005/8/layout/radial5"/>
    <dgm:cxn modelId="{1FAE6407-0B76-4875-9D7C-B9263CFDEB18}" type="presParOf" srcId="{3990D429-EAA3-473B-BCFA-D0F47CDC0FFA}" destId="{41A73D9A-0E2F-483A-8D9B-15BB30D520B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B90F2-C65E-4D09-8FDA-D1583B7E14BB}">
      <dsp:nvSpPr>
        <dsp:cNvPr id="0" name=""/>
        <dsp:cNvSpPr/>
      </dsp:nvSpPr>
      <dsp:spPr>
        <a:xfrm>
          <a:off x="3313106" y="1853537"/>
          <a:ext cx="2158762" cy="22503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Times New Roman" pitchFamily="18" charset="0"/>
              <a:cs typeface="Times New Roman" pitchFamily="18" charset="0"/>
            </a:rPr>
            <a:t>ЕЛЕКТРОЛІЗ</a:t>
          </a:r>
          <a:endParaRPr lang="ru-RU" sz="1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29249" y="2183091"/>
        <a:ext cx="1526476" cy="1591230"/>
      </dsp:txXfrm>
    </dsp:sp>
    <dsp:sp modelId="{CE7E794D-416B-4F7E-B979-25FA7BAE60D7}">
      <dsp:nvSpPr>
        <dsp:cNvPr id="0" name=""/>
        <dsp:cNvSpPr/>
      </dsp:nvSpPr>
      <dsp:spPr>
        <a:xfrm rot="16200000">
          <a:off x="4316767" y="1448789"/>
          <a:ext cx="151440" cy="5323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39483" y="1577971"/>
        <a:ext cx="106008" cy="319399"/>
      </dsp:txXfrm>
    </dsp:sp>
    <dsp:sp modelId="{20CD51E0-4D14-4DBB-90D4-C7C80CCBF4CE}">
      <dsp:nvSpPr>
        <dsp:cNvPr id="0" name=""/>
        <dsp:cNvSpPr/>
      </dsp:nvSpPr>
      <dsp:spPr>
        <a:xfrm>
          <a:off x="3609647" y="2118"/>
          <a:ext cx="1565681" cy="15656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Рафінування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38936" y="231407"/>
        <a:ext cx="1107103" cy="1107103"/>
      </dsp:txXfrm>
    </dsp:sp>
    <dsp:sp modelId="{E992794B-5BAA-4DE6-8DF3-B33B395ED1C8}">
      <dsp:nvSpPr>
        <dsp:cNvPr id="0" name=""/>
        <dsp:cNvSpPr/>
      </dsp:nvSpPr>
      <dsp:spPr>
        <a:xfrm rot="9000000">
          <a:off x="3228637" y="3335438"/>
          <a:ext cx="169919" cy="5323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276198" y="3429160"/>
        <a:ext cx="118943" cy="319399"/>
      </dsp:txXfrm>
    </dsp:sp>
    <dsp:sp modelId="{8FA9DD61-04C2-4C28-A4BC-9FE8DED0AD56}">
      <dsp:nvSpPr>
        <dsp:cNvPr id="0" name=""/>
        <dsp:cNvSpPr/>
      </dsp:nvSpPr>
      <dsp:spPr>
        <a:xfrm>
          <a:off x="1709806" y="3292739"/>
          <a:ext cx="1565681" cy="15656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err="1" smtClean="0">
              <a:latin typeface="Times New Roman" pitchFamily="18" charset="0"/>
              <a:cs typeface="Times New Roman" pitchFamily="18" charset="0"/>
            </a:rPr>
            <a:t>Гальвано-пластика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39095" y="3522028"/>
        <a:ext cx="1107103" cy="1107103"/>
      </dsp:txXfrm>
    </dsp:sp>
    <dsp:sp modelId="{7873D46A-4AED-44B2-B6CD-AC0A2C1C0F9E}">
      <dsp:nvSpPr>
        <dsp:cNvPr id="0" name=""/>
        <dsp:cNvSpPr/>
      </dsp:nvSpPr>
      <dsp:spPr>
        <a:xfrm rot="1800000">
          <a:off x="5386418" y="3335438"/>
          <a:ext cx="169919" cy="5323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89833" y="3429160"/>
        <a:ext cx="118943" cy="319399"/>
      </dsp:txXfrm>
    </dsp:sp>
    <dsp:sp modelId="{41A73D9A-0E2F-483A-8D9B-15BB30D520B4}">
      <dsp:nvSpPr>
        <dsp:cNvPr id="0" name=""/>
        <dsp:cNvSpPr/>
      </dsp:nvSpPr>
      <dsp:spPr>
        <a:xfrm>
          <a:off x="5509487" y="3292739"/>
          <a:ext cx="1565681" cy="15656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Times New Roman" pitchFamily="18" charset="0"/>
              <a:cs typeface="Times New Roman" pitchFamily="18" charset="0"/>
            </a:rPr>
            <a:t>Гальваностегія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38776" y="3522028"/>
        <a:ext cx="1107103" cy="1107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17567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58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985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2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57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118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46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610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79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67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52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22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rgbClr val="99FF99"/>
            </a:gs>
            <a:gs pos="50000">
              <a:srgbClr val="66FF33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F:\III%20TYP%202018\27&#1082;&#1074;&#1110;&#1090;&#1085;&#1103;\02_04_02_01.avi" TargetMode="External"/><Relationship Id="rId1" Type="http://schemas.microsoft.com/office/2007/relationships/media" Target="file:///F:\III%20TYP%202018\27&#1082;&#1074;&#1110;&#1090;&#1085;&#1103;\02_04_02_01.avi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F:\III%20TYP%202018\27&#1082;&#1074;&#1110;&#1090;&#1085;&#1103;\02_04_01_02.avi" TargetMode="External"/><Relationship Id="rId1" Type="http://schemas.microsoft.com/office/2007/relationships/media" Target="file:///F:\III%20TYP%202018\27&#1082;&#1074;&#1110;&#1090;&#1085;&#1103;\02_04_01_02.avi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Ð»ÑÐ½ÑÑ ÐµÐ»ÐµÐºÑÑÐ¾Ð¿ÐµÑÐµÐ´Ð°Ñ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23400" y="145861"/>
            <a:ext cx="8520600" cy="15849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uk-UA" sz="2800" i="1" dirty="0" smtClean="0"/>
              <a:t>Розум полягає не тільки в знанні,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i="1" dirty="0" smtClean="0"/>
              <a:t>але й в умінні застосовувати знання на ділі.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i="1" dirty="0" err="1" smtClean="0"/>
              <a:t>Арістотель</a:t>
            </a:r>
            <a:r>
              <a:rPr lang="uk-UA" sz="2800" i="1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63" y="160735"/>
            <a:ext cx="62150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Явище надпровідності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3351" y="751625"/>
            <a:ext cx="8501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1800" dirty="0">
                <a:latin typeface="Calibri" pitchFamily="34" charset="0"/>
              </a:rPr>
              <a:t>У 1911 р. </a:t>
            </a:r>
            <a:r>
              <a:rPr lang="uk-UA" altLang="ru-RU" sz="1800" dirty="0" err="1" smtClean="0">
                <a:latin typeface="Calibri" pitchFamily="34" charset="0"/>
              </a:rPr>
              <a:t>Камерлінг</a:t>
            </a:r>
            <a:r>
              <a:rPr lang="uk-UA" altLang="ru-RU" sz="1800" dirty="0" smtClean="0">
                <a:latin typeface="Calibri" pitchFamily="34" charset="0"/>
              </a:rPr>
              <a:t> </a:t>
            </a:r>
            <a:r>
              <a:rPr lang="uk-UA" altLang="ru-RU" sz="1800" dirty="0" err="1">
                <a:latin typeface="Calibri" pitchFamily="34" charset="0"/>
              </a:rPr>
              <a:t>–Оннес</a:t>
            </a:r>
            <a:r>
              <a:rPr lang="uk-UA" altLang="ru-RU" sz="1800" dirty="0">
                <a:latin typeface="Calibri" pitchFamily="34" charset="0"/>
              </a:rPr>
              <a:t> встановив, що при охолодженні ртуті в рідкому гелії її опір спочатку змінювався поступово, а при досягненні  температури 4,1К різко спадав  до нуля.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 l="41819" t="21831" r="10192" b="5399"/>
          <a:stretch>
            <a:fillRect/>
          </a:stretch>
        </p:blipFill>
        <p:spPr bwMode="auto">
          <a:xfrm>
            <a:off x="1617743" y="1708870"/>
            <a:ext cx="5170410" cy="343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3" y="160735"/>
            <a:ext cx="8001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Результати експерименту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605" y="2827907"/>
            <a:ext cx="835824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dirty="0"/>
              <a:t>Явище зменшення опору до нуля називається </a:t>
            </a:r>
            <a:r>
              <a:rPr lang="uk-UA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надпровідністю</a:t>
            </a:r>
            <a:r>
              <a:rPr lang="uk-UA" sz="1800" dirty="0"/>
              <a:t>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786063" y="2464594"/>
            <a:ext cx="3429000" cy="11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2098477" y="1741289"/>
            <a:ext cx="166092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2928939" y="1017985"/>
            <a:ext cx="2935287" cy="964406"/>
          </a:xfrm>
          <a:custGeom>
            <a:avLst/>
            <a:gdLst>
              <a:gd name="connsiteX0" fmla="*/ 0 w 2934586"/>
              <a:gd name="connsiteY0" fmla="*/ 1286539 h 1286539"/>
              <a:gd name="connsiteX1" fmla="*/ 914400 w 2934586"/>
              <a:gd name="connsiteY1" fmla="*/ 1244009 h 1286539"/>
              <a:gd name="connsiteX2" fmla="*/ 1637414 w 2934586"/>
              <a:gd name="connsiteY2" fmla="*/ 1063255 h 1286539"/>
              <a:gd name="connsiteX3" fmla="*/ 2179675 w 2934586"/>
              <a:gd name="connsiteY3" fmla="*/ 744279 h 1286539"/>
              <a:gd name="connsiteX4" fmla="*/ 2934586 w 2934586"/>
              <a:gd name="connsiteY4" fmla="*/ 0 h 1286539"/>
              <a:gd name="connsiteX5" fmla="*/ 2934586 w 2934586"/>
              <a:gd name="connsiteY5" fmla="*/ 0 h 128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4586" h="1286539">
                <a:moveTo>
                  <a:pt x="0" y="1286539"/>
                </a:moveTo>
                <a:cubicBezTo>
                  <a:pt x="320749" y="1283881"/>
                  <a:pt x="641498" y="1281223"/>
                  <a:pt x="914400" y="1244009"/>
                </a:cubicBezTo>
                <a:cubicBezTo>
                  <a:pt x="1187302" y="1206795"/>
                  <a:pt x="1426535" y="1146543"/>
                  <a:pt x="1637414" y="1063255"/>
                </a:cubicBezTo>
                <a:cubicBezTo>
                  <a:pt x="1848293" y="979967"/>
                  <a:pt x="1963480" y="921488"/>
                  <a:pt x="2179675" y="744279"/>
                </a:cubicBezTo>
                <a:cubicBezTo>
                  <a:pt x="2395870" y="567070"/>
                  <a:pt x="2934586" y="0"/>
                  <a:pt x="2934586" y="0"/>
                </a:cubicBezTo>
                <a:lnTo>
                  <a:pt x="2934586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3929063" y="1126331"/>
            <a:ext cx="2097087" cy="1338263"/>
            <a:chOff x="2357422" y="1573619"/>
            <a:chExt cx="2097620" cy="1783943"/>
          </a:xfrm>
        </p:grpSpPr>
        <p:sp>
          <p:nvSpPr>
            <p:cNvPr id="20" name="Полилиния 19"/>
            <p:cNvSpPr/>
            <p:nvPr/>
          </p:nvSpPr>
          <p:spPr>
            <a:xfrm>
              <a:off x="2360598" y="1573619"/>
              <a:ext cx="2094444" cy="1260187"/>
            </a:xfrm>
            <a:custGeom>
              <a:avLst/>
              <a:gdLst>
                <a:gd name="connsiteX0" fmla="*/ 0 w 2094614"/>
                <a:gd name="connsiteY0" fmla="*/ 1254641 h 1259957"/>
                <a:gd name="connsiteX1" fmla="*/ 265814 w 2094614"/>
                <a:gd name="connsiteY1" fmla="*/ 1233376 h 1259957"/>
                <a:gd name="connsiteX2" fmla="*/ 765544 w 2094614"/>
                <a:gd name="connsiteY2" fmla="*/ 1095153 h 1259957"/>
                <a:gd name="connsiteX3" fmla="*/ 1137684 w 2094614"/>
                <a:gd name="connsiteY3" fmla="*/ 903767 h 1259957"/>
                <a:gd name="connsiteX4" fmla="*/ 1435395 w 2094614"/>
                <a:gd name="connsiteY4" fmla="*/ 669851 h 1259957"/>
                <a:gd name="connsiteX5" fmla="*/ 2094614 w 2094614"/>
                <a:gd name="connsiteY5" fmla="*/ 0 h 1259957"/>
                <a:gd name="connsiteX6" fmla="*/ 2094614 w 2094614"/>
                <a:gd name="connsiteY6" fmla="*/ 0 h 125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4614" h="1259957">
                  <a:moveTo>
                    <a:pt x="0" y="1254641"/>
                  </a:moveTo>
                  <a:cubicBezTo>
                    <a:pt x="69111" y="1257299"/>
                    <a:pt x="138223" y="1259957"/>
                    <a:pt x="265814" y="1233376"/>
                  </a:cubicBezTo>
                  <a:cubicBezTo>
                    <a:pt x="393405" y="1206795"/>
                    <a:pt x="620232" y="1150088"/>
                    <a:pt x="765544" y="1095153"/>
                  </a:cubicBezTo>
                  <a:cubicBezTo>
                    <a:pt x="910856" y="1040218"/>
                    <a:pt x="1026042" y="974651"/>
                    <a:pt x="1137684" y="903767"/>
                  </a:cubicBezTo>
                  <a:cubicBezTo>
                    <a:pt x="1249326" y="832883"/>
                    <a:pt x="1275907" y="820479"/>
                    <a:pt x="1435395" y="669851"/>
                  </a:cubicBezTo>
                  <a:cubicBezTo>
                    <a:pt x="1594883" y="519223"/>
                    <a:pt x="2094614" y="0"/>
                    <a:pt x="2094614" y="0"/>
                  </a:cubicBezTo>
                  <a:lnTo>
                    <a:pt x="2094614" y="0"/>
                  </a:ln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cxnSp>
          <p:nvCxnSpPr>
            <p:cNvPr id="22" name="Прямая соединительная линия 21"/>
            <p:cNvCxnSpPr>
              <a:stCxn id="20" idx="0"/>
            </p:cNvCxnSpPr>
            <p:nvPr/>
          </p:nvCxnSpPr>
          <p:spPr>
            <a:xfrm flipH="1">
              <a:off x="2357422" y="2829046"/>
              <a:ext cx="3176" cy="52851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2643188" y="2464594"/>
          <a:ext cx="28575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Equation" r:id="rId3" imgW="126725" imgH="177415" progId="">
                  <p:embed/>
                </p:oleObj>
              </mc:Choice>
              <mc:Fallback>
                <p:oleObj name="Equation" r:id="rId3" imgW="126725" imgH="1774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2464594"/>
                        <a:ext cx="285750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2571751" y="803672"/>
          <a:ext cx="3524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" name="Equation" r:id="rId5" imgW="152268" imgH="164957" progId="">
                  <p:embed/>
                </p:oleObj>
              </mc:Choice>
              <mc:Fallback>
                <p:oleObj name="Equation" r:id="rId5" imgW="152268" imgH="164957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1" y="803672"/>
                        <a:ext cx="3524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2571751" y="1714500"/>
          <a:ext cx="4286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2" name="Equation" r:id="rId7" imgW="190500" imgH="228600" progId="">
                  <p:embed/>
                </p:oleObj>
              </mc:Choice>
              <mc:Fallback>
                <p:oleObj name="Equation" r:id="rId7" imgW="190500" imgH="2286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1" y="1714500"/>
                        <a:ext cx="42862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6215063" y="2518173"/>
          <a:ext cx="285750" cy="25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name="Equation" r:id="rId9" imgW="139579" imgH="164957" progId="">
                  <p:embed/>
                </p:oleObj>
              </mc:Choice>
              <mc:Fallback>
                <p:oleObj name="Equation" r:id="rId9" imgW="139579" imgH="16495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2518173"/>
                        <a:ext cx="285750" cy="253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/>
        </p:nvGraphicFramePr>
        <p:xfrm>
          <a:off x="3786188" y="2518173"/>
          <a:ext cx="285750" cy="29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Equation" r:id="rId11" imgW="165028" imgH="228501" progId="">
                  <p:embed/>
                </p:oleObj>
              </mc:Choice>
              <mc:Fallback>
                <p:oleObj name="Equation" r:id="rId11" imgW="165028" imgH="22850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518173"/>
                        <a:ext cx="285750" cy="296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929188" y="1768079"/>
            <a:ext cx="857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>
                <a:solidFill>
                  <a:srgbClr val="00B050"/>
                </a:solidFill>
                <a:latin typeface="Calibri" pitchFamily="34" charset="0"/>
              </a:rPr>
              <a:t>ртуть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286251" y="1393031"/>
            <a:ext cx="785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>
                <a:solidFill>
                  <a:srgbClr val="FF0000"/>
                </a:solidFill>
                <a:latin typeface="Calibri" pitchFamily="34" charset="0"/>
              </a:rPr>
              <a:t>мідь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735547"/>
            <a:ext cx="8208912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Електричний струм в розчинах і розплавах електролітів.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Електроліз.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Застосування електролізу у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промисловості та техніці.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6" y="1059656"/>
            <a:ext cx="5400675" cy="369093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27584" y="303499"/>
            <a:ext cx="77041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Складемо коло за схемою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1" y="1437085"/>
            <a:ext cx="835342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Чому сіль і дистильована вода окремо не проводить струм а якщо їх змішати струм в колі є?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35546"/>
            <a:ext cx="820891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ЕЛЕКТРОЛІТИ</a:t>
            </a:r>
            <a:r>
              <a:rPr lang="uk-UA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речовини, водні розчини або розплави яких проводять електричний струм.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2895600"/>
            <a:ext cx="80645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Солі, луги, кислоти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(сполуки з ковалентним полярним і </a:t>
            </a:r>
            <a:r>
              <a:rPr lang="uk-UA" sz="36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йонним</a:t>
            </a:r>
            <a:r>
              <a:rPr lang="uk-UA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язком</a:t>
            </a:r>
            <a:r>
              <a:rPr lang="uk-UA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323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izika.ayp.ru/sites/default/files/fizika/images/4/1-15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29929"/>
            <a:ext cx="5903912" cy="336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4214" y="303610"/>
            <a:ext cx="79200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Електричний струм у водному розчині </a:t>
            </a:r>
            <a:r>
              <a:rPr lang="uk-UA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купрум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хлориду (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4" y="735806"/>
            <a:ext cx="813593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Електричний струм у розчинах і розплавах електролітів являє собою напрямлений рух вільних </a:t>
            </a:r>
            <a:r>
              <a:rPr lang="uk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йонів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314" y="2733675"/>
            <a:ext cx="835183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Електроліти – це тверді або рідкі речовини, що мають </a:t>
            </a:r>
            <a:r>
              <a:rPr lang="uk-UA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йонну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провідність.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05979"/>
            <a:ext cx="8229600" cy="583406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ЕЛЕКТРОЛІЗ 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9" y="844153"/>
            <a:ext cx="8353425" cy="1565672"/>
          </a:xfrm>
          <a:prstGeom prst="rect">
            <a:avLst/>
          </a:prstGeom>
        </p:spPr>
        <p:txBody>
          <a:bodyPr/>
          <a:lstStyle/>
          <a:p>
            <a:pPr indent="36353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Окисно-відновні процеси, що відбуваються на електродах під час пропускання постійного електричного струму крізь розчин або розплав електроліту – </a:t>
            </a:r>
            <a:r>
              <a:rPr lang="uk-UA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говорять хіміки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" y="2625328"/>
            <a:ext cx="8351838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36353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виділення речовини на електродах під час протікання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елекричного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струму крізь розчин або розплав електроліту – </a:t>
            </a:r>
            <a:r>
              <a:rPr lang="uk-UA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таке визначення дають фізики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914" y="303610"/>
            <a:ext cx="66960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Перший закон Фарадея: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750" y="1221582"/>
            <a:ext cx="813593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Маса речовини, яка виділяється на електроді під час електролізу, пропорційна силі струму та часу його проходження через електроліт.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403350" y="3219450"/>
            <a:ext cx="6553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7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= k·I·t</a:t>
            </a:r>
            <a:endParaRPr lang="ru-RU" sz="7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33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278" y="152400"/>
            <a:ext cx="2987921" cy="203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93914" y="293915"/>
            <a:ext cx="8538386" cy="4274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/>
              <a:t>	</a:t>
            </a:r>
            <a:r>
              <a:rPr lang="en-US" sz="2000" dirty="0" smtClean="0"/>
              <a:t>                                </a:t>
            </a:r>
            <a:r>
              <a:rPr lang="uk-UA" sz="2000" dirty="0" smtClean="0"/>
              <a:t>-</a:t>
            </a:r>
            <a:r>
              <a:rPr lang="en-US" sz="2000" dirty="0" smtClean="0"/>
              <a:t> </a:t>
            </a:r>
            <a:r>
              <a:rPr lang="ru" sz="2000" dirty="0" smtClean="0"/>
              <a:t>Що </a:t>
            </a:r>
            <a:r>
              <a:rPr lang="ru" sz="2000" dirty="0"/>
              <a:t>називають електричним струмом? </a:t>
            </a:r>
            <a:br>
              <a:rPr lang="ru" sz="2000" dirty="0"/>
            </a:br>
            <a:r>
              <a:rPr lang="ru" sz="2000" dirty="0"/>
              <a:t>	</a:t>
            </a:r>
            <a:r>
              <a:rPr lang="en-US" sz="2000" dirty="0" smtClean="0"/>
              <a:t>                                 </a:t>
            </a:r>
            <a:r>
              <a:rPr lang="uk-UA" sz="2000" dirty="0" smtClean="0"/>
              <a:t>-</a:t>
            </a:r>
            <a:r>
              <a:rPr lang="en-US" sz="2000" dirty="0" smtClean="0"/>
              <a:t> </a:t>
            </a:r>
            <a:r>
              <a:rPr lang="ru" sz="2000" dirty="0" smtClean="0"/>
              <a:t>Що </a:t>
            </a:r>
            <a:r>
              <a:rPr lang="ru" sz="2000" dirty="0"/>
              <a:t>ж беруть за напрям струму?</a:t>
            </a:r>
            <a:br>
              <a:rPr lang="ru" sz="2000" dirty="0"/>
            </a:br>
            <a:r>
              <a:rPr lang="en-US" sz="2000" dirty="0" smtClean="0"/>
              <a:t>                                             </a:t>
            </a:r>
            <a:r>
              <a:rPr lang="uk-UA" sz="2000" dirty="0" smtClean="0"/>
              <a:t>-</a:t>
            </a:r>
            <a:r>
              <a:rPr lang="en-US" sz="2000" dirty="0" smtClean="0"/>
              <a:t> </a:t>
            </a:r>
            <a:r>
              <a:rPr lang="ru" sz="2000" dirty="0" smtClean="0"/>
              <a:t>Чи </a:t>
            </a:r>
            <a:r>
              <a:rPr lang="ru" sz="2000" dirty="0"/>
              <a:t>достатньо тільки заряджених </a:t>
            </a:r>
            <a:r>
              <a:rPr lang="ru" sz="2000" dirty="0" smtClean="0"/>
              <a:t>частинок</a:t>
            </a:r>
            <a:r>
              <a:rPr lang="ru" sz="2000" dirty="0"/>
              <a:t>, </a:t>
            </a:r>
            <a:r>
              <a:rPr lang="en-US" sz="2000" dirty="0" smtClean="0"/>
              <a:t>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dirty="0" smtClean="0"/>
              <a:t>                                              </a:t>
            </a:r>
            <a:r>
              <a:rPr lang="ru" sz="2000" dirty="0" smtClean="0"/>
              <a:t>щоб протікав </a:t>
            </a:r>
            <a:r>
              <a:rPr lang="ru" sz="2000" dirty="0"/>
              <a:t>електричний струм? </a:t>
            </a:r>
            <a:br>
              <a:rPr lang="ru" sz="2000" dirty="0"/>
            </a:br>
            <a:r>
              <a:rPr lang="ru" sz="2000" dirty="0" smtClean="0"/>
              <a:t>-Чи </a:t>
            </a:r>
            <a:r>
              <a:rPr lang="ru" sz="2000" dirty="0"/>
              <a:t>всі речовини мають здатність проводити електричний </a:t>
            </a:r>
            <a:r>
              <a:rPr lang="ru" sz="2000" dirty="0" smtClean="0"/>
              <a:t>струм?</a:t>
            </a:r>
            <a:r>
              <a:rPr lang="ru" sz="2000" dirty="0"/>
              <a:t/>
            </a:r>
            <a:br>
              <a:rPr lang="ru" sz="2000" dirty="0"/>
            </a:br>
            <a:r>
              <a:rPr lang="ru" sz="2000" dirty="0" smtClean="0"/>
              <a:t>-В </a:t>
            </a:r>
            <a:r>
              <a:rPr lang="ru" sz="2000" dirty="0"/>
              <a:t>залежності від цієї здатності речовини поділяють </a:t>
            </a:r>
            <a:r>
              <a:rPr lang="ru" sz="2000" dirty="0" smtClean="0"/>
              <a:t>на...</a:t>
            </a:r>
            <a:r>
              <a:rPr lang="ru" sz="2000" dirty="0"/>
              <a:t/>
            </a:r>
            <a:br>
              <a:rPr lang="ru" sz="2000" dirty="0"/>
            </a:br>
            <a:r>
              <a:rPr lang="ru" sz="2000" dirty="0" smtClean="0"/>
              <a:t>-Наведіть </a:t>
            </a:r>
            <a:r>
              <a:rPr lang="ru" sz="2000" dirty="0"/>
              <a:t>мені приклад діелектриків і провідників.</a:t>
            </a:r>
            <a:br>
              <a:rPr lang="ru" sz="2000" dirty="0"/>
            </a:br>
            <a:r>
              <a:rPr lang="ru" sz="2000" dirty="0" smtClean="0"/>
              <a:t>-Що </a:t>
            </a:r>
            <a:r>
              <a:rPr lang="ru" sz="2000" dirty="0"/>
              <a:t>є гарним провідником?</a:t>
            </a:r>
            <a:br>
              <a:rPr lang="ru" sz="2000" dirty="0"/>
            </a:br>
            <a:r>
              <a:rPr lang="ru" dirty="0"/>
              <a:t/>
            </a:r>
            <a:br>
              <a:rPr lang="ru" dirty="0"/>
            </a:br>
            <a:endParaRPr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27099" y="348342"/>
            <a:ext cx="3910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5400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18248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2800" dirty="0" smtClean="0">
                <a:solidFill>
                  <a:srgbClr val="FF0000"/>
                </a:solidFill>
              </a:rPr>
              <a:t>При нагріванні металевої пружини лампа</a:t>
            </a:r>
          </a:p>
          <a:p>
            <a:r>
              <a:rPr lang="ru" sz="2800" dirty="0" smtClean="0">
                <a:solidFill>
                  <a:srgbClr val="FF0000"/>
                </a:solidFill>
              </a:rPr>
              <a:t> починає світити менш яскраво?</a:t>
            </a:r>
            <a:endParaRPr lang="ru-RU" sz="2800" dirty="0"/>
          </a:p>
        </p:txBody>
      </p:sp>
      <p:pic>
        <p:nvPicPr>
          <p:cNvPr id="9" name="02_04_02_0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74428" y="4041321"/>
            <a:ext cx="1469572" cy="110217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141480"/>
          <a:ext cx="8784976" cy="486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6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50" y="303610"/>
            <a:ext cx="7848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Рафінування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спосіб очищення металів за допомогою електролізу.</a:t>
            </a:r>
            <a:r>
              <a:rPr lang="uk-UA" dirty="0"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2291" name="AutoShape 2" descr="data:image/jpeg;base64,/9j/4AAQSkZJRgABAQAAAQABAAD/2wCEAAkGBhQSERUUExQVFRQUFhgYFRUYGBcaGBwXGRcYGhUcGRgYHCYfFxojGRgYHzAgIycpLSwtGiAxNTAqOCYtLCoBCQoKDQwOFw8PFCkcFBgpKSkpKSkpKSkpKSwpKSkpKSwpKSkpKSwpKSkpKSkpKSkpKSwpLCwsKSksLCkpKSksKf/AABEIANYA7AMBIgACEQEDEQH/xAAcAAEAAgMBAQEAAAAAAAAAAAAABQYBBAcCAwj/xABZEAABAwMCAgYEBQsPCwQDAAABAgMRAAQhEjEFQQYTIjJRYQcUcYEVIyRUkRYlM0JEUmKCk6HSNDVDU2Nyc3SisrPB0eHwF1VkdYOSlKOxtNRFZYTxJoW1/8QAFgEBAQEAAAAAAAAAAAAAAAAAAAEC/8QAGhEBAQEAAwEAAAAAAAAAAAAAAAEREiExAv/aAAwDAQACEQMRAD8A7jSlKBSlKBSlKBSlKBSlUpj0jyGytkICgFOdtZKW1qYS0pIDXxk9eJGI0mCaC61C9KLhSUNBK1oCnQFFEBWkIWogEgxJSKjv8ozCiQ0l1Uc1pLKf+dpUR5pSa+N3xcXGjrXmGkIVq0o61xROhaR2ilASO1PdO3voNa2vngWypbySo2jgBeQ6lTb76W1JUOqTBgnbx3xV5FUJkJKQFXbOttFuhspacj5O6HAVgqkhRAEAiPOpQdNtHfQhY8WVyf8AcdSiPYFKoLVSqdeekloBJZQpRyXA6l1kpbSBrUNTZCyJGAY86leBdIVXDz6NICG9JbUNUqSVuoJIUB9s0YjxoJylKUClKUClKUClKUClKUClKUClKUClKUClKUClKUClKUCuXdJeJWKXgLdtlXVBoPNJSEd6+tAgLTpwMkiRkV1GqH6TeBDqvWUBCVBTCHB1facT63bKQNYUI0lHMKwo7b0EQvpPald6wm0Y9YtBdqjqxpKGAgtk4+21wc40E8xXyu+nHD0tNXItmfVluOtKPVDVqTbJdTHZmesPV7RmeVQa88R4yIGbfiH8y05ioHiH6zsyNrq49n6gn+/6aiujs9ILQ3y7JVqwHToUj4tMBCrRTyyezB0rRp3zrHgaj7Pp1ZLtWrj1VgJS7at3J6oQlTyV9bpGmSEEJPOcio1Ch9UYkE/EtHEf5ufmc+dVbgL31qcEY9dsfDxX/ZRF24zxq3WtnTbtNNu2CrrUEpHYUSlSVkCCNOg+UGum8DbtSkuWoZ0rMFbQRCtJIypPegk+yTXJ+DcE9buOHM6kpSeCp1ynVqQXEJUnCkwSDuZ9ldi4dw1q3bDTLaW20zpQgAJEmTAHmSaQbNKUqhSlKBSlKBSlKBSlKBSlKBSlKBSlKBSlKBSlKBSlKBVZ9Ixjh6/4W232/VTNWaqz6Rj9b3Ofxlvj/wCSzQcvceKeI8ZIE/J+IfzLQVX71wng7PndXM/8CAPzVY3NJ4jxgHI6i/x56LSfziq7eqHwOxA+6rjb+IJmf8cqirKh7T0hTgA9Sz+bhz/0+Huqs9Hz9aXZGBe2P/VQP+DVnSR9USZG7TXL/wBuuPp/uqtdHlA8JdAI/Vtj/OVFEXv0fH5fw/8A1Gn+mRXWa5R0AI+ELDx+A0ziP2Zuur0gUpSqFKUoFKUoFKUoFKUoFKUoFKUoFKUoFKUoFKUoFK+bb6VFQBBKDpUPA6QqD4HSpJ94r6UCqz6RxPD3P39v/wByzVmqtekUfW9ydust/wDuWaDmTiEnifF9vsF/z/c7SfzzVdvYPB2eQ9ae23/W9P8Aj31Y+ojiXF5/aOIbRsW7Qj/rVdumh8DMkc7t7/8Angf1VlrFkRB6RI8CyzPv4dcf1VV+AEDhTvleWJny1Lira00PqhaE7MM/9hc+HOqp0cbnhT28+t2Hj+2LH00RevR4Qb/h55nggn3PpArrdcp6BCL7hw/9kH9M3XVqsQpSlUKUpQKUpQKUpQKUpQKUpQKUpQKUpQKUpQKUpQRPCejTVs46tvVqeVqMqWQOwhMDUo/eTO+fCvh9Trx7Sr651+KAwlAP4LZaUI8lFR8zvU7SghuFcQdS8q2uClTiUBxtxI0hxudKiUydK0KgKAMdtBEatIi/SfeoRYKSpUKccaCE51KKXm1q0gZMISpXsFTfGeEl3QttfVvtEqbcjUMiFpWmRqbUMESNgQQUg1W+K+vKu7MK9VbOp7SpPWu/sJklB6vl+EffQc8PE0ev8UcKjodZvEtK0OQorRbhsJOnJVoUPPSahLp6eFNNBKy4m5cUU9WuQk2SW57uAV49td3R0bWrL93cufgoUGEe7qAlf0rNQPHOCdtTNvb3HWFuU3KXX5SSCJ1rcSCochrJ2kRUFFZ4oj4abfn4oMtJ16HNMiyfQZhPJakp/GFQHAni3w95tQUFqubNQR1bklLbilLI7OwEf4NdQ6J9HL51lSL159KQUkFTjnWKOmFgkOd0EAwZBJOIEq6EgQAMmOZ3oOP9CeMMt3dgpaigI4WGFlSVJCXi+3pQSRAUc4rsVQHTo/IXY8W/6VFT9UKUpQKUpQKUpQKUpQKUpQKUpQKUpQKUpQKwpQAk4A3NZrytAIIOQcEeVBE2/Sy3XpUlYLS40PiC0o/e6wYQryXpnlNTE1yd30OXFm6t3hN51QVM27w1NkH7UkSFJ5DUk+2pHhfSe5tAEXtqu1jd1Eu2R85RqVag/wC6NyKDo9K46j04P3F2pm1tkKbCilK+04pQH2wSFIwYkeVSvF/SFfsI19QkxvLDiR9PXmg6bVR9KVm2vhziloSotqaKSQJBLraVaSe6SklPsJqn9C/Tiu5vkWtyw22HTpQ4kr75EoBSqe8YG+5FXP0oH613H+y/pm6Dla+FMfCPFEdUjQ2zeltMdlBQ3blJSPtSkqUQR98YqAdtGxwhl3SA4bpxJX9sU+opWBO5AX2vbVoCvrrxYbfE8QyBt8Vb/wBlV19X1lZ/ji8//r0SKgsDPB2Ph1pkNNllTTStEdgzZPqJKTgyoBXtSD51X+C2jZ4Y+4pCVLFzaJSsjMKcUFpnkCBBFW23H/5Fbjxt2I/4K4FVbgi44Tcp/wBLshI/hV/2UFx6EcEYVe8PCmW1BfCQ8oFIILweRDhndfnvXY65T0CEXvDf9TH+mb511aqFK490m9NT7d66xatMqbZX1ZWskqUtOFwkuNwAqRz2mc1LcK6eXrqNSgykxMBpk/8AXiQP5qDpdeVrABJIAGSTtFcj/wAsdwzdpauG2epUoJLghJTqwlRDb78idwKsPFOK31zCbK21z903I6phPMFtlUuLzzUk7YoLRddJmGk63FhtrbrVkJQTiAjUZXvukEedStc0sfQ+p59NzxO7cu3EqCg0BpZBGYg5KfIBPnXS6BXlcwYieU7V6pQKUpQKUpQKUpQKUpQKoF1d3T3ErxlF46w0wm30JbbYVl1skklxpRORhIMkmMAEi/1QrJX134j+9s/Hm0sbDx2gdpWwgSaD5cUtL9LZWzxC4WpJCurLdoSpAI1JSUsd+AoJMEKVAAIBVXzYTeONlxvib6klOpBCLQggnsyfVxA849wzWdDtxdXSRcvNJbUhCEtdTuthtUnU2SV6tQBB0kShJEdr6WnRpSAoN3dyApRXAFsoBSzPY1MYBVMDAMqSQlW8HFOmXRpdsGL1B1t3SEuLJQ0dLqhqWnSEBEEkxCQAQpOdMm59HegjHFbFTjdwfWEjudVapSDGAdLQVB8Zq2XfQVDtv6uq5uVM7aCWCMwEQSyDhQ7JkRlHZO/JOEXD/COJFhbzraNQBW1pGps7KAcQoQRyIwZByDRWz6N+CoF+tt11y3vWCotlIaKZCSlQ0uNqAUJ1TBwDAmDXSemtjcpsXVLvrhxIU3LSm7YBQDrYIVoaSU9qCYV2cJ7RJiG9JHQTT1XFLe5eWoOtlaz1YUApaUpWgtoTBB8QatPT/osW+HvL9auV6S0QhRZ0GHWwkEJaBgbgAjMncmgpykfXji5mR6te4gR9hYmOc8s4x7arNyhXwCydREXyxPZnNkiPKIEeMedWZKY4zxYmcsXwgRsGmCOU7GoB1oDgLKZI+WqM452CVeERmP780Ra7eR0jtc49WZxI+Zv+/wAfLOeVVXgk/A99BiLq0zI7PxyucYg+M1bkKnpFbHaLdkQIgzZ3J8Pd7/oqnABPCLsSRqu7MzjUCXlYGIxEjzmoq0cAtnVv8KDby2FfBRlaA2VFIdTKQHEKSJwZIERPKDdm+E3cZ4ldTjZu033O9viR47DtHcCql0VsOuuOFoDzjUcKUrU2USYebwdaVJInMRukVYunHB3LTh9y+3eXRW20SmSxEzzhkHcySCCTBmRNVHJ7zo18I8YW1bOuO5IfuVIaSC4k9tQShCRpEATEqIJ51P8AT/oqzwq3HVXVwp0junqIjxgNT7p99WDof0IHDOHm5dun2VqRrWEdTAnKRC21Eq251z7hPB3uOcQWHHnlMNmXHFaCqJOhCISEhSgDygBKicJqarc6E9CXnBa3rrjiHXrhPUaW2lEJCHHFOFK0lOpQbOiRCcLOIrpfFmbttuG+IXSnnCEMp6u0IK1GQT8QDoSgFROJSkq7IgH6K6G6g38sux1U9XpUyNOoGAn4kSNMjPeGVQkCvSOih1avXbsqggHWyrC1BcAKZzJSN++BJhIAqo2U8IusD4SuifEItIztA9X8Jgc98AZ3vR9xN1+0KnnOtUl+4bDnYkpbeWhBJQlKT2QMgCa1eitypy3lay4etfRqJSoqCbh1CJKQAqUpGYGqJICRn36NFTaO8/ll5zB+6XOYAn21RbKUpQKUpQKUpQKUpQKUpQK5/apnjHEfJNnzPNpY2HjtI7RnSIkmugVz63/XjiP7y0O5/a3BMDbwkdrOlPeJAeuEIm7vuY61oEYVvbNAiPOI0g6FaYTCkgmZU1JwSfzzOOfe1DGe/EGFgEw3CUn1u9Az8Y0IwfuZrGkRG0aAdJ0wkhSMzRBIiZn8bvD+XqiMxrj7VYoPmpsqEDM+czOMz35iO13+6qFAE0j0o9Bxesdc1+qWUymD9kROUGclUjsqOZ7Cu0QTeC2Tmd+W/exzjVO2Y1xpVCwCSWyfaee++Ofenuye8BpXCgFEOR9CunPW8KurN49pCAWyTJMrGM+Biutek4Twu4/2f9M3XGfSJ0LNndIuWJ6i5cAcAnsOFckSclCoMTkEKByBPaPSYgnhdxHIIPuS6gn8wqLXMnRPFuK52Z4hJ8uotxVceTPBGTP3aR9PDm/7Kst0wfhTii/tS1fpBzGpNvbFX5jVee4Y4eFW7UHWbyQnOyuGsrH8kiiLDaJJ6QWoO/q9vG/zB/8ArqvdHk/Wq7Hhc2P9O4KsVpalXHLdwHspZtUk+a+H3Ok/Qg1AcD4cv4LeEZefsFN75Crl9A/Ok0F49HyIvOG/6oX/ANwk/wBdW70qfrRefwJ/nJqo+j5gi94dju8JcB8iLhIPvk1bvSn+tF7/AAJ/6iqOXelnpc7ePosrXtJWoISgbrUTA35ZHsir/wBBuh6eH2qWUqC1k6nVgd5ao2B+0AAgHvaZMDFUb0PdClz8IP8AeWCGEET2VYKzPMgEJTiRJPZOesJRtzn2mZPj9tO/4cThIqKwtucDM++Z9vemJ5aokwkRQpxAnPvmfb3pOfwozCBnJHvn2nCj/Kn+V5JFEY859qtz/Kn+VyhKaqIfoij5OozM3F14Kmbp4ch25jfBVHJIzs+jNU2rpmfll5mQfuhfMYPtFfHokmbdR3m4u/OZvHgZ096fERqiMJBr6+jM/JXv47eeB+6F804PuxQW6la1vxNpa1tocQpxqOsQlQKkSJTqSDKZHjWzQKUpQKUpQKUpQKVq8S4mhhGtzXpkDsNuOGTt2W0qVHnFRF7xvr0tNsKWgvuFBWUONrS2hJW6pKXEggkAICowVg8qD5XfT1pp1SFtPpbS71KrgpR1IcIBAkL18wO7vVSt+kDHwtfOBwaVJtQlXbjUlpzVgJxAOVd7MJEqkfR30bcLVxCTdkudZqNkX2yCvRzQfjCSO1JMnea1meh9p8K3rXUJKEN22lOtwAakL1GAcSUple42SJVQSnR99Ll1eKQdSStkCP4u32dGCnb7HsY7J1JzOoJxuZ2Pe72/7+QJ5a4+1WKr3RmxbYuL1ttGlIdb7IM5UwkqEAlU4nq5OANJ1JINiDn5/fM58tWrfHfiRCwRUAz7Z9iu9j8fVtmNYEGFisIJI9v40yI3PemIBPe7qoWAT6UufOR++nV9GvVHlrjELTWQvA5zHMGdWOff1eca4gwsUEJ00bC7F/WAYTqGcagpJQQqJmQIPONKoUATe3mErSUqAUlQIIOxB3BqjdLnPkNwefVnOrxgd4jMxEnvRpVCgCb6Koil9GWCh5JQPjy4XD9sS6kIczylACccgK+jnR9gqaV1YlklSANgS31UxzhvsjyqRpQRtt0dYbUtSUAKXok+HVt9W3HhCZH4x8a+TfRW3S2y2GwEMFooH8CSWp8YUoq9tS9KDTt+ENNudYhACtGiRyTrUsgeEqUT9HhUR6Q2grhtylUwpASYiYK0gxOJzzqx1XfSD+t1xz7KcY+/T44+mg+jbYSnQkAJACUgCRGwGnngD99E4SK+ihPnjI3339sx5ao5JFeUrknn5b7/AM6Y/GjEJGSJ8Zn3zOPfPl3ogQkVBlckY8RncEHB270+7VEYSKEn/GZnHlMxyjVsISCaKJjx/PvjlvO2O93RCQTXkHxM/n3MchmdsbxpTABNBDdDz8nUfG4uzyO929k6O/MRI70QIAJrnXDfSNbWa7hl169SsXdwqGuqLfaec2g55KMbnAgTPROiCz1Cv4zdnYc7p4SdODO0p37qYAJqC6I8FU62+oWdq98rvE63SgKMvqkEJZUI5Eg7AAQJqiv+jDpUBfOOnUtN0soSpxaEukLuglB0gQtQCxqCYgAmu6VxLoJ0XQrjD7dwkJXauOPNJQQAFdelfJI7IStvYJwdorttApSlApSlApSlB5WDBgwYwd88sc6pXFOAvt31o8L17tBxkhaUKb6xSS4CUAJASoNkQCDIRByZu9aPGuHdeypAOleFNridLiFBbao5gLSCRzEjnQc74j6POJP3Sgu5txaLuA8oobh4KCR3QpCoyNisiJ9lQzfQk/CN4160r4pFuvWUNajqQuJxCUpIB1DxgAlQrb4h07uk36mEetetC5SlNsEsLteq0JKhrIQtR7yhK08pjatdHG74cRvFerq64otitvq2oSlCHClZ+WDTjWJ1KAwcEgUE30O4Z6s7eNFRchxrtFKQZLCCRpR4b6N8Sk6kkVZdc7ifZmdWeUap3xGuNSYWCDWeiF4649eF9stua2gUFATA6hBSmEOLIIAko1ah3k9oKFWcuT79uYM5+170jtQO8O2jtAigyFHOJn397Plr1ROI1x9qsZ+iVSmYmR46p1fRrmPLXHJYrwVzg8+W8yJ5d+QJx3wNSYWCDkQfOfYqdX0awoCcd+JELFBEdJ9Tlm+ltKlrU2QlKTklQxBjtFUEDHbjSYWKlUdPWSMM3hmPuV77YkJ+18QR7cVmZ3yDy706v5+qPxwOS016THhM++dQ8+9qA3PfiDC00E1w7iLb7aXGlakK2OQZBhQIOUqBBBSQCCCDWzVPWlbDqn7cFWrT17IP2Ud1Kkk4DwAhKjHWAaFwoJUJ7h/SO2fALbzaiROnUAseSkHtJUDgpIBBwaCSpWJrM0EVx/j4tUtktOul1wNoQ0EFRUUqUO+pIiEHnVc6S8dcubVxlFldBTgABULYp74gkB8yDBIxkCds1ZOknCTcW6kJIS4ClbSjsHEKCkaoyUkjSoc0qUOdV0dLrdIIuHE2zonWy+QlQMDVBJAdTkdpOF7CEg0E2Vewz79/50xGO9sISKwXJ5T9J3xy3nbEaogQkE1BvdOrATqvLbE/sqFbDtd05xjHe7qcAmvgr0g8PJgXCFGYOgLXuJM9WkzgAEj96mBJoLElW/h9O+OW/hjfupgAmvLjh8P6x979rv8Ae437qcSahk9LWlRobuFf7Bwb4OVBIEDeNh2U4k1n4fWR2bR3nGt20RnbPx8iU8wMDsiMmgz0SXDC/wCM3nL/AEt4fad6dpTv3Ujc19vRj+prjEfLrzw/b1fe4+jFR/Q/ibabdQWpCVesXZUCpIj5U6FZSYMSBqTjISnJNeOhHSBm1tHysk/XC5QlDadSyVPkJCW0T9AwBQa3SJHqvH7V9O1yEoUPHUSyr86rc/iGumCuT9K+NJuOKcOKW3m9KkfZmlNk6ru3jSFwTsZ8MeNXFv0kWJuRbB6XCvqgQlfV9b+19bGjX5T5b0FnpSlApSlApSlApSlAqgoVHF7/APgrM7pGweznaN9RwneCdNX6qE0Y4xf5P2Gz5pGyXzOfCJz2R3jJCaD58IEXl6AIhTA28GEqjHax3tJ7Y74JOoVMlQzHP3/hHu/70J376M6k1AqDrF3crTauuoe6opUhTKR2W9iVuJUAFAqkjUidc9og7I4u9j5DcEGN12o37ScB8afvjEafsg0glNBLKcH/ANZme0YA7096E96NaIUCD7C5nnPvnVnl3picd6JTCwQYg8XdIgWNwZ8VWomTI2fESQVGIiOsGnIPkcXdI/UNydX4drnVnk+MqIkxEx1g0mZCYQse2T7e9nHJWqAeWuJELBFekL9/8rvfRrmPx45LTmH+FnSZ9RuDP4dqZ1ex/OogGMagOsGkiSRxl4/cNwZ/DtVTq/2w1aiPLWBrwRJCacWD5+XenV/O1R+PEYUK1LnhjDplbLThwZW2hZJI0g9odokdmT3o0mFAGtRfGHiBNjcGf3S0Pewf2ft6jjlrA1YKZrCeLPR+orgz+HaKmcHd/tzt+6ATgp1UHlPRO0+1ZQjb7EVN7HswUKTzkSd+4qCAa2G+BJHcubtEgxFy6qJOOy8VDBwJH4KswT8vhR75jceM9ZaKmcHd/tzgZ743ynVWRxZ35lcefxlqqR3TEvdr73PfiDlOqg2PVrkdy+eOZhbdurGxE9Uk77EnB7JjBqK49wK7ug3res3eqKikO2hKSpQKFakqeIG/gClWDEzW+OKvfMbjz+MtVeW5ezyT+F3TMaqyvjDwGbF/lPxlqfIx8cZx2RM6u4Z3oKq30XukkzbcJWO1lNslswPELbIGcESNJ3gEE/T4EjvcPZxHctOHrHgZ1OoI0mAcYxO81ZPhd4b2Nxj90tSMYMS8ZgGBvM6DO4fCzwz6i/jwctREY/bjsOyN89g6hsFbRwy0A7dslqJJKuDoVASYVJaCwIJr7jh/DphT1g2oGPjeHtNGYkiHQnMZqbPFnhn1F/H7paiNPh8cYgGOcE6DIOPfww+N7F8RP7JaiI8PjsAA+eknT2gYoKx0Y6ItONKWn1JaTcXWhfqLCwUh91KSFzlGARGAClKZNR3A+jbrdu5dWrLTr9vxJ3ShNu0hzSl4oUAvVKEaSewDA2q+9FLJTduQ4jq1KeuF6AR2UrfcWkHSohJSlYBCSQkkgdo1U+G9MF2FupLbSFqd4lfJhZU2BocKtgFR7OUUET0jvrm9vrRu8YctJKEJghKlBdzb6ilSSdJEDI2mrt0i6OuFtjh1naJbtQplxdxrSEtht4LUEo763ToHa568neNfh9u7xYW98pthKmHHAgBxyDodHe7GRraSsARtnmKtw9c8Lb6Xf7KglaVFfLP9G/5lD65/o3/NqiVpVG6WdMruxWwkt26+v1wdTgjRo8jMlYqz9GuLG6tGHykJLzaVlIMgFQkgHnQSVKUoFRPEONrQ6WmrdbyktpcVpW0nClLSkDrFCTLavLbNS1Q7Ji/d2j1Zmfytx/fQeWeNXCkg+pOpnkpxgH3jXVVetL1PEX7gWLi0PoYSAl62BBaS5JVqVnKhA2nJmAKvocyDPZUBpAB33kn2eyvoEwSZOYxyHsoKWm/vD/6c4RiflFqYzKt3MwQN9zJVsBXhq8vCP1tdicgv23j2u8vtCe12u+TKsACrokwkqCTJyRgGYHjiYx7qy6SIMwBuACSfDb+ygpyru8Ij4Ndzv8otSMmVfb9rYHPeO+ABXyPEbwr0nhy9UTBuLYkgq7W6+0NifvjAMJABukkmJM4PdMRO07bec5rKjBlWnSICfGTjfz2gUFPb4jeZHwc4fvgbi1O+89vOM57xgYSIrwOJ3gGocNeUDns3FqSZOT9kEgiCfHCcJFXXshR21KE+ZAx74n89AqB2iMmBHnt76CqHiV6RB4c7/wARbePPt5xvtPdwK+fwheZnhzmMybi2gzgydf3oztySIFXBCuRMn2EDyrGwAyrl4n30FPc4heAE/Bzqt/ui2k8uSxkp3iNgkQM17TfXg/8ATnOe9xb+zkrmPoA0iBmrcBEADG3sjavKpznfbGB7f8Cgqhv7zlw5znHyi29g2ViQSMbDA3Jp8KXZ7vD3DEj9UWwyMDZWMYxsMDeatqc+P0USeRiTnFBUE8TvAJHD1kHY+s2wHgmIVidsbDA3JrHwjehUfBruZ7QuLYDA7OypSeWBCRtkk1b0xEJjGPIV6J5TmgqBvr2P1uXjaLi3GwxEK7O5H4I2kma8/CN7j63rE4A9ZtwcAxEKwd9p0iTuSRcCQRuR57c/OigCYI2zP+OdBRU9ILkdYTYlKWVaXFKubZABCErGSqABrAHhJOVGqAu5QtpCewpQv71a0NkLSnrU60gLT2VAJMykkY3mrr00uHEM3StKVW4vEG6BAUS0G7QmJUmJzJAUdsZkUO0uW13DirYBNup64KdKUgdYVO6ftpA6vSNOmI58qlWeuo+ilQFipHNu4eCvHtr61P8AIcSauVcl4Dxlds6pbISdQT1rS1aQrSISoKSCUrExMEEQDskiwf5R3Pmqd4/VAzmJHxe1SfULF6pVDX6S3EiVWqB4A3Gfo6qte49KrqRizBMSPlHu/ap3q8oZWr6XXx6xZpwVBLyiPAKUyB9MKHuPhUt6OOllobS3teuQH2mWQptR0qJWgKSE6o6wwR3ZiaoL3EHLp/rnSnrXCPHSlCT2EJSScAqJk5JKiY2Fe6P3zSXUoLYN6v1IWrhCTCg8goOkrCSeq6sZUJjMSYkvbVnT9L0rW4aXOpb66Ot0J6zTtr0jXHlqmtmtMFQaVhN+8pSgALVmQYiOtuST44qcrTveDMPEKdZacIEArbQogeAKgYFB9kO5OU6caYOfOawFp1EwJiNUjPl44/rrS+pa0+a2/wCRb/RrP1MWnza3/JN/o0G2h0EzqI5aTpjffGfz+6iLmYII0mZBwfI+zy8/dWp9TFp81t/yTf6NPqZtPm1v+Sb/AEaDeW7tCkjOZ8PLNYN4gJ1FadMTq1CI8Z2itE9F7T5rb/kW/wBGsjovafNbf8i3+jQbi7hIMlaYMADG5OKwHkiNSwSSY2HiYHurV+pq1+bMfkm/0aHo1a/NmPyTf6NBuoeEZKZ8jivKHEgGIGSYBG/Pnua1PqbtfmzH5Jv9Gsjo7a/N2PyTf6NBt9eAJKp8sTnligfEmVJjln/rWqej1t83Y/JN/wBlPqdtvm7H5Jv9Gg2TdJBytAGAMjc+/wBlejdokDWmTtkZ9laZ6OWp+5mPyTf6NPqdtvm7H5Jv9Gg2PWE5T1iZjfGB7K9+sJ2Ckk45j+r2GtT6nbb5ux+Sb/RqN6S8Dt02jyksNJUEEghtAII2IIGDQWB0SCI1TyrKjsM+0cq8EgK3yrAGeXgOVe0CNzNBz7p1wS7fYu7Zm160XLgWl0vJbSkJaZSkkTKzrQewQAYrPRrog0zb9W5whIJVqUjrWrhGoJ0hSS8sFJI3AA99X5BOSTjliI8fbWNfmM7eygqg6PWs/rO3P7yyn+fWRwC1/wA0Nzz7Fn+nVs0gHzV/V/g1lI8cmgqI6PWv+Z2/ydn+nWB0ftTkcHaPnos/06tqCY5nPhnevUxj/H+M0FRT0dtv8ztf7ln+lVR6VdAFvXLTtrwpDZbcaWtaroN60tjT1SENlSW0wlHaEERgV1kowUgkeeTv5nnXpasHPv3oIq34vcFI1WbiVQNQDjBE84OsEiZyQJ8BW9w2/DzSHAkp1idJiRyIMEjccjX3BwJIk+WJ9n99RnRQfI2Zz2Tn8Y0EtSlKBSlKBSlKBSlKBSlKBSlKBSlKBSlKBWjxyzU7butojUtCgnVIEkYkgEgTzg0pQarl5d40s2++Zfc25xFvvWVXVzj4hjH7uv8A8fwpSsgq8uuTLH5df/j09bu4yzbz/GHInn9z7VmlNA3N1j4i3x/pC9/+HrAuLrfqLef4wv8A8alKW4Burs/sNuP/AJDhxz+569esXk/YbfTHzhyZ/wCH2pSkujyLi8k/E22nEfKHJnnPyegduwSeots7/KXP/GrNKAp+8xDNvvkesObeXyfea2OB2amrdttcFaEgK0yRq5wSASJ8hSlWD//Z"/>
          <p:cNvSpPr>
            <a:spLocks noChangeAspect="1" noChangeArrowheads="1"/>
          </p:cNvSpPr>
          <p:nvPr/>
        </p:nvSpPr>
        <p:spPr bwMode="auto">
          <a:xfrm>
            <a:off x="155575" y="-731044"/>
            <a:ext cx="22479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2292" name="AutoShape 4" descr="data:image/jpeg;base64,/9j/4AAQSkZJRgABAQAAAQABAAD/2wCEAAkGBhQSERUUExQVFRQUFhgYFRUYGBcaGBwXGRcYGhUcGRgYHCYfFxojGRgYHzAgIycpLSwtGiAxNTAqOCYtLCoBCQoKDQwOFw8PFCkcFBgpKSkpKSkpKSkpKSwpKSkpKSwpKSkpKSwpKSkpKSkpKSkpKSwpLCwsKSksLCkpKSksKf/AABEIANYA7AMBIgACEQEDEQH/xAAcAAEAAgMBAQEAAAAAAAAAAAAABQYBBAcCAwj/xABZEAABAwMCAgYEBQsPCwQDAAABAgMRAAQhEjEFQQYTIjJRYQcUcYEVIyRUkRYlM0JEUmKCk6HSNDVDU2Nyc3SisrPB0eHwF1VkdYOSlKOxtNRFZYTxJoW1/8QAFgEBAQEAAAAAAAAAAAAAAAAAAAEC/8QAGhEBAQEAAwEAAAAAAAAAAAAAAAEREiExAv/aAAwDAQACEQMRAD8A7jSlKBSlKBSlKBSlKBSlUpj0jyGytkICgFOdtZKW1qYS0pIDXxk9eJGI0mCaC61C9KLhSUNBK1oCnQFFEBWkIWogEgxJSKjv8ozCiQ0l1Uc1pLKf+dpUR5pSa+N3xcXGjrXmGkIVq0o61xROhaR2ilASO1PdO3voNa2vngWypbySo2jgBeQ6lTb76W1JUOqTBgnbx3xV5FUJkJKQFXbOttFuhspacj5O6HAVgqkhRAEAiPOpQdNtHfQhY8WVyf8AcdSiPYFKoLVSqdeekloBJZQpRyXA6l1kpbSBrUNTZCyJGAY86leBdIVXDz6NICG9JbUNUqSVuoJIUB9s0YjxoJylKUClKUClKUClKUClKUClKUClKUClKUClKUClKUClKUCuXdJeJWKXgLdtlXVBoPNJSEd6+tAgLTpwMkiRkV1GqH6TeBDqvWUBCVBTCHB1facT63bKQNYUI0lHMKwo7b0EQvpPald6wm0Y9YtBdqjqxpKGAgtk4+21wc40E8xXyu+nHD0tNXItmfVluOtKPVDVqTbJdTHZmesPV7RmeVQa88R4yIGbfiH8y05ioHiH6zsyNrq49n6gn+/6aiujs9ILQ3y7JVqwHToUj4tMBCrRTyyezB0rRp3zrHgaj7Pp1ZLtWrj1VgJS7at3J6oQlTyV9bpGmSEEJPOcio1Ch9UYkE/EtHEf5ufmc+dVbgL31qcEY9dsfDxX/ZRF24zxq3WtnTbtNNu2CrrUEpHYUSlSVkCCNOg+UGum8DbtSkuWoZ0rMFbQRCtJIypPegk+yTXJ+DcE9buOHM6kpSeCp1ynVqQXEJUnCkwSDuZ9ldi4dw1q3bDTLaW20zpQgAJEmTAHmSaQbNKUqhSlKBSlKBSlKBSlKBSlKBSlKBSlKBSlKBSlKBSlKBVZ9Ixjh6/4W232/VTNWaqz6Rj9b3Ofxlvj/wCSzQcvceKeI8ZIE/J+IfzLQVX71wng7PndXM/8CAPzVY3NJ4jxgHI6i/x56LSfziq7eqHwOxA+6rjb+IJmf8cqirKh7T0hTgA9Sz+bhz/0+Huqs9Hz9aXZGBe2P/VQP+DVnSR9USZG7TXL/wBuuPp/uqtdHlA8JdAI/Vtj/OVFEXv0fH5fw/8A1Gn+mRXWa5R0AI+ELDx+A0ziP2Zuur0gUpSqFKUoFKUoFKUoFKUoFKUoFKUoFKUoFKUoFKUoFK+bb6VFQBBKDpUPA6QqD4HSpJ94r6UCqz6RxPD3P39v/wByzVmqtekUfW9ydust/wDuWaDmTiEnifF9vsF/z/c7SfzzVdvYPB2eQ9ae23/W9P8Aj31Y+ojiXF5/aOIbRsW7Qj/rVdumh8DMkc7t7/8Angf1VlrFkRB6RI8CyzPv4dcf1VV+AEDhTvleWJny1Lira00PqhaE7MM/9hc+HOqp0cbnhT28+t2Hj+2LH00RevR4Qb/h55nggn3PpArrdcp6BCL7hw/9kH9M3XVqsQpSlUKUpQKUpQKUpQKUpQKUpQKUpQKUpQKUpQKUpQRPCejTVs46tvVqeVqMqWQOwhMDUo/eTO+fCvh9Trx7Sr651+KAwlAP4LZaUI8lFR8zvU7SghuFcQdS8q2uClTiUBxtxI0hxudKiUydK0KgKAMdtBEatIi/SfeoRYKSpUKccaCE51KKXm1q0gZMISpXsFTfGeEl3QttfVvtEqbcjUMiFpWmRqbUMESNgQQUg1W+K+vKu7MK9VbOp7SpPWu/sJklB6vl+EffQc8PE0ev8UcKjodZvEtK0OQorRbhsJOnJVoUPPSahLp6eFNNBKy4m5cUU9WuQk2SW57uAV49td3R0bWrL93cufgoUGEe7qAlf0rNQPHOCdtTNvb3HWFuU3KXX5SSCJ1rcSCochrJ2kRUFFZ4oj4abfn4oMtJ16HNMiyfQZhPJakp/GFQHAni3w95tQUFqubNQR1bklLbilLI7OwEf4NdQ6J9HL51lSL159KQUkFTjnWKOmFgkOd0EAwZBJOIEq6EgQAMmOZ3oOP9CeMMt3dgpaigI4WGFlSVJCXi+3pQSRAUc4rsVQHTo/IXY8W/6VFT9UKUpQKUpQKUpQKUpQKUpQKUpQKUpQKUpQKwpQAk4A3NZrytAIIOQcEeVBE2/Sy3XpUlYLS40PiC0o/e6wYQryXpnlNTE1yd30OXFm6t3hN51QVM27w1NkH7UkSFJ5DUk+2pHhfSe5tAEXtqu1jd1Eu2R85RqVag/wC6NyKDo9K46j04P3F2pm1tkKbCilK+04pQH2wSFIwYkeVSvF/SFfsI19QkxvLDiR9PXmg6bVR9KVm2vhziloSotqaKSQJBLraVaSe6SklPsJqn9C/Tiu5vkWtyw22HTpQ4kr75EoBSqe8YG+5FXP0oH613H+y/pm6Dla+FMfCPFEdUjQ2zeltMdlBQ3blJSPtSkqUQR98YqAdtGxwhl3SA4bpxJX9sU+opWBO5AX2vbVoCvrrxYbfE8QyBt8Vb/wBlV19X1lZ/ji8//r0SKgsDPB2Ph1pkNNllTTStEdgzZPqJKTgyoBXtSD51X+C2jZ4Y+4pCVLFzaJSsjMKcUFpnkCBBFW23H/5Fbjxt2I/4K4FVbgi44Tcp/wBLshI/hV/2UFx6EcEYVe8PCmW1BfCQ8oFIILweRDhndfnvXY65T0CEXvDf9TH+mb511aqFK490m9NT7d66xatMqbZX1ZWskqUtOFwkuNwAqRz2mc1LcK6eXrqNSgykxMBpk/8AXiQP5qDpdeVrABJIAGSTtFcj/wAsdwzdpauG2epUoJLghJTqwlRDb78idwKsPFOK31zCbK21z903I6phPMFtlUuLzzUk7YoLRddJmGk63FhtrbrVkJQTiAjUZXvukEedStc0sfQ+p59NzxO7cu3EqCg0BpZBGYg5KfIBPnXS6BXlcwYieU7V6pQKUpQKUpQKUpQKUpQKoF1d3T3ErxlF46w0wm30JbbYVl1skklxpRORhIMkmMAEi/1QrJX134j+9s/Hm0sbDx2gdpWwgSaD5cUtL9LZWzxC4WpJCurLdoSpAI1JSUsd+AoJMEKVAAIBVXzYTeONlxvib6klOpBCLQggnsyfVxA849wzWdDtxdXSRcvNJbUhCEtdTuthtUnU2SV6tQBB0kShJEdr6WnRpSAoN3dyApRXAFsoBSzPY1MYBVMDAMqSQlW8HFOmXRpdsGL1B1t3SEuLJQ0dLqhqWnSEBEEkxCQAQpOdMm59HegjHFbFTjdwfWEjudVapSDGAdLQVB8Zq2XfQVDtv6uq5uVM7aCWCMwEQSyDhQ7JkRlHZO/JOEXD/COJFhbzraNQBW1pGps7KAcQoQRyIwZByDRWz6N+CoF+tt11y3vWCotlIaKZCSlQ0uNqAUJ1TBwDAmDXSemtjcpsXVLvrhxIU3LSm7YBQDrYIVoaSU9qCYV2cJ7RJiG9JHQTT1XFLe5eWoOtlaz1YUApaUpWgtoTBB8QatPT/osW+HvL9auV6S0QhRZ0GHWwkEJaBgbgAjMncmgpykfXji5mR6te4gR9hYmOc8s4x7arNyhXwCydREXyxPZnNkiPKIEeMedWZKY4zxYmcsXwgRsGmCOU7GoB1oDgLKZI+WqM452CVeERmP780Ra7eR0jtc49WZxI+Zv+/wAfLOeVVXgk/A99BiLq0zI7PxyucYg+M1bkKnpFbHaLdkQIgzZ3J8Pd7/oqnABPCLsSRqu7MzjUCXlYGIxEjzmoq0cAtnVv8KDby2FfBRlaA2VFIdTKQHEKSJwZIERPKDdm+E3cZ4ldTjZu033O9viR47DtHcCql0VsOuuOFoDzjUcKUrU2USYebwdaVJInMRukVYunHB3LTh9y+3eXRW20SmSxEzzhkHcySCCTBmRNVHJ7zo18I8YW1bOuO5IfuVIaSC4k9tQShCRpEATEqIJ51P8AT/oqzwq3HVXVwp0junqIjxgNT7p99WDof0IHDOHm5dun2VqRrWEdTAnKRC21Eq251z7hPB3uOcQWHHnlMNmXHFaCqJOhCISEhSgDygBKicJqarc6E9CXnBa3rrjiHXrhPUaW2lEJCHHFOFK0lOpQbOiRCcLOIrpfFmbttuG+IXSnnCEMp6u0IK1GQT8QDoSgFROJSkq7IgH6K6G6g38sux1U9XpUyNOoGAn4kSNMjPeGVQkCvSOih1avXbsqggHWyrC1BcAKZzJSN++BJhIAqo2U8IusD4SuifEItIztA9X8Jgc98AZ3vR9xN1+0KnnOtUl+4bDnYkpbeWhBJQlKT2QMgCa1eitypy3lay4etfRqJSoqCbh1CJKQAqUpGYGqJICRn36NFTaO8/ll5zB+6XOYAn21RbKUpQKUpQKUpQKUpQKUpQK5/apnjHEfJNnzPNpY2HjtI7RnSIkmugVz63/XjiP7y0O5/a3BMDbwkdrOlPeJAeuEIm7vuY61oEYVvbNAiPOI0g6FaYTCkgmZU1JwSfzzOOfe1DGe/EGFgEw3CUn1u9Az8Y0IwfuZrGkRG0aAdJ0wkhSMzRBIiZn8bvD+XqiMxrj7VYoPmpsqEDM+czOMz35iO13+6qFAE0j0o9Bxesdc1+qWUymD9kROUGclUjsqOZ7Cu0QTeC2Tmd+W/exzjVO2Y1xpVCwCSWyfaee++Ofenuye8BpXCgFEOR9CunPW8KurN49pCAWyTJMrGM+Biutek4Twu4/2f9M3XGfSJ0LNndIuWJ6i5cAcAnsOFckSclCoMTkEKByBPaPSYgnhdxHIIPuS6gn8wqLXMnRPFuK52Z4hJ8uotxVceTPBGTP3aR9PDm/7Kst0wfhTii/tS1fpBzGpNvbFX5jVee4Y4eFW7UHWbyQnOyuGsrH8kiiLDaJJ6QWoO/q9vG/zB/8ArqvdHk/Wq7Hhc2P9O4KsVpalXHLdwHspZtUk+a+H3Ok/Qg1AcD4cv4LeEZefsFN75Crl9A/Ok0F49HyIvOG/6oX/ANwk/wBdW70qfrRefwJ/nJqo+j5gi94dju8JcB8iLhIPvk1bvSn+tF7/AAJ/6iqOXelnpc7ePosrXtJWoISgbrUTA35ZHsir/wBBuh6eH2qWUqC1k6nVgd5ao2B+0AAgHvaZMDFUb0PdClz8IP8AeWCGEET2VYKzPMgEJTiRJPZOesJRtzn2mZPj9tO/4cThIqKwtucDM++Z9vemJ5aokwkRQpxAnPvmfb3pOfwozCBnJHvn2nCj/Kn+V5JFEY859qtz/Kn+VyhKaqIfoij5OozM3F14Kmbp4ch25jfBVHJIzs+jNU2rpmfll5mQfuhfMYPtFfHokmbdR3m4u/OZvHgZ096fERqiMJBr6+jM/JXv47eeB+6F804PuxQW6la1vxNpa1tocQpxqOsQlQKkSJTqSDKZHjWzQKUpQKUpQKUpQKVq8S4mhhGtzXpkDsNuOGTt2W0qVHnFRF7xvr0tNsKWgvuFBWUONrS2hJW6pKXEggkAICowVg8qD5XfT1pp1SFtPpbS71KrgpR1IcIBAkL18wO7vVSt+kDHwtfOBwaVJtQlXbjUlpzVgJxAOVd7MJEqkfR30bcLVxCTdkudZqNkX2yCvRzQfjCSO1JMnea1meh9p8K3rXUJKEN22lOtwAakL1GAcSUple42SJVQSnR99Ll1eKQdSStkCP4u32dGCnb7HsY7J1JzOoJxuZ2Pe72/7+QJ5a4+1WKr3RmxbYuL1ttGlIdb7IM5UwkqEAlU4nq5OANJ1JINiDn5/fM58tWrfHfiRCwRUAz7Z9iu9j8fVtmNYEGFisIJI9v40yI3PemIBPe7qoWAT6UufOR++nV9GvVHlrjELTWQvA5zHMGdWOff1eca4gwsUEJ00bC7F/WAYTqGcagpJQQqJmQIPONKoUATe3mErSUqAUlQIIOxB3BqjdLnPkNwefVnOrxgd4jMxEnvRpVCgCb6Koil9GWCh5JQPjy4XD9sS6kIczylACccgK+jnR9gqaV1YlklSANgS31UxzhvsjyqRpQRtt0dYbUtSUAKXok+HVt9W3HhCZH4x8a+TfRW3S2y2GwEMFooH8CSWp8YUoq9tS9KDTt+ENNudYhACtGiRyTrUsgeEqUT9HhUR6Q2grhtylUwpASYiYK0gxOJzzqx1XfSD+t1xz7KcY+/T44+mg+jbYSnQkAJACUgCRGwGnngD99E4SK+ihPnjI3339sx5ao5JFeUrknn5b7/AM6Y/GjEJGSJ8Zn3zOPfPl3ogQkVBlckY8RncEHB270+7VEYSKEn/GZnHlMxyjVsISCaKJjx/PvjlvO2O93RCQTXkHxM/n3MchmdsbxpTABNBDdDz8nUfG4uzyO929k6O/MRI70QIAJrnXDfSNbWa7hl169SsXdwqGuqLfaec2g55KMbnAgTPROiCz1Cv4zdnYc7p4SdODO0p37qYAJqC6I8FU62+oWdq98rvE63SgKMvqkEJZUI5Eg7AAQJqiv+jDpUBfOOnUtN0soSpxaEukLuglB0gQtQCxqCYgAmu6VxLoJ0XQrjD7dwkJXauOPNJQQAFdelfJI7IStvYJwdorttApSlApSlApSlB5WDBgwYwd88sc6pXFOAvt31o8L17tBxkhaUKb6xSS4CUAJASoNkQCDIRByZu9aPGuHdeypAOleFNridLiFBbao5gLSCRzEjnQc74j6POJP3Sgu5txaLuA8oobh4KCR3QpCoyNisiJ9lQzfQk/CN4160r4pFuvWUNajqQuJxCUpIB1DxgAlQrb4h07uk36mEetetC5SlNsEsLteq0JKhrIQtR7yhK08pjatdHG74cRvFerq64otitvq2oSlCHClZ+WDTjWJ1KAwcEgUE30O4Z6s7eNFRchxrtFKQZLCCRpR4b6N8Sk6kkVZdc7ifZmdWeUap3xGuNSYWCDWeiF4649eF9stua2gUFATA6hBSmEOLIIAko1ah3k9oKFWcuT79uYM5+170jtQO8O2jtAigyFHOJn397Plr1ROI1x9qsZ+iVSmYmR46p1fRrmPLXHJYrwVzg8+W8yJ5d+QJx3wNSYWCDkQfOfYqdX0awoCcd+JELFBEdJ9Tlm+ltKlrU2QlKTklQxBjtFUEDHbjSYWKlUdPWSMM3hmPuV77YkJ+18QR7cVmZ3yDy706v5+qPxwOS016THhM++dQ8+9qA3PfiDC00E1w7iLb7aXGlakK2OQZBhQIOUqBBBSQCCCDWzVPWlbDqn7cFWrT17IP2Ud1Kkk4DwAhKjHWAaFwoJUJ7h/SO2fALbzaiROnUAseSkHtJUDgpIBBwaCSpWJrM0EVx/j4tUtktOul1wNoQ0EFRUUqUO+pIiEHnVc6S8dcubVxlFldBTgABULYp74gkB8yDBIxkCds1ZOknCTcW6kJIS4ClbSjsHEKCkaoyUkjSoc0qUOdV0dLrdIIuHE2zonWy+QlQMDVBJAdTkdpOF7CEg0E2Vewz79/50xGO9sISKwXJ5T9J3xy3nbEaogQkE1BvdOrATqvLbE/sqFbDtd05xjHe7qcAmvgr0g8PJgXCFGYOgLXuJM9WkzgAEj96mBJoLElW/h9O+OW/hjfupgAmvLjh8P6x979rv8Ae437qcSahk9LWlRobuFf7Bwb4OVBIEDeNh2U4k1n4fWR2bR3nGt20RnbPx8iU8wMDsiMmgz0SXDC/wCM3nL/AEt4fad6dpTv3Ujc19vRj+prjEfLrzw/b1fe4+jFR/Q/ibabdQWpCVesXZUCpIj5U6FZSYMSBqTjISnJNeOhHSBm1tHysk/XC5QlDadSyVPkJCW0T9AwBQa3SJHqvH7V9O1yEoUPHUSyr86rc/iGumCuT9K+NJuOKcOKW3m9KkfZmlNk6ru3jSFwTsZ8MeNXFv0kWJuRbB6XCvqgQlfV9b+19bGjX5T5b0FnpSlApSlApSlApSlAqgoVHF7/APgrM7pGweznaN9RwneCdNX6qE0Y4xf5P2Gz5pGyXzOfCJz2R3jJCaD58IEXl6AIhTA28GEqjHax3tJ7Y74JOoVMlQzHP3/hHu/70J376M6k1AqDrF3crTauuoe6opUhTKR2W9iVuJUAFAqkjUidc9og7I4u9j5DcEGN12o37ScB8afvjEafsg0glNBLKcH/ANZme0YA7096E96NaIUCD7C5nnPvnVnl3picd6JTCwQYg8XdIgWNwZ8VWomTI2fESQVGIiOsGnIPkcXdI/UNydX4drnVnk+MqIkxEx1g0mZCYQse2T7e9nHJWqAeWuJELBFekL9/8rvfRrmPx45LTmH+FnSZ9RuDP4dqZ1ex/OogGMagOsGkiSRxl4/cNwZ/DtVTq/2w1aiPLWBrwRJCacWD5+XenV/O1R+PEYUK1LnhjDplbLThwZW2hZJI0g9odokdmT3o0mFAGtRfGHiBNjcGf3S0Pewf2ft6jjlrA1YKZrCeLPR+orgz+HaKmcHd/tzt+6ATgp1UHlPRO0+1ZQjb7EVN7HswUKTzkSd+4qCAa2G+BJHcubtEgxFy6qJOOy8VDBwJH4KswT8vhR75jceM9ZaKmcHd/tzgZ743ynVWRxZ35lcefxlqqR3TEvdr73PfiDlOqg2PVrkdy+eOZhbdurGxE9Uk77EnB7JjBqK49wK7ug3res3eqKikO2hKSpQKFakqeIG/gClWDEzW+OKvfMbjz+MtVeW5ezyT+F3TMaqyvjDwGbF/lPxlqfIx8cZx2RM6u4Z3oKq30XukkzbcJWO1lNslswPELbIGcESNJ3gEE/T4EjvcPZxHctOHrHgZ1OoI0mAcYxO81ZPhd4b2Nxj90tSMYMS8ZgGBvM6DO4fCzwz6i/jwctREY/bjsOyN89g6hsFbRwy0A7dslqJJKuDoVASYVJaCwIJr7jh/DphT1g2oGPjeHtNGYkiHQnMZqbPFnhn1F/H7paiNPh8cYgGOcE6DIOPfww+N7F8RP7JaiI8PjsAA+eknT2gYoKx0Y6ItONKWn1JaTcXWhfqLCwUh91KSFzlGARGAClKZNR3A+jbrdu5dWrLTr9vxJ3ShNu0hzSl4oUAvVKEaSewDA2q+9FLJTduQ4jq1KeuF6AR2UrfcWkHSohJSlYBCSQkkgdo1U+G9MF2FupLbSFqd4lfJhZU2BocKtgFR7OUUET0jvrm9vrRu8YctJKEJghKlBdzb6ilSSdJEDI2mrt0i6OuFtjh1naJbtQplxdxrSEtht4LUEo763ToHa568neNfh9u7xYW98pthKmHHAgBxyDodHe7GRraSsARtnmKtw9c8Lb6Xf7KglaVFfLP9G/5lD65/o3/NqiVpVG6WdMruxWwkt26+v1wdTgjRo8jMlYqz9GuLG6tGHykJLzaVlIMgFQkgHnQSVKUoFRPEONrQ6WmrdbyktpcVpW0nClLSkDrFCTLavLbNS1Q7Ji/d2j1Zmfytx/fQeWeNXCkg+pOpnkpxgH3jXVVetL1PEX7gWLi0PoYSAl62BBaS5JVqVnKhA2nJmAKvocyDPZUBpAB33kn2eyvoEwSZOYxyHsoKWm/vD/6c4RiflFqYzKt3MwQN9zJVsBXhq8vCP1tdicgv23j2u8vtCe12u+TKsACrokwkqCTJyRgGYHjiYx7qy6SIMwBuACSfDb+ygpyru8Ij4Ndzv8otSMmVfb9rYHPeO+ABXyPEbwr0nhy9UTBuLYkgq7W6+0NifvjAMJABukkmJM4PdMRO07bec5rKjBlWnSICfGTjfz2gUFPb4jeZHwc4fvgbi1O+89vOM57xgYSIrwOJ3gGocNeUDns3FqSZOT9kEgiCfHCcJFXXshR21KE+ZAx74n89AqB2iMmBHnt76CqHiV6RB4c7/wARbePPt5xvtPdwK+fwheZnhzmMybi2gzgydf3oztySIFXBCuRMn2EDyrGwAyrl4n30FPc4heAE/Bzqt/ui2k8uSxkp3iNgkQM17TfXg/8ATnOe9xb+zkrmPoA0iBmrcBEADG3sjavKpznfbGB7f8Cgqhv7zlw5znHyi29g2ViQSMbDA3Jp8KXZ7vD3DEj9UWwyMDZWMYxsMDeatqc+P0USeRiTnFBUE8TvAJHD1kHY+s2wHgmIVidsbDA3JrHwjehUfBruZ7QuLYDA7OypSeWBCRtkk1b0xEJjGPIV6J5TmgqBvr2P1uXjaLi3GwxEK7O5H4I2kma8/CN7j63rE4A9ZtwcAxEKwd9p0iTuSRcCQRuR57c/OigCYI2zP+OdBRU9ILkdYTYlKWVaXFKubZABCErGSqABrAHhJOVGqAu5QtpCewpQv71a0NkLSnrU60gLT2VAJMykkY3mrr00uHEM3StKVW4vEG6BAUS0G7QmJUmJzJAUdsZkUO0uW13DirYBNup64KdKUgdYVO6ftpA6vSNOmI58qlWeuo+ilQFipHNu4eCvHtr61P8AIcSauVcl4Dxlds6pbISdQT1rS1aQrSISoKSCUrExMEEQDskiwf5R3Pmqd4/VAzmJHxe1SfULF6pVDX6S3EiVWqB4A3Gfo6qte49KrqRizBMSPlHu/ap3q8oZWr6XXx6xZpwVBLyiPAKUyB9MKHuPhUt6OOllobS3teuQH2mWQptR0qJWgKSE6o6wwR3ZiaoL3EHLp/rnSnrXCPHSlCT2EJSScAqJk5JKiY2Fe6P3zSXUoLYN6v1IWrhCTCg8goOkrCSeq6sZUJjMSYkvbVnT9L0rW4aXOpb66Ot0J6zTtr0jXHlqmtmtMFQaVhN+8pSgALVmQYiOtuST44qcrTveDMPEKdZacIEArbQogeAKgYFB9kO5OU6caYOfOawFp1EwJiNUjPl44/rrS+pa0+a2/wCRb/RrP1MWnza3/JN/o0G2h0EzqI5aTpjffGfz+6iLmYII0mZBwfI+zy8/dWp9TFp81t/yTf6NPqZtPm1v+Sb/AEaDeW7tCkjOZ8PLNYN4gJ1FadMTq1CI8Z2itE9F7T5rb/kW/wBGsjovafNbf8i3+jQbi7hIMlaYMADG5OKwHkiNSwSSY2HiYHurV+pq1+bMfkm/0aHo1a/NmPyTf6NBuoeEZKZ8jivKHEgGIGSYBG/Pnua1PqbtfmzH5Jv9Gsjo7a/N2PyTf6NBt9eAJKp8sTnligfEmVJjln/rWqej1t83Y/JN/wBlPqdtvm7H5Jv9Gg2TdJBytAGAMjc+/wBlejdokDWmTtkZ9laZ6OWp+5mPyTf6NPqdtvm7H5Jv9Gg2PWE5T1iZjfGB7K9+sJ2Ckk45j+r2GtT6nbb5ux+Sb/RqN6S8Dt02jyksNJUEEghtAII2IIGDQWB0SCI1TyrKjsM+0cq8EgK3yrAGeXgOVe0CNzNBz7p1wS7fYu7Zm160XLgWl0vJbSkJaZSkkTKzrQewQAYrPRrog0zb9W5whIJVqUjrWrhGoJ0hSS8sFJI3AA99X5BOSTjliI8fbWNfmM7eygqg6PWs/rO3P7yyn+fWRwC1/wA0Nzz7Fn+nVs0gHzV/V/g1lI8cmgqI6PWv+Z2/ydn+nWB0ftTkcHaPnos/06tqCY5nPhnevUxj/H+M0FRT0dtv8ztf7ln+lVR6VdAFvXLTtrwpDZbcaWtaroN60tjT1SENlSW0wlHaEERgV1kowUgkeeTv5nnXpasHPv3oIq34vcFI1WbiVQNQDjBE84OsEiZyQJ8BW9w2/DzSHAkp1idJiRyIMEjccjX3BwJIk+WJ9n99RnRQfI2Zz2Tn8Y0EtSlKBSlKBSlKBSlKBSlKBSlKBSlKBSlKBWjxyzU7butojUtCgnVIEkYkgEgTzg0pQarl5d40s2++Zfc25xFvvWVXVzj4hjH7uv8A8fwpSsgq8uuTLH5df/j09bu4yzbz/GHInn9z7VmlNA3N1j4i3x/pC9/+HrAuLrfqLef4wv8A8alKW4Burs/sNuP/AJDhxz+569esXk/YbfTHzhyZ/wCH2pSkujyLi8k/E22nEfKHJnnPyegduwSeots7/KXP/GrNKAp+8xDNvvkesObeXyfea2OB2amrdttcFaEgK0yRq5wSASJ8hSlWD//Z"/>
          <p:cNvSpPr>
            <a:spLocks noChangeAspect="1" noChangeArrowheads="1"/>
          </p:cNvSpPr>
          <p:nvPr/>
        </p:nvSpPr>
        <p:spPr bwMode="auto">
          <a:xfrm>
            <a:off x="155575" y="-731044"/>
            <a:ext cx="22479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>
              <a:latin typeface="Calibri" pitchFamily="34" charset="0"/>
            </a:endParaRPr>
          </a:p>
        </p:txBody>
      </p:sp>
      <p:pic>
        <p:nvPicPr>
          <p:cNvPr id="12293" name="Picture 8" descr="http://ens.tpu.ru/POSOBIE_FIS_KUSN/%DD%EB%E5%EA%F2%F0%EE%F1%F2%E0%F2%E8%EA%E0.%20%CF%EE%F1%F2%EE%FF%ED%ED%FB%E9%20%D2%EE%EA/09_f/0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1815703"/>
            <a:ext cx="82073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1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250031"/>
            <a:ext cx="7848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Гальваностегія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спосіб покривання виробу тонким шаром металів за допомогою електролізу.</a:t>
            </a:r>
            <a:r>
              <a:rPr lang="uk-UA" dirty="0"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13315" name="Picture 2" descr="&amp;Scy;&amp;khcy;&amp;iecy;&amp;mcy;&amp;acy; &amp;pcy;&amp;rcy;&amp;ocy;&amp;tscy;&amp;iecy;&amp;scy;&amp;scy;&amp;acy; &amp;gcy;&amp;acy;&amp;lcy;&amp;softcy;&amp;vcy;&amp;acy;&amp;ncy;&amp;icy;&amp;chcy;&amp;iecy;&amp;scy;&amp;kcy;&amp;ocy;&amp;gcy;&amp;ocy; &amp;scy;&amp;iecy;&amp;rcy;&amp;iecy;&amp;bcy;&amp;rcy;&amp;iecy;&amp;n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88" y="2146576"/>
            <a:ext cx="3327908" cy="233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5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250031"/>
            <a:ext cx="813593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Гальванопластика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це одержання за допомогою електролізу точних копій рельєфних виробів.</a:t>
            </a:r>
            <a:r>
              <a:rPr lang="uk-UA" dirty="0"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14339" name="Picture 2" descr="http://www.homebusiness.ru/ideas/823-h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57" y="2143633"/>
            <a:ext cx="4319656" cy="242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6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513" y="141685"/>
            <a:ext cx="46799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Задача: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751" y="681037"/>
            <a:ext cx="835342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 час електролізу, де електролітом виступав </a:t>
            </a:r>
            <a:r>
              <a:rPr lang="uk-UA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аргентум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нітрат, на катоді виділилося 25 г срібла. Скільки часу тривав електроліз, якщо сила струму була сталою й дорівнювала 0,5 А?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188" y="2139553"/>
            <a:ext cx="1008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400">
                <a:latin typeface="Times New Roman" pitchFamily="18" charset="0"/>
                <a:cs typeface="Times New Roman" pitchFamily="18" charset="0"/>
              </a:rPr>
              <a:t>Дано: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1188" y="2409826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1188" y="2680097"/>
            <a:ext cx="1657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400">
                <a:latin typeface="Times New Roman" pitchFamily="18" charset="0"/>
                <a:cs typeface="Times New Roman" pitchFamily="18" charset="0"/>
              </a:rPr>
              <a:t>І = 0,5 А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189" y="2950369"/>
            <a:ext cx="201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=1,12 мг/Кл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1188" y="3274219"/>
            <a:ext cx="194468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1188" y="3274219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555875" y="2463403"/>
            <a:ext cx="0" cy="10798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27314" y="2409826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400">
                <a:latin typeface="Times New Roman" pitchFamily="18" charset="0"/>
                <a:cs typeface="Times New Roman" pitchFamily="18" charset="0"/>
              </a:rPr>
              <a:t>25000 мг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995738" y="2463403"/>
            <a:ext cx="0" cy="10798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11638" y="2409826"/>
            <a:ext cx="1223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m=k·I·t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11638" y="2787253"/>
            <a:ext cx="1223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t=m/k·I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435600" y="2463403"/>
            <a:ext cx="0" cy="10798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651500" y="2625328"/>
            <a:ext cx="2520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t=25000/1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12·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0,5==44643 с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6" grpId="0"/>
      <p:bldP spid="20" grpId="0"/>
      <p:bldP spid="22" grpId="0"/>
      <p:bldP spid="23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07654"/>
            <a:ext cx="835292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розчин </a:t>
            </a:r>
            <a:r>
              <a:rPr lang="uk-UA" sz="24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аргентум</a:t>
            </a:r>
            <a:r>
              <a:rPr lang="uk-UA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нітрату протягом 2 </a:t>
            </a:r>
            <a:r>
              <a:rPr lang="uk-UA" sz="24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пропускали електричний струм. Визначте масу срібла, яке утворилося на катоді під час електролізу, якщо сила струму була сталою й дорівнювала 0,5 А?</a:t>
            </a:r>
            <a:endParaRPr lang="ru-RU" sz="2400" b="1" dirty="0">
              <a:ln w="12700">
                <a:solidFill>
                  <a:sysClr val="windowText" lastClr="000000"/>
                </a:solidFill>
                <a:prstDash val="solid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350" y="250031"/>
            <a:ext cx="66246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Задачі для самостійного виконання: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273828"/>
            <a:ext cx="835292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 час електролізу розчину сульфатної кислоти за 50 </a:t>
            </a:r>
            <a:r>
              <a:rPr lang="uk-UA" sz="24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uk-UA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виділилося 3 г водню. Визначте потужність, яку витрачено на нагрівання розчину електроліту, якщо його опір становив 0,4 Ом.</a:t>
            </a:r>
            <a:endParaRPr lang="ru-RU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mtClean="0"/>
              <a:t>Дай відповідь</a:t>
            </a:r>
            <a:endParaRPr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ru" dirty="0" smtClean="0"/>
              <a:t>Як </a:t>
            </a:r>
            <a:r>
              <a:rPr lang="ru" dirty="0"/>
              <a:t>рухаються електрони провідності в металевому провіднику, коли в ньому</a:t>
            </a:r>
            <a:r>
              <a:rPr lang="ru" dirty="0" smtClean="0"/>
              <a:t>:</a:t>
            </a:r>
          </a:p>
          <a:p>
            <a:pPr marL="342900" lv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 smtClean="0"/>
              <a:t>        а</a:t>
            </a:r>
            <a:r>
              <a:rPr lang="ru" dirty="0"/>
              <a:t>) немає електричного поля; б) створене </a:t>
            </a:r>
            <a:r>
              <a:rPr lang="ru" dirty="0" smtClean="0"/>
              <a:t>електричне поле?</a:t>
            </a:r>
            <a:endParaRPr lang="ru" dirty="0"/>
          </a:p>
          <a:p>
            <a:pPr marL="342900" lv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 smtClean="0"/>
              <a:t>2. Чому </a:t>
            </a:r>
            <a:r>
              <a:rPr lang="ru" dirty="0"/>
              <a:t>струм при замиканні кола починає текти одночасно по всіх провідниках</a:t>
            </a:r>
            <a:r>
              <a:rPr lang="ru" dirty="0" smtClean="0"/>
              <a:t>?</a:t>
            </a:r>
            <a:endParaRPr lang="ru" dirty="0"/>
          </a:p>
          <a:p>
            <a:pPr marL="342900" lv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 smtClean="0"/>
              <a:t>3 .З </a:t>
            </a:r>
            <a:r>
              <a:rPr lang="ru" dirty="0"/>
              <a:t>якою швидкістю поширюється в провіднику електричне поле</a:t>
            </a:r>
            <a:r>
              <a:rPr lang="ru" dirty="0" smtClean="0"/>
              <a:t>?</a:t>
            </a:r>
          </a:p>
          <a:p>
            <a:pPr marL="342900" lv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 smtClean="0"/>
              <a:t>4. Які головні технічні труднощі використання надпровідників на практиці?</a:t>
            </a:r>
            <a:r>
              <a:rPr lang="ru" dirty="0"/>
              <a:t/>
            </a:r>
            <a:br>
              <a:rPr lang="ru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Навчаємося розв'язувати задачі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 smtClean="0"/>
              <a:t>У </a:t>
            </a:r>
            <a:r>
              <a:rPr lang="ru" dirty="0"/>
              <a:t>мідному проводі  через поперечний переріз  за </a:t>
            </a:r>
            <a:r>
              <a:rPr lang="ru" dirty="0" smtClean="0"/>
              <a:t>100 мс пройде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 smtClean="0"/>
              <a:t>   </a:t>
            </a:r>
            <a:r>
              <a:rPr lang="ru" dirty="0"/>
              <a:t>електронів . </a:t>
            </a:r>
            <a:r>
              <a:rPr lang="en-US" dirty="0" smtClean="0"/>
              <a:t> 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uk-UA" dirty="0" smtClean="0"/>
              <a:t>При збільшенні температури  на </a:t>
            </a:r>
            <a:r>
              <a:rPr lang="en-US" dirty="0" smtClean="0"/>
              <a:t>20</a:t>
            </a:r>
            <a:r>
              <a:rPr lang="en-US" baseline="30000" dirty="0" smtClean="0"/>
              <a:t>o</a:t>
            </a:r>
            <a:r>
              <a:rPr lang="en-US" dirty="0" smtClean="0"/>
              <a:t> C</a:t>
            </a:r>
            <a:r>
              <a:rPr lang="uk-UA" dirty="0" smtClean="0"/>
              <a:t> кількість електронів стала = 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uk-UA" dirty="0" smtClean="0"/>
              <a:t>Як змінився опір мідного провідника та струм що протікає в ньому? 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uk-UA" dirty="0" smtClean="0"/>
              <a:t>На скільки змінилось значення струму?</a:t>
            </a:r>
            <a:endParaRPr lang="ru-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/>
              <a:t/>
            </a:r>
            <a:br>
              <a:rPr lang="ru" dirty="0"/>
            </a:br>
            <a:r>
              <a:rPr lang="ru" dirty="0"/>
              <a:t/>
            </a:r>
            <a:br>
              <a:rPr lang="ru" dirty="0"/>
            </a:br>
            <a:endParaRPr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160145"/>
            <a:ext cx="1143000" cy="361950"/>
          </a:xfrm>
          <a:prstGeom prst="rect">
            <a:avLst/>
          </a:prstGeom>
          <a:noFill/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2860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9999" y="2231571"/>
            <a:ext cx="1128823" cy="289833"/>
          </a:xfrm>
          <a:prstGeom prst="rect">
            <a:avLst/>
          </a:prstGeom>
          <a:noFill/>
        </p:spPr>
      </p:pic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22860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Домашнє завдання</a:t>
            </a:r>
            <a:endParaRPr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dirty="0">
                <a:solidFill>
                  <a:srgbClr val="C00000"/>
                </a:solidFill>
              </a:rPr>
              <a:t>Параграф 36</a:t>
            </a:r>
            <a:br>
              <a:rPr lang="ru" sz="2400" dirty="0">
                <a:solidFill>
                  <a:srgbClr val="C00000"/>
                </a:solidFill>
              </a:rPr>
            </a:br>
            <a:r>
              <a:rPr lang="ru" sz="2400" dirty="0">
                <a:solidFill>
                  <a:srgbClr val="C00000"/>
                </a:solidFill>
              </a:rPr>
              <a:t>Вправа 36 №</a:t>
            </a:r>
            <a:r>
              <a:rPr lang="ru" sz="2400" dirty="0" smtClean="0">
                <a:solidFill>
                  <a:srgbClr val="C00000"/>
                </a:solidFill>
              </a:rPr>
              <a:t>1,2</a:t>
            </a:r>
            <a:r>
              <a:rPr lang="ru" sz="2400" dirty="0">
                <a:solidFill>
                  <a:srgbClr val="C00000"/>
                </a:solidFill>
              </a:rPr>
              <a:t/>
            </a:r>
            <a:br>
              <a:rPr lang="ru" sz="2400" dirty="0">
                <a:solidFill>
                  <a:srgbClr val="C00000"/>
                </a:solidFill>
              </a:rPr>
            </a:br>
            <a:r>
              <a:rPr lang="ru" sz="2400" dirty="0">
                <a:solidFill>
                  <a:srgbClr val="C00000"/>
                </a:solidFill>
              </a:rPr>
              <a:t>Високий рівень (4</a:t>
            </a:r>
            <a:r>
              <a:rPr lang="ru" sz="2400" dirty="0" smtClean="0">
                <a:solidFill>
                  <a:srgbClr val="C00000"/>
                </a:solidFill>
              </a:rPr>
              <a:t>)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uk-UA" sz="2400" dirty="0" smtClean="0">
                <a:solidFill>
                  <a:srgbClr val="C00000"/>
                </a:solidFill>
              </a:rPr>
              <a:t>Напишіть есе на тему «</a:t>
            </a:r>
            <a:r>
              <a:rPr lang="ru-RU" sz="2400" dirty="0" smtClean="0">
                <a:solidFill>
                  <a:srgbClr val="C00000"/>
                </a:solidFill>
              </a:rPr>
              <a:t>Як вплине на </a:t>
            </a:r>
            <a:r>
              <a:rPr lang="ru-RU" sz="2400" dirty="0" err="1" smtClean="0">
                <a:solidFill>
                  <a:srgbClr val="C00000"/>
                </a:solidFill>
              </a:rPr>
              <a:t>енергозбереження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України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пошук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напівпровідників</a:t>
            </a:r>
            <a:r>
              <a:rPr lang="ru-RU" sz="2400" dirty="0" smtClean="0">
                <a:solidFill>
                  <a:srgbClr val="C00000"/>
                </a:solidFill>
              </a:rPr>
              <a:t> та </a:t>
            </a:r>
            <a:r>
              <a:rPr lang="ru-RU" sz="2400" dirty="0" err="1" smtClean="0">
                <a:solidFill>
                  <a:srgbClr val="C00000"/>
                </a:solidFill>
              </a:rPr>
              <a:t>їх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застосування</a:t>
            </a:r>
            <a:r>
              <a:rPr lang="ru-RU" sz="2400" dirty="0" smtClean="0">
                <a:solidFill>
                  <a:srgbClr val="C00000"/>
                </a:solidFill>
              </a:rPr>
              <a:t>»</a:t>
            </a:r>
            <a:r>
              <a:rPr lang="ru" dirty="0"/>
              <a:t/>
            </a:r>
            <a:br>
              <a:rPr lang="ru" dirty="0"/>
            </a:b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195131">
            <a:off x="568084" y="538161"/>
            <a:ext cx="1683882" cy="237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ÐÐ°ÑÑÐ¸Ð½ÐºÐ¸ Ð¿Ð¾ Ð·Ð°Ð¿ÑÐ¾ÑÑ Ð»Ð°Ð¼Ð¿Ð¾ÑÐºÐ°"/>
          <p:cNvPicPr>
            <a:picLocks noChangeAspect="1" noChangeArrowheads="1"/>
          </p:cNvPicPr>
          <p:nvPr/>
        </p:nvPicPr>
        <p:blipFill>
          <a:blip r:embed="rId4"/>
          <a:srcRect l="16300" r="15128"/>
          <a:stretch>
            <a:fillRect/>
          </a:stretch>
        </p:blipFill>
        <p:spPr bwMode="auto">
          <a:xfrm>
            <a:off x="3171861" y="446315"/>
            <a:ext cx="2586682" cy="2675392"/>
          </a:xfrm>
          <a:prstGeom prst="rect">
            <a:avLst/>
          </a:prstGeom>
          <a:noFill/>
        </p:spPr>
      </p:pic>
      <p:sp>
        <p:nvSpPr>
          <p:cNvPr id="5" name="Shape 54"/>
          <p:cNvSpPr txBox="1">
            <a:spLocks/>
          </p:cNvSpPr>
          <p:nvPr/>
        </p:nvSpPr>
        <p:spPr>
          <a:xfrm>
            <a:off x="333479" y="163287"/>
            <a:ext cx="8462177" cy="8708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uk-UA" sz="4400" b="0" i="0" u="none" strike="noStrike" kern="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Електричний струм у металах</a:t>
            </a:r>
            <a:endParaRPr kumimoji="0" lang="uk-UA" sz="4400" b="0" i="0" u="none" strike="noStrike" kern="0" cap="none" spc="0" normalizeH="0" baseline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4823" name="Picture 7" descr="ÐÐ°ÑÑÐ¸Ð½ÐºÐ¸ Ð¿Ð¾ Ð·Ð°Ð¿ÑÐ¾ÑÑ Ð»Ð°Ð¼Ð¿Ð¾ÑÐºÐ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72615">
            <a:off x="7021890" y="971028"/>
            <a:ext cx="1667172" cy="205401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032671" y="2819401"/>
            <a:ext cx="3111329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Познайомитись з явищем надпровідності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5086" y="2906487"/>
            <a:ext cx="311132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Дізнатись, як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залежить опір</a:t>
            </a:r>
            <a:endParaRPr lang="uk-UA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  <a:effectLst/>
            </a:endParaRP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металів від температури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2645230"/>
            <a:ext cx="311132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З’ясувати природу</a:t>
            </a:r>
          </a:p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електричного струму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в металах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00"/>
                            </p:stCondLst>
                            <p:childTnLst>
                              <p:par>
                                <p:cTn id="2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130629"/>
            <a:ext cx="4194986" cy="6204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b="1" dirty="0" smtClean="0">
                <a:solidFill>
                  <a:srgbClr val="0033CC"/>
                </a:solidFill>
              </a:rPr>
              <a:t>Яка будова металу? </a:t>
            </a:r>
            <a:endParaRPr b="1" dirty="0">
              <a:solidFill>
                <a:srgbClr val="0033CC"/>
              </a:solidFill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1670" y="1427287"/>
            <a:ext cx="2581275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7"/>
          <p:cNvSpPr txBox="1">
            <a:spLocks/>
          </p:cNvSpPr>
          <p:nvPr/>
        </p:nvSpPr>
        <p:spPr>
          <a:xfrm>
            <a:off x="774507" y="1600779"/>
            <a:ext cx="3418113" cy="206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Електричний струм у металах </a:t>
            </a:r>
            <a: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це напрямлений рух вільних електронів.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Носії струму </a:t>
            </a:r>
            <a: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вільні електрони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11116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altLang="ru-RU" b="1" dirty="0" smtClean="0">
                <a:solidFill>
                  <a:srgbClr val="C00000"/>
                </a:solidFill>
                <a:latin typeface="Calibri" pitchFamily="34" charset="0"/>
              </a:rPr>
              <a:t>Електронна теорія провідності металів створена наприкінці 19 – початку 20 століття.</a:t>
            </a:r>
            <a:r>
              <a:rPr lang="uk-UA" altLang="ru-RU" dirty="0" smtClean="0">
                <a:latin typeface="Calibri" pitchFamily="34" charset="0"/>
              </a:rPr>
              <a:t/>
            </a:r>
            <a:br>
              <a:rPr lang="uk-UA" altLang="ru-RU" dirty="0" smtClean="0">
                <a:latin typeface="Calibri" pitchFamily="34" charset="0"/>
              </a:rPr>
            </a:br>
            <a:endParaRPr dirty="0"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589315"/>
            <a:ext cx="8520600" cy="297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uk-UA" altLang="ru-RU" sz="3200" b="1" dirty="0" smtClean="0">
                <a:solidFill>
                  <a:schemeClr val="tx1"/>
                </a:solidFill>
                <a:latin typeface="Calibri" pitchFamily="34" charset="0"/>
              </a:rPr>
              <a:t>Це доведено класичними дослідами :</a:t>
            </a:r>
          </a:p>
          <a:p>
            <a:r>
              <a:rPr lang="uk-UA" altLang="ru-RU" sz="2400" dirty="0" smtClean="0">
                <a:solidFill>
                  <a:schemeClr val="tx1"/>
                </a:solidFill>
                <a:latin typeface="Calibri" pitchFamily="34" charset="0"/>
              </a:rPr>
              <a:t>К.</a:t>
            </a:r>
            <a:r>
              <a:rPr lang="uk-UA" altLang="ru-RU" sz="2400" dirty="0" err="1" smtClean="0">
                <a:solidFill>
                  <a:schemeClr val="tx1"/>
                </a:solidFill>
                <a:latin typeface="Calibri" pitchFamily="34" charset="0"/>
              </a:rPr>
              <a:t>Рикке</a:t>
            </a:r>
            <a:r>
              <a:rPr lang="uk-UA" altLang="ru-RU" sz="2400" dirty="0" smtClean="0">
                <a:solidFill>
                  <a:schemeClr val="tx1"/>
                </a:solidFill>
                <a:latin typeface="Calibri" pitchFamily="34" charset="0"/>
              </a:rPr>
              <a:t> (1901 р.) - німецький фізик; </a:t>
            </a:r>
          </a:p>
          <a:p>
            <a:r>
              <a:rPr lang="uk-UA" altLang="ru-RU" sz="2400" dirty="0" smtClean="0">
                <a:solidFill>
                  <a:srgbClr val="7030A0"/>
                </a:solidFill>
                <a:latin typeface="Calibri" pitchFamily="34" charset="0"/>
              </a:rPr>
              <a:t>Л.И. </a:t>
            </a:r>
            <a:r>
              <a:rPr lang="uk-UA" altLang="ru-RU" sz="2400" dirty="0" err="1" smtClean="0">
                <a:solidFill>
                  <a:srgbClr val="7030A0"/>
                </a:solidFill>
                <a:latin typeface="Calibri" pitchFamily="34" charset="0"/>
              </a:rPr>
              <a:t>Мандельштамом</a:t>
            </a:r>
            <a:r>
              <a:rPr lang="uk-UA" altLang="ru-RU" sz="2400" dirty="0" smtClean="0">
                <a:solidFill>
                  <a:srgbClr val="7030A0"/>
                </a:solidFill>
                <a:latin typeface="Calibri" pitchFamily="34" charset="0"/>
              </a:rPr>
              <a:t> і Н.Д.</a:t>
            </a:r>
            <a:r>
              <a:rPr lang="uk-UA" altLang="ru-RU" sz="2400" dirty="0" err="1" smtClean="0">
                <a:solidFill>
                  <a:srgbClr val="7030A0"/>
                </a:solidFill>
                <a:latin typeface="Calibri" pitchFamily="34" charset="0"/>
              </a:rPr>
              <a:t>Папалекси</a:t>
            </a:r>
            <a:r>
              <a:rPr lang="uk-UA" altLang="ru-RU" sz="2400" dirty="0" smtClean="0">
                <a:solidFill>
                  <a:srgbClr val="7030A0"/>
                </a:solidFill>
                <a:latin typeface="Calibri" pitchFamily="34" charset="0"/>
              </a:rPr>
              <a:t> (1913 р.) - наші співвітчизники;</a:t>
            </a:r>
          </a:p>
          <a:p>
            <a:r>
              <a:rPr lang="uk-UA" altLang="ru-RU" sz="24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uk-UA" altLang="ru-RU" sz="2400" dirty="0" smtClean="0">
                <a:solidFill>
                  <a:srgbClr val="C00000"/>
                </a:solidFill>
                <a:latin typeface="Calibri" pitchFamily="34" charset="0"/>
              </a:rPr>
              <a:t>Т.Стюартом і Р.</a:t>
            </a:r>
            <a:r>
              <a:rPr lang="uk-UA" altLang="ru-RU" sz="2400" dirty="0" err="1" smtClean="0">
                <a:solidFill>
                  <a:srgbClr val="C00000"/>
                </a:solidFill>
                <a:latin typeface="Calibri" pitchFamily="34" charset="0"/>
              </a:rPr>
              <a:t>Толменом</a:t>
            </a:r>
            <a:r>
              <a:rPr lang="uk-UA" altLang="ru-RU" sz="2400" dirty="0" smtClean="0">
                <a:solidFill>
                  <a:srgbClr val="C00000"/>
                </a:solidFill>
                <a:latin typeface="Calibri" pitchFamily="34" charset="0"/>
              </a:rPr>
              <a:t> (1916 р.) - американські фізики.</a:t>
            </a:r>
            <a:endParaRPr lang="ru-RU" altLang="ru-RU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821575" y="1152475"/>
            <a:ext cx="501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ДОСЛІД МАНДЕЛЬШТАМА-ПАПАЛЕКСІ</a:t>
            </a:r>
            <a:endParaRPr lang="ru-RU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02_04_01_0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9572" y="1159328"/>
            <a:ext cx="5312229" cy="3984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Завдання </a:t>
            </a:r>
            <a:r>
              <a:rPr lang="ru-RU" b="1" dirty="0" err="1" smtClean="0">
                <a:solidFill>
                  <a:srgbClr val="0033CC"/>
                </a:solidFill>
              </a:rPr>
              <a:t>Визначте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напрям</a:t>
            </a:r>
            <a:r>
              <a:rPr lang="ru-RU" b="1" dirty="0" smtClean="0">
                <a:solidFill>
                  <a:srgbClr val="0033CC"/>
                </a:solidFill>
              </a:rPr>
              <a:t> струму, </a:t>
            </a:r>
            <a:r>
              <a:rPr lang="ru-RU" b="1" dirty="0" err="1" smtClean="0">
                <a:solidFill>
                  <a:srgbClr val="0033CC"/>
                </a:solidFill>
              </a:rPr>
              <a:t>що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виникне</a:t>
            </a:r>
            <a:r>
              <a:rPr lang="ru-RU" b="1" dirty="0" smtClean="0">
                <a:solidFill>
                  <a:srgbClr val="0033CC"/>
                </a:solidFill>
              </a:rPr>
              <a:t> в </a:t>
            </a:r>
            <a:r>
              <a:rPr lang="ru-RU" b="1" dirty="0" err="1" smtClean="0">
                <a:solidFill>
                  <a:srgbClr val="0033CC"/>
                </a:solidFill>
              </a:rPr>
              <a:t>металевому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кільці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після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різкої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зупинки</a:t>
            </a:r>
            <a:r>
              <a:rPr lang="ru-RU" b="1" dirty="0" smtClean="0">
                <a:solidFill>
                  <a:srgbClr val="0033CC"/>
                </a:solidFill>
              </a:rPr>
              <a:t>?</a:t>
            </a:r>
            <a:br>
              <a:rPr lang="ru-RU" b="1" dirty="0" smtClean="0">
                <a:solidFill>
                  <a:srgbClr val="0033CC"/>
                </a:solidFill>
              </a:rPr>
            </a:br>
            <a:endParaRPr dirty="0">
              <a:solidFill>
                <a:srgbClr val="C00000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9517" y="1682884"/>
            <a:ext cx="3731654" cy="294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3600" b="1" dirty="0" smtClean="0">
                <a:solidFill>
                  <a:srgbClr val="C00000"/>
                </a:solidFill>
              </a:rPr>
              <a:t>Залежність опору від температури.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/>
              <a:t/>
            </a:r>
            <a:br>
              <a:rPr lang="ru" dirty="0"/>
            </a:br>
            <a:r>
              <a:rPr lang="ru" sz="2000" b="1" dirty="0" smtClean="0">
                <a:solidFill>
                  <a:srgbClr val="7030A0"/>
                </a:solidFill>
              </a:rPr>
              <a:t>При </a:t>
            </a:r>
            <a:r>
              <a:rPr lang="ru" sz="2000" b="1" dirty="0">
                <a:solidFill>
                  <a:srgbClr val="7030A0"/>
                </a:solidFill>
              </a:rPr>
              <a:t>нагріванні опір зростає</a:t>
            </a:r>
            <a:r>
              <a:rPr lang="ru" sz="2000" b="1" dirty="0" smtClean="0">
                <a:solidFill>
                  <a:srgbClr val="7030A0"/>
                </a:solidFill>
              </a:rPr>
              <a:t>? 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000" b="1" dirty="0" smtClean="0">
                <a:solidFill>
                  <a:srgbClr val="7030A0"/>
                </a:solidFill>
              </a:rPr>
              <a:t>Чому</a:t>
            </a:r>
            <a:r>
              <a:rPr lang="ru" sz="2000" b="1" dirty="0">
                <a:solidFill>
                  <a:srgbClr val="7030A0"/>
                </a:solidFill>
              </a:rPr>
              <a:t>? ….</a:t>
            </a:r>
            <a:r>
              <a:rPr lang="ru" dirty="0"/>
              <a:t/>
            </a:r>
            <a:br>
              <a:rPr lang="ru" dirty="0"/>
            </a:b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b="1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/>
              <a:t/>
            </a:r>
            <a:br>
              <a:rPr lang="ru" dirty="0"/>
            </a:br>
            <a:endParaRPr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50731" t="23414" r="19104" b="23414"/>
          <a:stretch>
            <a:fillRect/>
          </a:stretch>
        </p:blipFill>
        <p:spPr bwMode="auto">
          <a:xfrm>
            <a:off x="4834303" y="1049790"/>
            <a:ext cx="3811449" cy="3293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696516"/>
            <a:ext cx="86439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dirty="0">
                <a:latin typeface="+mn-lt"/>
              </a:rPr>
              <a:t>Залежність опору металевих провідників від температури використовується в різних вимірювальних і автоматичних пристроях. </a:t>
            </a:r>
            <a:endParaRPr lang="uk-UA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0" y="160735"/>
            <a:ext cx="79295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Застосування явища: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 l="21739" t="4905" r="21584" b="29826"/>
          <a:stretch>
            <a:fillRect/>
          </a:stretch>
        </p:blipFill>
        <p:spPr bwMode="auto">
          <a:xfrm>
            <a:off x="357157" y="1393023"/>
            <a:ext cx="4238789" cy="239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3438" y="1607344"/>
            <a:ext cx="421481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термометр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опору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3750469"/>
            <a:ext cx="8572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2000" b="1" dirty="0">
                <a:latin typeface="Calibri" pitchFamily="34" charset="0"/>
              </a:rPr>
              <a:t>Такі термометри дають змогу дають змогу вимірювати дуже низькі і дуже високі </a:t>
            </a:r>
            <a:r>
              <a:rPr lang="uk-UA" altLang="ru-RU" sz="2000" b="1" dirty="0" smtClean="0">
                <a:latin typeface="Calibri" pitchFamily="34" charset="0"/>
              </a:rPr>
              <a:t>температури</a:t>
            </a:r>
            <a:endParaRPr lang="uk-UA" alt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665</Words>
  <Application>Microsoft Office PowerPoint</Application>
  <PresentationFormat>Экран (16:9)</PresentationFormat>
  <Paragraphs>99</Paragraphs>
  <Slides>28</Slides>
  <Notes>11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Simple Light</vt:lpstr>
      <vt:lpstr>Equation</vt:lpstr>
      <vt:lpstr>Розум полягає не тільки в знанні, але й в умінні застосовувати знання на ділі. Арістотель.</vt:lpstr>
      <vt:lpstr>Презентация PowerPoint</vt:lpstr>
      <vt:lpstr>Презентация PowerPoint</vt:lpstr>
      <vt:lpstr>Яка будова металу? </vt:lpstr>
      <vt:lpstr>Електронна теорія провідності металів створена наприкінці 19 – початку 20 століття. </vt:lpstr>
      <vt:lpstr>ДОСЛІД МАНДЕЛЬШТАМА-ПАПАЛЕКСІ</vt:lpstr>
      <vt:lpstr>Завдання Визначте напрям струму, що виникне в металевому кільці після різкої зупинки? </vt:lpstr>
      <vt:lpstr>Залежність опору від температури.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Дай відповідь</vt:lpstr>
      <vt:lpstr>Навчаємося розв'язувати задачі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Електричний струм у металах</dc:title>
  <dc:creator>Пользователь</dc:creator>
  <cp:lastModifiedBy>Natalya</cp:lastModifiedBy>
  <cp:revision>37</cp:revision>
  <dcterms:modified xsi:type="dcterms:W3CDTF">2022-05-15T09:45:55Z</dcterms:modified>
</cp:coreProperties>
</file>