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86" r:id="rId3"/>
    <p:sldId id="285" r:id="rId4"/>
    <p:sldId id="292" r:id="rId5"/>
    <p:sldId id="269" r:id="rId6"/>
    <p:sldId id="271" r:id="rId7"/>
    <p:sldId id="272" r:id="rId8"/>
    <p:sldId id="273" r:id="rId9"/>
    <p:sldId id="275" r:id="rId10"/>
    <p:sldId id="276" r:id="rId11"/>
    <p:sldId id="293" r:id="rId12"/>
    <p:sldId id="274" r:id="rId13"/>
    <p:sldId id="278" r:id="rId14"/>
    <p:sldId id="279" r:id="rId15"/>
    <p:sldId id="280" r:id="rId16"/>
    <p:sldId id="266" r:id="rId17"/>
    <p:sldId id="267" r:id="rId18"/>
    <p:sldId id="270" r:id="rId19"/>
    <p:sldId id="283" r:id="rId20"/>
    <p:sldId id="256" r:id="rId21"/>
    <p:sldId id="264" r:id="rId22"/>
    <p:sldId id="257" r:id="rId23"/>
    <p:sldId id="268" r:id="rId24"/>
    <p:sldId id="262" r:id="rId25"/>
    <p:sldId id="284" r:id="rId26"/>
    <p:sldId id="294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9" d="100"/>
          <a:sy n="79" d="100"/>
        </p:scale>
        <p:origin x="-111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5C5556-EB26-4B56-8F98-9A58E95AC030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2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CD253-9D44-4638-A7DA-44D4BB255A9C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DFAF4-A512-4B5E-85AA-60A8BF076503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3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15" indent="0" algn="ctr">
              <a:buNone/>
              <a:defRPr sz="1700"/>
            </a:lvl2pPr>
            <a:lvl3pPr marL="768029" indent="0" algn="ctr">
              <a:buNone/>
              <a:defRPr sz="1500"/>
            </a:lvl3pPr>
            <a:lvl4pPr marL="1152044" indent="0" algn="ctr">
              <a:buNone/>
              <a:defRPr sz="1300"/>
            </a:lvl4pPr>
            <a:lvl5pPr marL="1536059" indent="0" algn="ctr">
              <a:buNone/>
              <a:defRPr sz="1300"/>
            </a:lvl5pPr>
            <a:lvl6pPr marL="1920074" indent="0" algn="ctr">
              <a:buNone/>
              <a:defRPr sz="1300"/>
            </a:lvl6pPr>
            <a:lvl7pPr marL="2304088" indent="0" algn="ctr">
              <a:buNone/>
              <a:defRPr sz="1300"/>
            </a:lvl7pPr>
            <a:lvl8pPr marL="2688103" indent="0" algn="ctr">
              <a:buNone/>
              <a:defRPr sz="1300"/>
            </a:lvl8pPr>
            <a:lvl9pPr marL="3072118" indent="0" algn="ctr">
              <a:buNone/>
              <a:defRPr sz="13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3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3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40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0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0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0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0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1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1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0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6"/>
            <a:ext cx="38862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3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15" indent="0">
              <a:buNone/>
              <a:defRPr sz="1700" b="1"/>
            </a:lvl2pPr>
            <a:lvl3pPr marL="768029" indent="0">
              <a:buNone/>
              <a:defRPr sz="1500" b="1"/>
            </a:lvl3pPr>
            <a:lvl4pPr marL="1152044" indent="0">
              <a:buNone/>
              <a:defRPr sz="1300" b="1"/>
            </a:lvl4pPr>
            <a:lvl5pPr marL="1536059" indent="0">
              <a:buNone/>
              <a:defRPr sz="1300" b="1"/>
            </a:lvl5pPr>
            <a:lvl6pPr marL="1920074" indent="0">
              <a:buNone/>
              <a:defRPr sz="1300" b="1"/>
            </a:lvl6pPr>
            <a:lvl7pPr marL="2304088" indent="0">
              <a:buNone/>
              <a:defRPr sz="1300" b="1"/>
            </a:lvl7pPr>
            <a:lvl8pPr marL="2688103" indent="0">
              <a:buNone/>
              <a:defRPr sz="1300" b="1"/>
            </a:lvl8pPr>
            <a:lvl9pPr marL="3072118" indent="0">
              <a:buNone/>
              <a:defRPr sz="13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4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15" indent="0">
              <a:buNone/>
              <a:defRPr sz="1700" b="1"/>
            </a:lvl2pPr>
            <a:lvl3pPr marL="768029" indent="0">
              <a:buNone/>
              <a:defRPr sz="1500" b="1"/>
            </a:lvl3pPr>
            <a:lvl4pPr marL="1152044" indent="0">
              <a:buNone/>
              <a:defRPr sz="1300" b="1"/>
            </a:lvl4pPr>
            <a:lvl5pPr marL="1536059" indent="0">
              <a:buNone/>
              <a:defRPr sz="1300" b="1"/>
            </a:lvl5pPr>
            <a:lvl6pPr marL="1920074" indent="0">
              <a:buNone/>
              <a:defRPr sz="1300" b="1"/>
            </a:lvl6pPr>
            <a:lvl7pPr marL="2304088" indent="0">
              <a:buNone/>
              <a:defRPr sz="1300" b="1"/>
            </a:lvl7pPr>
            <a:lvl8pPr marL="2688103" indent="0">
              <a:buNone/>
              <a:defRPr sz="1300" b="1"/>
            </a:lvl8pPr>
            <a:lvl9pPr marL="3072118" indent="0">
              <a:buNone/>
              <a:defRPr sz="13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42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8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7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15" indent="0">
              <a:buNone/>
              <a:defRPr sz="1200"/>
            </a:lvl2pPr>
            <a:lvl3pPr marL="768029" indent="0">
              <a:buNone/>
              <a:defRPr sz="1000"/>
            </a:lvl3pPr>
            <a:lvl4pPr marL="1152044" indent="0">
              <a:buNone/>
              <a:defRPr sz="800"/>
            </a:lvl4pPr>
            <a:lvl5pPr marL="1536059" indent="0">
              <a:buNone/>
              <a:defRPr sz="800"/>
            </a:lvl5pPr>
            <a:lvl6pPr marL="1920074" indent="0">
              <a:buNone/>
              <a:defRPr sz="800"/>
            </a:lvl6pPr>
            <a:lvl7pPr marL="2304088" indent="0">
              <a:buNone/>
              <a:defRPr sz="800"/>
            </a:lvl7pPr>
            <a:lvl8pPr marL="2688103" indent="0">
              <a:buNone/>
              <a:defRPr sz="800"/>
            </a:lvl8pPr>
            <a:lvl9pPr marL="3072118" indent="0">
              <a:buNone/>
              <a:defRPr sz="8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8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1D4AF-10BB-4901-8778-1FF1CF11A38F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52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4015" indent="0">
              <a:buNone/>
              <a:defRPr sz="2400"/>
            </a:lvl2pPr>
            <a:lvl3pPr marL="768029" indent="0">
              <a:buNone/>
              <a:defRPr sz="2000"/>
            </a:lvl3pPr>
            <a:lvl4pPr marL="1152044" indent="0">
              <a:buNone/>
              <a:defRPr sz="1700"/>
            </a:lvl4pPr>
            <a:lvl5pPr marL="1536059" indent="0">
              <a:buNone/>
              <a:defRPr sz="1700"/>
            </a:lvl5pPr>
            <a:lvl6pPr marL="1920074" indent="0">
              <a:buNone/>
              <a:defRPr sz="1700"/>
            </a:lvl6pPr>
            <a:lvl7pPr marL="2304088" indent="0">
              <a:buNone/>
              <a:defRPr sz="1700"/>
            </a:lvl7pPr>
            <a:lvl8pPr marL="2688103" indent="0">
              <a:buNone/>
              <a:defRPr sz="1700"/>
            </a:lvl8pPr>
            <a:lvl9pPr marL="3072118" indent="0">
              <a:buNone/>
              <a:defRPr sz="17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15" indent="0">
              <a:buNone/>
              <a:defRPr sz="1200"/>
            </a:lvl2pPr>
            <a:lvl3pPr marL="768029" indent="0">
              <a:buNone/>
              <a:defRPr sz="1000"/>
            </a:lvl3pPr>
            <a:lvl4pPr marL="1152044" indent="0">
              <a:buNone/>
              <a:defRPr sz="800"/>
            </a:lvl4pPr>
            <a:lvl5pPr marL="1536059" indent="0">
              <a:buNone/>
              <a:defRPr sz="800"/>
            </a:lvl5pPr>
            <a:lvl6pPr marL="1920074" indent="0">
              <a:buNone/>
              <a:defRPr sz="800"/>
            </a:lvl6pPr>
            <a:lvl7pPr marL="2304088" indent="0">
              <a:buNone/>
              <a:defRPr sz="800"/>
            </a:lvl7pPr>
            <a:lvl8pPr marL="2688103" indent="0">
              <a:buNone/>
              <a:defRPr sz="800"/>
            </a:lvl8pPr>
            <a:lvl9pPr marL="3072118" indent="0">
              <a:buNone/>
              <a:defRPr sz="8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51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04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2FAC3-28D9-4AF6-85C2-DD4F126040A8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AEF21-C9C1-4089-9F63-36E660639D4E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0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7A252-1149-407C-A4A6-F0C884702691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2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6EF59-36ED-432C-A454-88A79DFA7233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2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105FE-5193-4132-9E8D-55CC0A13A0E7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8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3BD54-E431-4FA8-AB70-3D000CA8C6F2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60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39CDF-F656-4FD3-822E-B1BA52F1FF2D}" type="slidenum">
              <a:rPr lang="ru-RU" altLang="uk-UA">
                <a:solidFill>
                  <a:srgbClr val="EAEAEA"/>
                </a:solidFill>
              </a:rPr>
              <a:pPr/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EAEAEA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4100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4103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ru-RU">
                  <a:solidFill>
                    <a:srgbClr val="EAEAEA"/>
                  </a:solidFill>
                </a:endParaRPr>
              </a:p>
            </p:txBody>
          </p:sp>
        </p:grp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>
                <a:solidFill>
                  <a:srgbClr val="EAEAEA"/>
                </a:solidFill>
              </a:endParaRPr>
            </a:p>
          </p:txBody>
        </p:sp>
      </p:grp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C4FF65-08C5-44DB-A153-022EC9AEF4FA}" type="slidenum">
              <a:rPr lang="ru-RU" altLang="uk-UA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uk-UA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8760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902"/>
            <a:fld id="{330C46C2-E70E-41E8-B8D2-5438C7F4DB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67902"/>
              <a:t>14/05/2022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902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902"/>
            <a:fld id="{5265AF59-58FE-43EB-B1D0-B07C81C980A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767902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over dir="u"/>
  </p:transition>
  <p:txStyles>
    <p:titleStyle>
      <a:lvl1pPr algn="l" defTabSz="768029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8" indent="-192008" algn="l" defTabSz="768029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22" indent="-192008" algn="l" defTabSz="76802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037" indent="-192008" algn="l" defTabSz="76802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051" indent="-192008" algn="l" defTabSz="76802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66" indent="-192008" algn="l" defTabSz="76802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081" indent="-192008" algn="l" defTabSz="76802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096" indent="-192008" algn="l" defTabSz="76802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110" indent="-192008" algn="l" defTabSz="76802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125" indent="-192008" algn="l" defTabSz="76802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15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29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44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059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074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088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103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118" algn="l" defTabSz="76802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4365625"/>
            <a:ext cx="78470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sz="4000" smtClean="0"/>
              <a:t>На сьогоднішній зустрічі ми поговоримо про …</a:t>
            </a:r>
            <a:endParaRPr lang="ru-RU" altLang="uk-UA" sz="40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1399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21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1988" y="620688"/>
                <a:ext cx="8014468" cy="5760640"/>
              </a:xfr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pPr marL="1371600" lvl="3" indent="0">
                  <a:buNone/>
                </a:pPr>
                <a:r>
                  <a:rPr lang="uk-UA" sz="3200" b="1" dirty="0" smtClean="0">
                    <a:solidFill>
                      <a:schemeClr val="bg2"/>
                    </a:solidFill>
                  </a:rPr>
                  <a:t>В </a:t>
                </a:r>
                <a:r>
                  <a:rPr lang="uk-UA" sz="3200" b="1" dirty="0">
                    <a:solidFill>
                      <a:schemeClr val="bg2"/>
                    </a:solidFill>
                  </a:rPr>
                  <a:t>якому  провіднику залізному чи вольфрамовому виділяється більша кількість теплоти за  рівних умов?</a:t>
                </a:r>
                <a:endParaRPr lang="ru-RU" sz="3200" b="1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uk-UA" sz="3600" dirty="0" smtClean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uk-UA" sz="2600" b="1" dirty="0">
                    <a:solidFill>
                      <a:schemeClr val="bg2"/>
                    </a:solidFill>
                  </a:rPr>
                  <a:t>                             </a:t>
                </a:r>
                <a:r>
                  <a:rPr lang="en-US" sz="2600" b="1" dirty="0" smtClean="0">
                    <a:solidFill>
                      <a:schemeClr val="bg2"/>
                    </a:solidFill>
                  </a:rPr>
                  <a:t>       </a:t>
                </a:r>
                <a:r>
                  <a:rPr lang="uk-UA" sz="2600" b="1" dirty="0" smtClean="0">
                    <a:solidFill>
                      <a:schemeClr val="bg2"/>
                    </a:solidFill>
                  </a:rPr>
                  <a:t> </a:t>
                </a:r>
                <a:r>
                  <a:rPr lang="uk-UA" b="1" dirty="0">
                    <a:solidFill>
                      <a:schemeClr val="bg2"/>
                    </a:solidFill>
                  </a:rPr>
                  <a:t>Питомий опір </a:t>
                </a:r>
              </a:p>
              <a:p>
                <a:pPr marL="0" indent="0">
                  <a:buNone/>
                </a:pPr>
                <a:r>
                  <a:rPr lang="uk-UA" b="1" dirty="0">
                    <a:solidFill>
                      <a:schemeClr val="bg2"/>
                    </a:solidFill>
                  </a:rPr>
                  <a:t>                </a:t>
                </a:r>
                <a:r>
                  <a:rPr lang="uk-UA" b="1" dirty="0">
                    <a:solidFill>
                      <a:srgbClr val="FF0000"/>
                    </a:solidFill>
                  </a:rPr>
                  <a:t>Вольфраму </a:t>
                </a:r>
                <a:r>
                  <a:rPr lang="uk-UA" b="1" dirty="0">
                    <a:solidFill>
                      <a:schemeClr val="bg2"/>
                    </a:solidFill>
                  </a:rPr>
                  <a:t>                     </a:t>
                </a:r>
                <a:r>
                  <a:rPr lang="uk-UA" b="1" dirty="0">
                    <a:solidFill>
                      <a:srgbClr val="FF0000"/>
                    </a:solidFill>
                  </a:rPr>
                  <a:t>Заліза</a:t>
                </a:r>
              </a:p>
              <a:p>
                <a:pPr marL="0" indent="0">
                  <a:buNone/>
                </a:pPr>
                <a:r>
                  <a:rPr lang="uk-UA" b="1" dirty="0">
                    <a:solidFill>
                      <a:schemeClr val="bg2"/>
                    </a:solidFill>
                  </a:rPr>
                  <a:t>                0,05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Ом </m:t>
                        </m:r>
                        <m:sSup>
                          <m:sSupPr>
                            <m:ctrlPr>
                              <a:rPr lang="uk-UA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мм</m:t>
                            </m:r>
                          </m:e>
                          <m:sup>
                            <m:r>
                              <a:rPr lang="uk-UA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uk-UA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м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chemeClr val="bg2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ru-RU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ru-RU" b="1" dirty="0">
                    <a:solidFill>
                      <a:schemeClr val="bg2"/>
                    </a:solidFill>
                  </a:rPr>
                  <a:t>           0,1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Ом </m:t>
                        </m:r>
                        <m:sSup>
                          <m:sSupPr>
                            <m:ctrlPr>
                              <a:rPr lang="uk-UA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мм</m:t>
                            </m:r>
                          </m:e>
                          <m:sup>
                            <m:r>
                              <a:rPr lang="uk-UA" b="1" i="1">
                                <a:solidFill>
                                  <a:schemeClr val="bg2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uk-UA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м</m:t>
                        </m:r>
                      </m:den>
                    </m:f>
                  </m:oMath>
                </a14:m>
                <a:endParaRPr lang="ru-RU" b="1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r>
                  <a:rPr lang="uk-UA" b="1" dirty="0">
                    <a:solidFill>
                      <a:schemeClr val="bg2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uk-UA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        </a:t>
                </a:r>
                <a:r>
                  <a:rPr lang="ru-RU" b="1" dirty="0">
                    <a:solidFill>
                      <a:schemeClr val="bg2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bg2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b="1" dirty="0">
                    <a:solidFill>
                      <a:schemeClr val="bg2"/>
                    </a:solidFill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chemeClr val="bg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ru-RU" b="1" i="1" dirty="0">
                            <a:solidFill>
                              <a:schemeClr val="bg2"/>
                            </a:solidFill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endParaRPr lang="ru-RU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988" y="620688"/>
                <a:ext cx="8014468" cy="5760640"/>
              </a:xfrm>
              <a:blipFill rotWithShape="1">
                <a:blip r:embed="rId2"/>
                <a:stretch>
                  <a:fillRect t="-1481" r="-9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2734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5" y="259788"/>
            <a:ext cx="8882471" cy="619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0341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13484" r="379" b="-13484"/>
          <a:stretch/>
        </p:blipFill>
        <p:spPr bwMode="auto">
          <a:xfrm>
            <a:off x="-16676" y="620688"/>
            <a:ext cx="918705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82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4101" r="5080"/>
          <a:stretch/>
        </p:blipFill>
        <p:spPr bwMode="auto">
          <a:xfrm>
            <a:off x="180407" y="404664"/>
            <a:ext cx="880579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09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796"/>
            <a:ext cx="8735399" cy="56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40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2" y="332656"/>
            <a:ext cx="904382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7" y="476672"/>
            <a:ext cx="88850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5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4988"/>
            <a:ext cx="7086600" cy="1447800"/>
          </a:xfrm>
        </p:spPr>
        <p:txBody>
          <a:bodyPr/>
          <a:lstStyle/>
          <a:p>
            <a:r>
              <a:rPr lang="uk-UA" b="1" dirty="0">
                <a:solidFill>
                  <a:srgbClr val="FFC000"/>
                </a:solidFill>
              </a:rPr>
              <a:t>Я зробив розрахунок</a:t>
            </a:r>
            <a:endParaRPr lang="ru-RU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61988" y="1196752"/>
                <a:ext cx="7772400" cy="525658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uk-UA" dirty="0" smtClean="0">
                    <a:solidFill>
                      <a:schemeClr val="tx2">
                        <a:lumMod val="90000"/>
                      </a:schemeClr>
                    </a:solidFill>
                  </a:rPr>
                  <a:t>У мене вдома 7 ламп</a:t>
                </a:r>
                <a:r>
                  <a:rPr lang="uk-UA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Зараз можна вмикати лампи у 19.30 .</a:t>
                </a:r>
              </a:p>
              <a:p>
                <a:pPr marL="514350" indent="-514350">
                  <a:buAutoNum type="arabicPeriod"/>
                </a:pPr>
                <a:r>
                  <a:rPr lang="uk-UA" sz="2400" b="1" dirty="0" smtClean="0"/>
                  <a:t>Якщо в мене працюють лампи розжарювання потужністю 100 вт до 23.30 (4 години), то розхід електроенергії: 0,1кВт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 год</m:t>
                    </m:r>
                  </m:oMath>
                </a14:m>
                <a:r>
                  <a:rPr lang="uk-UA" sz="2400" b="1" dirty="0" smtClean="0"/>
                  <a:t> = 2,8 кВт год.(вартість 2,52 грн)</a:t>
                </a:r>
              </a:p>
              <a:p>
                <a:pPr marL="514350" indent="-514350">
                  <a:buAutoNum type="arabicPeriod"/>
                </a:pPr>
                <a:r>
                  <a:rPr lang="uk-UA" sz="2400" b="1" dirty="0" smtClean="0"/>
                  <a:t>Якщо всі лампи замінили на світлодіодні </a:t>
                </a:r>
                <a:r>
                  <a:rPr lang="en-US" sz="2400" b="1" dirty="0" smtClean="0"/>
                  <a:t>LED</a:t>
                </a:r>
                <a:r>
                  <a:rPr lang="uk-UA" sz="2400" b="1" dirty="0" smtClean="0"/>
                  <a:t> </a:t>
                </a:r>
                <a:r>
                  <a:rPr lang="ru-RU" sz="2400" b="1" dirty="0" err="1" smtClean="0"/>
                  <a:t>потужністю</a:t>
                </a:r>
                <a:r>
                  <a:rPr lang="ru-RU" sz="2400" b="1" dirty="0" smtClean="0"/>
                  <a:t> 12 Вт: 0,012</a:t>
                </a:r>
                <a:r>
                  <a:rPr lang="uk-UA" sz="2400" b="1" dirty="0"/>
                  <a:t>кВт</a:t>
                </a:r>
                <a14:m>
                  <m:oMath xmlns:m="http://schemas.openxmlformats.org/officeDocument/2006/math">
                    <m:r>
                      <a:rPr lang="uk-UA" sz="24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uk-UA" sz="2400" b="1" i="1">
                        <a:latin typeface="Cambria Math"/>
                        <a:ea typeface="Cambria Math"/>
                      </a:rPr>
                      <m:t>𝟕</m:t>
                    </m:r>
                    <m:r>
                      <a:rPr lang="uk-UA" sz="2400" b="1" i="1">
                        <a:latin typeface="Cambria Math"/>
                        <a:ea typeface="Cambria Math"/>
                      </a:rPr>
                      <m:t>×</m:t>
                    </m:r>
                    <m:r>
                      <a:rPr lang="uk-UA" sz="2400" b="1" i="1">
                        <a:latin typeface="Cambria Math"/>
                        <a:ea typeface="Cambria Math"/>
                      </a:rPr>
                      <m:t>𝟒</m:t>
                    </m:r>
                    <m:r>
                      <a:rPr lang="uk-UA" sz="2400" b="1" i="1">
                        <a:latin typeface="Cambria Math"/>
                        <a:ea typeface="Cambria Math"/>
                      </a:rPr>
                      <m:t> год</m:t>
                    </m:r>
                  </m:oMath>
                </a14:m>
                <a:r>
                  <a:rPr lang="uk-UA" sz="2400" b="1" dirty="0"/>
                  <a:t> </a:t>
                </a:r>
                <a:r>
                  <a:rPr lang="uk-UA" sz="2400" b="1" dirty="0" smtClean="0"/>
                  <a:t>= 0,336кВт год.(вартість 0,3024грн)</a:t>
                </a:r>
              </a:p>
              <a:p>
                <a:pPr marL="0" indent="0">
                  <a:buNone/>
                </a:pPr>
                <a:r>
                  <a:rPr lang="uk-UA" sz="2400" b="1" dirty="0" smtClean="0"/>
                  <a:t>За 30днів місяця економія складає : </a:t>
                </a:r>
              </a:p>
              <a:p>
                <a:pPr marL="0" indent="0">
                  <a:buNone/>
                </a:pPr>
                <a:r>
                  <a:rPr lang="uk-UA" sz="2400" b="1" dirty="0"/>
                  <a:t> </a:t>
                </a:r>
                <a:r>
                  <a:rPr lang="uk-UA" sz="2400" b="1" dirty="0" smtClean="0"/>
                  <a:t>(2,52грн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𝟑𝟎</m:t>
                    </m:r>
                    <m:r>
                      <a:rPr lang="uk-UA" sz="2400" b="1" i="1" smtClean="0">
                        <a:latin typeface="Cambria Math"/>
                        <a:ea typeface="Cambria Math"/>
                      </a:rPr>
                      <m:t> ) −</m:t>
                    </m:r>
                    <m:d>
                      <m:dPr>
                        <m:ctrlPr>
                          <a:rPr lang="uk-UA" sz="24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𝟑𝟎𝟐𝟒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грн×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</m:d>
                    <m:r>
                      <a:rPr lang="uk-UA" sz="24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ru-RU" sz="2400" b="1" dirty="0" smtClean="0"/>
                  <a:t>75,7- 9,072=66,63 </a:t>
                </a:r>
                <a:r>
                  <a:rPr lang="ru-RU" sz="2400" b="1" dirty="0" err="1" smtClean="0"/>
                  <a:t>грн</a:t>
                </a:r>
                <a:endParaRPr lang="ru-RU" sz="24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988" y="1196752"/>
                <a:ext cx="7772400" cy="5256584"/>
              </a:xfrm>
              <a:blipFill rotWithShape="1">
                <a:blip r:embed="rId2"/>
                <a:stretch>
                  <a:fillRect l="-2039" t="-1622" r="-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046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0" y="409896"/>
            <a:ext cx="7604862" cy="612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572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66"/>
          <a:stretch/>
        </p:blipFill>
        <p:spPr bwMode="auto">
          <a:xfrm>
            <a:off x="0" y="613578"/>
            <a:ext cx="9177726" cy="59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8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ounded Rectangle 3"/>
          <p:cNvSpPr/>
          <p:nvPr/>
        </p:nvSpPr>
        <p:spPr>
          <a:xfrm>
            <a:off x="179512" y="260648"/>
            <a:ext cx="7307681" cy="410445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3F51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1079906"/>
            <a:r>
              <a:rPr lang="ru-RU" sz="6000" dirty="0">
                <a:solidFill>
                  <a:prstClr val="white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Теплова </a:t>
            </a:r>
            <a:r>
              <a:rPr lang="ru-RU" sz="6000" dirty="0" err="1">
                <a:solidFill>
                  <a:prstClr val="white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дія</a:t>
            </a:r>
            <a:r>
              <a:rPr lang="ru-RU" sz="6000" dirty="0">
                <a:solidFill>
                  <a:prstClr val="white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струму. </a:t>
            </a:r>
            <a:r>
              <a:rPr lang="en-US" sz="6000" dirty="0">
                <a:solidFill>
                  <a:prstClr val="white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US" sz="6000" dirty="0">
                <a:solidFill>
                  <a:prstClr val="white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6000" dirty="0">
                <a:solidFill>
                  <a:prstClr val="white"/>
                </a:solidFill>
                <a:latin typeface="Franklin Gothic Demi" panose="020B07030201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Закон Джоуля – Ленца</a:t>
            </a:r>
            <a:endParaRPr kumimoji="0" lang="en-GB" sz="1596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Demi" panose="020B0703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365104"/>
            <a:ext cx="4140537" cy="21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03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8418" r="11013" b="12031"/>
          <a:stretch/>
        </p:blipFill>
        <p:spPr bwMode="auto">
          <a:xfrm>
            <a:off x="425623" y="188640"/>
            <a:ext cx="8524006" cy="631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341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 b="39897"/>
          <a:stretch/>
        </p:blipFill>
        <p:spPr bwMode="auto">
          <a:xfrm>
            <a:off x="129253" y="1284187"/>
            <a:ext cx="8331179" cy="33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69" y="0"/>
            <a:ext cx="7441386" cy="12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0" y="4430126"/>
            <a:ext cx="8240785" cy="21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649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3528" y="130603"/>
            <a:ext cx="8208911" cy="619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-1" b="23143"/>
          <a:stretch/>
        </p:blipFill>
        <p:spPr bwMode="auto">
          <a:xfrm>
            <a:off x="395536" y="513722"/>
            <a:ext cx="8495352" cy="543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9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" y="1"/>
            <a:ext cx="9143216" cy="836909"/>
          </a:xfrm>
          <a:prstGeom prst="rect">
            <a:avLst/>
          </a:prstGeom>
          <a:solidFill>
            <a:srgbClr val="3F51B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 defTabSz="768029"/>
            <a:endParaRPr lang="en-GB" sz="1100" kern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682" y="229895"/>
            <a:ext cx="9137611" cy="607017"/>
          </a:xfrm>
        </p:spPr>
        <p:txBody>
          <a:bodyPr>
            <a:noAutofit/>
          </a:bodyPr>
          <a:lstStyle/>
          <a:p>
            <a:r>
              <a:rPr lang="uk-UA" sz="3400" b="1" dirty="0">
                <a:solidFill>
                  <a:srgbClr val="FFFF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17" name="Групувати 16"/>
          <p:cNvGrpSpPr/>
          <p:nvPr/>
        </p:nvGrpSpPr>
        <p:grpSpPr>
          <a:xfrm>
            <a:off x="78833" y="6237107"/>
            <a:ext cx="379699" cy="506309"/>
            <a:chOff x="250056" y="6952092"/>
            <a:chExt cx="863849" cy="863849"/>
          </a:xfrm>
        </p:grpSpPr>
        <p:sp>
          <p:nvSpPr>
            <p:cNvPr id="18" name="Овал 17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 rot="10800000">
            <a:off x="8687422" y="6237107"/>
            <a:ext cx="379699" cy="506309"/>
            <a:chOff x="250056" y="6952092"/>
            <a:chExt cx="863849" cy="863849"/>
          </a:xfrm>
        </p:grpSpPr>
        <p:sp>
          <p:nvSpPr>
            <p:cNvPr id="22" name="Овал 2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6" name="Button Color - Down"/>
          <p:cNvSpPr/>
          <p:nvPr/>
        </p:nvSpPr>
        <p:spPr>
          <a:xfrm>
            <a:off x="425673" y="1465999"/>
            <a:ext cx="3675989" cy="4399508"/>
          </a:xfrm>
          <a:prstGeom prst="rect">
            <a:avLst/>
          </a:prstGeom>
          <a:solidFill>
            <a:srgbClr val="3F51B5"/>
          </a:solidFill>
          <a:ln w="38100">
            <a:solidFill>
              <a:srgbClr val="3F51B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ctr"/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Яка </a:t>
            </a:r>
            <a:r>
              <a:rPr lang="ru-RU" sz="3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теплоти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виділиться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протягом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uk-UA" sz="3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провіднику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опором </a:t>
            </a:r>
            <a:r>
              <a:rPr lang="ru-RU" sz="3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Ом 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</a:t>
            </a:r>
            <a:r>
              <a:rPr lang="ru-RU" sz="31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 </a:t>
            </a:r>
            <a:r>
              <a:rPr lang="ru-RU" sz="31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А</a:t>
            </a:r>
            <a:r>
              <a:rPr lang="ru-RU" sz="3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uk-UA" sz="31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92" y="1796978"/>
            <a:ext cx="4888429" cy="37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54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Розв’язування </a:t>
            </a:r>
            <a:r>
              <a:rPr lang="uk-UA" dirty="0" err="1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2800" b="1" dirty="0">
                <a:ea typeface="Calibri"/>
                <a:cs typeface="Times New Roman"/>
              </a:rPr>
              <a:t>Дано: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ea typeface="Calibri"/>
                <a:cs typeface="Times New Roman"/>
              </a:rPr>
              <a:t>t </a:t>
            </a:r>
            <a:r>
              <a:rPr lang="ru-RU" sz="2800" b="1" dirty="0">
                <a:ea typeface="Calibri"/>
                <a:cs typeface="Times New Roman"/>
              </a:rPr>
              <a:t>=3</a:t>
            </a:r>
            <a:r>
              <a:rPr lang="uk-UA" sz="2800" b="1" dirty="0">
                <a:ea typeface="Calibri"/>
                <a:cs typeface="Times New Roman"/>
              </a:rPr>
              <a:t>хв</a:t>
            </a:r>
            <a:r>
              <a:rPr lang="ru-RU" sz="2800" b="1" dirty="0">
                <a:ea typeface="Calibri"/>
                <a:cs typeface="Times New Roman"/>
              </a:rPr>
              <a:t> =180</a:t>
            </a:r>
            <a:r>
              <a:rPr lang="uk-UA" sz="2800" b="1" dirty="0">
                <a:ea typeface="Calibri"/>
                <a:cs typeface="Times New Roman"/>
              </a:rPr>
              <a:t>с     </a:t>
            </a:r>
            <a:r>
              <a:rPr lang="en-US" sz="2800" b="1" dirty="0">
                <a:ea typeface="Calibri"/>
                <a:cs typeface="Times New Roman"/>
              </a:rPr>
              <a:t>Q</a:t>
            </a:r>
            <a:r>
              <a:rPr lang="ru-RU" sz="2800" b="1" dirty="0">
                <a:ea typeface="Calibri"/>
                <a:cs typeface="Times New Roman"/>
              </a:rPr>
              <a:t> = </a:t>
            </a:r>
            <a:r>
              <a:rPr lang="en-US" sz="2800" b="1" dirty="0">
                <a:ea typeface="Calibri"/>
                <a:cs typeface="Times New Roman"/>
              </a:rPr>
              <a:t>I</a:t>
            </a:r>
            <a:r>
              <a:rPr lang="ru-RU" sz="2800" b="1" baseline="30000" dirty="0">
                <a:ea typeface="Calibri"/>
                <a:cs typeface="Times New Roman"/>
              </a:rPr>
              <a:t>2 </a:t>
            </a:r>
            <a:r>
              <a:rPr lang="en-US" sz="2800" b="1" dirty="0" err="1">
                <a:ea typeface="Calibri"/>
                <a:cs typeface="Times New Roman"/>
              </a:rPr>
              <a:t>Rt</a:t>
            </a:r>
            <a:r>
              <a:rPr lang="ru-RU" sz="2800" b="1" dirty="0">
                <a:ea typeface="Calibri"/>
                <a:cs typeface="Times New Roman"/>
              </a:rPr>
              <a:t>     </a:t>
            </a:r>
            <a:endParaRPr lang="en-US" sz="2800" b="1" dirty="0" smtClean="0"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>
                <a:ea typeface="Calibri"/>
                <a:cs typeface="Times New Roman"/>
              </a:rPr>
              <a:t>R</a:t>
            </a:r>
            <a:r>
              <a:rPr lang="ru-RU" sz="2800" b="1" dirty="0">
                <a:ea typeface="Calibri"/>
                <a:cs typeface="Times New Roman"/>
              </a:rPr>
              <a:t> =</a:t>
            </a:r>
            <a:r>
              <a:rPr lang="uk-UA" sz="2800" b="1" dirty="0">
                <a:ea typeface="Calibri"/>
                <a:cs typeface="Times New Roman"/>
              </a:rPr>
              <a:t>1</a:t>
            </a:r>
            <a:r>
              <a:rPr lang="ru-RU" sz="2800" b="1" dirty="0">
                <a:ea typeface="Calibri"/>
                <a:cs typeface="Times New Roman"/>
              </a:rPr>
              <a:t>0 </a:t>
            </a:r>
            <a:r>
              <a:rPr lang="uk-UA" sz="2800" b="1" dirty="0" err="1" smtClean="0">
                <a:ea typeface="Calibri"/>
                <a:cs typeface="Times New Roman"/>
              </a:rPr>
              <a:t>Ом</a:t>
            </a:r>
            <a:r>
              <a:rPr lang="en-US" sz="2800" b="1" dirty="0" smtClean="0">
                <a:ea typeface="Calibri"/>
                <a:cs typeface="Times New Roman"/>
              </a:rPr>
              <a:t>          Q</a:t>
            </a:r>
            <a:r>
              <a:rPr lang="ru-RU" sz="2800" b="1" dirty="0" smtClean="0">
                <a:ea typeface="Calibri"/>
                <a:cs typeface="Times New Roman"/>
              </a:rPr>
              <a:t> </a:t>
            </a:r>
            <a:r>
              <a:rPr lang="ru-RU" sz="2800" b="1" dirty="0">
                <a:ea typeface="Calibri"/>
                <a:cs typeface="Times New Roman"/>
              </a:rPr>
              <a:t>= </a:t>
            </a:r>
            <a:r>
              <a:rPr lang="uk-UA" sz="2800" b="1" dirty="0">
                <a:ea typeface="Calibri"/>
                <a:cs typeface="Times New Roman"/>
              </a:rPr>
              <a:t>4А</a:t>
            </a:r>
            <a:r>
              <a:rPr lang="uk-UA" sz="2800" b="1" baseline="30000" dirty="0">
                <a:ea typeface="Calibri"/>
                <a:cs typeface="Times New Roman"/>
              </a:rPr>
              <a:t>2  </a:t>
            </a:r>
            <a:r>
              <a:rPr lang="uk-UA" sz="2800" b="1" dirty="0">
                <a:ea typeface="Calibri"/>
                <a:cs typeface="Times New Roman"/>
              </a:rPr>
              <a:t>10 </a:t>
            </a:r>
            <a:r>
              <a:rPr lang="uk-UA" sz="2800" b="1" dirty="0" err="1">
                <a:ea typeface="Calibri"/>
                <a:cs typeface="Times New Roman"/>
              </a:rPr>
              <a:t>Ом</a:t>
            </a:r>
            <a:r>
              <a:rPr lang="uk-UA" sz="2800" b="1" dirty="0">
                <a:ea typeface="Calibri"/>
                <a:cs typeface="Times New Roman"/>
              </a:rPr>
              <a:t> 180с = </a:t>
            </a:r>
            <a:r>
              <a:rPr lang="uk-UA" sz="2800" b="1" dirty="0" smtClean="0">
                <a:ea typeface="Calibri"/>
                <a:cs typeface="Times New Roman"/>
              </a:rPr>
              <a:t>7200Дж</a:t>
            </a:r>
            <a:endParaRPr lang="en-US" sz="2800" b="1" dirty="0" smtClean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800" b="1" dirty="0" smtClean="0">
                <a:ea typeface="Calibri"/>
                <a:cs typeface="Times New Roman"/>
              </a:rPr>
              <a:t>I</a:t>
            </a:r>
            <a:r>
              <a:rPr lang="ru-RU" sz="2800" b="1" dirty="0" smtClean="0">
                <a:ea typeface="Calibri"/>
                <a:cs typeface="Times New Roman"/>
              </a:rPr>
              <a:t> </a:t>
            </a:r>
            <a:r>
              <a:rPr lang="ru-RU" sz="2800" b="1" dirty="0">
                <a:ea typeface="Calibri"/>
                <a:cs typeface="Times New Roman"/>
              </a:rPr>
              <a:t>= </a:t>
            </a:r>
            <a:r>
              <a:rPr lang="uk-UA" sz="2800" b="1" dirty="0">
                <a:ea typeface="Calibri"/>
                <a:cs typeface="Times New Roman"/>
              </a:rPr>
              <a:t>2</a:t>
            </a:r>
            <a:r>
              <a:rPr lang="en-US" sz="2800" b="1" dirty="0">
                <a:ea typeface="Calibri"/>
                <a:cs typeface="Times New Roman"/>
              </a:rPr>
              <a:t>A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>
                <a:ea typeface="Calibri"/>
                <a:cs typeface="Times New Roman"/>
              </a:rPr>
              <a:t>Q =</a:t>
            </a:r>
            <a:r>
              <a:rPr lang="uk-UA" sz="2800" b="1" dirty="0">
                <a:ea typeface="Calibri"/>
                <a:cs typeface="Times New Roman"/>
              </a:rPr>
              <a:t>?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ea typeface="Calibri"/>
                <a:cs typeface="Times New Roman"/>
              </a:rPr>
              <a:t> </a:t>
            </a:r>
            <a:r>
              <a:rPr lang="en-US" sz="2800" b="1" dirty="0" smtClean="0">
                <a:ea typeface="Calibri"/>
                <a:cs typeface="Times New Roman"/>
              </a:rPr>
              <a:t>                             </a:t>
            </a:r>
          </a:p>
          <a:p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2915816" y="2060848"/>
            <a:ext cx="0" cy="23042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395536" y="4221088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14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09650" y="1125538"/>
            <a:ext cx="7124700" cy="51117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solidFill>
                  <a:srgbClr val="FF0000"/>
                </a:solidFill>
              </a:rPr>
              <a:t>Підготувати </a:t>
            </a:r>
            <a:r>
              <a:rPr lang="uk-UA" sz="2800" dirty="0" smtClean="0">
                <a:solidFill>
                  <a:srgbClr val="FF0000"/>
                </a:solidFill>
              </a:rPr>
              <a:t>повідомлення: 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 Енергозберігаючі лампи: </a:t>
            </a:r>
            <a:r>
              <a:rPr lang="uk-UA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і проти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</a:t>
            </a:r>
            <a:r>
              <a:rPr lang="uk-UA" sz="2800" dirty="0" smtClean="0">
                <a:solidFill>
                  <a:srgbClr val="FF0000"/>
                </a:solidFill>
              </a:rPr>
              <a:t>або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solidFill>
                  <a:srgbClr val="FF0000"/>
                </a:solidFill>
              </a:rPr>
              <a:t>Твір на тему</a:t>
            </a:r>
            <a:r>
              <a:rPr lang="uk-U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:” Як  я зберігаю електроенергію в школі і вдома”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7125113" cy="115212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dirty="0" smtClean="0">
                <a:solidFill>
                  <a:srgbClr val="FF0000"/>
                </a:solidFill>
              </a:rPr>
              <a:t>Домашнє завдання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6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b="1" kern="0" dirty="0">
                <a:solidFill>
                  <a:srgbClr val="FF0000"/>
                </a:solidFill>
                <a:latin typeface="Times New Roman"/>
              </a:rPr>
              <a:t>Знайдіть помилку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0" y="1556792"/>
            <a:ext cx="8828310" cy="507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84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129364"/>
            <a:ext cx="8859829" cy="664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78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49" y="1776004"/>
            <a:ext cx="5529551" cy="310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66328"/>
            <a:ext cx="3168352" cy="776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7" y="2843212"/>
            <a:ext cx="3203848" cy="123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69" y="4293096"/>
            <a:ext cx="12747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10150"/>
            <a:ext cx="47974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1389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54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4" y="1412776"/>
            <a:ext cx="3202274" cy="37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1" y="341226"/>
            <a:ext cx="8685163" cy="100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4184377" cy="125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487391"/>
            <a:ext cx="3082338" cy="358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12" y="5326959"/>
            <a:ext cx="4062809" cy="129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386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70062"/>
            <a:ext cx="3389479" cy="12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utton Color - Down"/>
          <p:cNvSpPr/>
          <p:nvPr/>
        </p:nvSpPr>
        <p:spPr>
          <a:xfrm>
            <a:off x="107504" y="404664"/>
            <a:ext cx="5400600" cy="6192688"/>
          </a:xfrm>
          <a:prstGeom prst="rect">
            <a:avLst/>
          </a:prstGeom>
          <a:solidFill>
            <a:srgbClr val="F44336"/>
          </a:solidFill>
          <a:ln w="38100" cap="flat" cmpd="sng" algn="ctr">
            <a:solidFill>
              <a:srgbClr val="F4433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 Джоуля – Ленца</a:t>
            </a:r>
          </a:p>
          <a:p>
            <a:pPr marL="0" marR="0" lvl="0" indent="0" algn="ctr" defTabSz="10799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теплоти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яка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виділяється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провіднику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внаслідок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проходження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струму, прямо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пропорційна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квадрату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струму, опору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провідника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часу 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проходження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струму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utton Color - Down"/>
              <p:cNvSpPr/>
              <p:nvPr/>
            </p:nvSpPr>
            <p:spPr>
              <a:xfrm>
                <a:off x="5652120" y="404663"/>
                <a:ext cx="3355474" cy="1008127"/>
              </a:xfrm>
              <a:prstGeom prst="rect">
                <a:avLst/>
              </a:prstGeom>
              <a:solidFill>
                <a:srgbClr val="009688"/>
              </a:solidFill>
              <a:ln w="38100" cap="flat" cmpd="sng" algn="ctr">
                <a:solidFill>
                  <a:srgbClr val="00968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252095" algn="just" defTabSz="1079727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uk-UA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𝑸</m:t>
                      </m:r>
                      <m:r>
                        <a:rPr kumimoji="0" lang="uk-UA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uk-UA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uk-UA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𝑰</m:t>
                          </m:r>
                        </m:e>
                        <m:sup>
                          <m:r>
                            <a:rPr kumimoji="0" lang="uk-UA" sz="4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kumimoji="0" lang="uk-UA" sz="4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𝑹𝒕</m:t>
                      </m:r>
                    </m:oMath>
                  </m:oMathPara>
                </a14:m>
                <a:endParaRPr kumimoji="0" lang="uk-UA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4663"/>
                <a:ext cx="3355474" cy="10081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009688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Button Color - Down"/>
          <p:cNvSpPr/>
          <p:nvPr/>
        </p:nvSpPr>
        <p:spPr>
          <a:xfrm>
            <a:off x="5652120" y="1556792"/>
            <a:ext cx="3355474" cy="1224136"/>
          </a:xfrm>
          <a:prstGeom prst="rect">
            <a:avLst/>
          </a:prstGeom>
          <a:solidFill>
            <a:srgbClr val="009688"/>
          </a:solidFill>
          <a:ln w="38100" cap="flat" cmpd="sng" algn="ctr">
            <a:solidFill>
              <a:srgbClr val="00968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7964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kumimoji="0" lang="uk-UA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кількість теплоти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27062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53" y="5373216"/>
            <a:ext cx="3558653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680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5" b="7390"/>
          <a:stretch/>
        </p:blipFill>
        <p:spPr bwMode="auto">
          <a:xfrm>
            <a:off x="0" y="42284"/>
            <a:ext cx="924407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71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13573" r="4898"/>
          <a:stretch/>
        </p:blipFill>
        <p:spPr bwMode="auto">
          <a:xfrm>
            <a:off x="251520" y="404664"/>
            <a:ext cx="850901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5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291</Words>
  <Application>Microsoft Office PowerPoint</Application>
  <PresentationFormat>Экран (4:3)</PresentationFormat>
  <Paragraphs>34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Business Plan</vt:lpstr>
      <vt:lpstr>1_Office Theme</vt:lpstr>
      <vt:lpstr>На сьогоднішній зустрічі ми поговоримо про …</vt:lpstr>
      <vt:lpstr>Презентация PowerPoint</vt:lpstr>
      <vt:lpstr>Знайдіть помилку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зробив розрахунок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Розв'язування задач</vt:lpstr>
      <vt:lpstr>Розв’язування задачи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Natalya</cp:lastModifiedBy>
  <cp:revision>26</cp:revision>
  <dcterms:created xsi:type="dcterms:W3CDTF">2018-04-15T12:48:22Z</dcterms:created>
  <dcterms:modified xsi:type="dcterms:W3CDTF">2022-05-14T05:18:25Z</dcterms:modified>
</cp:coreProperties>
</file>