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0" autoAdjust="0"/>
  </p:normalViewPr>
  <p:slideViewPr>
    <p:cSldViewPr>
      <p:cViewPr>
        <p:scale>
          <a:sx n="74" d="100"/>
          <a:sy n="74" d="100"/>
        </p:scale>
        <p:origin x="-126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FDD9B0-FBBF-4CDE-B5AD-BD72688550B2}" type="datetimeFigureOut">
              <a:rPr lang="ru-RU" smtClean="0"/>
              <a:t>03.05.2022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0DA588-ED3C-456D-B114-CC6A5515C1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32657"/>
            <a:ext cx="8458200" cy="1800199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6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>РУХ   </a:t>
            </a:r>
            <a:br>
              <a:rPr lang="uk-UA" sz="6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</a:br>
            <a:r>
              <a:rPr lang="uk-UA" sz="60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Black" pitchFamily="34" charset="0"/>
              </a:rPr>
              <a:t>ТІЛА   ПІД   ДІЄЮ   КІЛЬКОХ   СИЛ</a:t>
            </a:r>
            <a:endParaRPr lang="ru-RU" sz="6000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573016"/>
            <a:ext cx="8458200" cy="5040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РОЗВ</a:t>
            </a:r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’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ЯЗУВАННЯ   ЗАДАЧ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D:\Электронный конструктор урока\Уроки\1 семестр\Урок 20 Сила трения\Иллюстрации\Рис 20-05 Сила трения скольже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09120"/>
            <a:ext cx="4969621" cy="19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Электронный конструктор урока\Уроки\1 семестр\Урок 20 Сила трения\Иллюстрации\Рис 20-00 Сила тре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4"/>
            <a:ext cx="2872729" cy="23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58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60648"/>
            <a:ext cx="4627240" cy="633670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Знайдемо   проекції   сил   на   вісь   ОУ  для   першого   тіла:</a:t>
            </a:r>
          </a:p>
          <a:p>
            <a:pPr marL="0" indent="0" algn="just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тяж,1у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тяж,1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1,у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1,у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uk-UA" dirty="0" smtClean="0"/>
          </a:p>
          <a:p>
            <a:pPr marL="0" indent="0" algn="just">
              <a:buNone/>
            </a:pPr>
            <a:endParaRPr lang="uk-UA" dirty="0" smtClean="0">
              <a:solidFill>
                <a:srgbClr val="003300"/>
              </a:solidFill>
            </a:endParaRPr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Знайдемо   проекції   сил   на   вісь   ОУ   для   другого   тіла:</a:t>
            </a:r>
          </a:p>
          <a:p>
            <a:pPr marL="0" indent="0" algn="just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тяж,2у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uk-UA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2,у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2,у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-а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2</a:t>
            </a:r>
            <a:endParaRPr lang="uk-UA" dirty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343400" cy="63367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</a:t>
            </a:r>
            <a:r>
              <a:rPr lang="uk-UA" b="1" dirty="0" smtClean="0">
                <a:solidFill>
                  <a:srgbClr val="003300"/>
                </a:solidFill>
              </a:rPr>
              <a:t>У</a:t>
            </a:r>
          </a:p>
          <a:p>
            <a:pPr marL="0" indent="0">
              <a:buNone/>
            </a:pPr>
            <a:endParaRPr lang="uk-UA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3300"/>
                </a:solidFill>
              </a:rPr>
              <a:t>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тяж,1</a:t>
            </a:r>
          </a:p>
          <a:p>
            <a:pPr marL="0" indent="0">
              <a:buNone/>
            </a:pP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00" y="62068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2"/>
          </p:cNvCxnSpPr>
          <p:nvPr/>
        </p:nvCxnSpPr>
        <p:spPr>
          <a:xfrm>
            <a:off x="6372200" y="1052736"/>
            <a:ext cx="0" cy="15491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020272" y="10527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1052736"/>
            <a:ext cx="0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228184" y="2601932"/>
            <a:ext cx="288032" cy="4670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00292" y="3217648"/>
            <a:ext cx="36004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5220072" y="836712"/>
            <a:ext cx="72008" cy="5040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72200" y="2835446"/>
            <a:ext cx="0" cy="7062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372200" y="1827334"/>
            <a:ext cx="0" cy="10081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3541684"/>
            <a:ext cx="0" cy="13274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7380312" y="2601932"/>
            <a:ext cx="0" cy="9397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940152" y="1827334"/>
            <a:ext cx="0" cy="5040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971251" y="3712143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364088" y="182733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8598" y="174271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560332" y="458112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100392" y="373393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474024" y="3188565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523595" y="22048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68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60648"/>
            <a:ext cx="4191000" cy="6336704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проекції   на   вісь   ОУ  для   першого   тіла:</a:t>
            </a:r>
          </a:p>
          <a:p>
            <a:pPr marL="0" indent="0" algn="just">
              <a:buNone/>
            </a:pPr>
            <a:endParaRPr lang="uk-UA" dirty="0" smtClean="0">
              <a:solidFill>
                <a:srgbClr val="003300"/>
              </a:solidFill>
            </a:endParaRPr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тяж,1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dirty="0" smtClean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проекції   на   вісь   ОУ   для   другого   тіла: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343400" cy="6336704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</a:t>
            </a:r>
            <a:r>
              <a:rPr lang="uk-UA" b="1" dirty="0" smtClean="0">
                <a:solidFill>
                  <a:srgbClr val="003300"/>
                </a:solidFill>
              </a:rPr>
              <a:t>У</a:t>
            </a:r>
          </a:p>
          <a:p>
            <a:pPr marL="0" indent="0">
              <a:buNone/>
            </a:pPr>
            <a:endParaRPr lang="uk-UA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3300"/>
                </a:solidFill>
              </a:rPr>
              <a:t>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тяж,1</a:t>
            </a:r>
          </a:p>
          <a:p>
            <a:pPr marL="0" indent="0">
              <a:buNone/>
            </a:pP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00" y="62068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2"/>
          </p:cNvCxnSpPr>
          <p:nvPr/>
        </p:nvCxnSpPr>
        <p:spPr>
          <a:xfrm>
            <a:off x="6372200" y="1052736"/>
            <a:ext cx="0" cy="15491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020272" y="10527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1052736"/>
            <a:ext cx="0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228184" y="2601932"/>
            <a:ext cx="288032" cy="4670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00292" y="3217648"/>
            <a:ext cx="36004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5220072" y="836712"/>
            <a:ext cx="72008" cy="5040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72200" y="2835446"/>
            <a:ext cx="0" cy="7062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372200" y="1827334"/>
            <a:ext cx="0" cy="10081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3541684"/>
            <a:ext cx="0" cy="13274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7380312" y="2601932"/>
            <a:ext cx="0" cy="9397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940152" y="1827334"/>
            <a:ext cx="0" cy="5040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971251" y="3712143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508104" y="19168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6216" y="184229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560332" y="43651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100392" y="40050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487783" y="33569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560332" y="2374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99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Гирі   зв'язані   нерозтяжною   ниткою,   тому   їхні   прискорення   за   модулем   рівні, тобто:</a:t>
            </a:r>
            <a:br>
              <a:rPr lang="uk-UA" b="1" dirty="0" smtClean="0">
                <a:solidFill>
                  <a:srgbClr val="003300"/>
                </a:solidFill>
              </a:rPr>
            </a:b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| = |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| =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>
                <a:solidFill>
                  <a:srgbClr val="003300"/>
                </a:solidFill>
              </a:rPr>
              <a:t>Натяг   нитки   по   обидві   сторони   блока   однаковий,  тоді:   </a:t>
            </a:r>
          </a:p>
          <a:p>
            <a:pPr marL="0" indent="0" algn="ctr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|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|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|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Т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Врахуємо,  що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uk-UA" b="1" dirty="0" smtClean="0">
                <a:solidFill>
                  <a:srgbClr val="003300"/>
                </a:solidFill>
              </a:rPr>
              <a:t>   і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m·g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b="1" dirty="0" smtClean="0">
                <a:solidFill>
                  <a:srgbClr val="003300"/>
                </a:solidFill>
              </a:rPr>
              <a:t>розв'яжемо   систему   з   двох   рівнянь: </a:t>
            </a:r>
          </a:p>
          <a:p>
            <a:pPr marL="0" indent="0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= Т –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·g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Т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·g</a:t>
            </a:r>
            <a:endParaRPr lang="uk-UA" b="1" dirty="0">
              <a:solidFill>
                <a:srgbClr val="003300"/>
              </a:solidFill>
            </a:endParaRPr>
          </a:p>
          <a:p>
            <a:pPr marL="0" indent="0" algn="ctr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635896" y="14847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788024" y="148478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480581" y="29249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672375" y="2924944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Левая фигурная скобка 8"/>
          <p:cNvSpPr/>
          <p:nvPr/>
        </p:nvSpPr>
        <p:spPr>
          <a:xfrm>
            <a:off x="3203848" y="4653136"/>
            <a:ext cx="276733" cy="1008112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50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0"/>
                <a:ext cx="8812088" cy="6858000"/>
              </a:xfrm>
            </p:spPr>
            <p:txBody>
              <a:bodyPr/>
              <a:lstStyle/>
              <a:p>
                <a:pPr marL="0" indent="363538" algn="just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</a:rPr>
                  <a:t>Від першого рівняння віднімемо друге. Матимемо:</a:t>
                </a:r>
                <a:r>
                  <a:rPr lang="uk-UA" sz="28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uk-UA" sz="28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363538" algn="just">
                  <a:buNone/>
                </a:pP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 – (- 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а) =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 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– (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 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);</a:t>
                </a: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+ 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 =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 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Т +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(т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)а =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+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(т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+ 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)а =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–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(т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+ т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)а =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363538" algn="just">
                  <a:buNone/>
                </a:pP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                       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g </a:t>
                </a:r>
                <a:r>
                  <a:rPr lang="ru-RU" dirty="0" smtClean="0">
                    <a:solidFill>
                      <a:srgbClr val="0033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т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+ т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– 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uk-UA" sz="1400" b="1" i="1" dirty="0">
                            <a:latin typeface="Times New Roman" pitchFamily="18" charset="0"/>
                            <a:cs typeface="Times New Roman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:endParaRPr lang="ru-RU" dirty="0">
                  <a:solidFill>
                    <a:srgbClr val="003300"/>
                  </a:solidFill>
                </a:endParaRPr>
              </a:p>
              <a:p>
                <a:pPr marL="0" indent="363538" algn="just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</a:rPr>
                  <a:t>Виконаємо   обчислення:</a:t>
                </a:r>
                <a:endParaRPr lang="ru-RU" sz="2800" b="1" dirty="0">
                  <a:solidFill>
                    <a:srgbClr val="003300"/>
                  </a:solidFill>
                </a:endParaRPr>
              </a:p>
              <a:p>
                <a:pPr marL="0" indent="363538" algn="just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g </a:t>
                </a:r>
                <a:r>
                  <a:rPr lang="ru-RU" dirty="0">
                    <a:solidFill>
                      <a:srgbClr val="0033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uk-UA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0,011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uk-UA" b="1" i="1" dirty="0" smtClean="0">
                            <a:latin typeface="Times New Roman" pitchFamily="18" charset="0"/>
                            <a:cs typeface="Times New Roman" pitchFamily="18" charset="0"/>
                          </a:rPr>
                          <m:t>кг 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+ 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,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𝟎𝟏𝟑</m:t>
                        </m:r>
                        <m: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кг</m:t>
                        </m:r>
                      </m:num>
                      <m:den>
                        <m:r>
                          <m:rPr>
                            <m:nor/>
                          </m:rPr>
                          <a:rPr lang="uk-UA" b="1" i="1" dirty="0" smtClean="0">
                            <a:latin typeface="Times New Roman" pitchFamily="18" charset="0"/>
                            <a:cs typeface="Times New Roman" pitchFamily="18" charset="0"/>
                          </a:rPr>
                          <m:t>0, 013кг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– </m:t>
                        </m:r>
                        <m:r>
                          <m:rPr>
                            <m:nor/>
                          </m:rPr>
                          <a:rPr lang="uk-UA" b="1" i="1" dirty="0" smtClean="0">
                            <a:latin typeface="Times New Roman" pitchFamily="18" charset="0"/>
                            <a:cs typeface="Times New Roman" pitchFamily="18" charset="0"/>
                          </a:rPr>
                          <m:t>0,011кг</m:t>
                        </m:r>
                      </m:den>
                    </m:f>
                  </m:oMath>
                </a14:m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·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0,818м/с² = 9,816м/с²</a:t>
                </a:r>
              </a:p>
              <a:p>
                <a:pPr marL="0" indent="363538" algn="just">
                  <a:buNone/>
                </a:pPr>
                <a:r>
                  <a:rPr lang="uk-UA" b="1" u="sng" dirty="0" smtClean="0">
                    <a:solidFill>
                      <a:srgbClr val="003300"/>
                    </a:solidFill>
                    <a:latin typeface="Arial Black" pitchFamily="34" charset="0"/>
                  </a:rPr>
                  <a:t>ВІДПОВІДЬ:</a:t>
                </a:r>
                <a:r>
                  <a:rPr lang="en-US" b="1" i="1" u="sng" dirty="0">
                    <a:latin typeface="Times New Roman" pitchFamily="18" charset="0"/>
                    <a:cs typeface="Times New Roman" pitchFamily="18" charset="0"/>
                  </a:rPr>
                  <a:t> g </a:t>
                </a:r>
                <a:r>
                  <a:rPr lang="ru-RU" u="sng" dirty="0" smtClean="0">
                    <a:solidFill>
                      <a:srgbClr val="002060"/>
                    </a:solidFill>
                  </a:rPr>
                  <a:t>=</a:t>
                </a:r>
                <a:r>
                  <a:rPr lang="uk-UA" b="1" i="1" u="sng" dirty="0">
                    <a:latin typeface="Times New Roman" pitchFamily="18" charset="0"/>
                    <a:cs typeface="Times New Roman" pitchFamily="18" charset="0"/>
                  </a:rPr>
                  <a:t>9,816м/с²</a:t>
                </a:r>
              </a:p>
              <a:p>
                <a:pPr marL="0" indent="363538" algn="just">
                  <a:buNone/>
                </a:pPr>
                <a:endParaRPr lang="ru-RU" dirty="0">
                  <a:solidFill>
                    <a:srgbClr val="003300"/>
                  </a:solidFill>
                </a:endParaRPr>
              </a:p>
              <a:p>
                <a:pPr marL="0" indent="363538" algn="just">
                  <a:buNone/>
                </a:pPr>
                <a:endParaRPr lang="ru-RU" dirty="0">
                  <a:solidFill>
                    <a:srgbClr val="0033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0"/>
                <a:ext cx="8812088" cy="6858000"/>
              </a:xfrm>
              <a:blipFill rotWithShape="1"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701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12241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РУХ   ТІЛА   ПО   ПОХИЛІЙ   ПЛОЩИНІ</a:t>
            </a:r>
            <a:endParaRPr lang="ru-RU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3538" algn="just">
              <a:buNone/>
            </a:pPr>
            <a:r>
              <a:rPr lang="uk-UA" b="1" dirty="0" smtClean="0"/>
              <a:t>Автомобіль масою 2 т піднімається на гору, нахил якої становить 0,2. На ділянці шляху 32 м швидкість руху автомобіля зросла від 21,6км/</a:t>
            </a:r>
            <a:r>
              <a:rPr lang="uk-UA" b="1" dirty="0" err="1" smtClean="0"/>
              <a:t>год</a:t>
            </a:r>
            <a:r>
              <a:rPr lang="uk-UA" b="1" dirty="0" smtClean="0"/>
              <a:t> до 36км/год. Вважаючи рух автомобіля рівноприскореним, визначте силу тяги двигуна, якщо коефіцієнт тертя дорівнює 0,02.</a:t>
            </a:r>
            <a:endParaRPr lang="ru-RU" b="1" dirty="0"/>
          </a:p>
        </p:txBody>
      </p:sp>
      <p:pic>
        <p:nvPicPr>
          <p:cNvPr id="6" name="Picture 2" descr="D:\Электронный конструктор урока\Уроки\1 семестр\Урок 24 Блоки Наклонная плоскость\Иллюстрации 1\Рис 24-17 Зада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3" y="4525515"/>
            <a:ext cx="3816424" cy="2199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36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flipV="1">
            <a:off x="4427984" y="2276872"/>
            <a:ext cx="460851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16200000">
            <a:off x="5925240" y="1254446"/>
            <a:ext cx="1684812" cy="439248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332943">
            <a:off x="6084463" y="2953202"/>
            <a:ext cx="1157111" cy="5327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388296" cy="6552728"/>
          </a:xfrm>
        </p:spPr>
        <p:txBody>
          <a:bodyPr/>
          <a:lstStyle/>
          <a:p>
            <a:pPr marL="0" indent="0">
              <a:buNone/>
            </a:pPr>
            <a:r>
              <a:rPr lang="uk-UA" sz="4400" b="1" dirty="0"/>
              <a:t>Дано:                       </a:t>
            </a:r>
          </a:p>
          <a:p>
            <a:pPr marL="0" indent="0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m = 2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 = 2000 кг                       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0,2                                       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/>
              <a:t>ℓ</a:t>
            </a:r>
            <a:r>
              <a:rPr lang="uk-UA" b="1" i="1" dirty="0"/>
              <a:t>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32 м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0,02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uk-UA" sz="900" b="1" i="1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21,6 км/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6 м/с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υ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36 км/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10 м/с</a:t>
            </a:r>
          </a:p>
          <a:p>
            <a:pPr marL="0" indent="0">
              <a:buNone/>
            </a:pPr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900" b="1" i="1" dirty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067944" y="188640"/>
            <a:ext cx="492365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b="1" dirty="0" smtClean="0"/>
              <a:t>     Розв'язання:</a:t>
            </a:r>
            <a:endParaRPr lang="uk-UA" sz="1400" b="1" dirty="0" smtClean="0"/>
          </a:p>
          <a:p>
            <a:pPr marL="0" indent="0">
              <a:buNone/>
            </a:pPr>
            <a:r>
              <a:rPr lang="uk-UA" sz="1400" b="1" dirty="0"/>
              <a:t> </a:t>
            </a:r>
            <a:r>
              <a:rPr lang="uk-UA" sz="1400" b="1" dirty="0" smtClean="0"/>
              <a:t>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У</a:t>
            </a:r>
          </a:p>
          <a:p>
            <a:pPr marL="0" indent="0">
              <a:buNone/>
            </a:pPr>
            <a:endParaRPr lang="uk-UA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N 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х</a:t>
            </a: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                             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О 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uk-UA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724128" y="1052736"/>
            <a:ext cx="1944216" cy="4536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660232" y="2852936"/>
            <a:ext cx="864096" cy="36662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6158962" y="2132856"/>
            <a:ext cx="504056" cy="11161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027350" y="3219565"/>
            <a:ext cx="632882" cy="2311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660232" y="3219565"/>
            <a:ext cx="0" cy="16495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668344" y="2556043"/>
            <a:ext cx="648072" cy="2697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79512" y="4077072"/>
            <a:ext cx="37444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923928" y="692696"/>
            <a:ext cx="0" cy="45365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292657" y="186084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732240" y="458112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582201" y="3176972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033710" y="3176972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850453" y="2320869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72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flipV="1">
            <a:off x="4427984" y="2276872"/>
            <a:ext cx="460851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16200000">
            <a:off x="5925240" y="1254446"/>
            <a:ext cx="1684812" cy="439248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332943">
            <a:off x="6084463" y="2953202"/>
            <a:ext cx="1157111" cy="5327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388296" cy="655272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dirty="0">
                <a:solidFill>
                  <a:srgbClr val="003300"/>
                </a:solidFill>
              </a:rPr>
              <a:t>Запишемо другий закон Ньютона у векторній </a:t>
            </a:r>
            <a:r>
              <a:rPr lang="uk-UA" b="1" dirty="0" smtClean="0">
                <a:solidFill>
                  <a:srgbClr val="003300"/>
                </a:solidFill>
              </a:rPr>
              <a:t>формі:</a:t>
            </a:r>
          </a:p>
          <a:p>
            <a:pPr marL="0" indent="0" algn="just">
              <a:buNone/>
            </a:pPr>
            <a:r>
              <a:rPr lang="en-US" sz="4800" b="1" dirty="0" smtClean="0"/>
              <a:t>F=F</a:t>
            </a:r>
            <a:r>
              <a:rPr lang="uk-UA" sz="1200" b="1" dirty="0" err="1"/>
              <a:t>тр</a:t>
            </a:r>
            <a:r>
              <a:rPr lang="en-US" sz="4800" b="1" dirty="0"/>
              <a:t> + N + F</a:t>
            </a:r>
            <a:r>
              <a:rPr lang="uk-UA" sz="1200" b="1" dirty="0"/>
              <a:t>тяг</a:t>
            </a:r>
            <a:r>
              <a:rPr lang="en-US" sz="4800" b="1" dirty="0"/>
              <a:t> + F</a:t>
            </a:r>
            <a:r>
              <a:rPr lang="uk-UA" sz="1200" b="1" dirty="0"/>
              <a:t>тяж</a:t>
            </a:r>
          </a:p>
          <a:p>
            <a:pPr marL="0" indent="0" algn="just">
              <a:buNone/>
            </a:pPr>
            <a:r>
              <a:rPr lang="uk-UA" b="1" dirty="0">
                <a:solidFill>
                  <a:srgbClr val="003300"/>
                </a:solidFill>
              </a:rPr>
              <a:t>Знайдемо проекції сил на вісь </a:t>
            </a:r>
            <a:r>
              <a:rPr lang="uk-UA" b="1" dirty="0" smtClean="0">
                <a:solidFill>
                  <a:srgbClr val="003300"/>
                </a:solidFill>
              </a:rPr>
              <a:t>ОХ:</a:t>
            </a:r>
          </a:p>
          <a:p>
            <a:pPr marL="0" indent="0" algn="ctr">
              <a:buNone/>
            </a:pPr>
            <a:r>
              <a:rPr lang="en-US" sz="4800" b="1" dirty="0" smtClean="0"/>
              <a:t>F</a:t>
            </a:r>
            <a:r>
              <a:rPr lang="uk-UA" sz="1200" b="1" dirty="0" err="1"/>
              <a:t>тр</a:t>
            </a:r>
            <a:r>
              <a:rPr lang="uk-UA" sz="1200" b="1" dirty="0"/>
              <a:t>, х</a:t>
            </a:r>
            <a:r>
              <a:rPr lang="en-US" sz="4800" b="1" dirty="0"/>
              <a:t> </a:t>
            </a:r>
            <a:r>
              <a:rPr lang="uk-UA" sz="4800" b="1" dirty="0"/>
              <a:t> = - </a:t>
            </a:r>
            <a:r>
              <a:rPr lang="en-US" sz="4800" b="1" dirty="0"/>
              <a:t>F</a:t>
            </a:r>
            <a:r>
              <a:rPr lang="uk-UA" sz="1200" b="1" dirty="0" err="1"/>
              <a:t>тр</a:t>
            </a:r>
            <a:r>
              <a:rPr lang="uk-UA" sz="8800" b="1" dirty="0"/>
              <a:t> </a:t>
            </a:r>
            <a:r>
              <a:rPr lang="uk-UA" sz="4800" b="1" dirty="0"/>
              <a:t>;</a:t>
            </a:r>
            <a:r>
              <a:rPr lang="uk-UA" sz="8800" b="1" dirty="0"/>
              <a:t> </a:t>
            </a:r>
          </a:p>
          <a:p>
            <a:pPr marL="0" indent="0" algn="ctr">
              <a:buNone/>
            </a:pPr>
            <a:r>
              <a:rPr lang="en-US" sz="4800" b="1" dirty="0"/>
              <a:t>N</a:t>
            </a:r>
            <a:r>
              <a:rPr lang="uk-UA" sz="1200" b="1" dirty="0"/>
              <a:t>х </a:t>
            </a:r>
            <a:r>
              <a:rPr lang="uk-UA" b="1" dirty="0"/>
              <a:t>= </a:t>
            </a:r>
            <a:r>
              <a:rPr lang="uk-UA" sz="4800" b="1" dirty="0"/>
              <a:t>0; </a:t>
            </a:r>
          </a:p>
          <a:p>
            <a:pPr marL="0" indent="0" algn="ctr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тяг</a:t>
            </a:r>
            <a:r>
              <a:rPr lang="en-US" sz="1200" b="1" dirty="0"/>
              <a:t> </a:t>
            </a:r>
            <a:r>
              <a:rPr lang="uk-UA" sz="1200" b="1" dirty="0"/>
              <a:t>, х</a:t>
            </a:r>
            <a:r>
              <a:rPr lang="uk-UA" b="1" dirty="0"/>
              <a:t> </a:t>
            </a:r>
            <a:r>
              <a:rPr lang="uk-UA" sz="4800" b="1" dirty="0"/>
              <a:t>= </a:t>
            </a:r>
            <a:r>
              <a:rPr lang="en-US" sz="4800" b="1" dirty="0"/>
              <a:t>F</a:t>
            </a:r>
            <a:r>
              <a:rPr lang="uk-UA" sz="1200" b="1" dirty="0"/>
              <a:t>тяг</a:t>
            </a:r>
            <a:r>
              <a:rPr lang="en-US" b="1" dirty="0"/>
              <a:t> </a:t>
            </a:r>
            <a:r>
              <a:rPr lang="uk-UA" sz="4800" b="1" dirty="0"/>
              <a:t>; </a:t>
            </a:r>
          </a:p>
          <a:p>
            <a:pPr marL="0" indent="0" algn="ctr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тяж, х </a:t>
            </a:r>
            <a:r>
              <a:rPr lang="uk-UA" sz="4800" b="1" dirty="0"/>
              <a:t>= - </a:t>
            </a:r>
            <a:r>
              <a:rPr lang="en-US" sz="4800" b="1" dirty="0"/>
              <a:t>F</a:t>
            </a:r>
            <a:r>
              <a:rPr lang="uk-UA" sz="1200" b="1" dirty="0"/>
              <a:t>тяж</a:t>
            </a:r>
            <a:r>
              <a:rPr lang="uk-UA" sz="4800" b="1" dirty="0"/>
              <a:t> · </a:t>
            </a:r>
            <a:r>
              <a:rPr lang="en-US" sz="4800" b="1" i="1" dirty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l-GR" sz="4800" b="1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4800" b="1" i="1" dirty="0">
                <a:latin typeface="Times New Roman" pitchFamily="18" charset="0"/>
                <a:cs typeface="Times New Roman" pitchFamily="18" charset="0"/>
              </a:rPr>
              <a:t>;       а</a:t>
            </a:r>
            <a:r>
              <a:rPr lang="uk-UA" sz="1800" b="1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4800" b="1" i="1" dirty="0">
                <a:latin typeface="Times New Roman" pitchFamily="18" charset="0"/>
                <a:cs typeface="Times New Roman" pitchFamily="18" charset="0"/>
              </a:rPr>
              <a:t> = а</a:t>
            </a:r>
            <a:endParaRPr lang="uk-UA" sz="4800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067944" y="188640"/>
            <a:ext cx="4923656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4400" b="1" dirty="0" smtClean="0"/>
              <a:t>    </a:t>
            </a:r>
            <a:endParaRPr lang="uk-UA" sz="1400" b="1" dirty="0" smtClean="0"/>
          </a:p>
          <a:p>
            <a:pPr marL="0" indent="0">
              <a:buNone/>
            </a:pPr>
            <a:r>
              <a:rPr lang="uk-UA" sz="1400" b="1" dirty="0"/>
              <a:t> </a:t>
            </a:r>
            <a:r>
              <a:rPr lang="uk-UA" sz="1400" b="1" dirty="0" smtClean="0"/>
              <a:t>              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У</a:t>
            </a:r>
          </a:p>
          <a:p>
            <a:pPr marL="0" indent="0">
              <a:buNone/>
            </a:pPr>
            <a:endParaRPr lang="uk-UA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                            </a:t>
            </a:r>
            <a:endParaRPr lang="uk-UA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N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uk-UA" sz="2400" b="1" dirty="0" smtClean="0">
                <a:solidFill>
                  <a:schemeClr val="tx1"/>
                </a:solidFill>
              </a:rPr>
              <a:t>х</a:t>
            </a:r>
            <a:endParaRPr lang="uk-UA" sz="2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а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5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О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uk-UA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724128" y="1052736"/>
            <a:ext cx="1944216" cy="4536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660232" y="2852936"/>
            <a:ext cx="864096" cy="36662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6158962" y="2132856"/>
            <a:ext cx="504056" cy="11161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027350" y="3219565"/>
            <a:ext cx="632882" cy="2311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660232" y="3219565"/>
            <a:ext cx="2786" cy="186561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668344" y="2556043"/>
            <a:ext cx="648072" cy="2697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292657" y="186084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767646" y="4725144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743497" y="3066253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298687" y="3066253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850453" y="2320869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51520" y="1072041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99592" y="10788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907704" y="1087687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868960" y="111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923928" y="111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5885423" y="3450688"/>
            <a:ext cx="774809" cy="163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885423" y="3219565"/>
            <a:ext cx="774810" cy="23112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4612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 стрелкой 9"/>
          <p:cNvCxnSpPr/>
          <p:nvPr/>
        </p:nvCxnSpPr>
        <p:spPr>
          <a:xfrm flipV="1">
            <a:off x="4427984" y="2276872"/>
            <a:ext cx="460851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ый треугольник 6"/>
          <p:cNvSpPr/>
          <p:nvPr/>
        </p:nvSpPr>
        <p:spPr>
          <a:xfrm rot="16200000">
            <a:off x="5925240" y="1254446"/>
            <a:ext cx="1684812" cy="439248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20332943">
            <a:off x="6084463" y="2953202"/>
            <a:ext cx="1157111" cy="53272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504" y="188640"/>
            <a:ext cx="4388296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>
                <a:solidFill>
                  <a:srgbClr val="003300"/>
                </a:solidFill>
              </a:rPr>
              <a:t>Знайдемо проекції сил на вісь ОУ:</a:t>
            </a:r>
          </a:p>
          <a:p>
            <a:pPr marL="0" indent="0">
              <a:buNone/>
            </a:pPr>
            <a:r>
              <a:rPr lang="en-US" sz="4800" b="1" dirty="0"/>
              <a:t>F</a:t>
            </a:r>
            <a:r>
              <a:rPr lang="uk-UA" sz="1200" b="1" dirty="0" err="1"/>
              <a:t>тр</a:t>
            </a:r>
            <a:r>
              <a:rPr lang="uk-UA" sz="1200" b="1" dirty="0"/>
              <a:t>, у</a:t>
            </a:r>
            <a:r>
              <a:rPr lang="en-US" sz="4800" b="1" dirty="0"/>
              <a:t> </a:t>
            </a:r>
            <a:r>
              <a:rPr lang="uk-UA" sz="4800" b="1" dirty="0"/>
              <a:t> = 0</a:t>
            </a:r>
            <a:r>
              <a:rPr lang="uk-UA" sz="8800" b="1" dirty="0"/>
              <a:t> </a:t>
            </a:r>
            <a:r>
              <a:rPr lang="uk-UA" sz="4800" b="1" dirty="0"/>
              <a:t>;</a:t>
            </a:r>
            <a:r>
              <a:rPr lang="uk-UA" sz="8800" b="1" dirty="0"/>
              <a:t> </a:t>
            </a:r>
          </a:p>
          <a:p>
            <a:pPr marL="0" indent="0">
              <a:buNone/>
            </a:pPr>
            <a:r>
              <a:rPr lang="en-US" sz="4800" b="1" dirty="0"/>
              <a:t>N</a:t>
            </a:r>
            <a:r>
              <a:rPr lang="uk-UA" sz="1200" b="1" dirty="0"/>
              <a:t>у </a:t>
            </a:r>
            <a:r>
              <a:rPr lang="uk-UA" b="1" dirty="0"/>
              <a:t>= </a:t>
            </a:r>
            <a:r>
              <a:rPr lang="en-US" sz="4800" b="1" dirty="0"/>
              <a:t>N</a:t>
            </a:r>
            <a:r>
              <a:rPr lang="uk-UA" sz="4800" b="1" dirty="0"/>
              <a:t>; </a:t>
            </a:r>
          </a:p>
          <a:p>
            <a:pPr marL="0" indent="0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тяг</a:t>
            </a:r>
            <a:r>
              <a:rPr lang="en-US" sz="1200" b="1" dirty="0"/>
              <a:t> </a:t>
            </a:r>
            <a:r>
              <a:rPr lang="uk-UA" sz="1200" b="1" dirty="0"/>
              <a:t>, у</a:t>
            </a:r>
            <a:r>
              <a:rPr lang="uk-UA" b="1" dirty="0"/>
              <a:t> </a:t>
            </a:r>
            <a:r>
              <a:rPr lang="uk-UA" sz="4800" b="1" dirty="0"/>
              <a:t>= </a:t>
            </a:r>
            <a:r>
              <a:rPr lang="en-US" sz="4800" b="1" dirty="0"/>
              <a:t>0</a:t>
            </a:r>
            <a:r>
              <a:rPr lang="en-US" b="1" dirty="0"/>
              <a:t> </a:t>
            </a:r>
            <a:r>
              <a:rPr lang="uk-UA" sz="4800" b="1" dirty="0"/>
              <a:t>; </a:t>
            </a:r>
          </a:p>
          <a:p>
            <a:pPr marL="0" indent="0">
              <a:buNone/>
            </a:pPr>
            <a:r>
              <a:rPr lang="en-US" sz="4800" b="1" dirty="0"/>
              <a:t>F</a:t>
            </a:r>
            <a:r>
              <a:rPr lang="uk-UA" sz="1200" b="1" dirty="0"/>
              <a:t>тяж, у</a:t>
            </a:r>
            <a:r>
              <a:rPr lang="uk-UA" sz="4800" b="1" dirty="0"/>
              <a:t>= - </a:t>
            </a:r>
            <a:r>
              <a:rPr lang="en-US" sz="4800" b="1" dirty="0"/>
              <a:t>F</a:t>
            </a:r>
            <a:r>
              <a:rPr lang="uk-UA" sz="1200" b="1" dirty="0"/>
              <a:t>тяж</a:t>
            </a:r>
            <a:r>
              <a:rPr lang="uk-UA" sz="4800" b="1" dirty="0"/>
              <a:t> · </a:t>
            </a:r>
            <a:r>
              <a:rPr lang="en-US" sz="4800" b="1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4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800" b="1" i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sz="4800" b="1" i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48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5400" b="1" i="1" dirty="0" err="1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200" b="1" i="1" dirty="0" err="1">
                <a:cs typeface="Times New Roman" pitchFamily="18" charset="0"/>
              </a:rPr>
              <a:t>у</a:t>
            </a:r>
            <a:r>
              <a:rPr lang="uk-UA" sz="1200" b="1" i="1" dirty="0">
                <a:cs typeface="Times New Roman" pitchFamily="18" charset="0"/>
              </a:rPr>
              <a:t> </a:t>
            </a:r>
            <a:r>
              <a:rPr lang="uk-UA" sz="5400" b="1" i="1" dirty="0">
                <a:cs typeface="Times New Roman" pitchFamily="18" charset="0"/>
              </a:rPr>
              <a:t>=</a:t>
            </a:r>
            <a:r>
              <a:rPr lang="uk-UA" sz="4000" b="1" i="1" dirty="0">
                <a:cs typeface="Times New Roman" pitchFamily="18" charset="0"/>
              </a:rPr>
              <a:t> </a:t>
            </a:r>
            <a:r>
              <a:rPr lang="uk-UA" sz="5400" b="1" i="1" dirty="0">
                <a:cs typeface="Times New Roman" pitchFamily="18" charset="0"/>
              </a:rPr>
              <a:t>0</a:t>
            </a:r>
            <a:r>
              <a:rPr lang="uk-UA" sz="1050" b="1" i="1" dirty="0">
                <a:cs typeface="Times New Roman" pitchFamily="18" charset="0"/>
              </a:rPr>
              <a:t>  </a:t>
            </a:r>
            <a:endParaRPr lang="uk-UA" sz="4800" b="1" dirty="0"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067944" y="188640"/>
            <a:ext cx="492365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b="1" dirty="0" smtClean="0"/>
              <a:t>    </a:t>
            </a:r>
            <a:endParaRPr lang="uk-UA" sz="1400" b="1" dirty="0" smtClean="0"/>
          </a:p>
          <a:p>
            <a:pPr marL="0" indent="0">
              <a:buNone/>
            </a:pPr>
            <a:r>
              <a:rPr lang="uk-UA" sz="1400" b="1" dirty="0"/>
              <a:t> </a:t>
            </a:r>
            <a:r>
              <a:rPr lang="uk-UA" sz="1400" b="1" dirty="0" smtClean="0"/>
              <a:t>                                      </a:t>
            </a:r>
            <a:r>
              <a:rPr lang="uk-UA" sz="2400" b="1" dirty="0" smtClean="0">
                <a:solidFill>
                  <a:schemeClr val="tx1"/>
                </a:solidFill>
              </a:rPr>
              <a:t>У</a:t>
            </a:r>
          </a:p>
          <a:p>
            <a:pPr marL="0" indent="0">
              <a:buNone/>
            </a:pPr>
            <a:endParaRPr lang="uk-UA" sz="24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2400" b="1" dirty="0" smtClean="0">
                <a:solidFill>
                  <a:schemeClr val="tx1"/>
                </a:solidFill>
              </a:rPr>
              <a:t>                             </a:t>
            </a:r>
            <a:r>
              <a:rPr lang="en-US" sz="2400" b="1" dirty="0" smtClean="0">
                <a:solidFill>
                  <a:schemeClr val="tx1"/>
                </a:solidFill>
              </a:rPr>
              <a:t>N</a:t>
            </a:r>
            <a:r>
              <a:rPr lang="uk-UA" sz="2400" b="1" dirty="0" smtClean="0">
                <a:solidFill>
                  <a:schemeClr val="tx1"/>
                </a:solidFill>
              </a:rPr>
              <a:t>                            х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</a:p>
          <a:p>
            <a:pPr marL="0" indent="0"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а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  <a:p>
            <a:pPr marL="0" indent="0">
              <a:buNone/>
            </a:pPr>
            <a:r>
              <a:rPr lang="uk-UA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5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О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0" indent="0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uk-UA" sz="2400" b="1" dirty="0" smtClean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5724128" y="1052736"/>
            <a:ext cx="1944216" cy="4536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660232" y="2852936"/>
            <a:ext cx="864096" cy="36662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6158962" y="2132856"/>
            <a:ext cx="504056" cy="11161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6027350" y="3219565"/>
            <a:ext cx="632882" cy="231123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660232" y="3219565"/>
            <a:ext cx="0" cy="164959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7668344" y="2556043"/>
            <a:ext cx="648072" cy="26975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292657" y="1860848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767646" y="4653136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364088" y="3219565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156760" y="3248980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850453" y="2320869"/>
            <a:ext cx="28385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 flipV="1">
            <a:off x="6663018" y="4653136"/>
            <a:ext cx="63566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660232" y="3219565"/>
            <a:ext cx="638454" cy="143357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46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29614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3300"/>
                </a:solidFill>
              </a:rPr>
              <a:t>Запишемо   другий   закон   Ньютона (рівняння   руху) в проекціях:</a:t>
            </a:r>
            <a:endParaRPr lang="ru-RU" sz="2400" b="1" dirty="0">
              <a:solidFill>
                <a:srgbClr val="00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/>
          <a:lstStyle/>
          <a:p>
            <a:r>
              <a:rPr lang="uk-UA" b="1" u="sng" dirty="0">
                <a:solidFill>
                  <a:srgbClr val="003300"/>
                </a:solidFill>
              </a:rPr>
              <a:t>н</a:t>
            </a:r>
            <a:r>
              <a:rPr lang="uk-UA" b="1" u="sng" dirty="0" smtClean="0">
                <a:solidFill>
                  <a:srgbClr val="003300"/>
                </a:solidFill>
              </a:rPr>
              <a:t>а вісь ОХ</a:t>
            </a:r>
            <a:r>
              <a:rPr lang="uk-UA" b="1" dirty="0" smtClean="0">
                <a:solidFill>
                  <a:srgbClr val="003300"/>
                </a:solidFill>
              </a:rPr>
              <a:t>:</a:t>
            </a:r>
          </a:p>
          <a:p>
            <a:pPr marL="0" indent="0">
              <a:buNone/>
            </a:pPr>
            <a:r>
              <a:rPr lang="en-US" b="1" dirty="0"/>
              <a:t>F = </a:t>
            </a:r>
            <a:r>
              <a:rPr lang="uk-UA" b="1" dirty="0" smtClean="0"/>
              <a:t>-</a:t>
            </a:r>
            <a:r>
              <a:rPr lang="en-US" b="1" dirty="0" smtClean="0"/>
              <a:t>F</a:t>
            </a:r>
            <a:r>
              <a:rPr lang="uk-UA" sz="900" b="1" dirty="0" err="1"/>
              <a:t>тр</a:t>
            </a:r>
            <a:r>
              <a:rPr lang="en-US" b="1" dirty="0"/>
              <a:t> </a:t>
            </a:r>
            <a:r>
              <a:rPr lang="en-US" b="1" dirty="0" smtClean="0"/>
              <a:t>+</a:t>
            </a:r>
            <a:r>
              <a:rPr lang="uk-UA" b="1" dirty="0" smtClean="0"/>
              <a:t> </a:t>
            </a:r>
            <a:r>
              <a:rPr lang="en-US" b="1" dirty="0" smtClean="0"/>
              <a:t>F</a:t>
            </a:r>
            <a:r>
              <a:rPr lang="uk-UA" sz="900" b="1" dirty="0"/>
              <a:t>тяг</a:t>
            </a:r>
            <a:r>
              <a:rPr lang="en-US" b="1" dirty="0"/>
              <a:t> + F</a:t>
            </a:r>
            <a:r>
              <a:rPr lang="uk-UA" sz="900" b="1" dirty="0" err="1" smtClean="0"/>
              <a:t>тяж</a:t>
            </a:r>
            <a:r>
              <a:rPr lang="uk-UA" b="1" dirty="0" err="1" smtClean="0"/>
              <a:t>·</a:t>
            </a:r>
            <a:r>
              <a:rPr lang="en-US" sz="9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uk-UA" b="1" dirty="0" smtClean="0">
              <a:solidFill>
                <a:srgbClr val="003300"/>
              </a:solidFill>
            </a:endParaRPr>
          </a:p>
          <a:p>
            <a:r>
              <a:rPr lang="uk-UA" b="1" u="sng" dirty="0">
                <a:solidFill>
                  <a:srgbClr val="003300"/>
                </a:solidFill>
              </a:rPr>
              <a:t>н</a:t>
            </a:r>
            <a:r>
              <a:rPr lang="uk-UA" b="1" u="sng" dirty="0" smtClean="0">
                <a:solidFill>
                  <a:srgbClr val="003300"/>
                </a:solidFill>
              </a:rPr>
              <a:t>а вісь ОУ:</a:t>
            </a:r>
          </a:p>
          <a:p>
            <a:pPr marL="0" indent="0">
              <a:buNone/>
            </a:pPr>
            <a:r>
              <a:rPr lang="uk-UA" b="1" dirty="0" smtClean="0"/>
              <a:t>0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N </a:t>
            </a:r>
            <a:r>
              <a:rPr lang="uk-UA" b="1" dirty="0" smtClean="0"/>
              <a:t>- </a:t>
            </a:r>
            <a:r>
              <a:rPr lang="en-US" b="1" dirty="0" smtClean="0"/>
              <a:t>F</a:t>
            </a:r>
            <a:r>
              <a:rPr lang="uk-UA" sz="900" b="1" dirty="0" smtClean="0"/>
              <a:t>тяж</a:t>
            </a:r>
            <a:r>
              <a:rPr lang="uk-UA" sz="900" b="1" dirty="0"/>
              <a:t> </a:t>
            </a:r>
            <a:r>
              <a:rPr lang="uk-UA" sz="3600" b="1" dirty="0"/>
              <a:t>·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α</a:t>
            </a:r>
            <a:endParaRPr lang="uk-UA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2400" b="1" dirty="0" smtClean="0">
                <a:solidFill>
                  <a:srgbClr val="003300"/>
                </a:solidFill>
                <a:cs typeface="Times New Roman" pitchFamily="18" charset="0"/>
              </a:rPr>
              <a:t>Розв'яжемо систему з двох рівнянь (врахуємо, що </a:t>
            </a:r>
            <a:r>
              <a:rPr lang="en-US" sz="2400" b="1" dirty="0"/>
              <a:t>F </a:t>
            </a:r>
            <a:r>
              <a:rPr lang="uk-UA" sz="2400" b="1" dirty="0" smtClean="0"/>
              <a:t>= </a:t>
            </a:r>
            <a:r>
              <a:rPr lang="en-US" sz="2400" b="1" i="1" dirty="0" smtClean="0"/>
              <a:t>m·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b="1" i="1" dirty="0" smtClean="0">
                <a:solidFill>
                  <a:srgbClr val="003300"/>
                </a:solidFill>
                <a:cs typeface="Times New Roman" pitchFamily="18" charset="0"/>
              </a:rPr>
              <a:t>)</a:t>
            </a:r>
            <a:r>
              <a:rPr lang="uk-UA" sz="2400" b="1" dirty="0" smtClean="0">
                <a:solidFill>
                  <a:srgbClr val="003300"/>
                </a:solidFill>
                <a:cs typeface="Times New Roman" pitchFamily="18" charset="0"/>
              </a:rPr>
              <a:t>:</a:t>
            </a:r>
            <a:endParaRPr lang="uk-UA" sz="2400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uk-UA" b="1" dirty="0" smtClean="0"/>
              <a:t>     </a:t>
            </a:r>
            <a:r>
              <a:rPr lang="en-US" b="1" i="1" dirty="0" smtClean="0"/>
              <a:t>m·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b="1" dirty="0" smtClean="0"/>
              <a:t>= </a:t>
            </a:r>
            <a:r>
              <a:rPr lang="uk-UA" b="1" dirty="0"/>
              <a:t>-</a:t>
            </a:r>
            <a:r>
              <a:rPr lang="en-US" b="1" dirty="0"/>
              <a:t>F</a:t>
            </a:r>
            <a:r>
              <a:rPr lang="uk-UA" sz="900" b="1" dirty="0" err="1"/>
              <a:t>тр</a:t>
            </a:r>
            <a:r>
              <a:rPr lang="en-US" b="1" dirty="0"/>
              <a:t> +</a:t>
            </a:r>
            <a:r>
              <a:rPr lang="uk-UA" b="1" dirty="0"/>
              <a:t> </a:t>
            </a:r>
            <a:r>
              <a:rPr lang="en-US" b="1" dirty="0"/>
              <a:t>F</a:t>
            </a:r>
            <a:r>
              <a:rPr lang="uk-UA" sz="900" b="1" dirty="0"/>
              <a:t>тяг</a:t>
            </a:r>
            <a:r>
              <a:rPr lang="en-US" b="1" dirty="0"/>
              <a:t> + F</a:t>
            </a:r>
            <a:r>
              <a:rPr lang="uk-UA" sz="900" b="1" dirty="0" err="1"/>
              <a:t>тяж</a:t>
            </a:r>
            <a:r>
              <a:rPr lang="uk-UA" b="1" dirty="0" err="1"/>
              <a:t>·</a:t>
            </a:r>
            <a:r>
              <a:rPr lang="en-US" sz="9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α</a:t>
            </a:r>
            <a:endParaRPr lang="uk-UA" b="1" dirty="0"/>
          </a:p>
          <a:p>
            <a:pPr marL="0" indent="0">
              <a:buNone/>
            </a:pPr>
            <a:r>
              <a:rPr lang="uk-UA" b="1" dirty="0" smtClean="0"/>
              <a:t>      0</a:t>
            </a:r>
            <a:r>
              <a:rPr lang="en-US" b="1" dirty="0" smtClean="0"/>
              <a:t> </a:t>
            </a:r>
            <a:r>
              <a:rPr lang="en-US" b="1" dirty="0"/>
              <a:t>= N </a:t>
            </a:r>
            <a:r>
              <a:rPr lang="uk-UA" b="1" dirty="0"/>
              <a:t>- </a:t>
            </a:r>
            <a:r>
              <a:rPr lang="en-US" b="1" dirty="0"/>
              <a:t>F</a:t>
            </a:r>
            <a:r>
              <a:rPr lang="uk-UA" sz="900" b="1" dirty="0"/>
              <a:t>тяж </a:t>
            </a:r>
            <a:r>
              <a:rPr lang="uk-UA" sz="3600" b="1" dirty="0"/>
              <a:t>·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600" b="1" i="1" dirty="0">
                <a:latin typeface="Times New Roman" pitchFamily="18" charset="0"/>
                <a:cs typeface="Times New Roman" pitchFamily="18" charset="0"/>
              </a:rPr>
              <a:t>α</a:t>
            </a:r>
            <a:endParaRPr lang="uk-UA" sz="36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611560" y="4483552"/>
            <a:ext cx="504056" cy="122413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66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8640"/>
                <a:ext cx="8812088" cy="648072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</a:rPr>
                  <a:t>Врахуємо, що </a:t>
                </a:r>
                <a:r>
                  <a:rPr lang="en-US" b="1" dirty="0"/>
                  <a:t>F</a:t>
                </a:r>
                <a:r>
                  <a:rPr lang="uk-UA" sz="1400" b="1" dirty="0" err="1"/>
                  <a:t>тр</a:t>
                </a:r>
                <a:r>
                  <a:rPr lang="en-US" b="1" dirty="0"/>
                  <a:t> </a:t>
                </a:r>
                <a:r>
                  <a:rPr lang="uk-UA" b="1" dirty="0" smtClean="0"/>
                  <a:t>=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μ·</a:t>
                </a:r>
                <a:r>
                  <a:rPr lang="en-US" b="1" dirty="0"/>
                  <a:t> </a:t>
                </a:r>
                <a:r>
                  <a:rPr lang="en-US" b="1" dirty="0" smtClean="0"/>
                  <a:t>N</a:t>
                </a:r>
                <a:r>
                  <a:rPr lang="uk-UA" b="1" dirty="0" smtClean="0"/>
                  <a:t>  </a:t>
                </a:r>
                <a:r>
                  <a:rPr lang="uk-UA" b="1" dirty="0" smtClean="0">
                    <a:solidFill>
                      <a:srgbClr val="003300"/>
                    </a:solidFill>
                  </a:rPr>
                  <a:t>і</a:t>
                </a:r>
                <a:r>
                  <a:rPr lang="uk-UA" b="1" dirty="0" smtClean="0"/>
                  <a:t>  </a:t>
                </a:r>
                <a:r>
                  <a:rPr lang="en-US" b="1" dirty="0" smtClean="0"/>
                  <a:t>F</a:t>
                </a:r>
                <a:r>
                  <a:rPr lang="uk-UA" sz="1200" b="1" dirty="0" smtClean="0"/>
                  <a:t>тяж</a:t>
                </a:r>
                <a:r>
                  <a:rPr lang="uk-UA" b="1" dirty="0" smtClean="0"/>
                  <a:t> = </a:t>
                </a:r>
                <a:r>
                  <a:rPr lang="en-US" b="1" i="1" dirty="0" err="1" smtClean="0"/>
                  <a:t>m·</a:t>
                </a:r>
                <a:r>
                  <a:rPr lang="en-US" b="1" i="1" dirty="0" err="1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dirty="0" smtClean="0">
                    <a:solidFill>
                      <a:srgbClr val="0033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uk-UA" b="1" i="1" dirty="0" smtClean="0"/>
                  <a:t>      </a:t>
                </a:r>
                <a:r>
                  <a:rPr lang="en-US" b="1" i="1" dirty="0" smtClean="0"/>
                  <a:t>m·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:r>
                  <a:rPr lang="en-US" b="1" dirty="0"/>
                  <a:t>= </a:t>
                </a:r>
                <a:r>
                  <a:rPr lang="uk-UA" b="1" dirty="0"/>
                  <a:t>-</a:t>
                </a:r>
                <a:r>
                  <a:rPr lang="en-US" b="1" dirty="0"/>
                  <a:t>F</a:t>
                </a:r>
                <a:r>
                  <a:rPr lang="uk-UA" sz="900" b="1" dirty="0" err="1"/>
                  <a:t>тр</a:t>
                </a:r>
                <a:r>
                  <a:rPr lang="en-US" b="1" dirty="0"/>
                  <a:t> +</a:t>
                </a:r>
                <a:r>
                  <a:rPr lang="uk-UA" b="1" dirty="0"/>
                  <a:t> </a:t>
                </a:r>
                <a:r>
                  <a:rPr lang="en-US" b="1" dirty="0"/>
                  <a:t>F</a:t>
                </a:r>
                <a:r>
                  <a:rPr lang="uk-UA" sz="900" b="1" dirty="0"/>
                  <a:t>тяг</a:t>
                </a:r>
                <a:r>
                  <a:rPr lang="en-US" b="1" dirty="0"/>
                  <a:t> + F</a:t>
                </a:r>
                <a:r>
                  <a:rPr lang="uk-UA" sz="900" b="1" dirty="0" err="1"/>
                  <a:t>тяж</a:t>
                </a:r>
                <a:r>
                  <a:rPr lang="uk-UA" b="1" dirty="0" err="1"/>
                  <a:t>·</a:t>
                </a:r>
                <a:r>
                  <a:rPr lang="en-US" sz="9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Sin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endParaRPr lang="uk-UA" b="1" dirty="0"/>
              </a:p>
              <a:p>
                <a:pPr marL="0" indent="0">
                  <a:buNone/>
                </a:pPr>
                <a:r>
                  <a:rPr lang="uk-UA" b="1" dirty="0"/>
                  <a:t>      </a:t>
                </a:r>
                <a:r>
                  <a:rPr lang="en-US" b="1" dirty="0" smtClean="0"/>
                  <a:t>N </a:t>
                </a:r>
                <a:r>
                  <a:rPr lang="uk-UA" b="1" dirty="0" smtClean="0"/>
                  <a:t>= </a:t>
                </a:r>
                <a:r>
                  <a:rPr lang="en-US" b="1" dirty="0"/>
                  <a:t>F</a:t>
                </a:r>
                <a:r>
                  <a:rPr lang="uk-UA" sz="900" b="1" dirty="0"/>
                  <a:t>тяж </a:t>
                </a:r>
                <a:r>
                  <a:rPr lang="uk-UA" sz="3600" b="1" dirty="0"/>
                  <a:t>· </a:t>
                </a:r>
                <a:r>
                  <a:rPr lang="en-US" sz="3600" b="1" i="1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sz="36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3600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endParaRPr lang="uk-UA" sz="36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  <a:cs typeface="Times New Roman" pitchFamily="18" charset="0"/>
                  </a:rPr>
                  <a:t>Підставимо друге рівняння у перше:</a:t>
                </a:r>
                <a:endParaRPr lang="uk-UA" sz="2800" b="1" dirty="0">
                  <a:solidFill>
                    <a:srgbClr val="003300"/>
                  </a:solidFill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uk-UA" dirty="0" smtClean="0">
                    <a:solidFill>
                      <a:srgbClr val="003300"/>
                    </a:solidFill>
                  </a:rPr>
                  <a:t> </a:t>
                </a:r>
                <a:r>
                  <a:rPr lang="en-US" b="1" i="1" dirty="0"/>
                  <a:t>m·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а </a:t>
                </a:r>
                <a:r>
                  <a:rPr lang="en-US" b="1" dirty="0"/>
                  <a:t>= </a:t>
                </a:r>
                <a:r>
                  <a:rPr lang="en-US" b="1" dirty="0" smtClean="0"/>
                  <a:t>F</a:t>
                </a:r>
                <a:r>
                  <a:rPr lang="uk-UA" sz="900" b="1" dirty="0"/>
                  <a:t>тяг</a:t>
                </a:r>
                <a:r>
                  <a:rPr lang="en-US" b="1" dirty="0"/>
                  <a:t> </a:t>
                </a:r>
                <a:r>
                  <a:rPr lang="uk-UA" b="1" dirty="0" smtClean="0"/>
                  <a:t>-</a:t>
                </a:r>
                <a:r>
                  <a:rPr lang="en-US" b="1" dirty="0" smtClean="0"/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="1" i="1" dirty="0"/>
                  <a:t> </a:t>
                </a:r>
                <a:r>
                  <a:rPr lang="en-US" b="1" i="1" dirty="0" err="1" smtClean="0"/>
                  <a:t>m·</a:t>
                </a:r>
                <a:r>
                  <a:rPr lang="en-US" b="1" i="1" dirty="0" err="1" smtClean="0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-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/>
                  <a:t>m·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dirty="0" smtClean="0"/>
                  <a:t>·</a:t>
                </a:r>
                <a:r>
                  <a:rPr lang="en-US" sz="9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in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;</a:t>
                </a:r>
              </a:p>
              <a:p>
                <a:pPr marL="0" indent="0">
                  <a:buNone/>
                </a:pPr>
                <a:r>
                  <a:rPr lang="uk-UA" b="1" i="1" dirty="0"/>
                  <a:t> </a:t>
                </a:r>
                <a:r>
                  <a:rPr lang="en-US" b="1" dirty="0" smtClean="0"/>
                  <a:t>F</a:t>
                </a:r>
                <a:r>
                  <a:rPr lang="uk-UA" sz="900" b="1" dirty="0"/>
                  <a:t>тяг</a:t>
                </a:r>
                <a:r>
                  <a:rPr lang="en-US" b="1" dirty="0"/>
                  <a:t> </a:t>
                </a:r>
                <a:r>
                  <a:rPr lang="uk-UA" b="1" dirty="0" smtClean="0"/>
                  <a:t>=</a:t>
                </a:r>
                <a:r>
                  <a:rPr lang="en-US" b="1" dirty="0" smtClean="0"/>
                  <a:t> </a:t>
                </a:r>
                <a:r>
                  <a:rPr lang="el-GR" b="1" i="1" dirty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b="1" i="1" dirty="0"/>
                  <a:t> </a:t>
                </a:r>
                <a:r>
                  <a:rPr lang="en-US" b="1" i="1" dirty="0" err="1"/>
                  <a:t>m·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err="1"/>
                  <a:t>m·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dirty="0"/>
                  <a:t>·</a:t>
                </a:r>
                <a:r>
                  <a:rPr lang="en-US" sz="9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sin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en-US" b="1" i="1" dirty="0"/>
                  <a:t>m·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</a:p>
              <a:p>
                <a:pPr marL="0" indent="0">
                  <a:buNone/>
                </a:pPr>
                <a:r>
                  <a:rPr lang="uk-UA" sz="2800" b="1" dirty="0" smtClean="0">
                    <a:solidFill>
                      <a:srgbClr val="003300"/>
                    </a:solidFill>
                    <a:cs typeface="Times New Roman" pitchFamily="18" charset="0"/>
                  </a:rPr>
                  <a:t>Оскільки</a:t>
                </a:r>
                <a:r>
                  <a:rPr lang="uk-UA" b="1" dirty="0" smtClean="0">
                    <a:solidFill>
                      <a:srgbClr val="003300"/>
                    </a:solidFill>
                    <a:cs typeface="Times New Roman" pitchFamily="18" charset="0"/>
                  </a:rPr>
                  <a:t>,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sin²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+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cos²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= 1, </a:t>
                </a:r>
                <a:r>
                  <a:rPr lang="en-US" b="1" i="1" dirty="0" err="1" smtClean="0">
                    <a:latin typeface="Times New Roman" pitchFamily="18" charset="0"/>
                    <a:cs typeface="Times New Roman" pitchFamily="18" charset="0"/>
                  </a:rPr>
                  <a:t>cos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= 1-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sin²</a:t>
                </a:r>
                <a:r>
                  <a:rPr lang="el-GR" b="1" i="1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1" i="1" smtClean="0">
                          <a:latin typeface="Cambria Math"/>
                        </a:rPr>
                        <m:t>ℓ=</m:t>
                      </m:r>
                      <m:f>
                        <m:fPr>
                          <m:ctrlPr>
                            <a:rPr lang="uk-UA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b="1" i="1" smtClean="0">
                              <a:latin typeface="Cambria Math"/>
                              <a:ea typeface="Cambria Math"/>
                            </a:rPr>
                            <m:t>𝝑</m:t>
                          </m:r>
                          <m:r>
                            <a:rPr lang="uk-UA" b="1" i="1" smtClean="0">
                              <a:latin typeface="Cambria Math"/>
                              <a:ea typeface="Cambria Math"/>
                            </a:rPr>
                            <m:t>²−</m:t>
                          </m:r>
                          <m:sSubSup>
                            <m:sSubSupPr>
                              <m:ctrlPr>
                                <a:rPr lang="uk-UA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SupPr>
                            <m:e>
                              <m:r>
                                <a:rPr lang="uk-UA" b="1" i="1" smtClean="0">
                                  <a:latin typeface="Cambria Math"/>
                                  <a:ea typeface="Cambria Math"/>
                                </a:rPr>
                                <m:t>𝝑</m:t>
                              </m:r>
                            </m:e>
                            <m:sub>
                              <m:r>
                                <a:rPr lang="uk-UA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  <m:sup/>
                          </m:sSubSup>
                        </m:num>
                        <m:den>
                          <m:r>
                            <a:rPr lang="uk-UA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uk-UA" b="1" dirty="0"/>
              </a:p>
              <a:p>
                <a:pPr marL="0" indent="0">
                  <a:buNone/>
                </a:pPr>
                <a:r>
                  <a:rPr lang="uk-UA" sz="2800" b="1" dirty="0">
                    <a:solidFill>
                      <a:srgbClr val="003300"/>
                    </a:solidFill>
                  </a:rPr>
                  <a:t>Виконаємо   обчислення</a:t>
                </a:r>
                <a:r>
                  <a:rPr lang="uk-UA" sz="2800" dirty="0">
                    <a:solidFill>
                      <a:srgbClr val="00330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1800" b="1" dirty="0"/>
                  <a:t>F</a:t>
                </a:r>
                <a:r>
                  <a:rPr lang="uk-UA" sz="1200" b="1" dirty="0" smtClean="0"/>
                  <a:t>тяг</a:t>
                </a:r>
                <a:r>
                  <a:rPr lang="uk-UA" sz="1800" b="1" dirty="0" smtClean="0"/>
                  <a:t> = 2000 кг·1м/с²+0,02·2000 кг·9,8м/с²·0,98+2000кг·9,8м/с²·0,2 = 6304, 16 Н</a:t>
                </a:r>
              </a:p>
              <a:p>
                <a:pPr marL="0" indent="0">
                  <a:buNone/>
                </a:pPr>
                <a:r>
                  <a:rPr lang="uk-UA" sz="1800" b="1" u="sng" dirty="0" smtClean="0">
                    <a:solidFill>
                      <a:srgbClr val="003300"/>
                    </a:solidFill>
                    <a:latin typeface="Arial Black" pitchFamily="34" charset="0"/>
                  </a:rPr>
                  <a:t>ВІДПОВІДЬ:  6,3 </a:t>
                </a:r>
                <a:r>
                  <a:rPr lang="uk-UA" sz="1800" b="1" u="sng" dirty="0" err="1" smtClean="0">
                    <a:solidFill>
                      <a:srgbClr val="003300"/>
                    </a:solidFill>
                    <a:latin typeface="Arial Black" pitchFamily="34" charset="0"/>
                  </a:rPr>
                  <a:t>кН</a:t>
                </a:r>
                <a:endParaRPr lang="ru-RU" sz="1800" b="1" u="sng" dirty="0">
                  <a:solidFill>
                    <a:srgbClr val="003300"/>
                  </a:solidFill>
                  <a:latin typeface="Arial Black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8640"/>
                <a:ext cx="8812088" cy="6480720"/>
              </a:xfrm>
              <a:blipFill rotWithShape="1">
                <a:blip r:embed="rId2"/>
                <a:stretch>
                  <a:fillRect l="-1383" t="-1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Левая фигурная скобка 3"/>
          <p:cNvSpPr/>
          <p:nvPr/>
        </p:nvSpPr>
        <p:spPr>
          <a:xfrm>
            <a:off x="683568" y="836712"/>
            <a:ext cx="288032" cy="1152128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989856" y="3889065"/>
            <a:ext cx="144016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133872" y="3889065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33872" y="3889065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79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АЛГОРИТМ   РОЗВ</a:t>
            </a:r>
            <a:r>
              <a:rPr lang="en-US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</a:t>
            </a:r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ЯЗУВАННЯ   ЗАДАЧ   З   </a:t>
            </a:r>
            <a:r>
              <a:rPr lang="uk-UA" b="1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дИНАМІКИ</a:t>
            </a:r>
            <a:r>
              <a:rPr lang="uk-UA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,  ЯКЩО   ТІЛО   РУХАЄТЬСЯ   ПІД   ДІЄЮ   КІЛЬКОХ   СИЛ:</a:t>
            </a:r>
            <a:endParaRPr lang="ru-RU" b="1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1800" b="1" dirty="0" smtClean="0"/>
              <a:t>Проаналізувати задачу і з'ясувати, які сили діють на тіло;</a:t>
            </a:r>
          </a:p>
          <a:p>
            <a:pPr algn="just"/>
            <a:r>
              <a:rPr lang="uk-UA" sz="1800" b="1" dirty="0" smtClean="0"/>
              <a:t>Зробити короткий запис умови задачі та перевести всі дані в СІ;</a:t>
            </a:r>
          </a:p>
          <a:p>
            <a:pPr algn="just"/>
            <a:r>
              <a:rPr lang="uk-UA" sz="1800" b="1" dirty="0" smtClean="0"/>
              <a:t>Виконати малюнок на якому показати всі сили, що діють на дане тіло;</a:t>
            </a:r>
          </a:p>
          <a:p>
            <a:pPr algn="just"/>
            <a:r>
              <a:rPr lang="uk-UA" sz="1800" b="1" dirty="0" smtClean="0"/>
              <a:t>Записати другий закон Ньютона (рівняння руху) у векторній формі;</a:t>
            </a:r>
          </a:p>
          <a:p>
            <a:pPr algn="just"/>
            <a:r>
              <a:rPr lang="uk-UA" sz="1800" b="1" dirty="0" smtClean="0"/>
              <a:t>Вибрати напрям координатних осей та пов'язати їх з тілом;</a:t>
            </a:r>
          </a:p>
          <a:p>
            <a:pPr algn="just"/>
            <a:r>
              <a:rPr lang="uk-UA" sz="1800" b="1" dirty="0" smtClean="0"/>
              <a:t>Знайти проекції діючих сил на вісь ОХ та ОУ;</a:t>
            </a:r>
          </a:p>
          <a:p>
            <a:pPr algn="just"/>
            <a:r>
              <a:rPr lang="uk-UA" sz="1800" b="1" dirty="0" smtClean="0"/>
              <a:t>Записати другий закон Ньютона в проекціях на координатні осі;</a:t>
            </a:r>
          </a:p>
          <a:p>
            <a:pPr algn="just"/>
            <a:r>
              <a:rPr lang="uk-UA" sz="1800" b="1" dirty="0" smtClean="0"/>
              <a:t>Визначити невідомі в рівняннях та доповнити систему необхідними рівняннями кінематики;</a:t>
            </a:r>
          </a:p>
          <a:p>
            <a:pPr algn="just"/>
            <a:r>
              <a:rPr lang="uk-UA" sz="1800" b="1" dirty="0" smtClean="0"/>
              <a:t>Розв'язати систему рівнянь у загальному вигляді;</a:t>
            </a:r>
          </a:p>
          <a:p>
            <a:pPr algn="just"/>
            <a:r>
              <a:rPr lang="uk-UA" sz="1800" b="1" dirty="0" smtClean="0"/>
              <a:t>Знайти числові значення шуканих величин;</a:t>
            </a:r>
          </a:p>
          <a:p>
            <a:pPr marL="1795463" indent="-358775" algn="just"/>
            <a:r>
              <a:rPr lang="uk-UA" sz="1800" b="1" dirty="0" smtClean="0"/>
              <a:t>Зробити аналіз розв'язку задачі;</a:t>
            </a:r>
          </a:p>
          <a:p>
            <a:pPr marL="1795463" indent="-358775" algn="just"/>
            <a:r>
              <a:rPr lang="uk-UA" sz="1800" b="1" dirty="0" smtClean="0"/>
              <a:t>Записати відповідь.</a:t>
            </a:r>
          </a:p>
          <a:p>
            <a:pPr algn="just"/>
            <a:endParaRPr lang="ru-RU" sz="1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157192"/>
            <a:ext cx="1438275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D:\Электронный конструктор урока\Уроки\1 семестр\Урок 20 Сила трения\Иллюстрации\Рис 20-21 Задач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581128"/>
            <a:ext cx="2425700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51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3538" algn="just">
              <a:buNone/>
            </a:pPr>
            <a:r>
              <a:rPr lang="uk-UA" b="1" dirty="0" smtClean="0"/>
              <a:t>Визначте прискорення реактивного лайнера під час зльоту, якщо його маса 167 т, сила тяги двигунів 225 </a:t>
            </a:r>
            <a:r>
              <a:rPr lang="uk-UA" b="1" dirty="0" err="1" smtClean="0"/>
              <a:t>кН</a:t>
            </a:r>
            <a:r>
              <a:rPr lang="uk-UA" b="1" dirty="0" smtClean="0"/>
              <a:t>, а коефіцієнт тертя коліс шасі об злітну смугу 0,02.</a:t>
            </a:r>
            <a:endParaRPr lang="ru-RU" b="1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РУХ   ТІЛА   ПО   горизонталі</a:t>
            </a:r>
            <a:endParaRPr lang="ru-RU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pic>
        <p:nvPicPr>
          <p:cNvPr id="5122" name="Picture 2" descr="D:\Электронный конструктор урока\Уроки\1 семестр\Урок 20 Сила трения\Иллюстрации\Рис 20-05 Сила трения скольже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645024"/>
            <a:ext cx="7546461" cy="29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27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419872" y="4941168"/>
            <a:ext cx="158417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9036496" cy="6336704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Дано:                                        </a:t>
            </a:r>
            <a:r>
              <a:rPr lang="ru-RU" sz="3600" b="1" dirty="0" err="1" smtClean="0"/>
              <a:t>Розв</a:t>
            </a:r>
            <a:r>
              <a:rPr lang="en-US" sz="3600" b="1" dirty="0" smtClean="0"/>
              <a:t>’</a:t>
            </a:r>
            <a:r>
              <a:rPr lang="ru-RU" sz="3600" b="1" dirty="0" err="1" smtClean="0"/>
              <a:t>язання</a:t>
            </a:r>
            <a:r>
              <a:rPr lang="ru-RU" sz="3600" b="1" dirty="0" smtClean="0"/>
              <a:t>: </a:t>
            </a:r>
            <a:endParaRPr lang="en-US" sz="3600" b="1" dirty="0" smtClean="0"/>
          </a:p>
          <a:p>
            <a:pPr marL="0" indent="0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m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167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167000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кг       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Запишемо рівняння</a:t>
            </a:r>
            <a:endParaRPr lang="en-US" b="1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225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кН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225 000 Н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руху у векторній формі</a:t>
            </a:r>
          </a:p>
          <a:p>
            <a:pPr marL="0" indent="0">
              <a:buNone/>
            </a:pPr>
            <a:r>
              <a:rPr lang="el-GR" b="1" i="1" dirty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0,02                          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err="1" smtClean="0"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тер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uk-UA" sz="4800" b="1" i="1" dirty="0" smtClean="0">
                <a:latin typeface="Times New Roman" pitchFamily="18" charset="0"/>
                <a:cs typeface="Times New Roman" pitchFamily="18" charset="0"/>
              </a:rPr>
              <a:t>а - ? 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marL="0" indent="0">
              <a:buNone/>
            </a:pPr>
            <a:endParaRPr lang="uk-UA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pPr marL="0" indent="0">
              <a:buNone/>
            </a:pPr>
            <a:endParaRPr lang="uk-UA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0" indent="0">
              <a:buNone/>
            </a:pPr>
            <a:r>
              <a:rPr lang="en-US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О    </a:t>
            </a:r>
            <a:r>
              <a:rPr lang="ru-RU" sz="1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Х</a:t>
            </a: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endParaRPr lang="uk-UA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uk-UA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644008" y="980728"/>
            <a:ext cx="72008" cy="25202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7504" y="2636912"/>
            <a:ext cx="45725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403648" y="5589240"/>
            <a:ext cx="59766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202649" y="3028646"/>
            <a:ext cx="0" cy="3717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03648" y="5265204"/>
            <a:ext cx="59766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211960" y="4509120"/>
            <a:ext cx="0" cy="756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987824" y="5265204"/>
            <a:ext cx="1224136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30716" y="5265204"/>
            <a:ext cx="100811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211960" y="5265204"/>
            <a:ext cx="0" cy="7560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824028" y="2132856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508104" y="2132856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232482" y="2148813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516216" y="2132856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8316416" y="2132856"/>
            <a:ext cx="3960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flipH="1">
            <a:off x="2339752" y="5265204"/>
            <a:ext cx="43204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391980" y="4509120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393758" y="4941168"/>
            <a:ext cx="3060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987824" y="49411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391980" y="5949280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022050" y="49411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73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419872" y="4941168"/>
            <a:ext cx="158417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36704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Знайдемо проекції сил на вісь ОХ:</a:t>
            </a:r>
          </a:p>
          <a:p>
            <a:pPr marL="0" indent="0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а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= - а;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тяг,х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 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0;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тяж, х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 0;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тер,х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тер</a:t>
            </a:r>
            <a:endParaRPr lang="en-US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b="1" dirty="0">
                <a:solidFill>
                  <a:srgbClr val="003300"/>
                </a:solidFill>
                <a:cs typeface="Times New Roman" pitchFamily="18" charset="0"/>
              </a:rPr>
              <a:t>Знайдемо проекції сил на вісь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ОУ:</a:t>
            </a:r>
            <a:endParaRPr lang="uk-UA" b="1" dirty="0">
              <a:solidFill>
                <a:srgbClr val="00330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тяг,у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0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тяж, 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= -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тер,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0</a:t>
            </a:r>
            <a:endParaRPr lang="en-US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uk-UA" sz="48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pPr marL="0" indent="0">
              <a:buNone/>
            </a:pPr>
            <a:endParaRPr lang="uk-UA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pPr marL="0" indent="0">
              <a:buNone/>
            </a:pPr>
            <a:endParaRPr lang="uk-UA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0" indent="0">
              <a:buNone/>
            </a:pP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О      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Х</a:t>
            </a: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</a:t>
            </a:r>
            <a:endParaRPr lang="uk-UA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</a:t>
            </a:r>
          </a:p>
          <a:p>
            <a:pPr marL="0" indent="0">
              <a:buNone/>
            </a:pP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en-US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uk-UA" sz="18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403648" y="5589240"/>
            <a:ext cx="59766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211960" y="2924944"/>
            <a:ext cx="0" cy="3717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03648" y="5265204"/>
            <a:ext cx="59766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211960" y="4509120"/>
            <a:ext cx="0" cy="756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987824" y="5265204"/>
            <a:ext cx="1224136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196286" y="5265204"/>
            <a:ext cx="100811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4211960" y="5265204"/>
            <a:ext cx="0" cy="7560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flipH="1">
            <a:off x="2339752" y="5265204"/>
            <a:ext cx="43204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391980" y="4509120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393758" y="4941168"/>
            <a:ext cx="3060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987824" y="49411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391980" y="5949280"/>
            <a:ext cx="1800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103529" y="494116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06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6632"/>
            <a:ext cx="8686800" cy="6480720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err="1">
                <a:latin typeface="Times New Roman" pitchFamily="18" charset="0"/>
                <a:cs typeface="Times New Roman" pitchFamily="18" charset="0"/>
              </a:rPr>
              <a:t>тяж</a:t>
            </a:r>
            <a:r>
              <a:rPr lang="uk-UA" b="1" i="1" dirty="0" err="1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тер</a:t>
            </a:r>
          </a:p>
          <a:p>
            <a:pPr marL="0" indent="363538" algn="just">
              <a:buNone/>
            </a:pP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Запишемо   рівняння   руху   в   проекціях   на   вісь   ОХ:</a:t>
            </a:r>
          </a:p>
          <a:p>
            <a:pPr marL="0" indent="0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тер</a:t>
            </a:r>
          </a:p>
          <a:p>
            <a:pPr marL="0" indent="363538" algn="just">
              <a:buNone/>
            </a:pP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Запишемо   </a:t>
            </a:r>
            <a:r>
              <a:rPr lang="uk-UA" b="1" dirty="0">
                <a:solidFill>
                  <a:srgbClr val="003300"/>
                </a:solidFill>
                <a:cs typeface="Times New Roman" pitchFamily="18" charset="0"/>
              </a:rPr>
              <a:t>рівняння   руху   в   проекціях   на   вісь 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ОУ:</a:t>
            </a:r>
            <a:endParaRPr lang="ru-RU" b="1" dirty="0">
              <a:solidFill>
                <a:srgbClr val="003300"/>
              </a:solidFill>
            </a:endParaRPr>
          </a:p>
          <a:p>
            <a:pPr marL="0" indent="0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тяж</a:t>
            </a:r>
            <a:endParaRPr lang="uk-UA" sz="1400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363538" algn="just">
              <a:buNone/>
            </a:pP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Розв'яжемо   систему   з   двох   рівнянь:</a:t>
            </a:r>
          </a:p>
          <a:p>
            <a:pPr marL="0" indent="363538" algn="just">
              <a:buNone/>
            </a:pPr>
            <a:endParaRPr lang="uk-UA" b="1" i="1" dirty="0" smtClean="0">
              <a:solidFill>
                <a:srgbClr val="003300"/>
              </a:solidFill>
              <a:cs typeface="Times New Roman" pitchFamily="18" charset="0"/>
            </a:endParaRPr>
          </a:p>
          <a:p>
            <a:pPr marL="0" indent="363538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та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-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тяг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тер</a:t>
            </a:r>
          </a:p>
          <a:p>
            <a:pPr marL="0" indent="363538" algn="ctr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>
                <a:latin typeface="Times New Roman" pitchFamily="18" charset="0"/>
                <a:cs typeface="Times New Roman" pitchFamily="18" charset="0"/>
              </a:rPr>
              <a:t>тяж</a:t>
            </a:r>
          </a:p>
          <a:p>
            <a:pPr marL="0" indent="363538" algn="just"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3131840" y="5282610"/>
            <a:ext cx="288032" cy="108012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699792" y="18864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419872" y="21727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355976" y="21727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148064" y="217279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156176" y="19774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38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4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88640"/>
                <a:ext cx="8686800" cy="6480720"/>
              </a:xfrm>
            </p:spPr>
            <p:txBody>
              <a:bodyPr>
                <a:normAutofit/>
              </a:bodyPr>
              <a:lstStyle/>
              <a:p>
                <a:pPr marL="0" indent="363538" algn="ctr">
                  <a:buNone/>
                </a:pPr>
                <a:r>
                  <a:rPr lang="uk-UA" b="1" dirty="0" smtClean="0">
                    <a:solidFill>
                      <a:srgbClr val="003300"/>
                    </a:solidFill>
                  </a:rPr>
                  <a:t>Виконаємо   перетворення:</a:t>
                </a:r>
                <a:r>
                  <a:rPr lang="uk-UA" dirty="0" smtClean="0">
                    <a:solidFill>
                      <a:srgbClr val="003300"/>
                    </a:solidFill>
                  </a:rPr>
                  <a:t/>
                </a:r>
                <a:br>
                  <a:rPr lang="uk-UA" dirty="0" smtClean="0">
                    <a:solidFill>
                      <a:srgbClr val="003300"/>
                    </a:solidFill>
                  </a:rPr>
                </a:b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та =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тяг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–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тер</a:t>
                </a:r>
              </a:p>
              <a:p>
                <a:pPr marL="0" indent="363538" algn="just">
                  <a:buNone/>
                </a:pP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                                                             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1400" b="1" i="1" dirty="0">
                    <a:latin typeface="Times New Roman" pitchFamily="18" charset="0"/>
                    <a:cs typeface="Times New Roman" pitchFamily="18" charset="0"/>
                  </a:rPr>
                  <a:t>тяж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3300"/>
                    </a:solidFill>
                  </a:rPr>
                  <a:t>Врахуємо, що</a:t>
                </a:r>
                <a:r>
                  <a:rPr lang="uk-UA" dirty="0" smtClean="0">
                    <a:solidFill>
                      <a:srgbClr val="003300"/>
                    </a:solidFill>
                  </a:rPr>
                  <a:t>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1400" b="1" i="1" dirty="0" smtClean="0">
                    <a:latin typeface="Times New Roman" pitchFamily="18" charset="0"/>
                    <a:cs typeface="Times New Roman" pitchFamily="18" charset="0"/>
                  </a:rPr>
                  <a:t>тер</a:t>
                </a:r>
                <a:r>
                  <a:rPr lang="en-US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l-GR" b="1" i="1" dirty="0">
                    <a:latin typeface="Times New Roman" pitchFamily="18" charset="0"/>
                    <a:cs typeface="Times New Roman" pitchFamily="18" charset="0"/>
                  </a:rPr>
                  <a:t>μ·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 N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uk-UA" b="1" dirty="0">
                    <a:solidFill>
                      <a:srgbClr val="003300"/>
                    </a:solidFill>
                  </a:rPr>
                  <a:t>і</a:t>
                </a:r>
                <a:r>
                  <a:rPr lang="uk-UA" b="1" dirty="0"/>
                  <a:t>  </a:t>
                </a:r>
                <a:r>
                  <a:rPr lang="en-US" b="1" i="1" dirty="0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uk-UA" sz="1200" b="1" i="1" dirty="0">
                    <a:latin typeface="Times New Roman" pitchFamily="18" charset="0"/>
                    <a:cs typeface="Times New Roman" pitchFamily="18" charset="0"/>
                  </a:rPr>
                  <a:t>тяж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i="1" dirty="0" err="1">
                    <a:latin typeface="Times New Roman" pitchFamily="18" charset="0"/>
                    <a:cs typeface="Times New Roman" pitchFamily="18" charset="0"/>
                  </a:rPr>
                  <a:t>m·g</a:t>
                </a: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dirty="0" smtClean="0">
                    <a:solidFill>
                      <a:srgbClr val="003300"/>
                    </a:solidFill>
                    <a:cs typeface="Times New Roman" pitchFamily="18" charset="0"/>
                  </a:rPr>
                  <a:t>, тоді</a:t>
                </a:r>
                <a:r>
                  <a:rPr lang="uk-UA" dirty="0" smtClean="0">
                    <a:solidFill>
                      <a:srgbClr val="003300"/>
                    </a:solidFill>
                  </a:rPr>
                  <a:t>:</a:t>
                </a:r>
                <a:endParaRPr lang="uk-UA" dirty="0" smtClean="0"/>
              </a:p>
              <a:p>
                <a:pPr marL="0" indent="0">
                  <a:buNone/>
                </a:pPr>
                <a:r>
                  <a:rPr lang="uk-UA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uk-UA" b="1" i="1" dirty="0" smtClean="0">
                    <a:latin typeface="Times New Roman" pitchFamily="18" charset="0"/>
                    <a:cs typeface="Times New Roman" pitchFamily="18" charset="0"/>
                  </a:rPr>
                  <a:t>                        </a:t>
                </a:r>
                <a:r>
                  <a:rPr lang="uk-UA" sz="4400" b="1" i="1" dirty="0" smtClean="0">
                    <a:latin typeface="Times New Roman" pitchFamily="18" charset="0"/>
                    <a:cs typeface="Times New Roman" pitchFamily="18" charset="0"/>
                  </a:rPr>
                  <a:t>а</a:t>
                </a:r>
                <a14:m>
                  <m:oMath xmlns:m="http://schemas.openxmlformats.org/officeDocument/2006/math">
                    <m:r>
                      <a:rPr lang="uk-UA" b="1" i="1" smtClean="0">
                        <a:latin typeface="Cambria Math"/>
                      </a:rPr>
                      <m:t> </m:t>
                    </m:r>
                    <m:r>
                      <a:rPr lang="uk-UA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тяг – 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тер</m:t>
                        </m:r>
                      </m:num>
                      <m:den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т</m:t>
                        </m:r>
                      </m:den>
                    </m:f>
                  </m:oMath>
                </a14:m>
                <a:r>
                  <a:rPr lang="ru-RU" dirty="0" smtClean="0"/>
                  <a:t>;</a:t>
                </a:r>
                <a:endParaRPr lang="uk-UA" dirty="0"/>
              </a:p>
              <a:p>
                <a:pPr marL="0" indent="0">
                  <a:buNone/>
                </a:pPr>
                <a:r>
                  <a:rPr lang="uk-UA" sz="4400" b="1" i="1" dirty="0" smtClean="0">
                    <a:latin typeface="Times New Roman" pitchFamily="18" charset="0"/>
                    <a:cs typeface="Times New Roman" pitchFamily="18" charset="0"/>
                  </a:rPr>
                  <a:t>                   </a:t>
                </a:r>
                <a:r>
                  <a:rPr lang="uk-UA" sz="4400" b="1" i="1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14:m>
                  <m:oMath xmlns:m="http://schemas.openxmlformats.org/officeDocument/2006/math">
                    <m:r>
                      <a:rPr lang="uk-UA" b="1" i="1">
                        <a:latin typeface="Cambria Math"/>
                      </a:rPr>
                      <m:t> </m:t>
                    </m:r>
                    <m:r>
                      <a:rPr lang="uk-UA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uk-UA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тяг –</m:t>
                        </m:r>
                        <m:r>
                          <m:rPr>
                            <m:nor/>
                          </m:rPr>
                          <a:rPr lang="el-GR" b="1" i="1" dirty="0">
                            <a:latin typeface="Times New Roman" pitchFamily="18" charset="0"/>
                            <a:cs typeface="Times New Roman" pitchFamily="18" charset="0"/>
                          </a:rPr>
                          <m:t>μ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·</m:t>
                        </m:r>
                        <m:r>
                          <m:rPr>
                            <m:nor/>
                          </m:rPr>
                          <a:rPr lang="en-US" b="1" i="1" dirty="0">
                            <a:latin typeface="Times New Roman" pitchFamily="18" charset="0"/>
                            <a:cs typeface="Times New Roman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nor/>
                          </m:rPr>
                          <a:rPr lang="uk-UA" b="1" i="1" dirty="0">
                            <a:latin typeface="Times New Roman" pitchFamily="18" charset="0"/>
                            <a:cs typeface="Times New Roman" pitchFamily="18" charset="0"/>
                          </a:rPr>
                          <m:t>т</m:t>
                        </m:r>
                      </m:den>
                    </m:f>
                  </m:oMath>
                </a14:m>
                <a:endParaRPr lang="ru-RU" dirty="0" smtClean="0"/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3300"/>
                    </a:solidFill>
                  </a:rPr>
                  <a:t>Виконаємо   обчислення:</a:t>
                </a:r>
              </a:p>
              <a:p>
                <a:pPr marL="0" indent="0">
                  <a:buNone/>
                </a:pPr>
                <a:r>
                  <a:rPr lang="uk-UA" sz="4400" b="1" i="1" dirty="0">
                    <a:latin typeface="Times New Roman" pitchFamily="18" charset="0"/>
                    <a:cs typeface="Times New Roman" pitchFamily="18" charset="0"/>
                  </a:rPr>
                  <a:t>а</a:t>
                </a:r>
                <a14:m>
                  <m:oMath xmlns:m="http://schemas.openxmlformats.org/officeDocument/2006/math">
                    <m:r>
                      <a:rPr lang="uk-UA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uk-UA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uk-UA" b="1" i="1" smtClean="0">
                            <a:latin typeface="Cambria Math"/>
                          </a:rPr>
                          <m:t>225 000 </m:t>
                        </m:r>
                        <m:r>
                          <a:rPr lang="uk-UA" b="1" i="1" smtClean="0">
                            <a:latin typeface="Cambria Math"/>
                          </a:rPr>
                          <m:t> Н −</m:t>
                        </m:r>
                        <m:r>
                          <a:rPr lang="uk-UA" b="1" i="1" smtClean="0">
                            <a:latin typeface="Cambria Math"/>
                          </a:rPr>
                          <m:t>𝟎</m:t>
                        </m:r>
                        <m:r>
                          <a:rPr lang="uk-UA" b="1" i="1" smtClean="0">
                            <a:latin typeface="Cambria Math"/>
                          </a:rPr>
                          <m:t>, </m:t>
                        </m:r>
                        <m:r>
                          <a:rPr lang="uk-UA" b="1" i="1" smtClean="0">
                            <a:latin typeface="Cambria Math"/>
                          </a:rPr>
                          <m:t>𝟎𝟐</m:t>
                        </m:r>
                        <m:r>
                          <a:rPr lang="uk-UA" b="1" i="1" smtClean="0">
                            <a:latin typeface="Cambria Math"/>
                          </a:rPr>
                          <m:t> ·</m:t>
                        </m:r>
                        <m:r>
                          <a:rPr lang="uk-UA" b="1" i="1" smtClean="0">
                            <a:latin typeface="Cambria Math"/>
                          </a:rPr>
                          <m:t>𝟏𝟔𝟕</m:t>
                        </m:r>
                        <m:r>
                          <a:rPr lang="uk-UA" b="1" i="1" smtClean="0">
                            <a:latin typeface="Cambria Math"/>
                          </a:rPr>
                          <m:t> </m:t>
                        </m:r>
                        <m:r>
                          <a:rPr lang="uk-UA" b="1" i="1" smtClean="0">
                            <a:latin typeface="Cambria Math"/>
                          </a:rPr>
                          <m:t>𝟎𝟎𝟎</m:t>
                        </m:r>
                        <m:r>
                          <a:rPr lang="uk-UA" b="1" i="1" smtClean="0">
                            <a:latin typeface="Cambria Math"/>
                          </a:rPr>
                          <m:t> КГ ·</m:t>
                        </m:r>
                        <m:r>
                          <a:rPr lang="uk-UA" b="1" i="1" smtClean="0">
                            <a:latin typeface="Cambria Math"/>
                          </a:rPr>
                          <m:t>𝟗</m:t>
                        </m:r>
                        <m:r>
                          <a:rPr lang="uk-UA" b="1" i="1" smtClean="0">
                            <a:latin typeface="Cambria Math"/>
                          </a:rPr>
                          <m:t>,</m:t>
                        </m:r>
                        <m:r>
                          <a:rPr lang="uk-UA" b="1" i="1" smtClean="0">
                            <a:latin typeface="Cambria Math"/>
                          </a:rPr>
                          <m:t>𝟖</m:t>
                        </m:r>
                        <m:r>
                          <a:rPr lang="uk-UA" b="1" i="1" smtClean="0">
                            <a:latin typeface="Cambria Math"/>
                          </a:rPr>
                          <m:t> Н/КГ</m:t>
                        </m:r>
                      </m:num>
                      <m:den>
                        <m:r>
                          <m:rPr>
                            <m:nor/>
                          </m:rPr>
                          <a:rPr lang="uk-UA" b="1" i="1" dirty="0" smtClean="0">
                            <a:latin typeface="Cambria Math"/>
                            <a:cs typeface="Times New Roman" pitchFamily="18" charset="0"/>
                          </a:rPr>
                          <m:t>167 000 КГ</m:t>
                        </m:r>
                      </m:den>
                    </m:f>
                  </m:oMath>
                </a14:m>
                <a:r>
                  <a:rPr lang="ru-RU" dirty="0" smtClean="0"/>
                  <a:t> =1,15 М/С²</a:t>
                </a:r>
              </a:p>
              <a:p>
                <a:pPr marL="0" indent="0">
                  <a:buNone/>
                </a:pPr>
                <a:r>
                  <a:rPr lang="uk-UA" b="1" u="sng" dirty="0" smtClean="0">
                    <a:solidFill>
                      <a:srgbClr val="003300"/>
                    </a:solidFill>
                    <a:latin typeface="Arial Black" pitchFamily="34" charset="0"/>
                  </a:rPr>
                  <a:t>ВІДПОВІДЬ</a:t>
                </a:r>
                <a:r>
                  <a:rPr lang="uk-UA" b="1" u="sng" dirty="0" smtClean="0">
                    <a:solidFill>
                      <a:srgbClr val="003300"/>
                    </a:solidFill>
                  </a:rPr>
                  <a:t>:  </a:t>
                </a:r>
                <a:r>
                  <a:rPr lang="ru-RU" b="1" u="sng" dirty="0">
                    <a:latin typeface="Arial Black" pitchFamily="34" charset="0"/>
                  </a:rPr>
                  <a:t>1,15 М/С²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5" name="Объект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88640"/>
                <a:ext cx="8686800" cy="6480720"/>
              </a:xfrm>
              <a:blipFill rotWithShape="1">
                <a:blip r:embed="rId2"/>
                <a:stretch>
                  <a:fillRect l="-2807" t="-1129" r="-1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Левая фигурная скобка 5"/>
          <p:cNvSpPr/>
          <p:nvPr/>
        </p:nvSpPr>
        <p:spPr>
          <a:xfrm>
            <a:off x="3275856" y="836712"/>
            <a:ext cx="216024" cy="100811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7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92500"/>
          </a:bodyPr>
          <a:lstStyle/>
          <a:p>
            <a:pPr marL="0" indent="363538" algn="just">
              <a:buNone/>
            </a:pPr>
            <a:r>
              <a:rPr lang="uk-UA" b="1" dirty="0" smtClean="0"/>
              <a:t>На кінцях нитки, яка перекинута через нерухомий блок, </a:t>
            </a:r>
            <a:r>
              <a:rPr lang="uk-UA" b="1" dirty="0" err="1" smtClean="0"/>
              <a:t>підвішено</a:t>
            </a:r>
            <a:r>
              <a:rPr lang="uk-UA" b="1" dirty="0" smtClean="0"/>
              <a:t> гирі масою 11г і 13г. Коли гирі відпустили, система почала рухатись з прискоренням 81,8 см/с². Визначте за цими даними прискорення вільного падіння.</a:t>
            </a:r>
          </a:p>
          <a:p>
            <a:pPr marL="0" indent="363538" algn="just">
              <a:buNone/>
            </a:pPr>
            <a:r>
              <a:rPr lang="ru-RU" b="1" dirty="0"/>
              <a:t>Дано:                                    </a:t>
            </a:r>
            <a:r>
              <a:rPr lang="ru-RU" b="1" dirty="0" smtClean="0"/>
              <a:t>          </a:t>
            </a:r>
            <a:r>
              <a:rPr lang="ru-RU" b="1" dirty="0" err="1" smtClean="0"/>
              <a:t>Розв</a:t>
            </a:r>
            <a:r>
              <a:rPr lang="en-US" b="1" dirty="0"/>
              <a:t>’</a:t>
            </a:r>
            <a:r>
              <a:rPr lang="ru-RU" b="1" dirty="0" err="1"/>
              <a:t>язання</a:t>
            </a:r>
            <a:r>
              <a:rPr lang="ru-RU" b="1" dirty="0"/>
              <a:t>: </a:t>
            </a:r>
            <a:endParaRPr lang="en-US" b="1" dirty="0"/>
          </a:p>
          <a:p>
            <a:pPr marL="0" indent="363538" algn="just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11г = 0,011кг               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Виконаємо  рисунок                               </a:t>
            </a:r>
          </a:p>
          <a:p>
            <a:pPr marL="0" indent="363538" algn="just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13г = 0,013кг            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та покажемо  всі  сили,</a:t>
            </a:r>
          </a:p>
          <a:p>
            <a:pPr marL="0" indent="363538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 =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81,8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см/с²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0,818м/с²  </a:t>
            </a:r>
            <a:r>
              <a:rPr lang="uk-UA" b="1" dirty="0" smtClean="0">
                <a:solidFill>
                  <a:srgbClr val="003300"/>
                </a:solidFill>
                <a:cs typeface="Times New Roman" pitchFamily="18" charset="0"/>
              </a:rPr>
              <a:t>які   діють  у  системі:</a:t>
            </a:r>
          </a:p>
          <a:p>
            <a:pPr marL="0" indent="363538"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g -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 Black" pitchFamily="34" charset="0"/>
              </a:rPr>
              <a:t>РУХ   ТІЛА   ПО   ВЕРТИКАЛІ</a:t>
            </a:r>
            <a:endParaRPr lang="ru-RU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 Black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5733256"/>
            <a:ext cx="46805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932040" y="3501008"/>
            <a:ext cx="0" cy="32403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38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ythrough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260648"/>
            <a:ext cx="4191000" cy="6336704"/>
          </a:xfrm>
        </p:spPr>
        <p:txBody>
          <a:bodyPr/>
          <a:lstStyle/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векторній   формі  для   першого   тіла:</a:t>
            </a:r>
          </a:p>
          <a:p>
            <a:pPr marL="0" indent="0" algn="just">
              <a:buNone/>
            </a:pPr>
            <a:endParaRPr lang="uk-UA" dirty="0" smtClean="0">
              <a:solidFill>
                <a:srgbClr val="003300"/>
              </a:solidFill>
            </a:endParaRPr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тяж,1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uk-UA" dirty="0" smtClean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b="1" dirty="0" smtClean="0">
                <a:solidFill>
                  <a:srgbClr val="003300"/>
                </a:solidFill>
              </a:rPr>
              <a:t>Запишемо   рівняння   руху   у   векторній   формі   для   другого   тіла: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200" b="1" i="1" dirty="0" smtClean="0"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+ Т</a:t>
            </a:r>
            <a:r>
              <a:rPr lang="uk-UA" sz="1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60648"/>
            <a:ext cx="4343400" cy="6336704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</a:t>
            </a:r>
            <a:r>
              <a:rPr lang="uk-UA" b="1" dirty="0" smtClean="0">
                <a:solidFill>
                  <a:srgbClr val="003300"/>
                </a:solidFill>
              </a:rPr>
              <a:t>У</a:t>
            </a:r>
          </a:p>
          <a:p>
            <a:pPr marL="0" indent="0">
              <a:buNone/>
            </a:pPr>
            <a:endParaRPr lang="uk-UA" b="1" dirty="0">
              <a:solidFill>
                <a:srgbClr val="003300"/>
              </a:solidFill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rgbClr val="003300"/>
                </a:solidFill>
              </a:rPr>
              <a:t>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Т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тяж,1</a:t>
            </a:r>
          </a:p>
          <a:p>
            <a:pPr marL="0" indent="0">
              <a:buNone/>
            </a:pP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,2</a:t>
            </a:r>
            <a:endParaRPr lang="uk-UA" b="1" i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1400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тяж,2</a:t>
            </a:r>
            <a:r>
              <a:rPr lang="uk-UA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uk-UA" b="1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372200" y="620688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7" idx="2"/>
          </p:cNvCxnSpPr>
          <p:nvPr/>
        </p:nvCxnSpPr>
        <p:spPr>
          <a:xfrm>
            <a:off x="6372200" y="1052736"/>
            <a:ext cx="0" cy="154919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020272" y="10527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80312" y="1052736"/>
            <a:ext cx="0" cy="216024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228184" y="2601932"/>
            <a:ext cx="288032" cy="4670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200292" y="3217648"/>
            <a:ext cx="360040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5220072" y="836712"/>
            <a:ext cx="72008" cy="50405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372200" y="2835446"/>
            <a:ext cx="0" cy="70623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372200" y="1827334"/>
            <a:ext cx="0" cy="100811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3541684"/>
            <a:ext cx="0" cy="132747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7380312" y="2601932"/>
            <a:ext cx="0" cy="939752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5940152" y="1827334"/>
            <a:ext cx="0" cy="5040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971251" y="3712143"/>
            <a:ext cx="0" cy="43204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508104" y="19168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6216" y="184229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7560332" y="43651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8100392" y="40050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487783" y="335699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560332" y="2374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403648" y="221154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2123728" y="221154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131840" y="2211543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1427406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123728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3131840" y="508518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8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rgbClr val="000514"/>
      </a:dk1>
      <a:lt1>
        <a:srgbClr val="84A3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682</TotalTime>
  <Words>1249</Words>
  <Application>Microsoft Office PowerPoint</Application>
  <PresentationFormat>Экран (4:3)</PresentationFormat>
  <Paragraphs>214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РУХ    ТІЛА   ПІД   ДІЄЮ   КІЛЬКОХ   СИЛ</vt:lpstr>
      <vt:lpstr>АЛГОРИТМ   РОЗВ’ЯЗУВАННЯ   ЗАДАЧ   З   дИНАМІКИ,  ЯКЩО   ТІЛО   РУХАЄТЬСЯ   ПІД   ДІЄЮ   КІЛЬКОХ   СИЛ:</vt:lpstr>
      <vt:lpstr>РУХ   ТІЛА   ПО   горизонталі</vt:lpstr>
      <vt:lpstr>Презентация PowerPoint</vt:lpstr>
      <vt:lpstr>Презентация PowerPoint</vt:lpstr>
      <vt:lpstr>Презентация PowerPoint</vt:lpstr>
      <vt:lpstr>Презентация PowerPoint</vt:lpstr>
      <vt:lpstr>РУХ   ТІЛА   ПО   ВЕРТИКАЛІ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РУХ   ТІЛА   ПО   ПОХИЛІЙ   ПЛОЩИНІ</vt:lpstr>
      <vt:lpstr>Презентация PowerPoint</vt:lpstr>
      <vt:lpstr>Презентация PowerPoint</vt:lpstr>
      <vt:lpstr>Презентация PowerPoint</vt:lpstr>
      <vt:lpstr>Запишемо   другий   закон   Ньютона (рівняння   руху) в проекціях: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РУХ    ТІЛА   ПІД   ДІЄЮ   КІЛЬКОХ   СИЛ</dc:title>
  <dc:creator>Admin</dc:creator>
  <cp:lastModifiedBy>Natalya</cp:lastModifiedBy>
  <cp:revision>62</cp:revision>
  <dcterms:created xsi:type="dcterms:W3CDTF">2013-11-14T15:09:14Z</dcterms:created>
  <dcterms:modified xsi:type="dcterms:W3CDTF">2022-05-03T10:42:57Z</dcterms:modified>
</cp:coreProperties>
</file>