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268" r:id="rId2"/>
    <p:sldId id="264" r:id="rId3"/>
    <p:sldId id="266" r:id="rId4"/>
    <p:sldId id="265" r:id="rId5"/>
    <p:sldId id="302" r:id="rId6"/>
    <p:sldId id="301" r:id="rId7"/>
    <p:sldId id="304" r:id="rId8"/>
    <p:sldId id="303" r:id="rId9"/>
    <p:sldId id="305" r:id="rId10"/>
    <p:sldId id="272" r:id="rId11"/>
    <p:sldId id="271" r:id="rId12"/>
    <p:sldId id="293" r:id="rId13"/>
    <p:sldId id="279" r:id="rId14"/>
    <p:sldId id="273" r:id="rId15"/>
    <p:sldId id="269" r:id="rId16"/>
    <p:sldId id="275" r:id="rId17"/>
    <p:sldId id="276" r:id="rId18"/>
    <p:sldId id="290" r:id="rId19"/>
    <p:sldId id="274" r:id="rId20"/>
    <p:sldId id="278" r:id="rId21"/>
    <p:sldId id="281" r:id="rId22"/>
    <p:sldId id="282" r:id="rId23"/>
    <p:sldId id="283" r:id="rId24"/>
    <p:sldId id="261" r:id="rId25"/>
    <p:sldId id="284" r:id="rId26"/>
    <p:sldId id="285" r:id="rId27"/>
    <p:sldId id="295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996633"/>
    <a:srgbClr val="777777"/>
    <a:srgbClr val="FF9900"/>
    <a:srgbClr val="FFCC00"/>
    <a:srgbClr val="993300"/>
    <a:srgbClr val="FF3300"/>
    <a:srgbClr val="C08D76"/>
    <a:srgbClr val="FFCC99"/>
    <a:srgbClr val="602E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36" autoAdjust="0"/>
    <p:restoredTop sz="94654" autoAdjust="0"/>
  </p:normalViewPr>
  <p:slideViewPr>
    <p:cSldViewPr>
      <p:cViewPr>
        <p:scale>
          <a:sx n="74" d="100"/>
          <a:sy n="74" d="100"/>
        </p:scale>
        <p:origin x="-1326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006DF-1EB2-4F55-BF7F-26527F674C17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19D9B-569B-4B82-844A-B9F608EC0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573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19D9B-569B-4B82-844A-B9F608EC0B8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102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19D9B-569B-4B82-844A-B9F608EC0B8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626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500166" y="2143116"/>
            <a:ext cx="6072230" cy="1500198"/>
          </a:xfrm>
          <a:prstGeom prst="roundRect">
            <a:avLst/>
          </a:prstGeom>
          <a:solidFill>
            <a:srgbClr val="FFCC99">
              <a:alpha val="50000"/>
            </a:srgbClr>
          </a:solidFill>
          <a:ln w="50800" cmpd="dbl">
            <a:solidFill>
              <a:srgbClr val="602E04">
                <a:alpha val="61000"/>
              </a:srgb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D1AD4-A44D-4B7F-A584-361E36B319CF}" type="datetimeFigureOut">
              <a:rPr lang="ru-RU"/>
              <a:pPr>
                <a:defRPr/>
              </a:pPr>
              <a:t>29.04.2022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5A351-FB92-4A7F-8666-2F1EDAF5BB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945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EB3CE-6CE2-4512-BF6B-0DBEC2345AEA}" type="datetimeFigureOut">
              <a:rPr lang="ru-RU"/>
              <a:pPr>
                <a:defRPr/>
              </a:pPr>
              <a:t>29.04.2022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25D0A-1F72-42C9-B5D6-06958499A3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920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 rot="5400000">
            <a:off x="4750594" y="2178844"/>
            <a:ext cx="5857875" cy="2071687"/>
          </a:xfrm>
          <a:prstGeom prst="roundRect">
            <a:avLst/>
          </a:prstGeom>
          <a:solidFill>
            <a:srgbClr val="FFCC99">
              <a:alpha val="50000"/>
            </a:srgbClr>
          </a:solidFill>
          <a:ln w="50800" cmpd="dbl">
            <a:solidFill>
              <a:srgbClr val="602E04">
                <a:alpha val="61000"/>
              </a:srgb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FFDC5-E7AD-45AF-809D-402491C7EEED}" type="datetimeFigureOut">
              <a:rPr lang="ru-RU"/>
              <a:pPr>
                <a:defRPr/>
              </a:pPr>
              <a:t>29.04.2022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D1F1A-4A03-4DD5-9705-C43DE420A0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44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00034" y="285728"/>
            <a:ext cx="8143932" cy="1143008"/>
          </a:xfrm>
          <a:prstGeom prst="roundRect">
            <a:avLst/>
          </a:prstGeom>
          <a:solidFill>
            <a:srgbClr val="FFCC99">
              <a:alpha val="50000"/>
            </a:srgbClr>
          </a:solidFill>
          <a:ln w="50800" cmpd="dbl">
            <a:solidFill>
              <a:srgbClr val="602E04">
                <a:alpha val="61000"/>
              </a:srgb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602E04"/>
              </a:buClr>
              <a:buFont typeface="Wingdings" pitchFamily="2" charset="2"/>
              <a:buChar char="§"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6DC8B-9FBE-4753-BD7A-E32ECF853A18}" type="datetimeFigureOut">
              <a:rPr lang="ru-RU"/>
              <a:pPr>
                <a:defRPr/>
              </a:pPr>
              <a:t>29.04.2022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984A7-A206-4C4E-95B9-962B92CD1F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945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714348" y="4357694"/>
            <a:ext cx="7786742" cy="1500198"/>
          </a:xfrm>
          <a:prstGeom prst="roundRect">
            <a:avLst/>
          </a:prstGeom>
          <a:solidFill>
            <a:srgbClr val="FFCC99">
              <a:alpha val="50000"/>
            </a:srgbClr>
          </a:solidFill>
          <a:ln w="50800" cmpd="dbl">
            <a:solidFill>
              <a:srgbClr val="602E04">
                <a:alpha val="61000"/>
              </a:srgb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F146D-0389-4F05-A891-F1DE5F62E6BB}" type="datetimeFigureOut">
              <a:rPr lang="ru-RU"/>
              <a:pPr>
                <a:defRPr/>
              </a:pPr>
              <a:t>29.04.2022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C6461-472D-4CA1-A070-14F7EF41A1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898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00034" y="285728"/>
            <a:ext cx="8143932" cy="1143008"/>
          </a:xfrm>
          <a:prstGeom prst="roundRect">
            <a:avLst/>
          </a:prstGeom>
          <a:solidFill>
            <a:srgbClr val="FFCC99">
              <a:alpha val="50000"/>
            </a:srgbClr>
          </a:solidFill>
          <a:ln w="50800" cmpd="dbl">
            <a:solidFill>
              <a:srgbClr val="602E04">
                <a:alpha val="61000"/>
              </a:srgb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5B52D-3E4F-4B60-A1CF-EDD342DA2B9E}" type="datetimeFigureOut">
              <a:rPr lang="ru-RU"/>
              <a:pPr>
                <a:defRPr/>
              </a:pPr>
              <a:t>29.04.2022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5BCBA-8637-4217-8F7E-73F8575ADD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70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57FA3-9C8C-4BD4-9ACC-0E0EF4FDA03C}" type="datetimeFigureOut">
              <a:rPr lang="ru-RU"/>
              <a:pPr>
                <a:defRPr/>
              </a:pPr>
              <a:t>29.04.2022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724F0-B814-4EA1-8E3F-E22ED49225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929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00034" y="285728"/>
            <a:ext cx="8143932" cy="1143008"/>
          </a:xfrm>
          <a:prstGeom prst="roundRect">
            <a:avLst/>
          </a:prstGeom>
          <a:solidFill>
            <a:srgbClr val="FFCC99">
              <a:alpha val="50000"/>
            </a:srgbClr>
          </a:solidFill>
          <a:ln w="50800" cmpd="dbl">
            <a:solidFill>
              <a:srgbClr val="602E04">
                <a:alpha val="61000"/>
              </a:srgb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FE3F2-28E6-47AC-B443-905E723F1483}" type="datetimeFigureOut">
              <a:rPr lang="ru-RU"/>
              <a:pPr>
                <a:defRPr/>
              </a:pPr>
              <a:t>29.04.2022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6ECF9-75F4-41B3-BECB-A89BBD5AE2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610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E8AC7-6887-465B-B463-9A0F8F0779FA}" type="datetimeFigureOut">
              <a:rPr lang="ru-RU"/>
              <a:pPr>
                <a:defRPr/>
              </a:pPr>
              <a:t>29.04.2022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15829-3A09-4EEC-BBB8-390E9FFB84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964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57158" y="285728"/>
            <a:ext cx="3143272" cy="1143008"/>
          </a:xfrm>
          <a:prstGeom prst="roundRect">
            <a:avLst/>
          </a:prstGeom>
          <a:solidFill>
            <a:srgbClr val="FFCC99">
              <a:alpha val="50000"/>
            </a:srgbClr>
          </a:solidFill>
          <a:ln w="50800" cmpd="dbl">
            <a:solidFill>
              <a:srgbClr val="602E04">
                <a:alpha val="61000"/>
              </a:srgb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4AF0C-50B0-4AEF-889C-FBBC280E4D8A}" type="datetimeFigureOut">
              <a:rPr lang="ru-RU"/>
              <a:pPr>
                <a:defRPr/>
              </a:pPr>
              <a:t>29.04.2022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73A3E-DD93-455B-8BF1-7A93F26084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616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571604" y="4786322"/>
            <a:ext cx="6072230" cy="642942"/>
          </a:xfrm>
          <a:prstGeom prst="roundRect">
            <a:avLst/>
          </a:prstGeom>
          <a:solidFill>
            <a:srgbClr val="FFCC99">
              <a:alpha val="50000"/>
            </a:srgbClr>
          </a:solidFill>
          <a:ln w="50800" cmpd="dbl">
            <a:solidFill>
              <a:srgbClr val="602E04">
                <a:alpha val="61000"/>
              </a:srgb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6DF05-3737-41E8-A4D6-20E6531F718A}" type="datetimeFigureOut">
              <a:rPr lang="ru-RU"/>
              <a:pPr>
                <a:defRPr/>
              </a:pPr>
              <a:t>29.04.2022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155BD-6165-45F3-B0C8-7E73FB5F24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296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500034" y="285728"/>
            <a:ext cx="8143932" cy="1143008"/>
          </a:xfrm>
          <a:prstGeom prst="roundRect">
            <a:avLst/>
          </a:prstGeom>
          <a:solidFill>
            <a:srgbClr val="FFCC99">
              <a:alpha val="50000"/>
            </a:srgbClr>
          </a:solidFill>
          <a:ln w="50800" cmpd="dbl">
            <a:solidFill>
              <a:srgbClr val="602E04">
                <a:alpha val="61000"/>
              </a:srgb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A59081-E00D-49F8-8C59-628446BB12A4}" type="datetimeFigureOut">
              <a:rPr lang="ru-RU"/>
              <a:pPr>
                <a:defRPr/>
              </a:pPr>
              <a:t>29.04.2022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51A1A4B-9C85-4D73-AF3C-344EA88EE6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05" r:id="rId5"/>
    <p:sldLayoutId id="2147483711" r:id="rId6"/>
    <p:sldLayoutId id="2147483712" r:id="rId7"/>
    <p:sldLayoutId id="2147483713" r:id="rId8"/>
    <p:sldLayoutId id="2147483714" r:id="rId9"/>
    <p:sldLayoutId id="2147483706" r:id="rId10"/>
    <p:sldLayoutId id="214748371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602E04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png"/><Relationship Id="rId5" Type="http://schemas.openxmlformats.org/officeDocument/2006/relationships/image" Target="../media/image300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http://drugiegoroda.ru/files/2009/04/bremen-16-300x400.jpg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9532" y="1556792"/>
            <a:ext cx="8424936" cy="1728192"/>
          </a:xfrm>
        </p:spPr>
        <p:txBody>
          <a:bodyPr/>
          <a:lstStyle/>
          <a:p>
            <a:pPr algn="ctr">
              <a:lnSpc>
                <a:spcPct val="200000"/>
              </a:lnSpc>
            </a:pPr>
            <a:r>
              <a:rPr lang="uk-UA" sz="2800" dirty="0" smtClean="0"/>
              <a:t>Тема уроку: </a:t>
            </a:r>
            <a:br>
              <a:rPr lang="uk-UA" sz="2800" dirty="0" smtClean="0"/>
            </a:br>
            <a:r>
              <a:rPr lang="uk-UA" sz="3200" dirty="0" smtClean="0">
                <a:solidFill>
                  <a:srgbClr val="A50021"/>
                </a:solidFill>
              </a:rPr>
              <a:t>вага тіла, що руха</a:t>
            </a:r>
            <a:r>
              <a:rPr lang="uk-UA" sz="3200" dirty="0">
                <a:solidFill>
                  <a:srgbClr val="A50021"/>
                </a:solidFill>
              </a:rPr>
              <a:t>є</a:t>
            </a:r>
            <a:r>
              <a:rPr lang="uk-UA" sz="3200" dirty="0" smtClean="0">
                <a:solidFill>
                  <a:srgbClr val="A50021"/>
                </a:solidFill>
              </a:rPr>
              <a:t>ться з прискоренням</a:t>
            </a:r>
            <a:endParaRPr lang="ru-RU" sz="3200" dirty="0">
              <a:solidFill>
                <a:srgbClr val="A5002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23528" y="2276872"/>
            <a:ext cx="7772400" cy="1500187"/>
          </a:xfrm>
        </p:spPr>
        <p:txBody>
          <a:bodyPr/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2051" name="Picture 3" descr="D:\СЕКЦІЯ ФІЗИКІВ\ВАГА УРОК\11555212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136815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99592" y="4509120"/>
            <a:ext cx="73448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i="1" dirty="0" smtClean="0"/>
              <a:t>Як </a:t>
            </a:r>
            <a:r>
              <a:rPr lang="uk-UA" sz="2800" b="1" i="1" dirty="0"/>
              <a:t>це дивно - виявити, що всі явища природи керуються невеликим числом </a:t>
            </a:r>
            <a:r>
              <a:rPr lang="uk-UA" sz="2800" b="1" i="1" dirty="0" smtClean="0"/>
              <a:t>сил</a:t>
            </a:r>
            <a:r>
              <a:rPr lang="uk-UA" sz="2800" b="1" i="1" dirty="0"/>
              <a:t>.</a:t>
            </a:r>
            <a:r>
              <a:rPr lang="uk-UA" sz="2800" dirty="0" smtClean="0"/>
              <a:t>                                             </a:t>
            </a:r>
            <a:r>
              <a:rPr lang="uk-UA" sz="2800" i="1" dirty="0" smtClean="0"/>
              <a:t>М. Фарадей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398021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СИЛА ТЯЖІННЯ і ВАГА ТІЛА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72816"/>
            <a:ext cx="6479134" cy="4853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36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ПАСПОРТ «ВАГИ»</a:t>
            </a:r>
            <a:endParaRPr lang="ru-RU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925121"/>
              </p:ext>
            </p:extLst>
          </p:nvPr>
        </p:nvGraphicFramePr>
        <p:xfrm>
          <a:off x="179512" y="1556792"/>
          <a:ext cx="8784976" cy="516976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{8A107856-5554-42FB-B03E-39F5DBC370BA}</a:tableStyleId>
              </a:tblPr>
              <a:tblGrid>
                <a:gridCol w="31253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596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6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Фізична величина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i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Вага </a:t>
                      </a:r>
                      <a:r>
                        <a:rPr lang="uk-UA" sz="2000" i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тіла</a:t>
                      </a:r>
                      <a:endParaRPr lang="ru-RU" sz="2000" i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i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000" i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4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Визначення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i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000" i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6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Позначення</a:t>
                      </a:r>
                      <a:endParaRPr lang="ru-RU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i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3600" i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8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Вектор </a:t>
                      </a:r>
                      <a:r>
                        <a:rPr lang="uk-UA" sz="2000" dirty="0">
                          <a:effectLst/>
                        </a:rPr>
                        <a:t>чи скаляр</a:t>
                      </a:r>
                      <a:endParaRPr lang="ru-RU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i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000" i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7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Формула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i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000" i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6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Одиниця вимірювання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i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000" i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6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Прилад для вимірювання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i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43138" y="19097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9872" y="2276872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i="1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Сила, з якою тіло внаслідок притягання його Землею тисне на опору або розтягує </a:t>
            </a:r>
            <a:r>
              <a:rPr lang="uk-UA" b="1" i="1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підвіс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552797" y="3284985"/>
                <a:ext cx="819403" cy="852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uk-UA" sz="2800" b="1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uk-UA" sz="2800" b="1" i="1">
                              <a:latin typeface="Cambria Math"/>
                            </a:rPr>
                            <m:t>Р</m:t>
                          </m:r>
                        </m:e>
                      </m:acc>
                    </m:oMath>
                  </m:oMathPara>
                </a14:m>
                <a:endParaRPr lang="ru-RU" sz="2800" b="1" i="1" dirty="0">
                  <a:latin typeface="Arial Black" pitchFamily="34" charset="0"/>
                  <a:ea typeface="Times New Roman"/>
                  <a:cs typeface="Arial" pitchFamily="34" charset="0"/>
                </a:endParaRPr>
              </a:p>
              <a:p>
                <a:endParaRPr lang="ru-RU" dirty="0">
                  <a:latin typeface="Arial Black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2797" y="3284985"/>
                <a:ext cx="819403" cy="85247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184068" y="4005064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>
                <a:latin typeface="Arial" pitchFamily="34" charset="0"/>
                <a:cs typeface="Arial" pitchFamily="34" charset="0"/>
              </a:rPr>
              <a:t>вектор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84068" y="5341683"/>
            <a:ext cx="1188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>
                <a:latin typeface="Arial" pitchFamily="34" charset="0"/>
                <a:cs typeface="Arial" pitchFamily="34" charset="0"/>
              </a:rPr>
              <a:t> </a:t>
            </a:r>
            <a:r>
              <a:rPr lang="uk-UA" sz="2000" b="1" i="1" dirty="0">
                <a:latin typeface="Arial" pitchFamily="34" charset="0"/>
                <a:cs typeface="Arial" pitchFamily="34" charset="0"/>
              </a:rPr>
              <a:t>Н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936384" y="6021288"/>
            <a:ext cx="20522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>
                <a:latin typeface="Arial" pitchFamily="34" charset="0"/>
                <a:cs typeface="Arial" pitchFamily="34" charset="0"/>
              </a:rPr>
              <a:t> динамометр</a:t>
            </a:r>
            <a:endParaRPr lang="ru-RU" sz="2000" b="1" i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403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ВАГА та МАСА</a:t>
            </a:r>
            <a:endParaRPr lang="ru-RU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448003"/>
              </p:ext>
            </p:extLst>
          </p:nvPr>
        </p:nvGraphicFramePr>
        <p:xfrm>
          <a:off x="611561" y="1628802"/>
          <a:ext cx="8136905" cy="511256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{8A107856-5554-42FB-B03E-39F5DBC370BA}</a:tableStyleId>
              </a:tblPr>
              <a:tblGrid>
                <a:gridCol w="3600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473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850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39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dirty="0" smtClean="0">
                          <a:effectLst/>
                          <a:latin typeface="Arial Black" pitchFamily="34" charset="0"/>
                        </a:rPr>
                        <a:t>ЗАПИТАННЯ</a:t>
                      </a:r>
                      <a:endParaRPr lang="ru-RU" sz="16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dirty="0" smtClean="0">
                          <a:effectLst/>
                          <a:latin typeface="Arial Black" pitchFamily="34" charset="0"/>
                        </a:rPr>
                        <a:t>МАСА</a:t>
                      </a:r>
                      <a:endParaRPr lang="ru-RU" sz="16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dirty="0" smtClean="0">
                          <a:effectLst/>
                          <a:latin typeface="Arial Black" pitchFamily="34" charset="0"/>
                        </a:rPr>
                        <a:t>ВАГА</a:t>
                      </a:r>
                      <a:endParaRPr lang="ru-RU" sz="16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39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Позначення </a:t>
                      </a:r>
                      <a:endParaRPr lang="ru-RU" sz="16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Black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Black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86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2.  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Векторна чи скалярна величина?</a:t>
                      </a:r>
                      <a:endParaRPr lang="ru-RU" sz="16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Black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Black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39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Одиниці вимірювання</a:t>
                      </a:r>
                      <a:endParaRPr lang="ru-RU" sz="16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Black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Black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39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" pitchFamily="34" charset="0"/>
                          <a:cs typeface="Arial" pitchFamily="34" charset="0"/>
                        </a:rPr>
                        <a:t>4.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Прилад </a:t>
                      </a:r>
                      <a:r>
                        <a:rPr lang="uk-UA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для </a:t>
                      </a:r>
                      <a:r>
                        <a:rPr lang="uk-UA" sz="16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вимірювання</a:t>
                      </a:r>
                      <a:endParaRPr lang="ru-RU" sz="16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Black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Black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39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" pitchFamily="34" charset="0"/>
                          <a:cs typeface="Arial" pitchFamily="34" charset="0"/>
                        </a:rPr>
                        <a:t>5.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Напрям у просторі</a:t>
                      </a:r>
                      <a:endParaRPr lang="ru-RU" sz="16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Black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Black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86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Arial" pitchFamily="34" charset="0"/>
                          <a:cs typeface="Arial" pitchFamily="34" charset="0"/>
                        </a:rPr>
                        <a:t>6.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Чи змінюється в різних точках Землі?</a:t>
                      </a:r>
                      <a:endParaRPr lang="ru-RU" sz="16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Black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Black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886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Arial" pitchFamily="34" charset="0"/>
                          <a:cs typeface="Arial" pitchFamily="34" charset="0"/>
                        </a:rPr>
                        <a:t>7.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Чи залежить від висоти над поверхнею Землі?</a:t>
                      </a:r>
                      <a:endParaRPr lang="ru-RU" sz="16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Black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Black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886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Arial" pitchFamily="34" charset="0"/>
                          <a:cs typeface="Arial" pitchFamily="34" charset="0"/>
                        </a:rPr>
                        <a:t>8.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Чи змінюється на інших планетах?</a:t>
                      </a:r>
                      <a:endParaRPr lang="ru-RU" sz="16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Black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Black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886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Arial" pitchFamily="34" charset="0"/>
                          <a:cs typeface="Arial" pitchFamily="34" charset="0"/>
                        </a:rPr>
                        <a:t>9. 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Як змінюється при вільному падінні?</a:t>
                      </a:r>
                      <a:endParaRPr lang="ru-RU" sz="16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Black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Black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65508" y="198884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m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528690" y="197660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P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933460" y="235900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скалярна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040727" y="237150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векторна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185488" y="2958408"/>
            <a:ext cx="936104" cy="392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кг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ea typeface="Calibri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2320" y="300801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Н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086773" y="3348076"/>
            <a:ext cx="125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терези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732241" y="337734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динамометр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467730" y="3667090"/>
            <a:ext cx="28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-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185488" y="4221088"/>
            <a:ext cx="85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ні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185488" y="4869160"/>
            <a:ext cx="85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ні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66793" y="5517232"/>
            <a:ext cx="85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  ні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164288" y="4221088"/>
            <a:ext cx="1244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так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266434" y="4782847"/>
            <a:ext cx="1244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   так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7254637" y="5517232"/>
            <a:ext cx="1244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   так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7452320" y="6198610"/>
            <a:ext cx="76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0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37487" y="3667090"/>
            <a:ext cx="114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різні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6619" y="6170820"/>
            <a:ext cx="473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ні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ea typeface="Calibri"/>
              <a:cs typeface="Arial" pitchFamily="34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632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ВАГА РУХОМОГО ТІЛА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685484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Полотно 166"/>
          <p:cNvGrpSpPr/>
          <p:nvPr/>
        </p:nvGrpSpPr>
        <p:grpSpPr>
          <a:xfrm>
            <a:off x="369690" y="577022"/>
            <a:ext cx="8280919" cy="4320480"/>
            <a:chOff x="0" y="0"/>
            <a:chExt cx="4773295" cy="21717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4773295" cy="2171700"/>
            </a:xfrm>
            <a:prstGeom prst="rect">
              <a:avLst/>
            </a:prstGeom>
            <a:noFill/>
            <a:ln>
              <a:noFill/>
            </a:ln>
          </p:spPr>
        </p:sp>
        <p:sp>
          <p:nvSpPr>
            <p:cNvPr id="4" name="Text Box 16"/>
            <p:cNvSpPr txBox="1">
              <a:spLocks noChangeArrowheads="1"/>
            </p:cNvSpPr>
            <p:nvPr/>
          </p:nvSpPr>
          <p:spPr bwMode="auto">
            <a:xfrm>
              <a:off x="1943100" y="114300"/>
              <a:ext cx="685800" cy="3429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2800" b="1" dirty="0" smtClean="0">
                  <a:effectLst/>
                  <a:latin typeface="Times New Roman"/>
                  <a:ea typeface="Times New Roman"/>
                </a:rPr>
                <a:t>Р</a:t>
              </a:r>
              <a:endParaRPr lang="ru-RU" sz="28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5" name="AutoShape 17"/>
            <p:cNvSpPr>
              <a:spLocks noChangeArrowheads="1"/>
            </p:cNvSpPr>
            <p:nvPr/>
          </p:nvSpPr>
          <p:spPr bwMode="auto">
            <a:xfrm>
              <a:off x="1600200" y="228600"/>
              <a:ext cx="228600" cy="228600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6" name="Text Box 18"/>
            <p:cNvSpPr txBox="1">
              <a:spLocks noChangeArrowheads="1"/>
            </p:cNvSpPr>
            <p:nvPr/>
          </p:nvSpPr>
          <p:spPr bwMode="auto">
            <a:xfrm>
              <a:off x="114300" y="114300"/>
              <a:ext cx="1371600" cy="6440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2000" b="1" dirty="0">
                  <a:effectLst/>
                  <a:latin typeface="Times New Roman"/>
                  <a:ea typeface="Times New Roman"/>
                </a:rPr>
                <a:t>Спокій.</a:t>
              </a:r>
              <a:endParaRPr lang="ru-RU" sz="2000" b="1" dirty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uk-UA" sz="2000" b="1" dirty="0">
                  <a:effectLst/>
                  <a:latin typeface="Times New Roman"/>
                  <a:ea typeface="Times New Roman"/>
                </a:rPr>
                <a:t>Рівномірний</a:t>
              </a:r>
              <a:endParaRPr lang="ru-RU" sz="2000" b="1" dirty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uk-UA" sz="2000" b="1" dirty="0">
                  <a:effectLst/>
                  <a:latin typeface="Times New Roman"/>
                  <a:ea typeface="Times New Roman"/>
                </a:rPr>
                <a:t>прямолінійний рух.</a:t>
              </a:r>
              <a:endParaRPr lang="ru-RU" sz="2000" b="1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" name="Text Box 19"/>
            <p:cNvSpPr txBox="1">
              <a:spLocks noChangeArrowheads="1"/>
            </p:cNvSpPr>
            <p:nvPr/>
          </p:nvSpPr>
          <p:spPr bwMode="auto">
            <a:xfrm>
              <a:off x="111596" y="827959"/>
              <a:ext cx="1384300" cy="232057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endParaRPr lang="ru-RU" sz="1200" dirty="0" smtClean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endParaRPr lang="ru-RU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" name="AutoShape 20"/>
            <p:cNvSpPr>
              <a:spLocks noChangeArrowheads="1"/>
            </p:cNvSpPr>
            <p:nvPr/>
          </p:nvSpPr>
          <p:spPr bwMode="auto">
            <a:xfrm>
              <a:off x="2743200" y="228600"/>
              <a:ext cx="228600" cy="2286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3266619" y="125285"/>
              <a:ext cx="1301972" cy="6039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2000" b="1" dirty="0">
                  <a:effectLst/>
                  <a:latin typeface="Times New Roman"/>
                  <a:ea typeface="Times New Roman"/>
                </a:rPr>
                <a:t>Рух з прискоренням </a:t>
              </a:r>
              <a:r>
                <a:rPr lang="uk-UA" sz="2000" b="1" i="1" dirty="0">
                  <a:effectLst/>
                  <a:latin typeface="Times New Roman"/>
                  <a:ea typeface="Times New Roman"/>
                </a:rPr>
                <a:t>а </a:t>
              </a:r>
              <a:r>
                <a:rPr lang="uk-UA" sz="2000" b="1" dirty="0">
                  <a:effectLst/>
                  <a:latin typeface="Times New Roman"/>
                  <a:ea typeface="Times New Roman"/>
                </a:rPr>
                <a:t>вертикально вниз</a:t>
              </a:r>
              <a:endParaRPr lang="ru-RU" sz="2000" b="1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3231804" y="758313"/>
              <a:ext cx="1371600" cy="28575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  <a:endParaRPr lang="ru-RU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1" name="AutoShape 23"/>
            <p:cNvSpPr>
              <a:spLocks noChangeArrowheads="1"/>
            </p:cNvSpPr>
            <p:nvPr/>
          </p:nvSpPr>
          <p:spPr bwMode="auto">
            <a:xfrm>
              <a:off x="2171700" y="571500"/>
              <a:ext cx="228600" cy="2286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eaVert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1714500" y="914400"/>
              <a:ext cx="1257300" cy="7363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2000" b="1" dirty="0">
                  <a:effectLst/>
                  <a:latin typeface="Times New Roman"/>
                  <a:ea typeface="Times New Roman"/>
                </a:rPr>
                <a:t>Рух з прискоренням </a:t>
              </a:r>
              <a:r>
                <a:rPr lang="uk-UA" sz="2000" b="1" i="1" dirty="0">
                  <a:effectLst/>
                  <a:latin typeface="Times New Roman"/>
                  <a:ea typeface="Times New Roman"/>
                </a:rPr>
                <a:t>а </a:t>
              </a:r>
              <a:r>
                <a:rPr lang="uk-UA" sz="2000" b="1" dirty="0">
                  <a:effectLst/>
                  <a:latin typeface="Times New Roman"/>
                  <a:ea typeface="Times New Roman"/>
                </a:rPr>
                <a:t>вертикально вгору</a:t>
              </a:r>
              <a:endParaRPr lang="ru-RU" sz="2000" b="1" dirty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uk-UA" sz="1200" dirty="0">
                  <a:effectLst/>
                  <a:latin typeface="Times New Roman"/>
                  <a:ea typeface="Times New Roman"/>
                </a:rPr>
                <a:t> </a:t>
              </a:r>
              <a:endParaRPr lang="ru-RU" sz="1200" dirty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uk-UA" sz="1200" dirty="0">
                  <a:effectLst/>
                  <a:latin typeface="Times New Roman"/>
                  <a:ea typeface="Times New Roman"/>
                </a:rPr>
                <a:t> </a:t>
              </a:r>
              <a:endParaRPr lang="ru-RU" sz="1200" dirty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uk-UA" sz="1200" dirty="0">
                  <a:effectLst/>
                  <a:latin typeface="Times New Roman"/>
                  <a:ea typeface="Times New Roman"/>
                </a:rPr>
                <a:t> </a:t>
              </a:r>
              <a:endParaRPr lang="ru-RU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3" name="Text Box 25"/>
            <p:cNvSpPr txBox="1">
              <a:spLocks noChangeArrowheads="1"/>
            </p:cNvSpPr>
            <p:nvPr/>
          </p:nvSpPr>
          <p:spPr bwMode="auto">
            <a:xfrm>
              <a:off x="1600200" y="1714345"/>
              <a:ext cx="1485900" cy="28575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dirty="0">
                  <a:effectLst/>
                  <a:latin typeface="Times New Roman"/>
                  <a:ea typeface="Times New Roman"/>
                </a:rPr>
                <a:t> </a:t>
              </a:r>
              <a:endParaRPr lang="ru-RU" sz="1200" dirty="0">
                <a:effectLst/>
                <a:latin typeface="Times New Roman"/>
                <a:ea typeface="Times New Roman"/>
              </a:endParaRPr>
            </a:p>
          </p:txBody>
        </p:sp>
      </p:grpSp>
      <p:pic>
        <p:nvPicPr>
          <p:cNvPr id="14" name="Рисунок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922" y="4797152"/>
            <a:ext cx="1196329" cy="138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719666"/>
            <a:ext cx="1123950" cy="139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905898" y="2224202"/>
                <a:ext cx="170367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/>
                        </a:rPr>
                        <m:t>𝑷</m:t>
                      </m:r>
                      <m:r>
                        <a:rPr lang="en-US" sz="2400" b="1" i="1">
                          <a:latin typeface="Cambria Math"/>
                        </a:rPr>
                        <m:t>=</m:t>
                      </m:r>
                      <m:r>
                        <a:rPr lang="en-US" sz="2400" b="1" i="1">
                          <a:latin typeface="Cambria Math"/>
                        </a:rPr>
                        <m:t>𝒎𝒈</m:t>
                      </m:r>
                    </m:oMath>
                  </m:oMathPara>
                </a14:m>
                <a:endParaRPr lang="ru-RU" sz="2400" b="1" dirty="0"/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898" y="2224202"/>
                <a:ext cx="1703679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/>
              <p:cNvSpPr/>
              <p:nvPr/>
            </p:nvSpPr>
            <p:spPr>
              <a:xfrm>
                <a:off x="6033681" y="2165338"/>
                <a:ext cx="21884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1" i="1">
                          <a:latin typeface="Cambria Math"/>
                        </a:rPr>
                        <m:t>𝑷</m:t>
                      </m:r>
                      <m:r>
                        <a:rPr lang="ru-RU" sz="2400" b="1" i="1">
                          <a:latin typeface="Cambria Math"/>
                        </a:rPr>
                        <m:t>=</m:t>
                      </m:r>
                      <m:r>
                        <a:rPr lang="ru-RU" sz="2400" b="1" i="1">
                          <a:latin typeface="Cambria Math"/>
                        </a:rPr>
                        <m:t>𝒎</m:t>
                      </m:r>
                      <m:r>
                        <a:rPr lang="ru-RU" sz="2400" b="1" i="1">
                          <a:latin typeface="Cambria Math"/>
                        </a:rPr>
                        <m:t>(</m:t>
                      </m:r>
                      <m:r>
                        <a:rPr lang="ru-RU" sz="2400" b="1" i="1">
                          <a:latin typeface="Cambria Math"/>
                        </a:rPr>
                        <m:t>𝒈</m:t>
                      </m:r>
                      <m:r>
                        <a:rPr lang="ru-RU" sz="2400" b="1" i="1">
                          <a:latin typeface="Cambria Math"/>
                        </a:rPr>
                        <m:t>−</m:t>
                      </m:r>
                      <m:r>
                        <a:rPr lang="ru-RU" sz="2400" b="1" i="1">
                          <a:latin typeface="Cambria Math"/>
                        </a:rPr>
                        <m:t>𝒂</m:t>
                      </m:r>
                      <m:r>
                        <a:rPr lang="ru-RU" sz="2400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ru-RU" sz="2400" b="1" dirty="0"/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681" y="2165338"/>
                <a:ext cx="2188420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Прямоугольник 30"/>
              <p:cNvSpPr/>
              <p:nvPr/>
            </p:nvSpPr>
            <p:spPr>
              <a:xfrm>
                <a:off x="3336877" y="4088447"/>
                <a:ext cx="21884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1" i="1" smtClean="0">
                          <a:latin typeface="Cambria Math"/>
                        </a:rPr>
                        <m:t>𝑷</m:t>
                      </m:r>
                      <m:r>
                        <a:rPr lang="ru-RU" sz="2400" b="1" i="1" smtClean="0">
                          <a:latin typeface="Cambria Math"/>
                        </a:rPr>
                        <m:t>=</m:t>
                      </m:r>
                      <m:r>
                        <a:rPr lang="ru-RU" sz="2400" b="1" i="1" smtClean="0">
                          <a:latin typeface="Cambria Math"/>
                        </a:rPr>
                        <m:t>𝒎</m:t>
                      </m:r>
                      <m:r>
                        <a:rPr lang="ru-RU" sz="2400" b="1" i="1" smtClean="0">
                          <a:latin typeface="Cambria Math"/>
                        </a:rPr>
                        <m:t>(</m:t>
                      </m:r>
                      <m:r>
                        <a:rPr lang="ru-RU" sz="2400" b="1" i="1" smtClean="0">
                          <a:latin typeface="Cambria Math"/>
                        </a:rPr>
                        <m:t>𝒈</m:t>
                      </m:r>
                      <m:r>
                        <a:rPr lang="uk-UA" sz="2400" b="1" i="1" smtClean="0">
                          <a:latin typeface="Cambria Math"/>
                        </a:rPr>
                        <m:t>+</m:t>
                      </m:r>
                      <m:r>
                        <a:rPr lang="ru-RU" sz="2400" b="1" i="1">
                          <a:latin typeface="Cambria Math"/>
                        </a:rPr>
                        <m:t>𝒂</m:t>
                      </m:r>
                      <m:r>
                        <a:rPr lang="ru-RU" sz="2400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ru-RU" sz="2400" b="1" dirty="0"/>
              </a:p>
            </p:txBody>
          </p:sp>
        </mc:Choice>
        <mc:Fallback xmlns="">
          <p:sp>
            <p:nvSpPr>
              <p:cNvPr id="31" name="Прямоугольник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877" y="4088447"/>
                <a:ext cx="2188420" cy="461665"/>
              </a:xfrm>
              <a:prstGeom prst="rect">
                <a:avLst/>
              </a:prstGeom>
              <a:blipFill rotWithShape="1">
                <a:blip r:embed="rId6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575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00" y="3717032"/>
            <a:ext cx="2722136" cy="213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93909"/>
            <a:ext cx="1796309" cy="267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4464496" cy="3387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57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54763" y="3316339"/>
            <a:ext cx="2257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зникнення Р</a:t>
            </a:r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9" y="3778006"/>
            <a:ext cx="3493696" cy="28750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13" y="116632"/>
            <a:ext cx="7172325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805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НЕВАГОМІСТЬ </a:t>
            </a:r>
            <a:endParaRPr lang="ru-RU" b="1" dirty="0"/>
          </a:p>
        </p:txBody>
      </p:sp>
      <p:pic>
        <p:nvPicPr>
          <p:cNvPr id="5" name="Рисунок 4" descr="http://minsksport.by/system/extensions/spaw/uploads/images/p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485" y="1628800"/>
            <a:ext cx="2865877" cy="4292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0" name="Picture 2" descr="D:\СЕКЦІЯ ФІЗИКІВ\ВАГА УРОК\kosmonavt-animatsionnaya-kartinka-003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3380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СЕКЦІЯ ФІЗИКІВ\ВАГА УРОК\2940368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9162"/>
            <a:ext cx="936104" cy="133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" y="1628800"/>
            <a:ext cx="4256650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5" descr="http://www.yugopolis.ru/data/mediadb/2383/0000/0335/3358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353" y="4193704"/>
            <a:ext cx="4305132" cy="264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15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16632"/>
            <a:ext cx="7267575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68144" y="2886725"/>
            <a:ext cx="2392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/>
              <a:t>з</a:t>
            </a:r>
            <a:r>
              <a:rPr lang="uk-UA" sz="2400" b="1" dirty="0" smtClean="0"/>
              <a:t>більшення Р</a:t>
            </a:r>
            <a:endParaRPr lang="ru-RU" sz="2400" b="1" dirty="0"/>
          </a:p>
        </p:txBody>
      </p:sp>
      <p:pic>
        <p:nvPicPr>
          <p:cNvPr id="6" name="Picture 5" descr="http://videoclipsimage.agaclip.com/OLs4_Y7pE68-_--54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17057"/>
            <a:ext cx="3784857" cy="283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31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ПЕРЕВАНТАЖЕННЯ </a:t>
            </a:r>
            <a:endParaRPr lang="ru-RU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628800"/>
            <a:ext cx="3672407" cy="504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http://s.storage.akamai.coub.com/get/b27/p/coub/simple/cw_image/a8c3a56c4c4/7b220a2822f47bf24fd8b/timeline_1441182125_000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124" y="2564904"/>
            <a:ext cx="473996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81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Яка сила діє на тіла?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0848"/>
            <a:ext cx="2171858" cy="31559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9" y="2060848"/>
            <a:ext cx="2592288" cy="28083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077481"/>
            <a:ext cx="2404134" cy="22980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67944" y="5517232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СИЛА ТЯЖІННЯ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42817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7" name="Rectangle 13"/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9126083" cy="1143000"/>
          </a:xfrm>
        </p:spPr>
        <p:txBody>
          <a:bodyPr/>
          <a:lstStyle/>
          <a:p>
            <a:r>
              <a:rPr lang="uk-UA" sz="4000" b="1" dirty="0"/>
              <a:t>СЕРГІЙ ПАВЛОВИЧ КОРОЛЬОВ</a:t>
            </a:r>
            <a:endParaRPr lang="ru-RU" sz="4000" b="1" dirty="0"/>
          </a:p>
        </p:txBody>
      </p:sp>
      <p:pic>
        <p:nvPicPr>
          <p:cNvPr id="57354" name="Picture 10" descr="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6" y="1628774"/>
            <a:ext cx="2880355" cy="216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6" name="Picture 12" descr="2rub_korol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721" y="1088069"/>
            <a:ext cx="3408362" cy="32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2175841_a8ff349d_thum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086" y="3798641"/>
            <a:ext cx="295803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6251042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29744"/>
            <a:ext cx="2957512" cy="221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85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b="1" dirty="0" smtClean="0"/>
              <a:t>Виберіть правильну відповідь</a:t>
            </a:r>
            <a:endParaRPr lang="uk-UA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6644" y="2132856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AutoNum type="arabicPeriod"/>
            </a:pPr>
            <a:r>
              <a:rPr lang="uk-UA" sz="2800" b="1" i="1" dirty="0" smtClean="0"/>
              <a:t>Вага </a:t>
            </a:r>
            <a:r>
              <a:rPr lang="uk-UA" sz="2800" b="1" i="1" dirty="0"/>
              <a:t>тіла, підвішеного на нитці, менше сили тяжіння, коли</a:t>
            </a:r>
            <a:r>
              <a:rPr lang="uk-UA" sz="2800" b="1" i="1" dirty="0" smtClean="0"/>
              <a:t>:</a:t>
            </a:r>
          </a:p>
          <a:p>
            <a:pPr marL="514350" lvl="0" indent="-514350">
              <a:buAutoNum type="arabicPeriod"/>
            </a:pPr>
            <a:endParaRPr lang="uk-UA" sz="2800" b="1" i="1" dirty="0" smtClean="0"/>
          </a:p>
          <a:p>
            <a:pPr lvl="0"/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69097" y="3429000"/>
            <a:ext cx="732885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А) прискорення руху тіла напрямлене вниз</a:t>
            </a:r>
            <a:endParaRPr lang="ru-RU" sz="2800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69097" y="3961382"/>
            <a:ext cx="82353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dirty="0"/>
              <a:t>Б) прискорення руху тіла напрямлене вгору</a:t>
            </a:r>
            <a:endParaRPr lang="ru-RU" sz="2800" dirty="0"/>
          </a:p>
          <a:p>
            <a:pPr>
              <a:lnSpc>
                <a:spcPct val="150000"/>
              </a:lnSpc>
            </a:pPr>
            <a:r>
              <a:rPr lang="uk-UA" sz="2800" dirty="0"/>
              <a:t>В) тіло рівномірно рухається вниз</a:t>
            </a:r>
            <a:endParaRPr lang="ru-RU" sz="2800" dirty="0"/>
          </a:p>
          <a:p>
            <a:pPr>
              <a:lnSpc>
                <a:spcPct val="150000"/>
              </a:lnSpc>
            </a:pPr>
            <a:r>
              <a:rPr lang="uk-UA" sz="2800" dirty="0"/>
              <a:t>Г) тіло рівномірно рухається вгору.</a:t>
            </a:r>
            <a:endParaRPr lang="ru-RU" sz="2800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6300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b="1" dirty="0"/>
              <a:t>Виберіть правильну відповідь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274838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800" b="1" i="1" dirty="0" smtClean="0"/>
              <a:t>2. Вага </a:t>
            </a:r>
            <a:r>
              <a:rPr lang="uk-UA" sz="2800" b="1" i="1" dirty="0"/>
              <a:t>тіла більше сили тяжіння, коли</a:t>
            </a:r>
            <a:r>
              <a:rPr lang="uk-UA" sz="2800" b="1" i="1" dirty="0" smtClean="0"/>
              <a:t>:</a:t>
            </a:r>
          </a:p>
          <a:p>
            <a:pPr lvl="0"/>
            <a:endParaRPr lang="ru-RU" sz="28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66394" y="3810901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dirty="0"/>
              <a:t>Б) прискорення руху тіла напрямлене вгору</a:t>
            </a:r>
            <a:endParaRPr lang="ru-RU" sz="2800" dirty="0"/>
          </a:p>
          <a:p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572952" y="4437112"/>
            <a:ext cx="777686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dirty="0"/>
              <a:t>В) тіло рівномірно рухається вниз</a:t>
            </a:r>
            <a:endParaRPr lang="ru-RU" sz="2800" dirty="0"/>
          </a:p>
          <a:p>
            <a:pPr>
              <a:lnSpc>
                <a:spcPct val="150000"/>
              </a:lnSpc>
            </a:pPr>
            <a:r>
              <a:rPr lang="uk-UA" sz="2800" dirty="0"/>
              <a:t>Г) тіло рівномірно рухається вгору</a:t>
            </a:r>
            <a:r>
              <a:rPr lang="uk-UA" dirty="0"/>
              <a:t>.</a:t>
            </a:r>
            <a:endParaRPr lang="ru-RU" dirty="0"/>
          </a:p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40227" y="3228945"/>
            <a:ext cx="75994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А) прискорення руху тіла напрямлене вниз</a:t>
            </a:r>
            <a:endParaRPr lang="ru-RU" sz="2800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2939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b="1" dirty="0"/>
              <a:t>Виберіть правильну відповідь</a:t>
            </a:r>
            <a:endParaRPr lang="ru-RU" sz="4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844824"/>
            <a:ext cx="8280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2800" b="1" i="1" dirty="0"/>
              <a:t>3. Чи змінюється, і якщо змінюється, то як, маса і вага тіла, яке переміщується з екватора на полюс Землі</a:t>
            </a:r>
            <a:r>
              <a:rPr lang="uk-UA" sz="2800" b="1" i="1" dirty="0" smtClean="0"/>
              <a:t>?</a:t>
            </a:r>
          </a:p>
          <a:p>
            <a:pPr lvl="0"/>
            <a:endParaRPr lang="ru-RU" sz="28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3356992"/>
            <a:ext cx="8532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dirty="0"/>
              <a:t>А)  маса не змінюється, вага зменшується</a:t>
            </a:r>
            <a:endParaRPr lang="ru-RU" sz="2800" dirty="0"/>
          </a:p>
          <a:p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603919" y="4005064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dirty="0"/>
              <a:t>Б) маса не змінюється, вага збільшується</a:t>
            </a:r>
            <a:endParaRPr lang="ru-RU" sz="2800" dirty="0"/>
          </a:p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99794" y="4653136"/>
            <a:ext cx="784887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dirty="0"/>
              <a:t>В) маса збільшується, вага не змінюється</a:t>
            </a:r>
            <a:endParaRPr lang="ru-RU" sz="2800" dirty="0"/>
          </a:p>
          <a:p>
            <a:pPr>
              <a:lnSpc>
                <a:spcPct val="150000"/>
              </a:lnSpc>
            </a:pPr>
            <a:r>
              <a:rPr lang="uk-UA" sz="2800" dirty="0"/>
              <a:t>Г) маса і вага не змінюються</a:t>
            </a:r>
            <a:endParaRPr lang="ru-RU" sz="2800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1235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ЗАПИТАННЯ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b="1" dirty="0" smtClean="0"/>
              <a:t>На які тіла діє вага кожного казкового персонажа?</a:t>
            </a:r>
          </a:p>
          <a:p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кульптура Бременских музыкантов перед ратушей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058" y="2636912"/>
            <a:ext cx="2745457" cy="3396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crosti.ru/patterns/00/00/25/3525e91844/preview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70" y="2636912"/>
            <a:ext cx="3312368" cy="345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54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І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b="1" dirty="0"/>
              <a:t>Знайти вагу свого тіла на стілець.</a:t>
            </a: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http://static9.depositphotos.com/1005314/1171/v/950/depositphotos_11716196-Player-in-the-chai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36912"/>
            <a:ext cx="2606338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362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ІІ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4525963"/>
          </a:xfrm>
        </p:spPr>
        <p:txBody>
          <a:bodyPr/>
          <a:lstStyle/>
          <a:p>
            <a:pPr marL="0" indent="0" algn="ctr">
              <a:buNone/>
            </a:pPr>
            <a:r>
              <a:rPr lang="uk-UA" b="1" dirty="0"/>
              <a:t>Знайти вагу пам’ятника Корольову в </a:t>
            </a:r>
            <a:endParaRPr lang="uk-UA" b="1" dirty="0" smtClean="0"/>
          </a:p>
          <a:p>
            <a:pPr marL="0" indent="0" algn="ctr">
              <a:buNone/>
            </a:pPr>
            <a:r>
              <a:rPr lang="uk-UA" b="1" dirty="0" smtClean="0"/>
              <a:t>м. Житомирі</a:t>
            </a:r>
            <a:r>
              <a:rPr lang="uk-UA" b="1" dirty="0"/>
              <a:t>, якщо його маса </a:t>
            </a:r>
            <a:r>
              <a:rPr lang="uk-UA" b="1" dirty="0" smtClean="0"/>
              <a:t>дорівнює 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59738</a:t>
            </a:r>
            <a:r>
              <a:rPr lang="uk-UA" b="1" i="1" dirty="0" smtClean="0"/>
              <a:t> кг</a:t>
            </a:r>
            <a:r>
              <a:rPr lang="uk-UA" b="1" dirty="0" smtClean="0"/>
              <a:t>. </a:t>
            </a:r>
            <a:endParaRPr lang="ru-RU" b="1" dirty="0"/>
          </a:p>
          <a:p>
            <a:endParaRPr lang="ru-RU" dirty="0"/>
          </a:p>
        </p:txBody>
      </p:sp>
      <p:pic>
        <p:nvPicPr>
          <p:cNvPr id="5" name="Рисунок 4" descr="http://mistaua.com/filesup/dost_foto/2380_2_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377" y="3343275"/>
            <a:ext cx="2341245" cy="351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91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3140968"/>
            <a:ext cx="7992888" cy="310854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b="1" dirty="0" smtClean="0"/>
              <a:t>	Як </a:t>
            </a:r>
            <a:r>
              <a:rPr lang="uk-UA" sz="2800" b="1" dirty="0"/>
              <a:t>відомо, знання - сила; навряд чи людина, що не має ніякого багажу знань, зможе відкрити щось нове для людства, та й не тільки для людства, а просто для себе. </a:t>
            </a:r>
            <a:endParaRPr lang="uk-UA" sz="2800" b="1" dirty="0" smtClean="0"/>
          </a:p>
          <a:p>
            <a:pPr algn="just"/>
            <a:r>
              <a:rPr lang="uk-UA" sz="2800" b="1" dirty="0"/>
              <a:t>	</a:t>
            </a:r>
            <a:r>
              <a:rPr lang="uk-UA" sz="2800" b="1" dirty="0" smtClean="0"/>
              <a:t>Я  </a:t>
            </a:r>
            <a:r>
              <a:rPr lang="uk-UA" sz="2800" b="1" dirty="0"/>
              <a:t>бажаю вам щоденно відкривати для себе щось нове. </a:t>
            </a:r>
            <a:endParaRPr lang="uk-UA" sz="2800" b="1" dirty="0" smtClean="0"/>
          </a:p>
          <a:p>
            <a:pPr algn="ctr"/>
            <a:r>
              <a:rPr lang="uk-UA" sz="2800" b="1" dirty="0" smtClean="0"/>
              <a:t>ДЯКУЮ ЗА УВАГУ!</a:t>
            </a:r>
            <a:endParaRPr lang="ru-RU" sz="2800" b="1" dirty="0"/>
          </a:p>
        </p:txBody>
      </p:sp>
      <p:pic>
        <p:nvPicPr>
          <p:cNvPr id="7170" name="Picture 2" descr="D:\СЕКЦІЯ ФІЗИКІВ\ВАГА УРОК\30194937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384" y="211903"/>
            <a:ext cx="2160072" cy="3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%D1%8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7658"/>
            <a:ext cx="2623542" cy="263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92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Яка сила діє на тіла?</a:t>
            </a:r>
            <a:endParaRPr lang="ru-RU" b="1" dirty="0"/>
          </a:p>
        </p:txBody>
      </p:sp>
      <p:pic>
        <p:nvPicPr>
          <p:cNvPr id="7170" name="Picture 2" descr="D:\КАРТИНКИ\class7_photo\Трение1_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651638" cy="467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.ytimg.com/vi/Vm7bjtBp5nI/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90" y="1759969"/>
            <a:ext cx="2411760" cy="180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mobiw.ru/files/images/ludi/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5615"/>
            <a:ext cx="1296144" cy="20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60032" y="4826769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Arial" pitchFamily="34" charset="0"/>
                <a:cs typeface="Arial" pitchFamily="34" charset="0"/>
              </a:rPr>
              <a:t>СИЛА ТЕРТЯ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5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Яка сила діє на тіла?</a:t>
            </a:r>
            <a:endParaRPr lang="ru-RU" b="1" dirty="0"/>
          </a:p>
        </p:txBody>
      </p:sp>
      <p:pic>
        <p:nvPicPr>
          <p:cNvPr id="8196" name="Picture 4" descr="Анимации ученицы 8 класса Касьяновой Елены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52" y="1636985"/>
            <a:ext cx="2376264" cy="262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robdedel.nl/wpimages/wpd22de21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148" y="1983296"/>
            <a:ext cx="2040161" cy="165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tot-gallery.ru/images/651388_sila-uprugosti-animaciya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34" y="1636984"/>
            <a:ext cx="32766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classroomclipart.com/images/gallery/Animations/Sports/archery_animation_5C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15539"/>
            <a:ext cx="2153199" cy="191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75584" y="4989661"/>
            <a:ext cx="34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Arial" pitchFamily="34" charset="0"/>
                <a:cs typeface="Arial" pitchFamily="34" charset="0"/>
              </a:rPr>
              <a:t>СИЛА ПРУЖНОСТІ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10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Алгоритм розв’язування задач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618354"/>
            <a:ext cx="5680500" cy="521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4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Алгоритм розв</a:t>
            </a:r>
            <a:r>
              <a:rPr lang="en-US" dirty="0" smtClean="0"/>
              <a:t>’</a:t>
            </a:r>
            <a:r>
              <a:rPr lang="uk-UA" dirty="0" smtClean="0"/>
              <a:t>язування задач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556792"/>
            <a:ext cx="819290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Алгоритм розв’язування задач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45" y="1700808"/>
            <a:ext cx="8135485" cy="432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2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Алгоритм розв’язування задач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844824"/>
            <a:ext cx="7026794" cy="408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6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6" y="0"/>
            <a:ext cx="9095624" cy="682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0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ссве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Рассвет</Template>
  <TotalTime>660</TotalTime>
  <Words>419</Words>
  <Application>Microsoft Office PowerPoint</Application>
  <PresentationFormat>Экран (4:3)</PresentationFormat>
  <Paragraphs>159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Рассвет</vt:lpstr>
      <vt:lpstr>Тема уроку:  вага тіла, що рухається з прискоренням</vt:lpstr>
      <vt:lpstr>Яка сила діє на тіла?</vt:lpstr>
      <vt:lpstr>Яка сила діє на тіла?</vt:lpstr>
      <vt:lpstr>Яка сила діє на тіла?</vt:lpstr>
      <vt:lpstr>Алгоритм розв’язування задач</vt:lpstr>
      <vt:lpstr>Алгоритм розв’язування задач</vt:lpstr>
      <vt:lpstr>Алгоритм розв’язування задач</vt:lpstr>
      <vt:lpstr>Алгоритм розв’язування задач</vt:lpstr>
      <vt:lpstr>Презентация PowerPoint</vt:lpstr>
      <vt:lpstr>СИЛА ТЯЖІННЯ і ВАГА ТІЛА</vt:lpstr>
      <vt:lpstr>ПАСПОРТ «ВАГИ»</vt:lpstr>
      <vt:lpstr>ВАГА та МАСА</vt:lpstr>
      <vt:lpstr>ВАГА РУХОМОГО ТІЛА</vt:lpstr>
      <vt:lpstr>Презентация PowerPoint</vt:lpstr>
      <vt:lpstr>Презентация PowerPoint</vt:lpstr>
      <vt:lpstr>Презентация PowerPoint</vt:lpstr>
      <vt:lpstr>НЕВАГОМІСТЬ </vt:lpstr>
      <vt:lpstr>Презентация PowerPoint</vt:lpstr>
      <vt:lpstr>ПЕРЕВАНТАЖЕННЯ </vt:lpstr>
      <vt:lpstr>СЕРГІЙ ПАВЛОВИЧ КОРОЛЬОВ</vt:lpstr>
      <vt:lpstr>Виберіть правильну відповідь</vt:lpstr>
      <vt:lpstr>Виберіть правильну відповідь</vt:lpstr>
      <vt:lpstr>Виберіть правильну відповідь</vt:lpstr>
      <vt:lpstr>ЗАПИТАННЯ</vt:lpstr>
      <vt:lpstr>Задача І</vt:lpstr>
      <vt:lpstr>Задача ІІ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Наталочка</dc:creator>
  <cp:lastModifiedBy>Natalya</cp:lastModifiedBy>
  <cp:revision>54</cp:revision>
  <dcterms:created xsi:type="dcterms:W3CDTF">2017-02-13T20:17:16Z</dcterms:created>
  <dcterms:modified xsi:type="dcterms:W3CDTF">2022-04-29T05:29:04Z</dcterms:modified>
</cp:coreProperties>
</file>