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1" r:id="rId18"/>
    <p:sldId id="262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A07998B-6F4D-4BA2-90DE-A1EB16E84F87}" type="datetimeFigureOut">
              <a:rPr lang="uk-UA" smtClean="0"/>
              <a:pPr/>
              <a:t>26.03.2021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D9E022C-048C-44BD-A9D9-DBF7557F231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98B-6F4D-4BA2-90DE-A1EB16E84F87}" type="datetimeFigureOut">
              <a:rPr lang="uk-UA" smtClean="0"/>
              <a:pPr/>
              <a:t>26.03.2021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22C-048C-44BD-A9D9-DBF7557F231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98B-6F4D-4BA2-90DE-A1EB16E84F87}" type="datetimeFigureOut">
              <a:rPr lang="uk-UA" smtClean="0"/>
              <a:pPr/>
              <a:t>26.03.2021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22C-048C-44BD-A9D9-DBF7557F231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98B-6F4D-4BA2-90DE-A1EB16E84F87}" type="datetimeFigureOut">
              <a:rPr lang="uk-UA" smtClean="0"/>
              <a:pPr/>
              <a:t>26.03.2021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22C-048C-44BD-A9D9-DBF7557F231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98B-6F4D-4BA2-90DE-A1EB16E84F87}" type="datetimeFigureOut">
              <a:rPr lang="uk-UA" smtClean="0"/>
              <a:pPr/>
              <a:t>26.03.2021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22C-048C-44BD-A9D9-DBF7557F231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98B-6F4D-4BA2-90DE-A1EB16E84F87}" type="datetimeFigureOut">
              <a:rPr lang="uk-UA" smtClean="0"/>
              <a:pPr/>
              <a:t>26.03.2021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22C-048C-44BD-A9D9-DBF7557F231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07998B-6F4D-4BA2-90DE-A1EB16E84F87}" type="datetimeFigureOut">
              <a:rPr lang="uk-UA" smtClean="0"/>
              <a:pPr/>
              <a:t>26.03.2021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9E022C-048C-44BD-A9D9-DBF7557F231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A07998B-6F4D-4BA2-90DE-A1EB16E84F87}" type="datetimeFigureOut">
              <a:rPr lang="uk-UA" smtClean="0"/>
              <a:pPr/>
              <a:t>26.03.2021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D9E022C-048C-44BD-A9D9-DBF7557F231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98B-6F4D-4BA2-90DE-A1EB16E84F87}" type="datetimeFigureOut">
              <a:rPr lang="uk-UA" smtClean="0"/>
              <a:pPr/>
              <a:t>26.03.2021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22C-048C-44BD-A9D9-DBF7557F231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98B-6F4D-4BA2-90DE-A1EB16E84F87}" type="datetimeFigureOut">
              <a:rPr lang="uk-UA" smtClean="0"/>
              <a:pPr/>
              <a:t>26.03.2021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22C-048C-44BD-A9D9-DBF7557F231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98B-6F4D-4BA2-90DE-A1EB16E84F87}" type="datetimeFigureOut">
              <a:rPr lang="uk-UA" smtClean="0"/>
              <a:pPr/>
              <a:t>26.03.2021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22C-048C-44BD-A9D9-DBF7557F231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A07998B-6F4D-4BA2-90DE-A1EB16E84F87}" type="datetimeFigureOut">
              <a:rPr lang="uk-UA" smtClean="0"/>
              <a:pPr/>
              <a:t>26.03.2021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D9E022C-048C-44BD-A9D9-DBF7557F231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e.slideshare.net/alemanyinsalcover/mein-haus-3259440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ammocd4c15" TargetMode="External"/><Relationship Id="rId2" Type="http://schemas.openxmlformats.org/officeDocument/2006/relationships/hyperlink" Target="https://deutsch.lingolia.com/de/grammatik/zeitformen/praesens/uebung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view1202295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pinterest.com/pin/42481617732503194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obblog.move36.de/?p=85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&#1040;&#1091;&#1076;&#1110;&#1086;_&#1090;&#1072;_&#1074;&#1110;&#1076;&#1077;&#1086;/Learn%20German%20Vocab_%20Where%20do%20you%20live_%20part%20I%20-%20YouTube%20%5b720p%5d.mp4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lideplayer.org/slide/233576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err="1" smtClean="0"/>
              <a:t>Thema:</a:t>
            </a:r>
            <a:r>
              <a:rPr lang="de-DE" dirty="0" err="1" smtClean="0"/>
              <a:t>Wohnungseinrichtung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500570"/>
            <a:ext cx="4953000" cy="1752600"/>
          </a:xfrm>
        </p:spPr>
        <p:txBody>
          <a:bodyPr/>
          <a:lstStyle/>
          <a:p>
            <a:r>
              <a:rPr lang="pl-PL" dirty="0" smtClean="0"/>
              <a:t>T-28</a:t>
            </a:r>
            <a:endParaRPr lang="uk-UA" dirty="0"/>
          </a:p>
        </p:txBody>
      </p:sp>
      <p:pic>
        <p:nvPicPr>
          <p:cNvPr id="4" name="Picture 5" descr="Результат пошуку зображень за запитом &quot;mein Hau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6851"/>
            <a:ext cx="4143372" cy="289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066800"/>
          </a:xfrm>
        </p:spPr>
        <p:txBody>
          <a:bodyPr>
            <a:noAutofit/>
          </a:bodyPr>
          <a:lstStyle/>
          <a:p>
            <a:r>
              <a:rPr lang="de-DE" sz="3200" b="1" i="1" dirty="0" smtClean="0"/>
              <a:t>Übung 1. Setzen Sie das Verb „sprechen“ ein!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472518" cy="4931486"/>
          </a:xfrm>
        </p:spPr>
        <p:txBody>
          <a:bodyPr>
            <a:normAutofit/>
          </a:bodyPr>
          <a:lstStyle/>
          <a:p>
            <a:r>
              <a:rPr lang="de-DE" dirty="0" smtClean="0"/>
              <a:t>1.Die Studenten </a:t>
            </a:r>
            <a:r>
              <a:rPr lang="uk-UA" dirty="0" smtClean="0"/>
              <a:t>________________ </a:t>
            </a:r>
            <a:r>
              <a:rPr lang="de-DE" dirty="0" smtClean="0"/>
              <a:t>Spanisch. </a:t>
            </a:r>
            <a:endParaRPr lang="uk-UA" dirty="0" smtClean="0"/>
          </a:p>
          <a:p>
            <a:r>
              <a:rPr lang="de-DE" dirty="0" smtClean="0"/>
              <a:t>2. </a:t>
            </a:r>
            <a:r>
              <a:rPr lang="uk-UA" dirty="0" smtClean="0"/>
              <a:t>________________ </a:t>
            </a:r>
            <a:r>
              <a:rPr lang="de-DE" dirty="0" smtClean="0"/>
              <a:t>Sie auch Spanisch</a:t>
            </a:r>
            <a:r>
              <a:rPr lang="uk-UA" dirty="0" smtClean="0"/>
              <a:t>?</a:t>
            </a:r>
            <a:r>
              <a:rPr lang="de-DE" dirty="0" smtClean="0"/>
              <a:t> Ja, ich </a:t>
            </a:r>
            <a:r>
              <a:rPr lang="uk-UA" dirty="0" smtClean="0"/>
              <a:t>________________</a:t>
            </a:r>
            <a:r>
              <a:rPr lang="de-DE" dirty="0" smtClean="0"/>
              <a:t> auch Spanisch. </a:t>
            </a:r>
            <a:endParaRPr lang="uk-UA" dirty="0" smtClean="0"/>
          </a:p>
          <a:p>
            <a:r>
              <a:rPr lang="de-DE" dirty="0" smtClean="0"/>
              <a:t>3. </a:t>
            </a:r>
            <a:r>
              <a:rPr lang="uk-UA" dirty="0" smtClean="0"/>
              <a:t>________________</a:t>
            </a:r>
            <a:r>
              <a:rPr lang="de-DE" dirty="0" smtClean="0"/>
              <a:t> Andreas Englisch</a:t>
            </a:r>
            <a:r>
              <a:rPr lang="uk-UA" dirty="0" smtClean="0"/>
              <a:t>?</a:t>
            </a:r>
            <a:r>
              <a:rPr lang="de-DE" dirty="0" smtClean="0"/>
              <a:t> – Er </a:t>
            </a:r>
            <a:r>
              <a:rPr lang="uk-UA" dirty="0" smtClean="0"/>
              <a:t>________________</a:t>
            </a:r>
            <a:r>
              <a:rPr lang="de-DE" dirty="0" smtClean="0"/>
              <a:t> Ukrainisch. </a:t>
            </a:r>
            <a:endParaRPr lang="uk-UA" dirty="0" smtClean="0"/>
          </a:p>
          <a:p>
            <a:r>
              <a:rPr lang="de-DE" dirty="0" smtClean="0"/>
              <a:t>4. Du</a:t>
            </a:r>
            <a:r>
              <a:rPr lang="uk-UA" dirty="0" smtClean="0"/>
              <a:t> ________________</a:t>
            </a:r>
            <a:r>
              <a:rPr lang="de-DE" dirty="0" smtClean="0"/>
              <a:t> Französisch und Herr </a:t>
            </a:r>
            <a:r>
              <a:rPr lang="de-DE" dirty="0" err="1" smtClean="0"/>
              <a:t>Kowal</a:t>
            </a:r>
            <a:r>
              <a:rPr lang="de-DE" dirty="0" smtClean="0"/>
              <a:t> </a:t>
            </a:r>
            <a:r>
              <a:rPr lang="uk-UA" dirty="0" smtClean="0"/>
              <a:t>________________</a:t>
            </a:r>
            <a:r>
              <a:rPr lang="de-DE" dirty="0" smtClean="0"/>
              <a:t> Ukrainisch. </a:t>
            </a:r>
            <a:endParaRPr lang="uk-UA" dirty="0" smtClean="0"/>
          </a:p>
          <a:p>
            <a:r>
              <a:rPr lang="de-DE" dirty="0" smtClean="0"/>
              <a:t>5. Wer </a:t>
            </a:r>
            <a:r>
              <a:rPr lang="uk-UA" dirty="0" smtClean="0"/>
              <a:t>________________</a:t>
            </a:r>
            <a:r>
              <a:rPr lang="de-DE" dirty="0" smtClean="0"/>
              <a:t> noch Ukrainisch</a:t>
            </a:r>
            <a:r>
              <a:rPr lang="uk-UA" dirty="0" smtClean="0"/>
              <a:t>?</a:t>
            </a:r>
            <a:r>
              <a:rPr lang="de-DE" dirty="0" smtClean="0"/>
              <a:t> </a:t>
            </a:r>
            <a:endParaRPr lang="uk-UA" dirty="0" smtClean="0"/>
          </a:p>
          <a:p>
            <a:r>
              <a:rPr lang="de-DE" dirty="0" smtClean="0"/>
              <a:t>6. Monika und Andreas </a:t>
            </a:r>
            <a:r>
              <a:rPr lang="uk-UA" dirty="0" smtClean="0"/>
              <a:t>________________</a:t>
            </a:r>
            <a:r>
              <a:rPr lang="de-DE" dirty="0" smtClean="0"/>
              <a:t> Ukrainisch.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7955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de-DE" b="1" i="1" dirty="0" smtClean="0"/>
              <a:t>Übung 2. Setzen Sie das Verb „lesen“ ein!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472518" cy="514351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1. Wir sind zu Hause.</a:t>
            </a:r>
            <a:endParaRPr lang="uk-UA" dirty="0" smtClean="0"/>
          </a:p>
          <a:p>
            <a:r>
              <a:rPr lang="de-DE" dirty="0" smtClean="0"/>
              <a:t> 2. Wir </a:t>
            </a:r>
            <a:r>
              <a:rPr lang="uk-UA" dirty="0" smtClean="0"/>
              <a:t>________________</a:t>
            </a:r>
          </a:p>
          <a:p>
            <a:r>
              <a:rPr lang="de-DE" dirty="0" smtClean="0"/>
              <a:t> 3. Was </a:t>
            </a:r>
            <a:r>
              <a:rPr lang="uk-UA" dirty="0" smtClean="0"/>
              <a:t>________________</a:t>
            </a:r>
            <a:r>
              <a:rPr lang="de-DE" dirty="0" smtClean="0"/>
              <a:t> Herr </a:t>
            </a:r>
            <a:r>
              <a:rPr lang="de-DE" dirty="0" err="1" smtClean="0"/>
              <a:t>Frolow</a:t>
            </a:r>
            <a:r>
              <a:rPr lang="uk-UA" dirty="0" smtClean="0"/>
              <a:t>?</a:t>
            </a:r>
          </a:p>
          <a:p>
            <a:r>
              <a:rPr lang="de-DE" dirty="0" smtClean="0"/>
              <a:t> 4. Er </a:t>
            </a:r>
            <a:r>
              <a:rPr lang="uk-UA" dirty="0" smtClean="0"/>
              <a:t>________________</a:t>
            </a:r>
            <a:r>
              <a:rPr lang="de-DE" dirty="0" smtClean="0"/>
              <a:t> einen Roman.</a:t>
            </a:r>
            <a:endParaRPr lang="uk-UA" dirty="0" smtClean="0"/>
          </a:p>
          <a:p>
            <a:r>
              <a:rPr lang="de-DE" dirty="0" smtClean="0"/>
              <a:t> 5. Und Frau </a:t>
            </a:r>
            <a:r>
              <a:rPr lang="de-DE" dirty="0" err="1" smtClean="0"/>
              <a:t>Frolowa</a:t>
            </a:r>
            <a:r>
              <a:rPr lang="uk-UA" dirty="0" smtClean="0"/>
              <a:t>?</a:t>
            </a:r>
            <a:r>
              <a:rPr lang="de-DE" dirty="0" smtClean="0"/>
              <a:t> – Sie </a:t>
            </a:r>
            <a:r>
              <a:rPr lang="uk-UA" dirty="0" smtClean="0"/>
              <a:t>________________</a:t>
            </a:r>
            <a:r>
              <a:rPr lang="de-DE" dirty="0" smtClean="0"/>
              <a:t> ein Buch.</a:t>
            </a:r>
            <a:endParaRPr lang="uk-UA" dirty="0" smtClean="0"/>
          </a:p>
          <a:p>
            <a:r>
              <a:rPr lang="de-DE" dirty="0" smtClean="0"/>
              <a:t> 6. </a:t>
            </a:r>
            <a:r>
              <a:rPr lang="uk-UA" dirty="0" smtClean="0"/>
              <a:t>________________</a:t>
            </a:r>
            <a:r>
              <a:rPr lang="de-DE" dirty="0" smtClean="0"/>
              <a:t> Sascha und Anja auch</a:t>
            </a:r>
            <a:r>
              <a:rPr lang="uk-UA" dirty="0" smtClean="0"/>
              <a:t>?</a:t>
            </a:r>
            <a:r>
              <a:rPr lang="de-DE" dirty="0" smtClean="0"/>
              <a:t> </a:t>
            </a:r>
            <a:endParaRPr lang="uk-UA" dirty="0" smtClean="0"/>
          </a:p>
          <a:p>
            <a:r>
              <a:rPr lang="de-DE" dirty="0" smtClean="0"/>
              <a:t>7. Ja Sacha </a:t>
            </a:r>
            <a:r>
              <a:rPr lang="uk-UA" dirty="0" smtClean="0"/>
              <a:t>________________</a:t>
            </a:r>
            <a:r>
              <a:rPr lang="de-DE" dirty="0" smtClean="0"/>
              <a:t> Chemie. </a:t>
            </a:r>
            <a:endParaRPr lang="uk-UA" dirty="0" smtClean="0"/>
          </a:p>
          <a:p>
            <a:r>
              <a:rPr lang="de-DE" dirty="0" smtClean="0"/>
              <a:t>8. Er fragt Anja „Was </a:t>
            </a:r>
            <a:r>
              <a:rPr lang="uk-UA" dirty="0" smtClean="0"/>
              <a:t>________________</a:t>
            </a:r>
            <a:r>
              <a:rPr lang="de-DE" dirty="0" smtClean="0"/>
              <a:t> du</a:t>
            </a:r>
            <a:r>
              <a:rPr lang="uk-UA" dirty="0" smtClean="0"/>
              <a:t>?</a:t>
            </a:r>
            <a:r>
              <a:rPr lang="de-DE" dirty="0" smtClean="0"/>
              <a:t>“</a:t>
            </a:r>
            <a:endParaRPr lang="uk-UA" dirty="0" smtClean="0"/>
          </a:p>
          <a:p>
            <a:r>
              <a:rPr lang="de-DE" dirty="0" smtClean="0"/>
              <a:t> 9. Sie sagt: „Ich </a:t>
            </a:r>
            <a:r>
              <a:rPr lang="uk-UA" dirty="0" smtClean="0"/>
              <a:t>________________</a:t>
            </a:r>
            <a:r>
              <a:rPr lang="de-DE" dirty="0" smtClean="0"/>
              <a:t> Geschichte“. </a:t>
            </a:r>
            <a:endParaRPr lang="uk-UA" dirty="0" smtClean="0"/>
          </a:p>
          <a:p>
            <a:r>
              <a:rPr lang="de-DE" dirty="0" smtClean="0"/>
              <a:t>10. Herr </a:t>
            </a:r>
            <a:r>
              <a:rPr lang="de-DE" dirty="0" err="1" smtClean="0"/>
              <a:t>Frolow</a:t>
            </a:r>
            <a:r>
              <a:rPr lang="de-DE" dirty="0" smtClean="0"/>
              <a:t> fragt: „Sascha, Anja </a:t>
            </a:r>
            <a:r>
              <a:rPr lang="uk-UA" dirty="0" smtClean="0"/>
              <a:t>________________</a:t>
            </a:r>
            <a:r>
              <a:rPr lang="de-DE" dirty="0" smtClean="0"/>
              <a:t> ihr einen Kriminalroman</a:t>
            </a:r>
            <a:r>
              <a:rPr lang="uk-UA" dirty="0" smtClean="0"/>
              <a:t>?</a:t>
            </a:r>
            <a:r>
              <a:rPr lang="de-DE" dirty="0" smtClean="0"/>
              <a:t>“ – „Nein, wir </a:t>
            </a:r>
            <a:r>
              <a:rPr lang="uk-UA" dirty="0" smtClean="0"/>
              <a:t>________________</a:t>
            </a:r>
            <a:r>
              <a:rPr lang="de-DE" dirty="0" smtClean="0"/>
              <a:t> Chemie und Geschichte“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4561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929718" cy="106680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Übung</a:t>
            </a:r>
            <a:r>
              <a:rPr lang="uk-UA" sz="3200" b="1" dirty="0" smtClean="0"/>
              <a:t>3</a:t>
            </a:r>
            <a:r>
              <a:rPr lang="de-DE" sz="3200" b="1" dirty="0" smtClean="0"/>
              <a:t>. </a:t>
            </a:r>
            <a:r>
              <a:rPr lang="de-DE" sz="3200" b="1" dirty="0" err="1" smtClean="0"/>
              <a:t>Entklammern</a:t>
            </a:r>
            <a:r>
              <a:rPr lang="de-DE" sz="3200" b="1" dirty="0" smtClean="0"/>
              <a:t> Sie die Verben. Gebrauchen Sie Präsens</a:t>
            </a:r>
            <a:r>
              <a:rPr lang="de-DE" sz="3200" dirty="0" smtClean="0"/>
              <a:t>.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931486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l.Du</a:t>
            </a:r>
            <a:r>
              <a:rPr lang="de-DE" dirty="0" smtClean="0"/>
              <a:t>(sprechen) </a:t>
            </a:r>
            <a:r>
              <a:rPr lang="uk-UA" dirty="0" smtClean="0"/>
              <a:t>________________ </a:t>
            </a:r>
            <a:r>
              <a:rPr lang="de-DE" dirty="0" smtClean="0"/>
              <a:t>sehr leise. 2.(Sehen) </a:t>
            </a:r>
            <a:r>
              <a:rPr lang="uk-UA" dirty="0" smtClean="0"/>
              <a:t>________________ </a:t>
            </a:r>
            <a:r>
              <a:rPr lang="de-DE" dirty="0" smtClean="0"/>
              <a:t>du das Heft? </a:t>
            </a:r>
            <a:endParaRPr lang="uk-UA" dirty="0" smtClean="0"/>
          </a:p>
          <a:p>
            <a:r>
              <a:rPr lang="ru-RU" dirty="0" smtClean="0"/>
              <a:t>З</a:t>
            </a:r>
            <a:r>
              <a:rPr lang="de-DE" dirty="0" smtClean="0"/>
              <a:t>.</a:t>
            </a:r>
            <a:r>
              <a:rPr lang="ru-RU" dirty="0" smtClean="0"/>
              <a:t>Е</a:t>
            </a:r>
            <a:r>
              <a:rPr lang="de-DE" dirty="0" smtClean="0"/>
              <a:t>r (nehmen)</a:t>
            </a:r>
            <a:r>
              <a:rPr lang="uk-UA" dirty="0" smtClean="0"/>
              <a:t>________________</a:t>
            </a:r>
            <a:r>
              <a:rPr lang="de-DE" dirty="0" smtClean="0"/>
              <a:t> ein Buch.</a:t>
            </a:r>
            <a:endParaRPr lang="uk-UA" dirty="0" smtClean="0"/>
          </a:p>
          <a:p>
            <a:r>
              <a:rPr lang="de-DE" dirty="0" smtClean="0"/>
              <a:t>4.Anna sprechen gut Deutsch. </a:t>
            </a:r>
            <a:endParaRPr lang="uk-UA" dirty="0" smtClean="0"/>
          </a:p>
          <a:p>
            <a:r>
              <a:rPr lang="de-DE" dirty="0" smtClean="0"/>
              <a:t>5.Wir(lesen) </a:t>
            </a:r>
            <a:r>
              <a:rPr lang="uk-UA" dirty="0" smtClean="0"/>
              <a:t>________________ </a:t>
            </a:r>
            <a:r>
              <a:rPr lang="de-DE" dirty="0" smtClean="0"/>
              <a:t>in </a:t>
            </a:r>
            <a:r>
              <a:rPr lang="de-DE" dirty="0" err="1" smtClean="0"/>
              <a:t>derDeutschstunde</a:t>
            </a:r>
            <a:r>
              <a:rPr lang="de-DE" dirty="0" smtClean="0"/>
              <a:t>. </a:t>
            </a:r>
            <a:endParaRPr lang="uk-UA" dirty="0" smtClean="0"/>
          </a:p>
          <a:p>
            <a:r>
              <a:rPr lang="de-DE" dirty="0" smtClean="0"/>
              <a:t>6.(Gehen) </a:t>
            </a:r>
            <a:r>
              <a:rPr lang="uk-UA" dirty="0" smtClean="0"/>
              <a:t>________________ </a:t>
            </a:r>
            <a:r>
              <a:rPr lang="de-DE" dirty="0" smtClean="0"/>
              <a:t>du nach Hause? 7.Die Kinder (essen) </a:t>
            </a:r>
            <a:r>
              <a:rPr lang="uk-UA" dirty="0" smtClean="0"/>
              <a:t>________________ </a:t>
            </a:r>
            <a:r>
              <a:rPr lang="de-DE" dirty="0" smtClean="0"/>
              <a:t>gern Eis. </a:t>
            </a:r>
            <a:endParaRPr lang="uk-UA" dirty="0" smtClean="0"/>
          </a:p>
          <a:p>
            <a:r>
              <a:rPr lang="de-DE" dirty="0" smtClean="0"/>
              <a:t>8.Er (nehmen) </a:t>
            </a:r>
            <a:r>
              <a:rPr lang="uk-UA" dirty="0" smtClean="0"/>
              <a:t>________________</a:t>
            </a:r>
            <a:r>
              <a:rPr lang="de-DE" dirty="0" smtClean="0"/>
              <a:t>eine Zeitung. 9.(Essen) </a:t>
            </a:r>
            <a:r>
              <a:rPr lang="uk-UA" dirty="0" smtClean="0"/>
              <a:t>________________ </a:t>
            </a:r>
            <a:r>
              <a:rPr lang="de-DE" dirty="0" smtClean="0"/>
              <a:t>du Kuchen? 10.(Sehen) du sie?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5354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06680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Übung </a:t>
            </a:r>
            <a:r>
              <a:rPr lang="uk-UA" sz="3200" b="1" dirty="0" smtClean="0"/>
              <a:t>4</a:t>
            </a:r>
            <a:r>
              <a:rPr lang="de-DE" sz="3200" b="1" dirty="0" smtClean="0"/>
              <a:t>.</a:t>
            </a:r>
            <a:r>
              <a:rPr lang="de-DE" sz="3200" b="1" dirty="0" err="1" smtClean="0"/>
              <a:t>Entklammern</a:t>
            </a:r>
            <a:r>
              <a:rPr lang="de-DE" sz="3200" b="1" dirty="0" smtClean="0"/>
              <a:t> Sie die Verben. Gebrauchen Sie Präsens.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686800" cy="5002924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l.Hans</a:t>
            </a:r>
            <a:r>
              <a:rPr lang="de-DE" dirty="0" smtClean="0"/>
              <a:t> (fahren)</a:t>
            </a:r>
            <a:r>
              <a:rPr lang="uk-UA" dirty="0" smtClean="0"/>
              <a:t> ____________</a:t>
            </a:r>
            <a:r>
              <a:rPr lang="de-DE" dirty="0" smtClean="0"/>
              <a:t> nach Kiew.</a:t>
            </a:r>
            <a:endParaRPr lang="uk-UA" dirty="0" smtClean="0"/>
          </a:p>
          <a:p>
            <a:r>
              <a:rPr lang="de-DE" dirty="0" smtClean="0"/>
              <a:t> 2. Wir (tragen) </a:t>
            </a:r>
            <a:r>
              <a:rPr lang="uk-UA" dirty="0" smtClean="0"/>
              <a:t>____________ </a:t>
            </a:r>
            <a:r>
              <a:rPr lang="de-DE" dirty="0" smtClean="0"/>
              <a:t>die Bücher. </a:t>
            </a:r>
            <a:endParaRPr lang="uk-UA" dirty="0" smtClean="0"/>
          </a:p>
          <a:p>
            <a:r>
              <a:rPr lang="de-DE" dirty="0" smtClean="0"/>
              <a:t>3. Wohin (fahren) </a:t>
            </a:r>
            <a:r>
              <a:rPr lang="uk-UA" dirty="0" smtClean="0"/>
              <a:t>____________ </a:t>
            </a:r>
            <a:r>
              <a:rPr lang="de-DE" dirty="0" smtClean="0"/>
              <a:t>er? </a:t>
            </a:r>
            <a:endParaRPr lang="uk-UA" dirty="0" smtClean="0"/>
          </a:p>
          <a:p>
            <a:r>
              <a:rPr lang="de-DE" dirty="0" smtClean="0"/>
              <a:t>4. Die Fotos gefallen) uns. </a:t>
            </a:r>
            <a:endParaRPr lang="uk-UA" dirty="0" smtClean="0"/>
          </a:p>
          <a:p>
            <a:r>
              <a:rPr lang="de-DE" dirty="0" smtClean="0"/>
              <a:t>5. Er (tragen) </a:t>
            </a:r>
            <a:r>
              <a:rPr lang="uk-UA" dirty="0" smtClean="0"/>
              <a:t>____________ </a:t>
            </a:r>
            <a:r>
              <a:rPr lang="de-DE" dirty="0" smtClean="0"/>
              <a:t>die Tasche. </a:t>
            </a:r>
            <a:endParaRPr lang="uk-UA" dirty="0" smtClean="0"/>
          </a:p>
          <a:p>
            <a:r>
              <a:rPr lang="de-DE" dirty="0" smtClean="0"/>
              <a:t>6. Meine Schwester (fahren) </a:t>
            </a:r>
            <a:r>
              <a:rPr lang="uk-UA" dirty="0" smtClean="0"/>
              <a:t>____________ </a:t>
            </a:r>
            <a:r>
              <a:rPr lang="de-DE" dirty="0" smtClean="0"/>
              <a:t>nach München. </a:t>
            </a:r>
            <a:endParaRPr lang="uk-UA" dirty="0" smtClean="0"/>
          </a:p>
          <a:p>
            <a:r>
              <a:rPr lang="de-DE" dirty="0" smtClean="0"/>
              <a:t>7. Mein Bruder (schlafen) </a:t>
            </a:r>
            <a:r>
              <a:rPr lang="uk-UA" dirty="0" smtClean="0"/>
              <a:t>____________ </a:t>
            </a:r>
            <a:r>
              <a:rPr lang="de-DE" dirty="0" smtClean="0"/>
              <a:t>fest.</a:t>
            </a:r>
            <a:endParaRPr lang="uk-UA" dirty="0" smtClean="0"/>
          </a:p>
          <a:p>
            <a:r>
              <a:rPr lang="de-DE" dirty="0" smtClean="0"/>
              <a:t>8. Was (gefallen) </a:t>
            </a:r>
            <a:r>
              <a:rPr lang="uk-UA" dirty="0" smtClean="0"/>
              <a:t>____________ </a:t>
            </a:r>
            <a:r>
              <a:rPr lang="de-DE" dirty="0" smtClean="0"/>
              <a:t>dir? </a:t>
            </a:r>
            <a:endParaRPr lang="uk-UA" dirty="0" smtClean="0"/>
          </a:p>
          <a:p>
            <a:r>
              <a:rPr lang="de-DE" dirty="0" smtClean="0"/>
              <a:t>9. Wer (tragen) </a:t>
            </a:r>
            <a:r>
              <a:rPr lang="uk-UA" dirty="0" smtClean="0"/>
              <a:t>____________ </a:t>
            </a:r>
            <a:r>
              <a:rPr lang="de-DE" dirty="0" smtClean="0"/>
              <a:t>diesen Mantel?</a:t>
            </a:r>
            <a:endParaRPr lang="uk-UA" dirty="0" smtClean="0"/>
          </a:p>
          <a:p>
            <a:r>
              <a:rPr lang="de-DE" dirty="0" smtClean="0"/>
              <a:t>10. Er (schlafen) </a:t>
            </a:r>
            <a:r>
              <a:rPr lang="uk-UA" dirty="0" smtClean="0"/>
              <a:t>____________ </a:t>
            </a:r>
            <a:r>
              <a:rPr lang="de-DE" dirty="0" smtClean="0"/>
              <a:t>lange.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8902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Übung </a:t>
            </a:r>
            <a:r>
              <a:rPr lang="uk-UA" b="1" dirty="0" smtClean="0"/>
              <a:t>5</a:t>
            </a:r>
            <a:r>
              <a:rPr lang="de-DE" b="1" dirty="0" smtClean="0"/>
              <a:t>.Schreiben Sie in zwei Gruppen schwache und starke Verben.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325112"/>
          </a:xfrm>
        </p:spPr>
        <p:txBody>
          <a:bodyPr>
            <a:normAutofit/>
          </a:bodyPr>
          <a:lstStyle/>
          <a:p>
            <a:r>
              <a:rPr lang="de-DE" dirty="0" smtClean="0"/>
              <a:t>studieren, lesen, turnen, fahren, tanzen, essen, sprechen, schreiben, fehlen, sehen, kommen, schweigen, lernen, erzählen, bleiben, antworten, wiederholen, schicken, ziehen.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de-DE" dirty="0" smtClean="0"/>
              <a:t>starke Verben</a:t>
            </a:r>
            <a:r>
              <a:rPr lang="uk-UA" dirty="0" smtClean="0"/>
              <a:t>                                </a:t>
            </a:r>
            <a:r>
              <a:rPr lang="de-DE" dirty="0" smtClean="0"/>
              <a:t>schwache Verben</a:t>
            </a:r>
            <a:endParaRPr lang="uk-UA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42910" y="5429264"/>
            <a:ext cx="8001056" cy="71438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3071814" y="5500690"/>
            <a:ext cx="2643182" cy="71438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139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Übung </a:t>
            </a:r>
            <a:r>
              <a:rPr lang="uk-UA" b="1" dirty="0" smtClean="0"/>
              <a:t>5</a:t>
            </a:r>
            <a:r>
              <a:rPr lang="de-DE" b="1" dirty="0" smtClean="0"/>
              <a:t>.Schreiben Sie in zwei Gruppen schwache und starke Verben.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325112"/>
          </a:xfrm>
        </p:spPr>
        <p:txBody>
          <a:bodyPr>
            <a:normAutofit/>
          </a:bodyPr>
          <a:lstStyle/>
          <a:p>
            <a:r>
              <a:rPr lang="de-DE" dirty="0" smtClean="0"/>
              <a:t>studieren, lesen, turnen, fahren, tanzen, essen, sprechen, schreiben, fehlen, sehen, kommen, schweigen, lernen, erzählen, bleiben, antworten, wiederholen, schicken, ziehen.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de-DE" dirty="0" smtClean="0"/>
              <a:t>starke Verben</a:t>
            </a:r>
            <a:r>
              <a:rPr lang="uk-UA" dirty="0" smtClean="0"/>
              <a:t>                                </a:t>
            </a:r>
            <a:r>
              <a:rPr lang="de-DE" dirty="0" smtClean="0"/>
              <a:t>schwache Verben</a:t>
            </a:r>
            <a:endParaRPr lang="uk-UA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42910" y="5429264"/>
            <a:ext cx="8001056" cy="71438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3071814" y="5500690"/>
            <a:ext cx="2643182" cy="71438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139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Übung </a:t>
            </a:r>
            <a:r>
              <a:rPr lang="uk-UA" b="1" dirty="0" smtClean="0"/>
              <a:t>7. </a:t>
            </a:r>
            <a:r>
              <a:rPr lang="de-DE" b="1" dirty="0" smtClean="0"/>
              <a:t>Übersetzen Sie ins Deutsche.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686800" cy="5429264"/>
          </a:xfrm>
        </p:spPr>
        <p:txBody>
          <a:bodyPr>
            <a:noAutofit/>
          </a:bodyPr>
          <a:lstStyle/>
          <a:p>
            <a:r>
              <a:rPr lang="ru-RU" sz="2400" dirty="0" smtClean="0"/>
              <a:t>1 .Ми </a:t>
            </a:r>
            <a:r>
              <a:rPr lang="ru-RU" sz="2400" dirty="0" err="1" smtClean="0"/>
              <a:t>вивча</a:t>
            </a:r>
            <a:r>
              <a:rPr lang="uk-UA" sz="2400" dirty="0" smtClean="0"/>
              <a:t>є</a:t>
            </a:r>
            <a:r>
              <a:rPr lang="ru-RU" sz="2400" dirty="0" smtClean="0"/>
              <a:t>мо </a:t>
            </a:r>
            <a:r>
              <a:rPr lang="ru-RU" sz="2400" dirty="0" err="1" smtClean="0"/>
              <a:t>анг</a:t>
            </a:r>
            <a:r>
              <a:rPr lang="uk-UA" sz="2400" dirty="0" err="1" smtClean="0"/>
              <a:t>лійську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мову</a:t>
            </a:r>
            <a:r>
              <a:rPr lang="ru-RU" sz="2400" dirty="0" smtClean="0"/>
              <a:t>. </a:t>
            </a:r>
            <a:r>
              <a:rPr lang="uk-UA" sz="2400" dirty="0" smtClean="0"/>
              <a:t>________________</a:t>
            </a:r>
          </a:p>
          <a:p>
            <a:r>
              <a:rPr lang="ru-RU" sz="2400" dirty="0" smtClean="0"/>
              <a:t>2.Я </a:t>
            </a:r>
            <a:r>
              <a:rPr lang="ru-RU" sz="2400" dirty="0" err="1" smtClean="0"/>
              <a:t>розмовляю</a:t>
            </a:r>
            <a:r>
              <a:rPr lang="ru-RU" sz="2400" dirty="0" smtClean="0"/>
              <a:t> </a:t>
            </a:r>
            <a:r>
              <a:rPr lang="uk-UA" sz="2400" dirty="0" smtClean="0"/>
              <a:t>німецькою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. </a:t>
            </a:r>
            <a:r>
              <a:rPr lang="uk-UA" sz="2400" dirty="0" smtClean="0"/>
              <a:t>________________</a:t>
            </a:r>
          </a:p>
          <a:p>
            <a:r>
              <a:rPr lang="ru-RU" sz="2400" dirty="0" smtClean="0"/>
              <a:t>3.Коли </a:t>
            </a:r>
            <a:r>
              <a:rPr lang="ru-RU" sz="2400" dirty="0" err="1" smtClean="0"/>
              <a:t>починаються</a:t>
            </a:r>
            <a:r>
              <a:rPr lang="ru-RU" sz="2400" dirty="0" smtClean="0"/>
              <a:t> уроки? </a:t>
            </a:r>
            <a:r>
              <a:rPr lang="uk-UA" sz="2400" dirty="0" smtClean="0"/>
              <a:t>___________________</a:t>
            </a:r>
          </a:p>
          <a:p>
            <a:r>
              <a:rPr lang="ru-RU" sz="2400" dirty="0" smtClean="0"/>
              <a:t>4.</a:t>
            </a:r>
            <a:r>
              <a:rPr lang="uk-UA" sz="2400" dirty="0" smtClean="0"/>
              <a:t>Він відповідає вірно. _______________________</a:t>
            </a:r>
          </a:p>
          <a:p>
            <a:r>
              <a:rPr lang="ru-RU" sz="2400" dirty="0" smtClean="0"/>
              <a:t>5.Вони </a:t>
            </a:r>
            <a:r>
              <a:rPr lang="ru-RU" sz="2400" dirty="0" err="1" smtClean="0"/>
              <a:t>читають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перекладають</a:t>
            </a:r>
            <a:r>
              <a:rPr lang="ru-RU" sz="2400" dirty="0" smtClean="0"/>
              <a:t>. </a:t>
            </a:r>
            <a:r>
              <a:rPr lang="uk-UA" sz="2400" dirty="0" smtClean="0"/>
              <a:t>________________</a:t>
            </a:r>
          </a:p>
          <a:p>
            <a:r>
              <a:rPr lang="uk-UA" sz="2400" dirty="0" smtClean="0"/>
              <a:t>6</a:t>
            </a:r>
            <a:r>
              <a:rPr lang="ru-RU" sz="2400" dirty="0" smtClean="0"/>
              <a:t>.Д</a:t>
            </a:r>
            <a:r>
              <a:rPr lang="uk-UA" sz="2400" dirty="0" smtClean="0"/>
              <a:t>е</a:t>
            </a:r>
            <a:r>
              <a:rPr lang="ru-RU" sz="2400" dirty="0" smtClean="0"/>
              <a:t>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</a:t>
            </a:r>
            <a:r>
              <a:rPr lang="uk-UA" sz="2400" dirty="0" smtClean="0"/>
              <a:t>є</a:t>
            </a:r>
            <a:r>
              <a:rPr lang="ru-RU" sz="2400" dirty="0" err="1" smtClean="0"/>
              <a:t>ш</a:t>
            </a:r>
            <a:r>
              <a:rPr lang="ru-RU" sz="2400" dirty="0" smtClean="0"/>
              <a:t>? </a:t>
            </a:r>
            <a:r>
              <a:rPr lang="uk-UA" sz="2400" dirty="0" smtClean="0"/>
              <a:t>__________________________</a:t>
            </a:r>
          </a:p>
          <a:p>
            <a:r>
              <a:rPr lang="ru-RU" sz="2400" dirty="0" smtClean="0"/>
              <a:t>7.Ти </a:t>
            </a:r>
            <a:r>
              <a:rPr lang="ru-RU" sz="2400" dirty="0" err="1" smtClean="0"/>
              <a:t>навча</a:t>
            </a:r>
            <a:r>
              <a:rPr lang="uk-UA" sz="2400" dirty="0" smtClean="0"/>
              <a:t>є</a:t>
            </a:r>
            <a:r>
              <a:rPr lang="ru-RU" sz="2400" dirty="0" err="1" smtClean="0"/>
              <a:t>ш</a:t>
            </a:r>
            <a:r>
              <a:rPr lang="uk-UA" sz="2400" dirty="0" smtClean="0"/>
              <a:t>с</a:t>
            </a:r>
            <a:r>
              <a:rPr lang="ru-RU" sz="2400" dirty="0" smtClean="0"/>
              <a:t>я? </a:t>
            </a:r>
            <a:r>
              <a:rPr lang="uk-UA" sz="2400" dirty="0" smtClean="0"/>
              <a:t>____________________________</a:t>
            </a:r>
          </a:p>
          <a:p>
            <a:r>
              <a:rPr lang="ru-RU" sz="2400" dirty="0" smtClean="0"/>
              <a:t>8.</a:t>
            </a:r>
            <a:r>
              <a:rPr lang="uk-UA" sz="2400" dirty="0" smtClean="0"/>
              <a:t>Він</a:t>
            </a:r>
            <a:r>
              <a:rPr lang="ru-RU" sz="2400" dirty="0" smtClean="0"/>
              <a:t> студент. </a:t>
            </a:r>
            <a:r>
              <a:rPr lang="uk-UA" sz="2400" dirty="0" smtClean="0"/>
              <a:t>______________________________</a:t>
            </a:r>
          </a:p>
          <a:p>
            <a:r>
              <a:rPr lang="ru-RU" sz="2400" dirty="0" smtClean="0"/>
              <a:t>9.Ти </a:t>
            </a:r>
            <a:r>
              <a:rPr lang="ru-RU" sz="2400" dirty="0" err="1" smtClean="0"/>
              <a:t>учень</a:t>
            </a:r>
            <a:r>
              <a:rPr lang="ru-RU" sz="2400" dirty="0" smtClean="0"/>
              <a:t>?</a:t>
            </a:r>
            <a:r>
              <a:rPr lang="uk-UA" sz="2400" dirty="0" smtClean="0"/>
              <a:t> 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xmlns="" val="4267659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https://deutsch.lingolia.com/de/grammatik/zeitformen/praesens/uebungen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hlinkClick r:id="rId3"/>
              </a:rPr>
              <a:t>Verbinde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Bilder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mit</a:t>
            </a:r>
            <a:r>
              <a:rPr lang="en-US" dirty="0" smtClean="0">
                <a:hlinkClick r:id="rId3"/>
              </a:rPr>
              <a:t> den </a:t>
            </a:r>
            <a:r>
              <a:rPr lang="en-US" dirty="0" err="1" smtClean="0">
                <a:hlinkClick r:id="rId3"/>
              </a:rPr>
              <a:t>Woertern</a:t>
            </a:r>
            <a:endParaRPr lang="en-US" smtClean="0">
              <a:hlinkClick r:id="rId3"/>
            </a:endParaRPr>
          </a:p>
          <a:p>
            <a:r>
              <a:rPr lang="en-US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learningapps.org/watch?v=pammocd4c15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Wähle</a:t>
            </a:r>
            <a:r>
              <a:rPr lang="en-US" dirty="0"/>
              <a:t> den </a:t>
            </a:r>
            <a:r>
              <a:rPr lang="en-US" dirty="0" err="1"/>
              <a:t>richtigen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 smtClean="0"/>
              <a:t>!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learningapps.org/view12022950</a:t>
            </a:r>
            <a:endParaRPr lang="en-US" dirty="0" smtClean="0"/>
          </a:p>
          <a:p>
            <a:endParaRPr lang="en-US" dirty="0"/>
          </a:p>
          <a:p>
            <a:r>
              <a:rPr lang="de-DE" dirty="0"/>
              <a:t>Ordne die richtigen Wörter zu</a:t>
            </a:r>
            <a:r>
              <a:rPr lang="de-DE" dirty="0" smtClean="0"/>
              <a:t>! </a:t>
            </a:r>
            <a:r>
              <a:rPr lang="en-US" dirty="0" smtClean="0"/>
              <a:t>http</a:t>
            </a:r>
            <a:r>
              <a:rPr lang="en-US" dirty="0"/>
              <a:t>://learningapps.org/watch?v=pncn3xetk16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Hausaufgabe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1</a:t>
            </a:r>
            <a:r>
              <a:rPr lang="en-US" sz="3200" dirty="0" smtClean="0">
                <a:latin typeface="Constantia" pitchFamily="18" charset="0"/>
              </a:rPr>
              <a:t>.  </a:t>
            </a:r>
            <a:r>
              <a:rPr lang="uk-UA" sz="3200" dirty="0" smtClean="0">
                <a:latin typeface="Constantia" pitchFamily="18" charset="0"/>
              </a:rPr>
              <a:t>Зняти відео (</a:t>
            </a:r>
            <a:r>
              <a:rPr lang="uk-UA" sz="3200" dirty="0" err="1" smtClean="0">
                <a:latin typeface="Constantia" pitchFamily="18" charset="0"/>
              </a:rPr>
              <a:t>рум-тур</a:t>
            </a:r>
            <a:r>
              <a:rPr lang="uk-UA" sz="3200" dirty="0" smtClean="0">
                <a:latin typeface="Constantia" pitchFamily="18" charset="0"/>
              </a:rPr>
              <a:t>) у своїй кімнаті, розповідаючи, що і де знаходиться.</a:t>
            </a:r>
          </a:p>
          <a:p>
            <a:pPr>
              <a:lnSpc>
                <a:spcPct val="200000"/>
              </a:lnSpc>
            </a:pPr>
            <a:r>
              <a:rPr lang="uk-UA" sz="3200" dirty="0" smtClean="0">
                <a:latin typeface="Constantia" pitchFamily="18" charset="0"/>
              </a:rPr>
              <a:t>2. Виконати </a:t>
            </a:r>
            <a:r>
              <a:rPr lang="uk-UA" sz="3200" smtClean="0">
                <a:latin typeface="Constantia" pitchFamily="18" charset="0"/>
              </a:rPr>
              <a:t>тест </a:t>
            </a:r>
            <a:r>
              <a:rPr lang="pl-PL" sz="3200" smtClean="0">
                <a:latin typeface="Constantia" pitchFamily="18" charset="0"/>
              </a:rPr>
              <a:t>Pr</a:t>
            </a:r>
            <a:r>
              <a:rPr lang="uk-UA" sz="3200" dirty="0" smtClean="0">
                <a:latin typeface="Times New Roman"/>
                <a:cs typeface="Times New Roman"/>
              </a:rPr>
              <a:t>ӓ</a:t>
            </a:r>
            <a:r>
              <a:rPr lang="pl-PL" sz="3200" dirty="0" smtClean="0">
                <a:latin typeface="Times New Roman"/>
                <a:cs typeface="Times New Roman"/>
              </a:rPr>
              <a:t>sens</a:t>
            </a:r>
            <a:endParaRPr lang="uk-UA" sz="3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-media-cache-ak0.pinimg.com/736x/4c/47/51/4c47518ac1a86f1dfcca7e15237e806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8137525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06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Beantwowten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bitte</a:t>
            </a:r>
            <a:r>
              <a:rPr lang="en-US" dirty="0" smtClean="0"/>
              <a:t> die </a:t>
            </a:r>
            <a:r>
              <a:rPr lang="en-US" dirty="0" err="1" smtClean="0"/>
              <a:t>Fragen</a:t>
            </a:r>
            <a:r>
              <a:rPr lang="en-US" dirty="0" smtClean="0"/>
              <a:t>!</a:t>
            </a:r>
            <a:endParaRPr lang="uk-UA" dirty="0"/>
          </a:p>
        </p:txBody>
      </p:sp>
      <p:sp>
        <p:nvSpPr>
          <p:cNvPr id="12291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302625" cy="3673475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vielte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heute</a:t>
            </a:r>
            <a:r>
              <a:rPr lang="uk-UA" dirty="0" smtClean="0"/>
              <a:t>?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fehlt</a:t>
            </a:r>
            <a:r>
              <a:rPr lang="en-US" dirty="0" smtClean="0"/>
              <a:t> </a:t>
            </a:r>
            <a:r>
              <a:rPr lang="en-US" dirty="0" err="1" smtClean="0"/>
              <a:t>heute</a:t>
            </a:r>
            <a:r>
              <a:rPr lang="uk-UA" dirty="0" smtClean="0"/>
              <a:t>?</a:t>
            </a:r>
            <a:endParaRPr lang="en-US" dirty="0" smtClean="0"/>
          </a:p>
          <a:p>
            <a:pPr eaLnBrk="1" hangingPunct="1"/>
            <a:endParaRPr lang="uk-UA" dirty="0" smtClean="0"/>
          </a:p>
          <a:p>
            <a:pPr eaLnBrk="1" hangingPunct="1"/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unser</a:t>
            </a:r>
            <a:r>
              <a:rPr lang="en-US" dirty="0" smtClean="0"/>
              <a:t> </a:t>
            </a:r>
            <a:r>
              <a:rPr lang="en-US" dirty="0" err="1" smtClean="0"/>
              <a:t>Thema</a:t>
            </a:r>
            <a:r>
              <a:rPr lang="uk-UA" dirty="0" smtClean="0"/>
              <a:t>?</a:t>
            </a:r>
            <a:r>
              <a:rPr lang="en-US" dirty="0" smtClean="0"/>
              <a:t> </a:t>
            </a:r>
            <a:r>
              <a:rPr lang="en-US" dirty="0" err="1" smtClean="0"/>
              <a:t>Warum</a:t>
            </a:r>
            <a:r>
              <a:rPr lang="en-US" dirty="0" smtClean="0"/>
              <a:t> is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wichtig</a:t>
            </a:r>
            <a:r>
              <a:rPr lang="en-US" dirty="0" smtClean="0"/>
              <a:t> dieses </a:t>
            </a:r>
            <a:r>
              <a:rPr lang="en-US" dirty="0" err="1" smtClean="0"/>
              <a:t>Thema</a:t>
            </a:r>
            <a:r>
              <a:rPr lang="en-US" dirty="0" smtClean="0"/>
              <a:t> gut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erlernen</a:t>
            </a:r>
            <a:r>
              <a:rPr lang="uk-UA" dirty="0" smtClean="0"/>
              <a:t>?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2292" name="Picture 4" descr="http://www.jobblog.move36.de/wp-content/uploads/2014/10/Fotolia_71275867_Subscription_XX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572008"/>
            <a:ext cx="5975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05200" y="914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70C0"/>
                </a:solidFill>
              </a:rPr>
              <a:t>Ich wohne …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70C0"/>
                </a:solidFill>
              </a:rPr>
              <a:t>in einem Reihenhaus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24200" y="3657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70C0"/>
                </a:solidFill>
              </a:rPr>
              <a:t>in einem Einfamilienhaus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400800" y="3581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70C0"/>
                </a:solidFill>
              </a:rPr>
              <a:t>in einem Bungalow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04800" y="5791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70C0"/>
                </a:solidFill>
              </a:rPr>
              <a:t>in einem Doppelhaus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581400" y="5867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70C0"/>
                </a:solidFill>
              </a:rPr>
              <a:t>in einem Bauernhaus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705600" y="5943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70C0"/>
                </a:solidFill>
              </a:rPr>
              <a:t>in einer Wohnung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428604"/>
            <a:ext cx="7467600" cy="9080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cap="small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  <a:hlinkClick r:id="rId3" action="ppaction://hlinkfile"/>
              </a:rPr>
              <a:t>Wo</a:t>
            </a:r>
            <a:r>
              <a:rPr lang="en-US" sz="3000" b="1" cap="small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  <a:hlinkClick r:id="rId3" action="ppaction://hlinkfile"/>
              </a:rPr>
              <a:t> </a:t>
            </a:r>
            <a:r>
              <a:rPr lang="en-US" sz="3000" b="1" cap="small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  <a:hlinkClick r:id="rId3" action="ppaction://hlinkfile"/>
              </a:rPr>
              <a:t>wohnst</a:t>
            </a:r>
            <a:r>
              <a:rPr lang="en-US" sz="3000" b="1" cap="small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  <a:hlinkClick r:id="rId3" action="ppaction://hlinkfile"/>
              </a:rPr>
              <a:t> du </a:t>
            </a:r>
            <a:r>
              <a:rPr lang="uk-UA" sz="3000" b="1" cap="small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  <a:hlinkClick r:id="rId3" action="ppaction://hlinkfile"/>
              </a:rPr>
              <a:t>?</a:t>
            </a:r>
            <a:endParaRPr lang="uk-UA" sz="3000" b="1" cap="small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4" grpId="0" autoUpdateAnimBg="0"/>
      <p:bldP spid="2055" grpId="0" autoUpdateAnimBg="0"/>
      <p:bldP spid="2056" grpId="0" autoUpdateAnimBg="0"/>
      <p:bldP spid="2057" grpId="0" autoUpdateAnimBg="0"/>
      <p:bldP spid="2058" grpId="0" autoUpdateAnimBg="0"/>
      <p:bldP spid="205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slideplayer.org/8/2335760/slides/slide_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7397"/>
            <a:ext cx="8226451" cy="617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Was gehört zum Haus?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714356"/>
            <a:ext cx="2928958" cy="4643470"/>
          </a:xfrm>
        </p:spPr>
        <p:txBody>
          <a:bodyPr>
            <a:noAutofit/>
          </a:bodyPr>
          <a:lstStyle/>
          <a:p>
            <a:r>
              <a:rPr lang="hu-HU" sz="2000" dirty="0" smtClean="0"/>
              <a:t>1. das Arbeitszimmer</a:t>
            </a:r>
            <a:endParaRPr lang="uk-UA" sz="2000" dirty="0" smtClean="0"/>
          </a:p>
          <a:p>
            <a:r>
              <a:rPr lang="hu-HU" sz="2000" dirty="0" smtClean="0"/>
              <a:t>2. das Bad(ezimmer)</a:t>
            </a:r>
            <a:endParaRPr lang="uk-UA" sz="2000" dirty="0" smtClean="0"/>
          </a:p>
          <a:p>
            <a:r>
              <a:rPr lang="hu-HU" sz="2000" dirty="0" smtClean="0"/>
              <a:t>3. die Küche</a:t>
            </a:r>
            <a:endParaRPr lang="uk-UA" sz="2000" dirty="0" smtClean="0"/>
          </a:p>
          <a:p>
            <a:r>
              <a:rPr lang="hu-HU" sz="2000" dirty="0" smtClean="0"/>
              <a:t>4. die Waschküche</a:t>
            </a:r>
            <a:endParaRPr lang="uk-UA" sz="2000" dirty="0" smtClean="0"/>
          </a:p>
          <a:p>
            <a:r>
              <a:rPr lang="hu-HU" sz="2000" dirty="0" smtClean="0"/>
              <a:t>5. das Kinderzimmer</a:t>
            </a:r>
            <a:endParaRPr lang="uk-UA" sz="2000" dirty="0" smtClean="0"/>
          </a:p>
          <a:p>
            <a:r>
              <a:rPr lang="hu-HU" sz="2000" dirty="0" smtClean="0"/>
              <a:t>6. das Wohnzimmer</a:t>
            </a:r>
            <a:endParaRPr lang="uk-UA" sz="2000" dirty="0" smtClean="0"/>
          </a:p>
          <a:p>
            <a:r>
              <a:rPr lang="hu-HU" sz="2000" dirty="0" smtClean="0"/>
              <a:t>7. das Esszimmer</a:t>
            </a:r>
            <a:endParaRPr lang="uk-UA" sz="2000" dirty="0" smtClean="0"/>
          </a:p>
          <a:p>
            <a:r>
              <a:rPr lang="hu-HU" sz="2000" dirty="0" smtClean="0"/>
              <a:t>8. das Schlafzimmer</a:t>
            </a:r>
            <a:endParaRPr lang="uk-UA" sz="2000" dirty="0" smtClean="0"/>
          </a:p>
          <a:p>
            <a:r>
              <a:rPr lang="hu-HU" sz="2000" dirty="0" smtClean="0"/>
              <a:t>9. der Garten</a:t>
            </a:r>
            <a:endParaRPr lang="uk-UA" sz="2000" dirty="0" smtClean="0"/>
          </a:p>
          <a:p>
            <a:r>
              <a:rPr lang="hu-HU" sz="2000" dirty="0" smtClean="0"/>
              <a:t>10. der Schornstein</a:t>
            </a:r>
            <a:endParaRPr lang="uk-UA" sz="2000" dirty="0" smtClean="0"/>
          </a:p>
          <a:p>
            <a:r>
              <a:rPr lang="hu-HU" sz="2000" dirty="0" smtClean="0"/>
              <a:t>11. das Dach</a:t>
            </a:r>
            <a:endParaRPr lang="uk-UA" sz="2000" dirty="0" smtClean="0"/>
          </a:p>
          <a:p>
            <a:r>
              <a:rPr lang="hu-HU" sz="2000" dirty="0" smtClean="0"/>
              <a:t>12. die Wand</a:t>
            </a:r>
            <a:endParaRPr lang="uk-UA" sz="2000" dirty="0" smtClean="0"/>
          </a:p>
          <a:p>
            <a:r>
              <a:rPr lang="hu-HU" sz="2000" dirty="0" smtClean="0"/>
              <a:t>13. das Fenster</a:t>
            </a:r>
            <a:endParaRPr lang="uk-UA" sz="2000" dirty="0" smtClean="0"/>
          </a:p>
          <a:p>
            <a:pPr>
              <a:buNone/>
            </a:pPr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56495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5429264"/>
            <a:ext cx="714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Die Stockwerke im Haus:</a:t>
            </a:r>
            <a:endParaRPr lang="uk-UA" sz="2000" dirty="0" smtClean="0"/>
          </a:p>
          <a:p>
            <a:r>
              <a:rPr lang="hu-HU" sz="2000" dirty="0" smtClean="0"/>
              <a:t>1. das Kellergeschoss            2. der erste Stock</a:t>
            </a:r>
            <a:endParaRPr lang="uk-UA" sz="2000" dirty="0" smtClean="0"/>
          </a:p>
          <a:p>
            <a:r>
              <a:rPr lang="hu-HU" sz="2000" dirty="0" smtClean="0"/>
              <a:t>3. das Dachgeschoss             4. das Erdgeschoss</a:t>
            </a:r>
            <a:endParaRPr lang="uk-UA" sz="2000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In welchem Raum befindet sich...?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428736"/>
            <a:ext cx="3471858" cy="4857784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1. eine Zimmerpflanze </a:t>
            </a:r>
          </a:p>
          <a:p>
            <a:r>
              <a:rPr lang="hu-HU" dirty="0" smtClean="0"/>
              <a:t> 2. eine Treppe </a:t>
            </a:r>
          </a:p>
          <a:p>
            <a:r>
              <a:rPr lang="hu-HU" dirty="0" smtClean="0"/>
              <a:t>3. eine Kommode  </a:t>
            </a:r>
          </a:p>
          <a:p>
            <a:r>
              <a:rPr lang="hu-HU" dirty="0" smtClean="0"/>
              <a:t>4. eine Maus </a:t>
            </a:r>
          </a:p>
          <a:p>
            <a:r>
              <a:rPr lang="hu-HU" dirty="0" smtClean="0"/>
              <a:t> 5. ein Schreibtisch </a:t>
            </a:r>
          </a:p>
          <a:p>
            <a:r>
              <a:rPr lang="hu-HU" dirty="0" smtClean="0"/>
              <a:t>6. ein Kühlschrank </a:t>
            </a:r>
          </a:p>
          <a:p>
            <a:r>
              <a:rPr lang="hu-HU" dirty="0" smtClean="0"/>
              <a:t>7. ein Fernseher  </a:t>
            </a:r>
          </a:p>
          <a:p>
            <a:r>
              <a:rPr lang="hu-HU" dirty="0" smtClean="0"/>
              <a:t>8.  ein Etagenbett </a:t>
            </a:r>
          </a:p>
          <a:p>
            <a:r>
              <a:rPr lang="hu-HU" dirty="0" smtClean="0"/>
              <a:t> 9. ein Klo  </a:t>
            </a:r>
          </a:p>
          <a:p>
            <a:r>
              <a:rPr lang="hu-HU" dirty="0" smtClean="0"/>
              <a:t>10. ein Sofa  </a:t>
            </a:r>
          </a:p>
          <a:p>
            <a:r>
              <a:rPr lang="hu-HU" dirty="0" smtClean="0"/>
              <a:t>11. ein Doppelbett  </a:t>
            </a:r>
          </a:p>
          <a:p>
            <a:r>
              <a:rPr lang="hu-HU" dirty="0" smtClean="0"/>
              <a:t>12. eine Badewanne  </a:t>
            </a:r>
          </a:p>
          <a:p>
            <a:r>
              <a:rPr lang="hu-HU" dirty="0" smtClean="0"/>
              <a:t>13. eine Katze   </a:t>
            </a:r>
          </a:p>
          <a:p>
            <a:r>
              <a:rPr lang="hu-HU" dirty="0" smtClean="0"/>
              <a:t> 14. ein Mikro(wellenherd) </a:t>
            </a:r>
          </a:p>
          <a:p>
            <a:r>
              <a:rPr lang="hu-HU" dirty="0" smtClean="0"/>
              <a:t>15. eine Treppe  </a:t>
            </a:r>
          </a:p>
          <a:p>
            <a:r>
              <a:rPr lang="hu-HU" dirty="0" smtClean="0"/>
              <a:t>16. ein Spinnennetz </a:t>
            </a:r>
          </a:p>
          <a:p>
            <a:r>
              <a:rPr lang="hu-HU" dirty="0" smtClean="0"/>
              <a:t> 17. ein Kleiderschrank</a:t>
            </a:r>
          </a:p>
        </p:txBody>
      </p:sp>
      <p:pic>
        <p:nvPicPr>
          <p:cNvPr id="2050" name="Kép 1" descr="http://tinakugler.files.wordpress.com/2010/01/house_diagram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313147" cy="29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4286256"/>
            <a:ext cx="428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18. eine Blumenvase  </a:t>
            </a:r>
          </a:p>
          <a:p>
            <a:r>
              <a:rPr lang="hu-HU" dirty="0" smtClean="0"/>
              <a:t>19. ein Badetuch  </a:t>
            </a:r>
          </a:p>
          <a:p>
            <a:r>
              <a:rPr lang="hu-HU" dirty="0" smtClean="0"/>
              <a:t>20. eine Waschmaschine </a:t>
            </a:r>
          </a:p>
          <a:p>
            <a:r>
              <a:rPr lang="hu-HU" dirty="0" smtClean="0"/>
              <a:t>21. ein Siegel</a:t>
            </a:r>
          </a:p>
          <a:p>
            <a:r>
              <a:rPr lang="hu-HU" dirty="0" smtClean="0"/>
              <a:t> 22. ein Spiegelschrank </a:t>
            </a:r>
          </a:p>
          <a:p>
            <a:r>
              <a:rPr lang="hu-HU" dirty="0" smtClean="0"/>
              <a:t>23. ein Wäschekorb  </a:t>
            </a:r>
          </a:p>
          <a:p>
            <a:r>
              <a:rPr lang="hu-HU" dirty="0" smtClean="0"/>
              <a:t>24. ein Waschbecken </a:t>
            </a:r>
          </a:p>
          <a:p>
            <a:r>
              <a:rPr lang="hu-HU" dirty="0" smtClean="0"/>
              <a:t> 25. ein Esstisch </a:t>
            </a:r>
          </a:p>
          <a:p>
            <a:r>
              <a:rPr lang="hu-HU" dirty="0" smtClean="0"/>
              <a:t> 26. ein Fernsehunterschrank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86800" cy="71438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Schau das Bild oben an! Richtig oder falsch?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3757610" cy="564360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hu-HU" sz="4800" dirty="0" smtClean="0"/>
              <a:t>a) Das Haus hat vier Stockwerke.</a:t>
            </a:r>
            <a:endParaRPr lang="uk-UA" sz="4800" dirty="0" smtClean="0"/>
          </a:p>
          <a:p>
            <a:pPr>
              <a:lnSpc>
                <a:spcPct val="170000"/>
              </a:lnSpc>
            </a:pPr>
            <a:r>
              <a:rPr lang="hu-HU" sz="4800" dirty="0" smtClean="0"/>
              <a:t>b) Dieses Haus hat keinen Garten.</a:t>
            </a:r>
            <a:endParaRPr lang="uk-UA" sz="4800" dirty="0" smtClean="0"/>
          </a:p>
          <a:p>
            <a:pPr>
              <a:lnSpc>
                <a:spcPct val="170000"/>
              </a:lnSpc>
            </a:pPr>
            <a:r>
              <a:rPr lang="hu-HU" sz="4800" dirty="0" smtClean="0"/>
              <a:t>c) Das Wohnzimmer befindet sich im Erdgeschoss.</a:t>
            </a:r>
            <a:endParaRPr lang="uk-UA" sz="4800" dirty="0" smtClean="0"/>
          </a:p>
          <a:p>
            <a:pPr>
              <a:lnSpc>
                <a:spcPct val="170000"/>
              </a:lnSpc>
            </a:pPr>
            <a:r>
              <a:rPr lang="hu-HU" sz="4800" dirty="0" smtClean="0"/>
              <a:t>d) Im Haus gibt es neun Räume.</a:t>
            </a:r>
            <a:endParaRPr lang="uk-UA" sz="4800" dirty="0" smtClean="0"/>
          </a:p>
          <a:p>
            <a:pPr>
              <a:lnSpc>
                <a:spcPct val="170000"/>
              </a:lnSpc>
            </a:pPr>
            <a:r>
              <a:rPr lang="hu-HU" sz="4800" dirty="0" smtClean="0"/>
              <a:t>e) Das Schlafzimmer ist neben der Küche.</a:t>
            </a:r>
            <a:endParaRPr lang="uk-UA" sz="4800" dirty="0" smtClean="0"/>
          </a:p>
          <a:p>
            <a:pPr>
              <a:lnSpc>
                <a:spcPct val="170000"/>
              </a:lnSpc>
            </a:pPr>
            <a:r>
              <a:rPr lang="hu-HU" sz="4800" dirty="0" smtClean="0"/>
              <a:t>f) Die Bewohner haben keine Haustiere.</a:t>
            </a:r>
            <a:endParaRPr lang="uk-UA" sz="4800" dirty="0" smtClean="0"/>
          </a:p>
          <a:p>
            <a:pPr>
              <a:lnSpc>
                <a:spcPct val="170000"/>
              </a:lnSpc>
            </a:pPr>
            <a:r>
              <a:rPr lang="hu-HU" sz="4800" dirty="0" smtClean="0"/>
              <a:t>g) Das Arbeitszimmer ist sehr hell.</a:t>
            </a:r>
            <a:endParaRPr lang="uk-UA" sz="4800" dirty="0" smtClean="0"/>
          </a:p>
          <a:p>
            <a:pPr>
              <a:lnSpc>
                <a:spcPct val="170000"/>
              </a:lnSpc>
            </a:pPr>
            <a:r>
              <a:rPr lang="hu-HU" sz="4800" dirty="0" smtClean="0"/>
              <a:t>h) Im Wohnzimmer gibt es zwei Zimmerpflanzen.</a:t>
            </a:r>
            <a:endParaRPr lang="uk-UA" sz="4800" dirty="0" smtClean="0"/>
          </a:p>
          <a:p>
            <a:pPr>
              <a:lnSpc>
                <a:spcPct val="170000"/>
              </a:lnSpc>
            </a:pPr>
            <a:r>
              <a:rPr lang="hu-HU" sz="4800" dirty="0" smtClean="0"/>
              <a:t>i) Die Katze liegt im Schlafzimmer unter dem Bett.</a:t>
            </a:r>
            <a:endParaRPr lang="uk-UA" sz="4800" dirty="0" smtClean="0"/>
          </a:p>
          <a:p>
            <a:endParaRPr lang="uk-UA" dirty="0"/>
          </a:p>
        </p:txBody>
      </p:sp>
      <p:pic>
        <p:nvPicPr>
          <p:cNvPr id="3074" name="Kép 1" descr="http://tinakugler.files.wordpress.com/2010/01/house_diagram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3713" y="857232"/>
            <a:ext cx="484028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71934" y="4134177"/>
            <a:ext cx="478634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hu-HU" dirty="0" smtClean="0"/>
              <a:t>j) Im Arbeitszimmer ist ein Papierkorb auf dem Schreibtisch.</a:t>
            </a:r>
            <a:endParaRPr lang="uk-UA" dirty="0" smtClean="0"/>
          </a:p>
          <a:p>
            <a:pPr>
              <a:lnSpc>
                <a:spcPct val="170000"/>
              </a:lnSpc>
            </a:pPr>
            <a:r>
              <a:rPr lang="hu-HU" dirty="0" smtClean="0"/>
              <a:t>k) Neben der Waschmaschine steht ein (Wäsche)trockner.</a:t>
            </a:r>
            <a:endParaRPr lang="uk-UA" dirty="0" smtClean="0"/>
          </a:p>
          <a:p>
            <a:pPr>
              <a:lnSpc>
                <a:spcPct val="170000"/>
              </a:lnSpc>
            </a:pPr>
            <a:r>
              <a:rPr lang="hu-HU" dirty="0" smtClean="0"/>
              <a:t>l) In der Küche steht ein Topf auf dem Herd.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/>
        </p:nvGraphicFramePr>
        <p:xfrm>
          <a:off x="395288" y="981075"/>
          <a:ext cx="7920880" cy="5344164"/>
        </p:xfrm>
        <a:graphic>
          <a:graphicData uri="http://schemas.openxmlformats.org/drawingml/2006/table">
            <a:tbl>
              <a:tblPr/>
              <a:tblGrid>
                <a:gridCol w="337060"/>
                <a:gridCol w="3370587"/>
                <a:gridCol w="4213233"/>
              </a:tblGrid>
              <a:tr h="451556"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1.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latin typeface="Constantia" pitchFamily="18" charset="0"/>
                        </a:rPr>
                        <a:t>Wo findet man ein Bett?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latin typeface="Constantia" pitchFamily="18" charset="0"/>
                        </a:rPr>
                        <a:t>    Im Schlafzimmer findet man ein Bett.                                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2.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latin typeface="Constantia" pitchFamily="18" charset="0"/>
                        </a:rPr>
                        <a:t>Wo findet man ein Sofa?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___________________________________________________________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3.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latin typeface="Constantia" pitchFamily="18" charset="0"/>
                        </a:rPr>
                        <a:t>Wo findet man eine Mikrowelle?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___________________________________________________________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4.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latin typeface="Constantia" pitchFamily="18" charset="0"/>
                        </a:rPr>
                        <a:t>Wo findet man einen Esstisch?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___________________________________________________________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5.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latin typeface="Constantia" pitchFamily="18" charset="0"/>
                        </a:rPr>
                        <a:t>Wo findet man eine Toilette?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___________________________________________________________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6.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latin typeface="Constantia" pitchFamily="18" charset="0"/>
                        </a:rPr>
                        <a:t>Wo findet man einen Computer?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___________________________________________________________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7.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latin typeface="Constantia" pitchFamily="18" charset="0"/>
                        </a:rPr>
                        <a:t>Wo findet man ein Auto?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___________________________________________________________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8.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latin typeface="Constantia" pitchFamily="18" charset="0"/>
                        </a:rPr>
                        <a:t>Wo findet man Blumen und Gras?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___________________________________________________________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l"/>
                      <a:r>
                        <a:rPr lang="uk-UA" sz="1800">
                          <a:latin typeface="Constantia" pitchFamily="18" charset="0"/>
                        </a:rPr>
                        <a:t>9.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latin typeface="Constantia" pitchFamily="18" charset="0"/>
                        </a:rPr>
                        <a:t>Wo findet man die Waschmaschine?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latin typeface="Constantia" pitchFamily="18" charset="0"/>
                        </a:rPr>
                        <a:t>___________________________________________________________</a:t>
                      </a:r>
                    </a:p>
                  </a:txBody>
                  <a:tcPr marL="45156" marR="45156" marT="22578" marB="225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3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b="1"/>
              <a:t>Welches Zimmer ist das?</a:t>
            </a:r>
            <a:r>
              <a:rPr lang="en-GB"/>
              <a:t> </a:t>
            </a:r>
            <a:r>
              <a:rPr lang="en-GB" i="1"/>
              <a:t>In welchem Zimmer findet man normalerweise die folgenden Objekte? </a:t>
            </a:r>
            <a:r>
              <a:rPr lang="en-GB"/>
              <a:t>(Try to use a different room for each answer!)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315</TotalTime>
  <Words>1097</Words>
  <Application>Microsoft Office PowerPoint</Application>
  <PresentationFormat>Экран (4:3)</PresentationFormat>
  <Paragraphs>169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Thema:Wohnungseinrichtung </vt:lpstr>
      <vt:lpstr>Слайд 2</vt:lpstr>
      <vt:lpstr>Beantwowten Sie bitte die Fragen!</vt:lpstr>
      <vt:lpstr>Слайд 4</vt:lpstr>
      <vt:lpstr>Слайд 5</vt:lpstr>
      <vt:lpstr>Was gehört zum Haus?</vt:lpstr>
      <vt:lpstr>In welchem Raum befindet sich...?</vt:lpstr>
      <vt:lpstr>Schau das Bild oben an! Richtig oder falsch?</vt:lpstr>
      <vt:lpstr>Слайд 9</vt:lpstr>
      <vt:lpstr>Übung 1. Setzen Sie das Verb „sprechen“ ein!</vt:lpstr>
      <vt:lpstr>Übung 2. Setzen Sie das Verb „lesen“ ein!</vt:lpstr>
      <vt:lpstr>Übung3. Entklammern Sie die Verben. Gebrauchen Sie Präsens.</vt:lpstr>
      <vt:lpstr>Übung 4.Entklammern Sie die Verben. Gebrauchen Sie Präsens.</vt:lpstr>
      <vt:lpstr>Übung 5.Schreiben Sie in zwei Gruppen schwache und starke Verben. </vt:lpstr>
      <vt:lpstr>Übung 5.Schreiben Sie in zwei Gruppen schwache und starke Verben. </vt:lpstr>
      <vt:lpstr>Übung 7. Übersetzen Sie ins Deutsche.</vt:lpstr>
      <vt:lpstr>Слайд 17</vt:lpstr>
      <vt:lpstr>Hausaufgabe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Thema: MeinZimmer.</dc:title>
  <dc:creator>User</dc:creator>
  <cp:lastModifiedBy>User</cp:lastModifiedBy>
  <cp:revision>10</cp:revision>
  <dcterms:created xsi:type="dcterms:W3CDTF">2020-03-26T12:45:53Z</dcterms:created>
  <dcterms:modified xsi:type="dcterms:W3CDTF">2021-03-26T10:05:35Z</dcterms:modified>
</cp:coreProperties>
</file>