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6" r:id="rId4"/>
    <p:sldId id="281" r:id="rId5"/>
    <p:sldId id="282" r:id="rId6"/>
    <p:sldId id="291" r:id="rId7"/>
    <p:sldId id="292" r:id="rId8"/>
    <p:sldId id="277" r:id="rId9"/>
    <p:sldId id="279" r:id="rId10"/>
    <p:sldId id="293" r:id="rId11"/>
    <p:sldId id="294" r:id="rId12"/>
    <p:sldId id="284" r:id="rId13"/>
    <p:sldId id="285" r:id="rId14"/>
    <p:sldId id="295" r:id="rId15"/>
    <p:sldId id="297" r:id="rId16"/>
    <p:sldId id="298" r:id="rId17"/>
    <p:sldId id="299" r:id="rId18"/>
    <p:sldId id="300" r:id="rId19"/>
    <p:sldId id="296" r:id="rId20"/>
    <p:sldId id="304" r:id="rId21"/>
    <p:sldId id="283" r:id="rId22"/>
    <p:sldId id="301" r:id="rId23"/>
    <p:sldId id="305" r:id="rId24"/>
    <p:sldId id="306" r:id="rId25"/>
    <p:sldId id="302" r:id="rId26"/>
    <p:sldId id="307" r:id="rId27"/>
    <p:sldId id="308" r:id="rId28"/>
    <p:sldId id="309" r:id="rId29"/>
    <p:sldId id="310" r:id="rId30"/>
    <p:sldId id="311" r:id="rId31"/>
    <p:sldId id="303"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A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5" autoAdjust="0"/>
    <p:restoredTop sz="93922" autoAdjust="0"/>
  </p:normalViewPr>
  <p:slideViewPr>
    <p:cSldViewPr>
      <p:cViewPr>
        <p:scale>
          <a:sx n="70" d="100"/>
          <a:sy n="70" d="100"/>
        </p:scale>
        <p:origin x="-732" y="-66"/>
      </p:cViewPr>
      <p:guideLst>
        <p:guide orient="horz" pos="2160"/>
        <p:guide pos="3840"/>
      </p:guideLst>
    </p:cSldViewPr>
  </p:slideViewPr>
  <p:outlineViewPr>
    <p:cViewPr>
      <p:scale>
        <a:sx n="33" d="100"/>
        <a:sy n="33" d="100"/>
      </p:scale>
      <p:origin x="0" y="-2208"/>
    </p:cViewPr>
  </p:outlineViewPr>
  <p:notesTextViewPr>
    <p:cViewPr>
      <p:scale>
        <a:sx n="1" d="1"/>
        <a:sy n="1" d="1"/>
      </p:scale>
      <p:origin x="0" y="0"/>
    </p:cViewPr>
  </p:notesTextViewPr>
  <p:notesViewPr>
    <p:cSldViewPr>
      <p:cViewPr varScale="1">
        <p:scale>
          <a:sx n="49" d="100"/>
          <a:sy n="49" d="100"/>
        </p:scale>
        <p:origin x="1842"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8A1CC-B35A-4980-ADDB-0BF4204EAE48}"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ru-RU"/>
        </a:p>
      </dgm:t>
    </dgm:pt>
    <dgm:pt modelId="{C1BB847B-4D65-43D0-83BB-0FD28A5DBF20}">
      <dgm:prSet phldrT="[Текст]"/>
      <dgm:spPr/>
      <dgm:t>
        <a:bodyPr/>
        <a:lstStyle/>
        <a:p>
          <a:r>
            <a:rPr lang="de-DE">
              <a:latin typeface="Times New Roman" pitchFamily="18" charset="0"/>
              <a:cs typeface="Times New Roman" pitchFamily="18" charset="0"/>
            </a:rPr>
            <a:t>Sprichwörter</a:t>
          </a:r>
          <a:endParaRPr lang="ru-RU">
            <a:latin typeface="Times New Roman" pitchFamily="18" charset="0"/>
            <a:cs typeface="Times New Roman" pitchFamily="18" charset="0"/>
          </a:endParaRPr>
        </a:p>
      </dgm:t>
    </dgm:pt>
    <dgm:pt modelId="{D3BB58D5-5C4C-44D3-81E1-42C6C1B4D146}" type="parTrans" cxnId="{E98CE23F-C461-408F-8FE0-4C52C88C047F}">
      <dgm:prSet/>
      <dgm:spPr/>
      <dgm:t>
        <a:bodyPr/>
        <a:lstStyle/>
        <a:p>
          <a:endParaRPr lang="ru-RU">
            <a:latin typeface="Times New Roman" pitchFamily="18" charset="0"/>
            <a:cs typeface="Times New Roman" pitchFamily="18" charset="0"/>
          </a:endParaRPr>
        </a:p>
      </dgm:t>
    </dgm:pt>
    <dgm:pt modelId="{27EA63B9-634B-43AA-9C7E-DE356752F409}" type="sibTrans" cxnId="{E98CE23F-C461-408F-8FE0-4C52C88C047F}">
      <dgm:prSet/>
      <dgm:spPr/>
      <dgm:t>
        <a:bodyPr/>
        <a:lstStyle/>
        <a:p>
          <a:endParaRPr lang="ru-RU">
            <a:latin typeface="Times New Roman" pitchFamily="18" charset="0"/>
            <a:cs typeface="Times New Roman" pitchFamily="18" charset="0"/>
          </a:endParaRPr>
        </a:p>
      </dgm:t>
    </dgm:pt>
    <dgm:pt modelId="{D9190E43-3948-4237-BA7C-8767233470C0}">
      <dgm:prSet phldrT="[Текст]" custT="1"/>
      <dgm:spPr/>
      <dgm:t>
        <a:bodyPr/>
        <a:lstStyle/>
        <a:p>
          <a:r>
            <a:rPr lang="de-DE" sz="1400">
              <a:latin typeface="Times New Roman" pitchFamily="18" charset="0"/>
              <a:cs typeface="Times New Roman" pitchFamily="18" charset="0"/>
            </a:rPr>
            <a:t>Ost und West , daheim das Best.</a:t>
          </a:r>
          <a:r>
            <a:rPr lang="uk-UA" sz="1400"/>
            <a:t>–</a:t>
          </a:r>
          <a:r>
            <a:rPr lang="uk-UA" sz="1400">
              <a:latin typeface="Times New Roman" pitchFamily="18" charset="0"/>
              <a:cs typeface="Times New Roman" pitchFamily="18" charset="0"/>
            </a:rPr>
            <a:t>Усюди добре, а вдома найкраще.</a:t>
          </a:r>
          <a:endParaRPr lang="ru-RU" sz="1400">
            <a:latin typeface="Times New Roman" pitchFamily="18" charset="0"/>
            <a:cs typeface="Times New Roman" pitchFamily="18" charset="0"/>
          </a:endParaRPr>
        </a:p>
      </dgm:t>
    </dgm:pt>
    <dgm:pt modelId="{B373D8E5-2E21-4916-9800-2E5DFE8B7425}" type="parTrans" cxnId="{E60A799E-8DB5-4569-8ABB-E0C71C51FE61}">
      <dgm:prSet/>
      <dgm:spPr/>
      <dgm:t>
        <a:bodyPr/>
        <a:lstStyle/>
        <a:p>
          <a:endParaRPr lang="ru-RU">
            <a:latin typeface="Times New Roman" pitchFamily="18" charset="0"/>
            <a:cs typeface="Times New Roman" pitchFamily="18" charset="0"/>
          </a:endParaRPr>
        </a:p>
      </dgm:t>
    </dgm:pt>
    <dgm:pt modelId="{2B3EE171-0583-4169-8685-DC60B17F273D}" type="sibTrans" cxnId="{E60A799E-8DB5-4569-8ABB-E0C71C51FE61}">
      <dgm:prSet/>
      <dgm:spPr/>
      <dgm:t>
        <a:bodyPr/>
        <a:lstStyle/>
        <a:p>
          <a:endParaRPr lang="ru-RU">
            <a:latin typeface="Times New Roman" pitchFamily="18" charset="0"/>
            <a:cs typeface="Times New Roman" pitchFamily="18" charset="0"/>
          </a:endParaRPr>
        </a:p>
      </dgm:t>
    </dgm:pt>
    <dgm:pt modelId="{9C1EF960-E499-4933-95AF-0D4D9C3EB010}">
      <dgm:prSet phldrT="[Текст]" custT="1"/>
      <dgm:spPr/>
      <dgm:t>
        <a:bodyPr/>
        <a:lstStyle/>
        <a:p>
          <a:r>
            <a:rPr lang="de-DE" sz="1400">
              <a:latin typeface="Times New Roman" pitchFamily="18" charset="0"/>
              <a:cs typeface="Times New Roman" pitchFamily="18" charset="0"/>
            </a:rPr>
            <a:t>Jeder Vogel lobt sein Nest.</a:t>
          </a:r>
          <a:r>
            <a:rPr lang="uk-UA" sz="1400">
              <a:latin typeface="Times New Roman" pitchFamily="18" charset="0"/>
              <a:cs typeface="Times New Roman" pitchFamily="18" charset="0"/>
            </a:rPr>
            <a:t> </a:t>
          </a:r>
          <a:r>
            <a:rPr lang="uk-UA" sz="1400"/>
            <a:t>–</a:t>
          </a:r>
          <a:r>
            <a:rPr lang="uk-UA" sz="1400">
              <a:latin typeface="Times New Roman" pitchFamily="18" charset="0"/>
              <a:cs typeface="Times New Roman" pitchFamily="18" charset="0"/>
            </a:rPr>
            <a:t> Кожен кулик своє болото хвалить.</a:t>
          </a:r>
          <a:endParaRPr lang="ru-RU" sz="1400">
            <a:latin typeface="Times New Roman" pitchFamily="18" charset="0"/>
            <a:cs typeface="Times New Roman" pitchFamily="18" charset="0"/>
          </a:endParaRPr>
        </a:p>
      </dgm:t>
    </dgm:pt>
    <dgm:pt modelId="{35D4D5A6-CF04-4256-A6DB-DD8849BEF796}" type="parTrans" cxnId="{E1EE8FB7-C5F8-4870-9038-EDB489762A8C}">
      <dgm:prSet/>
      <dgm:spPr/>
      <dgm:t>
        <a:bodyPr/>
        <a:lstStyle/>
        <a:p>
          <a:endParaRPr lang="ru-RU">
            <a:latin typeface="Times New Roman" pitchFamily="18" charset="0"/>
            <a:cs typeface="Times New Roman" pitchFamily="18" charset="0"/>
          </a:endParaRPr>
        </a:p>
      </dgm:t>
    </dgm:pt>
    <dgm:pt modelId="{9FEE0AC9-F5AF-4EB0-89D7-BAA5EBB938AA}" type="sibTrans" cxnId="{E1EE8FB7-C5F8-4870-9038-EDB489762A8C}">
      <dgm:prSet/>
      <dgm:spPr/>
      <dgm:t>
        <a:bodyPr/>
        <a:lstStyle/>
        <a:p>
          <a:endParaRPr lang="ru-RU">
            <a:latin typeface="Times New Roman" pitchFamily="18" charset="0"/>
            <a:cs typeface="Times New Roman" pitchFamily="18" charset="0"/>
          </a:endParaRPr>
        </a:p>
      </dgm:t>
    </dgm:pt>
    <dgm:pt modelId="{72934A46-841A-4FF4-B3F4-5C0DA5D45644}">
      <dgm:prSet phldrT="[Текст]" custT="1"/>
      <dgm:spPr/>
      <dgm:t>
        <a:bodyPr/>
        <a:lstStyle/>
        <a:p>
          <a:r>
            <a:rPr lang="de-DE" sz="1400">
              <a:latin typeface="Times New Roman" pitchFamily="18" charset="0"/>
              <a:cs typeface="Times New Roman" pitchFamily="18" charset="0"/>
            </a:rPr>
            <a:t>Mein Nest ist das Best.</a:t>
          </a:r>
          <a:r>
            <a:rPr lang="uk-UA" sz="1400"/>
            <a:t>–</a:t>
          </a:r>
          <a:r>
            <a:rPr lang="uk-UA" sz="1400">
              <a:latin typeface="Times New Roman" pitchFamily="18" charset="0"/>
              <a:cs typeface="Times New Roman" pitchFamily="18" charset="0"/>
            </a:rPr>
            <a:t>Своя хатка - рідна матка.</a:t>
          </a:r>
          <a:endParaRPr lang="ru-RU" sz="1400">
            <a:latin typeface="Times New Roman" pitchFamily="18" charset="0"/>
            <a:cs typeface="Times New Roman" pitchFamily="18" charset="0"/>
          </a:endParaRPr>
        </a:p>
      </dgm:t>
    </dgm:pt>
    <dgm:pt modelId="{6B749914-B93A-4865-9873-6A9C9743339B}" type="parTrans" cxnId="{E23EEDB2-0917-4A84-9EC5-7742B4A29453}">
      <dgm:prSet/>
      <dgm:spPr/>
      <dgm:t>
        <a:bodyPr/>
        <a:lstStyle/>
        <a:p>
          <a:endParaRPr lang="ru-RU">
            <a:latin typeface="Times New Roman" pitchFamily="18" charset="0"/>
            <a:cs typeface="Times New Roman" pitchFamily="18" charset="0"/>
          </a:endParaRPr>
        </a:p>
      </dgm:t>
    </dgm:pt>
    <dgm:pt modelId="{27CC614F-FF55-4E90-86F2-3981FDA6E010}" type="sibTrans" cxnId="{E23EEDB2-0917-4A84-9EC5-7742B4A29453}">
      <dgm:prSet/>
      <dgm:spPr/>
      <dgm:t>
        <a:bodyPr/>
        <a:lstStyle/>
        <a:p>
          <a:endParaRPr lang="ru-RU">
            <a:latin typeface="Times New Roman" pitchFamily="18" charset="0"/>
            <a:cs typeface="Times New Roman" pitchFamily="18" charset="0"/>
          </a:endParaRPr>
        </a:p>
      </dgm:t>
    </dgm:pt>
    <dgm:pt modelId="{D0D524CB-20D0-4899-B163-72812A58E2DB}">
      <dgm:prSet phldrT="[Текст]" custT="1"/>
      <dgm:spPr/>
      <dgm:t>
        <a:bodyPr/>
        <a:lstStyle/>
        <a:p>
          <a:r>
            <a:rPr lang="de-DE" sz="1400">
              <a:latin typeface="Times New Roman" pitchFamily="18" charset="0"/>
              <a:cs typeface="Times New Roman" pitchFamily="18" charset="0"/>
            </a:rPr>
            <a:t>Eigenes Nest hält, wie eine Mauer fest.</a:t>
          </a:r>
          <a:r>
            <a:rPr lang="uk-UA" sz="1400"/>
            <a:t>– </a:t>
          </a:r>
          <a:r>
            <a:rPr lang="uk-UA" sz="1400">
              <a:latin typeface="Times New Roman" pitchFamily="18" charset="0"/>
              <a:cs typeface="Times New Roman" pitchFamily="18" charset="0"/>
            </a:rPr>
            <a:t>Свій дім - фортеця</a:t>
          </a:r>
          <a:endParaRPr lang="ru-RU" sz="1100">
            <a:latin typeface="Times New Roman" pitchFamily="18" charset="0"/>
            <a:cs typeface="Times New Roman" pitchFamily="18" charset="0"/>
          </a:endParaRPr>
        </a:p>
      </dgm:t>
    </dgm:pt>
    <dgm:pt modelId="{E31FE3BE-3E94-4811-B9BF-C6F9647B80A9}" type="parTrans" cxnId="{9EF2D3AD-8A1E-4560-AD84-6D2F11D8DB84}">
      <dgm:prSet/>
      <dgm:spPr/>
      <dgm:t>
        <a:bodyPr/>
        <a:lstStyle/>
        <a:p>
          <a:endParaRPr lang="ru-RU">
            <a:latin typeface="Times New Roman" pitchFamily="18" charset="0"/>
            <a:cs typeface="Times New Roman" pitchFamily="18" charset="0"/>
          </a:endParaRPr>
        </a:p>
      </dgm:t>
    </dgm:pt>
    <dgm:pt modelId="{DDE9EF8E-D87A-4197-A567-97B70AF4064A}" type="sibTrans" cxnId="{9EF2D3AD-8A1E-4560-AD84-6D2F11D8DB84}">
      <dgm:prSet/>
      <dgm:spPr/>
      <dgm:t>
        <a:bodyPr/>
        <a:lstStyle/>
        <a:p>
          <a:endParaRPr lang="ru-RU">
            <a:latin typeface="Times New Roman" pitchFamily="18" charset="0"/>
            <a:cs typeface="Times New Roman" pitchFamily="18" charset="0"/>
          </a:endParaRPr>
        </a:p>
      </dgm:t>
    </dgm:pt>
    <dgm:pt modelId="{A19B25F2-A4AC-4372-91A5-CBBB39307822}" type="pres">
      <dgm:prSet presAssocID="{0748A1CC-B35A-4980-ADDB-0BF4204EAE48}" presName="diagram" presStyleCnt="0">
        <dgm:presLayoutVars>
          <dgm:chMax val="1"/>
          <dgm:dir/>
          <dgm:animLvl val="ctr"/>
          <dgm:resizeHandles val="exact"/>
        </dgm:presLayoutVars>
      </dgm:prSet>
      <dgm:spPr/>
      <dgm:t>
        <a:bodyPr/>
        <a:lstStyle/>
        <a:p>
          <a:endParaRPr lang="ru-RU"/>
        </a:p>
      </dgm:t>
    </dgm:pt>
    <dgm:pt modelId="{01999F3D-2446-4F44-9FAA-E428A5EA5486}" type="pres">
      <dgm:prSet presAssocID="{0748A1CC-B35A-4980-ADDB-0BF4204EAE48}" presName="matrix" presStyleCnt="0"/>
      <dgm:spPr/>
    </dgm:pt>
    <dgm:pt modelId="{309FFB6C-6869-4EA5-9D9E-AF0B0E96B85C}" type="pres">
      <dgm:prSet presAssocID="{0748A1CC-B35A-4980-ADDB-0BF4204EAE48}" presName="tile1" presStyleLbl="node1" presStyleIdx="0" presStyleCnt="4" custLinFactNeighborX="1673" custLinFactNeighborY="-1848"/>
      <dgm:spPr/>
      <dgm:t>
        <a:bodyPr/>
        <a:lstStyle/>
        <a:p>
          <a:endParaRPr lang="ru-RU"/>
        </a:p>
      </dgm:t>
    </dgm:pt>
    <dgm:pt modelId="{997A2788-AC77-4D49-80FB-D21E0695879D}" type="pres">
      <dgm:prSet presAssocID="{0748A1CC-B35A-4980-ADDB-0BF4204EAE48}" presName="tile1text" presStyleLbl="node1" presStyleIdx="0" presStyleCnt="4">
        <dgm:presLayoutVars>
          <dgm:chMax val="0"/>
          <dgm:chPref val="0"/>
          <dgm:bulletEnabled val="1"/>
        </dgm:presLayoutVars>
      </dgm:prSet>
      <dgm:spPr/>
      <dgm:t>
        <a:bodyPr/>
        <a:lstStyle/>
        <a:p>
          <a:endParaRPr lang="ru-RU"/>
        </a:p>
      </dgm:t>
    </dgm:pt>
    <dgm:pt modelId="{1887BCD6-E01E-44D0-A9BC-4A5C76A2FD57}" type="pres">
      <dgm:prSet presAssocID="{0748A1CC-B35A-4980-ADDB-0BF4204EAE48}" presName="tile2" presStyleLbl="node1" presStyleIdx="1" presStyleCnt="4"/>
      <dgm:spPr/>
      <dgm:t>
        <a:bodyPr/>
        <a:lstStyle/>
        <a:p>
          <a:endParaRPr lang="ru-RU"/>
        </a:p>
      </dgm:t>
    </dgm:pt>
    <dgm:pt modelId="{4439B78B-9D43-45DD-AF51-FF2CACCFCECE}" type="pres">
      <dgm:prSet presAssocID="{0748A1CC-B35A-4980-ADDB-0BF4204EAE48}" presName="tile2text" presStyleLbl="node1" presStyleIdx="1" presStyleCnt="4">
        <dgm:presLayoutVars>
          <dgm:chMax val="0"/>
          <dgm:chPref val="0"/>
          <dgm:bulletEnabled val="1"/>
        </dgm:presLayoutVars>
      </dgm:prSet>
      <dgm:spPr/>
      <dgm:t>
        <a:bodyPr/>
        <a:lstStyle/>
        <a:p>
          <a:endParaRPr lang="ru-RU"/>
        </a:p>
      </dgm:t>
    </dgm:pt>
    <dgm:pt modelId="{4BBB609E-AAB8-4CC2-A0C8-E2ECA7490F9A}" type="pres">
      <dgm:prSet presAssocID="{0748A1CC-B35A-4980-ADDB-0BF4204EAE48}" presName="tile3" presStyleLbl="node1" presStyleIdx="2" presStyleCnt="4" custLinFactNeighborX="-13889"/>
      <dgm:spPr/>
      <dgm:t>
        <a:bodyPr/>
        <a:lstStyle/>
        <a:p>
          <a:endParaRPr lang="ru-RU"/>
        </a:p>
      </dgm:t>
    </dgm:pt>
    <dgm:pt modelId="{4B6555AD-2FDD-4517-A70E-F0D666E2590A}" type="pres">
      <dgm:prSet presAssocID="{0748A1CC-B35A-4980-ADDB-0BF4204EAE48}" presName="tile3text" presStyleLbl="node1" presStyleIdx="2" presStyleCnt="4">
        <dgm:presLayoutVars>
          <dgm:chMax val="0"/>
          <dgm:chPref val="0"/>
          <dgm:bulletEnabled val="1"/>
        </dgm:presLayoutVars>
      </dgm:prSet>
      <dgm:spPr/>
      <dgm:t>
        <a:bodyPr/>
        <a:lstStyle/>
        <a:p>
          <a:endParaRPr lang="ru-RU"/>
        </a:p>
      </dgm:t>
    </dgm:pt>
    <dgm:pt modelId="{5A7ABF48-CEFE-4CFB-B689-903434E66547}" type="pres">
      <dgm:prSet presAssocID="{0748A1CC-B35A-4980-ADDB-0BF4204EAE48}" presName="tile4" presStyleLbl="node1" presStyleIdx="3" presStyleCnt="4"/>
      <dgm:spPr/>
      <dgm:t>
        <a:bodyPr/>
        <a:lstStyle/>
        <a:p>
          <a:endParaRPr lang="ru-RU"/>
        </a:p>
      </dgm:t>
    </dgm:pt>
    <dgm:pt modelId="{223AC281-E282-406B-8B4D-440195454AD8}" type="pres">
      <dgm:prSet presAssocID="{0748A1CC-B35A-4980-ADDB-0BF4204EAE48}" presName="tile4text" presStyleLbl="node1" presStyleIdx="3" presStyleCnt="4">
        <dgm:presLayoutVars>
          <dgm:chMax val="0"/>
          <dgm:chPref val="0"/>
          <dgm:bulletEnabled val="1"/>
        </dgm:presLayoutVars>
      </dgm:prSet>
      <dgm:spPr/>
      <dgm:t>
        <a:bodyPr/>
        <a:lstStyle/>
        <a:p>
          <a:endParaRPr lang="ru-RU"/>
        </a:p>
      </dgm:t>
    </dgm:pt>
    <dgm:pt modelId="{0CD2362B-263A-4F3D-A89F-D765C258FFD4}" type="pres">
      <dgm:prSet presAssocID="{0748A1CC-B35A-4980-ADDB-0BF4204EAE48}" presName="centerTile" presStyleLbl="fgShp" presStyleIdx="0" presStyleCnt="1" custScaleX="110199">
        <dgm:presLayoutVars>
          <dgm:chMax val="0"/>
          <dgm:chPref val="0"/>
        </dgm:presLayoutVars>
      </dgm:prSet>
      <dgm:spPr/>
      <dgm:t>
        <a:bodyPr/>
        <a:lstStyle/>
        <a:p>
          <a:endParaRPr lang="ru-RU"/>
        </a:p>
      </dgm:t>
    </dgm:pt>
  </dgm:ptLst>
  <dgm:cxnLst>
    <dgm:cxn modelId="{DAE64828-A809-4357-886D-3136ACCB6AF4}" type="presOf" srcId="{9C1EF960-E499-4933-95AF-0D4D9C3EB010}" destId="{1887BCD6-E01E-44D0-A9BC-4A5C76A2FD57}" srcOrd="0" destOrd="0" presId="urn:microsoft.com/office/officeart/2005/8/layout/matrix1"/>
    <dgm:cxn modelId="{3FCC301A-7892-46F7-AFC5-D2235FB50673}" type="presOf" srcId="{D9190E43-3948-4237-BA7C-8767233470C0}" destId="{997A2788-AC77-4D49-80FB-D21E0695879D}" srcOrd="1" destOrd="0" presId="urn:microsoft.com/office/officeart/2005/8/layout/matrix1"/>
    <dgm:cxn modelId="{9EF2D3AD-8A1E-4560-AD84-6D2F11D8DB84}" srcId="{C1BB847B-4D65-43D0-83BB-0FD28A5DBF20}" destId="{D0D524CB-20D0-4899-B163-72812A58E2DB}" srcOrd="3" destOrd="0" parTransId="{E31FE3BE-3E94-4811-B9BF-C6F9647B80A9}" sibTransId="{DDE9EF8E-D87A-4197-A567-97B70AF4064A}"/>
    <dgm:cxn modelId="{E23EEDB2-0917-4A84-9EC5-7742B4A29453}" srcId="{C1BB847B-4D65-43D0-83BB-0FD28A5DBF20}" destId="{72934A46-841A-4FF4-B3F4-5C0DA5D45644}" srcOrd="2" destOrd="0" parTransId="{6B749914-B93A-4865-9873-6A9C9743339B}" sibTransId="{27CC614F-FF55-4E90-86F2-3981FDA6E010}"/>
    <dgm:cxn modelId="{71E0B507-665E-4469-BB41-24EB2D041A1E}" type="presOf" srcId="{9C1EF960-E499-4933-95AF-0D4D9C3EB010}" destId="{4439B78B-9D43-45DD-AF51-FF2CACCFCECE}" srcOrd="1" destOrd="0" presId="urn:microsoft.com/office/officeart/2005/8/layout/matrix1"/>
    <dgm:cxn modelId="{0E69B435-389D-45AF-929C-069DE125BAA2}" type="presOf" srcId="{D0D524CB-20D0-4899-B163-72812A58E2DB}" destId="{5A7ABF48-CEFE-4CFB-B689-903434E66547}" srcOrd="0" destOrd="0" presId="urn:microsoft.com/office/officeart/2005/8/layout/matrix1"/>
    <dgm:cxn modelId="{A4D0E483-E004-4D78-AFE5-343009E66547}" type="presOf" srcId="{C1BB847B-4D65-43D0-83BB-0FD28A5DBF20}" destId="{0CD2362B-263A-4F3D-A89F-D765C258FFD4}" srcOrd="0" destOrd="0" presId="urn:microsoft.com/office/officeart/2005/8/layout/matrix1"/>
    <dgm:cxn modelId="{9BD3F640-9822-48AB-BDDB-1E2B3BA1084D}" type="presOf" srcId="{0748A1CC-B35A-4980-ADDB-0BF4204EAE48}" destId="{A19B25F2-A4AC-4372-91A5-CBBB39307822}" srcOrd="0" destOrd="0" presId="urn:microsoft.com/office/officeart/2005/8/layout/matrix1"/>
    <dgm:cxn modelId="{E98CE23F-C461-408F-8FE0-4C52C88C047F}" srcId="{0748A1CC-B35A-4980-ADDB-0BF4204EAE48}" destId="{C1BB847B-4D65-43D0-83BB-0FD28A5DBF20}" srcOrd="0" destOrd="0" parTransId="{D3BB58D5-5C4C-44D3-81E1-42C6C1B4D146}" sibTransId="{27EA63B9-634B-43AA-9C7E-DE356752F409}"/>
    <dgm:cxn modelId="{E60A799E-8DB5-4569-8ABB-E0C71C51FE61}" srcId="{C1BB847B-4D65-43D0-83BB-0FD28A5DBF20}" destId="{D9190E43-3948-4237-BA7C-8767233470C0}" srcOrd="0" destOrd="0" parTransId="{B373D8E5-2E21-4916-9800-2E5DFE8B7425}" sibTransId="{2B3EE171-0583-4169-8685-DC60B17F273D}"/>
    <dgm:cxn modelId="{FBDDDCCB-9620-4F64-B492-908F5B3A7E28}" type="presOf" srcId="{72934A46-841A-4FF4-B3F4-5C0DA5D45644}" destId="{4BBB609E-AAB8-4CC2-A0C8-E2ECA7490F9A}" srcOrd="0" destOrd="0" presId="urn:microsoft.com/office/officeart/2005/8/layout/matrix1"/>
    <dgm:cxn modelId="{24ABC752-098B-46D1-80EB-2738D11FACDE}" type="presOf" srcId="{D0D524CB-20D0-4899-B163-72812A58E2DB}" destId="{223AC281-E282-406B-8B4D-440195454AD8}" srcOrd="1" destOrd="0" presId="urn:microsoft.com/office/officeart/2005/8/layout/matrix1"/>
    <dgm:cxn modelId="{259F2C64-3A76-4D84-A97F-9B5BACAD2791}" type="presOf" srcId="{D9190E43-3948-4237-BA7C-8767233470C0}" destId="{309FFB6C-6869-4EA5-9D9E-AF0B0E96B85C}" srcOrd="0" destOrd="0" presId="urn:microsoft.com/office/officeart/2005/8/layout/matrix1"/>
    <dgm:cxn modelId="{1118DDC7-9594-4AC4-A6FA-18303547A790}" type="presOf" srcId="{72934A46-841A-4FF4-B3F4-5C0DA5D45644}" destId="{4B6555AD-2FDD-4517-A70E-F0D666E2590A}" srcOrd="1" destOrd="0" presId="urn:microsoft.com/office/officeart/2005/8/layout/matrix1"/>
    <dgm:cxn modelId="{E1EE8FB7-C5F8-4870-9038-EDB489762A8C}" srcId="{C1BB847B-4D65-43D0-83BB-0FD28A5DBF20}" destId="{9C1EF960-E499-4933-95AF-0D4D9C3EB010}" srcOrd="1" destOrd="0" parTransId="{35D4D5A6-CF04-4256-A6DB-DD8849BEF796}" sibTransId="{9FEE0AC9-F5AF-4EB0-89D7-BAA5EBB938AA}"/>
    <dgm:cxn modelId="{B27407C2-4BAC-4C1D-8AE3-C0FC6B48060C}" type="presParOf" srcId="{A19B25F2-A4AC-4372-91A5-CBBB39307822}" destId="{01999F3D-2446-4F44-9FAA-E428A5EA5486}" srcOrd="0" destOrd="0" presId="urn:microsoft.com/office/officeart/2005/8/layout/matrix1"/>
    <dgm:cxn modelId="{36064550-9061-4EF3-8932-91415E18B394}" type="presParOf" srcId="{01999F3D-2446-4F44-9FAA-E428A5EA5486}" destId="{309FFB6C-6869-4EA5-9D9E-AF0B0E96B85C}" srcOrd="0" destOrd="0" presId="urn:microsoft.com/office/officeart/2005/8/layout/matrix1"/>
    <dgm:cxn modelId="{A7472E36-F115-4540-BD4D-DB6783D43DEB}" type="presParOf" srcId="{01999F3D-2446-4F44-9FAA-E428A5EA5486}" destId="{997A2788-AC77-4D49-80FB-D21E0695879D}" srcOrd="1" destOrd="0" presId="urn:microsoft.com/office/officeart/2005/8/layout/matrix1"/>
    <dgm:cxn modelId="{BB6AD91C-1631-4FC4-B360-ED9507C64CAA}" type="presParOf" srcId="{01999F3D-2446-4F44-9FAA-E428A5EA5486}" destId="{1887BCD6-E01E-44D0-A9BC-4A5C76A2FD57}" srcOrd="2" destOrd="0" presId="urn:microsoft.com/office/officeart/2005/8/layout/matrix1"/>
    <dgm:cxn modelId="{99A4C6FC-825C-4F61-A90D-7B5DB7203958}" type="presParOf" srcId="{01999F3D-2446-4F44-9FAA-E428A5EA5486}" destId="{4439B78B-9D43-45DD-AF51-FF2CACCFCECE}" srcOrd="3" destOrd="0" presId="urn:microsoft.com/office/officeart/2005/8/layout/matrix1"/>
    <dgm:cxn modelId="{10240E11-ABD8-4CCE-A439-D37115E161A8}" type="presParOf" srcId="{01999F3D-2446-4F44-9FAA-E428A5EA5486}" destId="{4BBB609E-AAB8-4CC2-A0C8-E2ECA7490F9A}" srcOrd="4" destOrd="0" presId="urn:microsoft.com/office/officeart/2005/8/layout/matrix1"/>
    <dgm:cxn modelId="{86AA7A44-891A-4877-8D02-74CE416F8F47}" type="presParOf" srcId="{01999F3D-2446-4F44-9FAA-E428A5EA5486}" destId="{4B6555AD-2FDD-4517-A70E-F0D666E2590A}" srcOrd="5" destOrd="0" presId="urn:microsoft.com/office/officeart/2005/8/layout/matrix1"/>
    <dgm:cxn modelId="{ECEAA8AA-C351-48C6-8499-3C3650922104}" type="presParOf" srcId="{01999F3D-2446-4F44-9FAA-E428A5EA5486}" destId="{5A7ABF48-CEFE-4CFB-B689-903434E66547}" srcOrd="6" destOrd="0" presId="urn:microsoft.com/office/officeart/2005/8/layout/matrix1"/>
    <dgm:cxn modelId="{0126BE04-A488-4173-8014-FD46E64A5C07}" type="presParOf" srcId="{01999F3D-2446-4F44-9FAA-E428A5EA5486}" destId="{223AC281-E282-406B-8B4D-440195454AD8}" srcOrd="7" destOrd="0" presId="urn:microsoft.com/office/officeart/2005/8/layout/matrix1"/>
    <dgm:cxn modelId="{0AFC5B2C-CE73-410E-A8BA-66F52958263E}" type="presParOf" srcId="{A19B25F2-A4AC-4372-91A5-CBBB39307822}" destId="{0CD2362B-263A-4F3D-A89F-D765C258FFD4}"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3373-5CD5-4A02-B2B7-0333DC179F12}" type="datetimeFigureOut">
              <a:rPr lang="ru-RU" smtClean="0"/>
              <a:pPr/>
              <a:t>04.06.2023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F4781-F2AB-4BAD-86CA-F450F129311F}" type="slidenum">
              <a:rPr lang="ru-RU" smtClean="0"/>
              <a:pPr/>
              <a:t>‹#›</a:t>
            </a:fld>
            <a:endParaRPr lang="ru-RU"/>
          </a:p>
        </p:txBody>
      </p:sp>
    </p:spTree>
    <p:extLst>
      <p:ext uri="{BB962C8B-B14F-4D97-AF65-F5344CB8AC3E}">
        <p14:creationId xmlns="" xmlns:p14="http://schemas.microsoft.com/office/powerpoint/2010/main" val="160231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5091FB0-5146-4BBE-9E11-9E6895817A41}"/>
              </a:ext>
            </a:extLst>
          </p:cNvPr>
          <p:cNvSpPr>
            <a:spLocks noGrp="1"/>
          </p:cNvSpPr>
          <p:nvPr>
            <p:ph type="ctrTitle"/>
          </p:nvPr>
        </p:nvSpPr>
        <p:spPr>
          <a:xfrm>
            <a:off x="1524000" y="5004000"/>
            <a:ext cx="9144000" cy="1395000"/>
          </a:xfrm>
        </p:spPr>
        <p:txBody>
          <a:bodyPr anchor="b"/>
          <a:lstStyle>
            <a:lvl1pPr algn="ctr">
              <a:defRPr sz="6000" b="1">
                <a:solidFill>
                  <a:schemeClr val="tx2"/>
                </a:solidFill>
              </a:defRPr>
            </a:lvl1pPr>
          </a:lstStyle>
          <a:p>
            <a:r>
              <a:rPr lang="ru-RU" dirty="0"/>
              <a:t>Образец заголовка</a:t>
            </a:r>
          </a:p>
        </p:txBody>
      </p:sp>
    </p:spTree>
    <p:extLst>
      <p:ext uri="{BB962C8B-B14F-4D97-AF65-F5344CB8AC3E}">
        <p14:creationId xmlns="" xmlns:p14="http://schemas.microsoft.com/office/powerpoint/2010/main" val="2085741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074DD2E-E0EF-4B79-AE55-D7E763207E9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BC76070D-8D9D-46CE-8676-A541944CF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D59CA753-14EE-4B3C-B713-46CD7BDF9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42C1E64C-B33B-4327-9FEE-38FE8986C33D}"/>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6" name="Нижний колонтитул 5">
            <a:extLst>
              <a:ext uri="{FF2B5EF4-FFF2-40B4-BE49-F238E27FC236}">
                <a16:creationId xmlns="" xmlns:a16="http://schemas.microsoft.com/office/drawing/2014/main" id="{6A185055-5CC7-4E9E-A50C-293C97BE3D1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11C52D54-D7F8-42CD-82FE-5ED43D34C8FF}"/>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30358208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6102D74-55DE-4909-8735-F70D069901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D4FF53D-10E0-42F1-B3B0-DAC86609202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63C6FA2-7C86-4A14-ABD6-213376FCD2DE}"/>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5" name="Нижний колонтитул 4">
            <a:extLst>
              <a:ext uri="{FF2B5EF4-FFF2-40B4-BE49-F238E27FC236}">
                <a16:creationId xmlns="" xmlns:a16="http://schemas.microsoft.com/office/drawing/2014/main" id="{D916D3FD-43C0-4CFB-BE38-875D2D6109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EE812B9-3FD2-415F-BB86-EF87F2130DB6}"/>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3804626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F540593B-97B7-40F2-AE0D-640F93C628D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D30159FF-FFFF-4731-99E5-0C830A2CCD7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A33AABE-686A-4BC6-B4AB-DA2218C4E43E}"/>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5" name="Нижний колонтитул 4">
            <a:extLst>
              <a:ext uri="{FF2B5EF4-FFF2-40B4-BE49-F238E27FC236}">
                <a16:creationId xmlns="" xmlns:a16="http://schemas.microsoft.com/office/drawing/2014/main" id="{9C14C021-25A9-4B99-BE22-8C66184109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335376A-2A30-466E-B376-39EBFE1365F5}"/>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2975863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89F06B0F-577D-4331-87CF-A0A833AA949D}"/>
              </a:ext>
            </a:extLst>
          </p:cNvPr>
          <p:cNvSpPr/>
          <p:nvPr userDrawn="1"/>
        </p:nvSpPr>
        <p:spPr>
          <a:xfrm>
            <a:off x="9606000" y="0"/>
            <a:ext cx="2806567" cy="68600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 xmlns:a16="http://schemas.microsoft.com/office/drawing/2014/main" id="{B3DDFDD1-73D5-463D-B7B9-B39F7B2F61A3}"/>
              </a:ext>
            </a:extLst>
          </p:cNvPr>
          <p:cNvSpPr>
            <a:spLocks noGrp="1"/>
          </p:cNvSpPr>
          <p:nvPr>
            <p:ph type="title"/>
          </p:nvPr>
        </p:nvSpPr>
        <p:spPr>
          <a:xfrm>
            <a:off x="469935" y="375112"/>
            <a:ext cx="6706065" cy="668887"/>
          </a:xfrm>
        </p:spPr>
        <p:txBody>
          <a:bodyPr/>
          <a:lstStyle/>
          <a:p>
            <a:r>
              <a:rPr lang="ru-RU"/>
              <a:t>Образец заголовка</a:t>
            </a:r>
          </a:p>
        </p:txBody>
      </p:sp>
      <p:sp>
        <p:nvSpPr>
          <p:cNvPr id="10" name="Текст 9">
            <a:extLst>
              <a:ext uri="{FF2B5EF4-FFF2-40B4-BE49-F238E27FC236}">
                <a16:creationId xmlns="" xmlns:a16="http://schemas.microsoft.com/office/drawing/2014/main" id="{398A2C93-7DAF-47FE-936C-C92361EFF2D1}"/>
              </a:ext>
            </a:extLst>
          </p:cNvPr>
          <p:cNvSpPr>
            <a:spLocks noGrp="1"/>
          </p:cNvSpPr>
          <p:nvPr>
            <p:ph type="body" sz="quarter" idx="11"/>
          </p:nvPr>
        </p:nvSpPr>
        <p:spPr>
          <a:xfrm>
            <a:off x="469414" y="1314450"/>
            <a:ext cx="6706065" cy="21145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Рисунок 7">
            <a:extLst>
              <a:ext uri="{FF2B5EF4-FFF2-40B4-BE49-F238E27FC236}">
                <a16:creationId xmlns="" xmlns:a16="http://schemas.microsoft.com/office/drawing/2014/main" id="{D7A1320A-1390-44C8-9D96-457E4E8D51F6}"/>
              </a:ext>
            </a:extLst>
          </p:cNvPr>
          <p:cNvSpPr>
            <a:spLocks noGrp="1"/>
          </p:cNvSpPr>
          <p:nvPr>
            <p:ph type="pic" sz="quarter" idx="10"/>
          </p:nvPr>
        </p:nvSpPr>
        <p:spPr>
          <a:xfrm>
            <a:off x="7399958" y="365125"/>
            <a:ext cx="3961042" cy="6127750"/>
          </a:xfrm>
        </p:spPr>
        <p:txBody>
          <a:bodyPr/>
          <a:lstStyle/>
          <a:p>
            <a:endParaRPr lang="ru-RU"/>
          </a:p>
        </p:txBody>
      </p:sp>
    </p:spTree>
    <p:extLst>
      <p:ext uri="{BB962C8B-B14F-4D97-AF65-F5344CB8AC3E}">
        <p14:creationId xmlns="" xmlns:p14="http://schemas.microsoft.com/office/powerpoint/2010/main" val="2296993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4756F5F-238C-4EA5-953D-83BC7A40E2A5}"/>
              </a:ext>
            </a:extLst>
          </p:cNvPr>
          <p:cNvSpPr/>
          <p:nvPr userDrawn="1"/>
        </p:nvSpPr>
        <p:spPr>
          <a:xfrm>
            <a:off x="0" y="1674000"/>
            <a:ext cx="12192000" cy="135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a:extLst>
              <a:ext uri="{FF2B5EF4-FFF2-40B4-BE49-F238E27FC236}">
                <a16:creationId xmlns="" xmlns:a16="http://schemas.microsoft.com/office/drawing/2014/main" id="{4A24F890-6633-4AD3-9C24-3D0B92AF4E3A}"/>
              </a:ext>
            </a:extLst>
          </p:cNvPr>
          <p:cNvSpPr>
            <a:spLocks noGrp="1"/>
          </p:cNvSpPr>
          <p:nvPr>
            <p:ph type="title"/>
          </p:nvPr>
        </p:nvSpPr>
        <p:spPr/>
        <p:txBody>
          <a:bodyPr/>
          <a:lstStyle>
            <a:lvl1pPr>
              <a:defRPr b="1">
                <a:solidFill>
                  <a:schemeClr val="tx1"/>
                </a:solidFill>
              </a:defRPr>
            </a:lvl1pPr>
          </a:lstStyle>
          <a:p>
            <a:r>
              <a:rPr lang="ru-RU" dirty="0"/>
              <a:t>Образец заголовка</a:t>
            </a:r>
          </a:p>
        </p:txBody>
      </p:sp>
      <p:sp>
        <p:nvSpPr>
          <p:cNvPr id="5" name="Текст 4">
            <a:extLst>
              <a:ext uri="{FF2B5EF4-FFF2-40B4-BE49-F238E27FC236}">
                <a16:creationId xmlns="" xmlns:a16="http://schemas.microsoft.com/office/drawing/2014/main" id="{E2BC0BA3-1E1F-4BDD-8E19-DB8F68551CEA}"/>
              </a:ext>
            </a:extLst>
          </p:cNvPr>
          <p:cNvSpPr>
            <a:spLocks noGrp="1"/>
          </p:cNvSpPr>
          <p:nvPr>
            <p:ph type="body" sz="quarter" idx="10"/>
          </p:nvPr>
        </p:nvSpPr>
        <p:spPr>
          <a:xfrm>
            <a:off x="838200" y="3294063"/>
            <a:ext cx="10515600" cy="2970212"/>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екст 6">
            <a:extLst>
              <a:ext uri="{FF2B5EF4-FFF2-40B4-BE49-F238E27FC236}">
                <a16:creationId xmlns="" xmlns:a16="http://schemas.microsoft.com/office/drawing/2014/main" id="{4560B685-5836-4067-85B7-2D3D4F5E0922}"/>
              </a:ext>
            </a:extLst>
          </p:cNvPr>
          <p:cNvSpPr>
            <a:spLocks noGrp="1"/>
          </p:cNvSpPr>
          <p:nvPr>
            <p:ph type="body" sz="quarter" idx="11"/>
          </p:nvPr>
        </p:nvSpPr>
        <p:spPr>
          <a:xfrm>
            <a:off x="838200" y="1989138"/>
            <a:ext cx="10515600" cy="8096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14082480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gradFill>
          <a:gsLst>
            <a:gs pos="0">
              <a:schemeClr val="accent1">
                <a:lumMod val="5000"/>
                <a:lumOff val="95000"/>
              </a:schemeClr>
            </a:gs>
            <a:gs pos="100000">
              <a:srgbClr val="EBEAE5">
                <a:lumMod val="76000"/>
              </a:srgb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3B8B651-88CD-4313-A032-8AA6EA28944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6DE471B-25BC-4343-9607-10ACB993D92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a:extLst>
              <a:ext uri="{FF2B5EF4-FFF2-40B4-BE49-F238E27FC236}">
                <a16:creationId xmlns="" xmlns:a16="http://schemas.microsoft.com/office/drawing/2014/main" id="{A953B466-5933-44BA-8DE0-F20EE7C95882}"/>
              </a:ext>
            </a:extLst>
          </p:cNvPr>
          <p:cNvSpPr>
            <a:spLocks noGrp="1"/>
          </p:cNvSpPr>
          <p:nvPr>
            <p:ph type="sldNum" sz="quarter" idx="12"/>
          </p:nvPr>
        </p:nvSpPr>
        <p:spPr/>
        <p:txBody>
          <a:bodyPr/>
          <a:lstStyle/>
          <a:p>
            <a:fld id="{7A36EB7A-6E80-41B5-857D-EA4F8AC56B6F}" type="slidenum">
              <a:rPr lang="ru-RU" smtClean="0"/>
              <a:pPr/>
              <a:t>‹#›</a:t>
            </a:fld>
            <a:endParaRPr lang="ru-RU"/>
          </a:p>
        </p:txBody>
      </p:sp>
      <p:pic>
        <p:nvPicPr>
          <p:cNvPr id="10" name="Рисунок 9">
            <a:extLst>
              <a:ext uri="{FF2B5EF4-FFF2-40B4-BE49-F238E27FC236}">
                <a16:creationId xmlns="" xmlns:a16="http://schemas.microsoft.com/office/drawing/2014/main" id="{DBD59674-C2E5-4B6F-9D1A-B4E9528A4EF0}"/>
              </a:ext>
            </a:extLst>
          </p:cNvPr>
          <p:cNvPicPr>
            <a:picLocks noChangeAspect="1"/>
          </p:cNvPicPr>
          <p:nvPr userDrawn="1"/>
        </p:nvPicPr>
        <p:blipFill>
          <a:blip r:embed="rId2" cstate="screen">
            <a:extLst>
              <a:ext uri="{28A0092B-C50C-407E-A947-70E740481C1C}">
                <a14:useLocalDpi xmlns="" xmlns:a14="http://schemas.microsoft.com/office/drawing/2010/main"/>
              </a:ext>
            </a:extLst>
          </a:blip>
          <a:srcRect/>
          <a:stretch/>
        </p:blipFill>
        <p:spPr>
          <a:xfrm>
            <a:off x="8222742" y="4644000"/>
            <a:ext cx="3875397" cy="2213999"/>
          </a:xfrm>
          <a:prstGeom prst="rect">
            <a:avLst/>
          </a:prstGeom>
        </p:spPr>
      </p:pic>
    </p:spTree>
    <p:extLst>
      <p:ext uri="{BB962C8B-B14F-4D97-AF65-F5344CB8AC3E}">
        <p14:creationId xmlns="" xmlns:p14="http://schemas.microsoft.com/office/powerpoint/2010/main" val="9119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gradFill>
          <a:gsLst>
            <a:gs pos="0">
              <a:schemeClr val="accent1">
                <a:lumMod val="5000"/>
                <a:lumOff val="95000"/>
              </a:schemeClr>
            </a:gs>
            <a:gs pos="100000">
              <a:srgbClr val="EBEAE5">
                <a:lumMod val="76000"/>
              </a:srgb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3B8B651-88CD-4313-A032-8AA6EA289445}"/>
              </a:ext>
            </a:extLst>
          </p:cNvPr>
          <p:cNvSpPr>
            <a:spLocks noGrp="1"/>
          </p:cNvSpPr>
          <p:nvPr>
            <p:ph type="title"/>
          </p:nvPr>
        </p:nvSpPr>
        <p:spPr/>
        <p:txBody>
          <a:bodyPr/>
          <a:lstStyle/>
          <a:p>
            <a:r>
              <a:rPr lang="ru-RU"/>
              <a:t>Образец заголовка</a:t>
            </a:r>
          </a:p>
        </p:txBody>
      </p:sp>
      <p:sp>
        <p:nvSpPr>
          <p:cNvPr id="6" name="Номер слайда 5">
            <a:extLst>
              <a:ext uri="{FF2B5EF4-FFF2-40B4-BE49-F238E27FC236}">
                <a16:creationId xmlns="" xmlns:a16="http://schemas.microsoft.com/office/drawing/2014/main" id="{A953B466-5933-44BA-8DE0-F20EE7C95882}"/>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1187796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8DFAED-1340-4FA5-AB19-404CA645B18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F976BEA-B37C-4A2D-B6F0-3B69C71CF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09C502F-8592-4832-9DD7-631AB8E2C290}"/>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5" name="Нижний колонтитул 4">
            <a:extLst>
              <a:ext uri="{FF2B5EF4-FFF2-40B4-BE49-F238E27FC236}">
                <a16:creationId xmlns="" xmlns:a16="http://schemas.microsoft.com/office/drawing/2014/main" id="{51ED5EDF-F101-4C3B-A36D-D214463CC9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EA5033C-D286-4AFE-8C7F-F1B084D1212C}"/>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8543939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89B1BEE-7A3E-4BDD-A220-9DAC05BE3D1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DBA4B12-9A86-4C8B-9A22-7F028B9555A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65AE69B3-4F40-4729-92C4-9440D6DFCE7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62CA5DF7-3031-468A-8C37-F85AD07C8B97}"/>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6" name="Нижний колонтитул 5">
            <a:extLst>
              <a:ext uri="{FF2B5EF4-FFF2-40B4-BE49-F238E27FC236}">
                <a16:creationId xmlns="" xmlns:a16="http://schemas.microsoft.com/office/drawing/2014/main" id="{0B3E9F7F-C296-41C0-9C43-0C1F00F097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7FDDC83-8E66-4A33-8CB9-B38E92B53328}"/>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24023725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7F310C-E560-4832-8B43-1B73F0F8919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8AF7ED5F-74FF-4BDB-9F9D-FAA435A3D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0573A530-1127-44DB-B48E-97CFA293D6E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B71FC2DC-A709-4C53-BDE0-27E80A03D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930A57BA-963B-4DD9-88B0-5055EAAEED3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410D465A-DECF-410B-AE72-85056B80A243}"/>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8" name="Нижний колонтитул 7">
            <a:extLst>
              <a:ext uri="{FF2B5EF4-FFF2-40B4-BE49-F238E27FC236}">
                <a16:creationId xmlns="" xmlns:a16="http://schemas.microsoft.com/office/drawing/2014/main" id="{720C7100-F7EA-4936-B47B-5F16DF8D8F2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9DF7A1B1-0912-4372-B1F3-EDCC752582EA}"/>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10218156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936ED4-E512-4B3E-9BF0-5466C4545A5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54A21AAF-1260-4AFA-9709-2979F8B3EB15}"/>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4" name="Нижний колонтитул 3">
            <a:extLst>
              <a:ext uri="{FF2B5EF4-FFF2-40B4-BE49-F238E27FC236}">
                <a16:creationId xmlns="" xmlns:a16="http://schemas.microsoft.com/office/drawing/2014/main" id="{F4FD22C5-AD1C-4C81-9ED9-61B7BC1EC3C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460F2187-D98B-403C-BEB7-812488FF2003}"/>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448029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397D7122-583B-49A1-9463-C0E2582383A5}"/>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3" name="Нижний колонтитул 2">
            <a:extLst>
              <a:ext uri="{FF2B5EF4-FFF2-40B4-BE49-F238E27FC236}">
                <a16:creationId xmlns="" xmlns:a16="http://schemas.microsoft.com/office/drawing/2014/main" id="{0AE6B9A0-ED96-498B-BFA0-D11A78128FE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C8D74C2C-153B-457B-A1CE-AD1CB5B43CB8}"/>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36612375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E27382-1C0B-4861-8C2D-94D3DD86432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F025F70-55C7-4B33-B7DD-FC1AFCEB6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D3D8B25-D47C-44B9-8457-D96765250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35135C1-7C40-41B8-A524-13B0B043DF86}"/>
              </a:ext>
            </a:extLst>
          </p:cNvPr>
          <p:cNvSpPr>
            <a:spLocks noGrp="1"/>
          </p:cNvSpPr>
          <p:nvPr>
            <p:ph type="dt" sz="half" idx="10"/>
          </p:nvPr>
        </p:nvSpPr>
        <p:spPr/>
        <p:txBody>
          <a:bodyPr/>
          <a:lstStyle/>
          <a:p>
            <a:fld id="{A32484A0-DB05-4C59-AAC4-38EB2D1FFF6A}" type="datetimeFigureOut">
              <a:rPr lang="ru-RU" smtClean="0"/>
              <a:pPr/>
              <a:t>04.06.2023</a:t>
            </a:fld>
            <a:endParaRPr lang="ru-RU"/>
          </a:p>
        </p:txBody>
      </p:sp>
      <p:sp>
        <p:nvSpPr>
          <p:cNvPr id="6" name="Нижний колонтитул 5">
            <a:extLst>
              <a:ext uri="{FF2B5EF4-FFF2-40B4-BE49-F238E27FC236}">
                <a16:creationId xmlns="" xmlns:a16="http://schemas.microsoft.com/office/drawing/2014/main" id="{779D62E5-FC1B-4F0F-A5BE-F3E78128353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CAB0B734-9946-49DC-9CA2-C4F47E96660F}"/>
              </a:ext>
            </a:extLst>
          </p:cNvPr>
          <p:cNvSpPr>
            <a:spLocks noGrp="1"/>
          </p:cNvSpPr>
          <p:nvPr>
            <p:ph type="sldNum" sz="quarter" idx="12"/>
          </p:nvPr>
        </p:nvSpPr>
        <p:spPr/>
        <p:txBody>
          <a:bodyPr/>
          <a:lstStyle/>
          <a:p>
            <a:fld id="{7A36EB7A-6E80-41B5-857D-EA4F8AC56B6F}" type="slidenum">
              <a:rPr lang="ru-RU" smtClean="0"/>
              <a:pPr/>
              <a:t>‹#›</a:t>
            </a:fld>
            <a:endParaRPr lang="ru-RU"/>
          </a:p>
        </p:txBody>
      </p:sp>
    </p:spTree>
    <p:extLst>
      <p:ext uri="{BB962C8B-B14F-4D97-AF65-F5344CB8AC3E}">
        <p14:creationId xmlns="" xmlns:p14="http://schemas.microsoft.com/office/powerpoint/2010/main" val="255648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64D3E2-15F0-4FA1-8DF8-9289FC836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A77DCF2B-E851-4FB9-9A80-43130E570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EEFAB10-8E66-4F5A-B921-02E157D9E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484A0-DB05-4C59-AAC4-38EB2D1FFF6A}" type="datetimeFigureOut">
              <a:rPr lang="ru-RU" smtClean="0"/>
              <a:pPr/>
              <a:t>04.06.2023</a:t>
            </a:fld>
            <a:endParaRPr lang="ru-RU"/>
          </a:p>
        </p:txBody>
      </p:sp>
      <p:sp>
        <p:nvSpPr>
          <p:cNvPr id="5" name="Нижний колонтитул 4">
            <a:extLst>
              <a:ext uri="{FF2B5EF4-FFF2-40B4-BE49-F238E27FC236}">
                <a16:creationId xmlns="" xmlns:a16="http://schemas.microsoft.com/office/drawing/2014/main" id="{CE09B0AE-6EB8-4AD8-B617-BB0DF9087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A1300BEB-74EC-48D3-9E17-A2E324DDD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6EB7A-6E80-41B5-857D-EA4F8AC56B6F}" type="slidenum">
              <a:rPr lang="ru-RU" smtClean="0"/>
              <a:pPr/>
              <a:t>‹#›</a:t>
            </a:fld>
            <a:endParaRPr lang="ru-RU"/>
          </a:p>
        </p:txBody>
      </p:sp>
      <p:pic>
        <p:nvPicPr>
          <p:cNvPr id="8" name="Рисунок 7">
            <a:hlinkClick r:id="rId16"/>
            <a:extLst>
              <a:ext uri="{FF2B5EF4-FFF2-40B4-BE49-F238E27FC236}">
                <a16:creationId xmlns="" xmlns:a16="http://schemas.microsoft.com/office/drawing/2014/main" id="{09A379CF-106B-4871-B6B4-5AD858D9FDF0}"/>
              </a:ext>
            </a:extLst>
          </p:cNvPr>
          <p:cNvPicPr>
            <a:picLocks noChangeAspect="1"/>
          </p:cNvPicPr>
          <p:nvPr userDrawn="1"/>
        </p:nvPicPr>
        <p:blipFill>
          <a:blip r:embed="rId17">
            <a:extLst>
              <a:ext uri="{28A0092B-C50C-407E-A947-70E740481C1C}">
                <a14:useLocalDpi xmlns=""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 xmlns:p14="http://schemas.microsoft.com/office/powerpoint/2010/main" val="25747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4" r:id="rId1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FDE70B-209F-40D0-BE2F-F77F40698BAA}"/>
              </a:ext>
            </a:extLst>
          </p:cNvPr>
          <p:cNvSpPr>
            <a:spLocks noGrp="1"/>
          </p:cNvSpPr>
          <p:nvPr>
            <p:ph type="ctrTitle"/>
          </p:nvPr>
        </p:nvSpPr>
        <p:spPr/>
        <p:txBody>
          <a:bodyPr>
            <a:normAutofit/>
          </a:bodyPr>
          <a:lstStyle/>
          <a:p>
            <a:r>
              <a:rPr lang="pl-PL" b="1" dirty="0" smtClean="0"/>
              <a:t>Meine Wohnunung</a:t>
            </a:r>
            <a:endParaRPr lang="ru-RU" b="1" dirty="0"/>
          </a:p>
        </p:txBody>
      </p:sp>
    </p:spTree>
    <p:extLst>
      <p:ext uri="{BB962C8B-B14F-4D97-AF65-F5344CB8AC3E}">
        <p14:creationId xmlns="" xmlns:p14="http://schemas.microsoft.com/office/powerpoint/2010/main" val="35057676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de-DE" dirty="0" smtClean="0"/>
              <a:t>Was kann man in diesen Zimmern machen?</a:t>
            </a:r>
            <a:endParaRPr lang="uk-UA" dirty="0"/>
          </a:p>
        </p:txBody>
      </p:sp>
      <p:sp>
        <p:nvSpPr>
          <p:cNvPr id="6" name="Текст 5"/>
          <p:cNvSpPr>
            <a:spLocks noGrp="1"/>
          </p:cNvSpPr>
          <p:nvPr>
            <p:ph type="body" sz="quarter" idx="10"/>
          </p:nvPr>
        </p:nvSpPr>
        <p:spPr>
          <a:xfrm>
            <a:off x="6596066" y="3294062"/>
            <a:ext cx="4572032" cy="3349647"/>
          </a:xfrm>
        </p:spPr>
        <p:txBody>
          <a:bodyPr>
            <a:normAutofit lnSpcReduction="10000"/>
          </a:bodyPr>
          <a:lstStyle/>
          <a:p>
            <a:r>
              <a:rPr lang="de-DE" sz="3200" dirty="0" smtClean="0"/>
              <a:t>duschen, kochen, baden, sich waschen, fernsehen, die Zähne putzen, waschen, Zeitungen oder Zeitschriften lesen, auf die Straße sehen, backen, arbeiten, schreiben, spielen,</a:t>
            </a:r>
            <a:endParaRPr lang="uk-UA" sz="3200" dirty="0"/>
          </a:p>
        </p:txBody>
      </p:sp>
      <p:sp>
        <p:nvSpPr>
          <p:cNvPr id="7" name="Текст 6"/>
          <p:cNvSpPr>
            <a:spLocks noGrp="1"/>
          </p:cNvSpPr>
          <p:nvPr>
            <p:ph type="body" sz="quarter" idx="11"/>
          </p:nvPr>
        </p:nvSpPr>
        <p:spPr>
          <a:xfrm>
            <a:off x="166646" y="2000240"/>
            <a:ext cx="3471850" cy="809625"/>
          </a:xfrm>
        </p:spPr>
        <p:txBody>
          <a:bodyPr/>
          <a:lstStyle/>
          <a:p>
            <a:r>
              <a:rPr lang="pl-PL" sz="3200" dirty="0" smtClean="0"/>
              <a:t>man kann – </a:t>
            </a:r>
            <a:r>
              <a:rPr lang="uk-UA" sz="3200" dirty="0" smtClean="0"/>
              <a:t>можна</a:t>
            </a:r>
          </a:p>
          <a:p>
            <a:endParaRPr lang="uk-UA" dirty="0"/>
          </a:p>
        </p:txBody>
      </p:sp>
      <p:sp>
        <p:nvSpPr>
          <p:cNvPr id="4" name="Прямоугольник 3"/>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10</a:t>
            </a:r>
            <a:endParaRPr lang="uk-UA" sz="2800" b="1" dirty="0"/>
          </a:p>
        </p:txBody>
      </p:sp>
      <p:sp>
        <p:nvSpPr>
          <p:cNvPr id="9" name="TextBox 8"/>
          <p:cNvSpPr txBox="1"/>
          <p:nvPr/>
        </p:nvSpPr>
        <p:spPr>
          <a:xfrm>
            <a:off x="4452926" y="2000240"/>
            <a:ext cx="6429420" cy="830997"/>
          </a:xfrm>
          <a:prstGeom prst="rect">
            <a:avLst/>
          </a:prstGeom>
          <a:noFill/>
        </p:spPr>
        <p:txBody>
          <a:bodyPr wrap="square" rtlCol="0">
            <a:spAutoFit/>
          </a:bodyPr>
          <a:lstStyle/>
          <a:p>
            <a:r>
              <a:rPr lang="pl-PL" sz="2400" b="1" dirty="0" smtClean="0">
                <a:solidFill>
                  <a:schemeClr val="accent6"/>
                </a:solidFill>
              </a:rPr>
              <a:t>Man kann in der Bibliothek ein Buch lesen.</a:t>
            </a:r>
          </a:p>
          <a:p>
            <a:r>
              <a:rPr lang="uk-UA" sz="2400" b="1" dirty="0" smtClean="0">
                <a:solidFill>
                  <a:schemeClr val="accent6"/>
                </a:solidFill>
              </a:rPr>
              <a:t>В бібліотеці можна читати книжку.</a:t>
            </a:r>
            <a:endParaRPr lang="uk-UA" sz="2400" b="1" dirty="0">
              <a:solidFill>
                <a:schemeClr val="accent6"/>
              </a:solidFill>
            </a:endParaRPr>
          </a:p>
        </p:txBody>
      </p:sp>
      <p:sp>
        <p:nvSpPr>
          <p:cNvPr id="10" name="Текст 5"/>
          <p:cNvSpPr txBox="1">
            <a:spLocks/>
          </p:cNvSpPr>
          <p:nvPr/>
        </p:nvSpPr>
        <p:spPr>
          <a:xfrm>
            <a:off x="238084" y="3071810"/>
            <a:ext cx="4857784" cy="3643338"/>
          </a:xfrm>
          <a:prstGeom prst="rect">
            <a:avLst/>
          </a:prstGeom>
        </p:spPr>
        <p:txBody>
          <a:bodyPr vert="horz" lIns="91440" tIns="45720" rIns="91440" bIns="45720" rtlCol="0">
            <a:normAutofit fontScale="92500" lnSpcReduction="20000"/>
          </a:bodyPr>
          <a:lstStyle/>
          <a:p>
            <a:r>
              <a:rPr lang="de-DE" sz="2800" dirty="0" smtClean="0"/>
              <a:t>Im Badezimmer kann man </a:t>
            </a:r>
            <a:r>
              <a:rPr lang="de-DE" sz="2800" dirty="0" smtClean="0"/>
              <a:t>.. </a:t>
            </a:r>
            <a:endParaRPr lang="pl-PL" sz="2800" dirty="0" smtClean="0"/>
          </a:p>
          <a:p>
            <a:r>
              <a:rPr lang="de-DE" sz="2800" dirty="0" smtClean="0"/>
              <a:t>Im </a:t>
            </a:r>
            <a:r>
              <a:rPr lang="de-DE" sz="2800" dirty="0" smtClean="0"/>
              <a:t>Kinderzimmer</a:t>
            </a:r>
            <a:r>
              <a:rPr lang="uk-UA" sz="2800" dirty="0" smtClean="0"/>
              <a:t> </a:t>
            </a:r>
            <a:r>
              <a:rPr lang="pl-PL" sz="2800" dirty="0" smtClean="0"/>
              <a:t>kann man</a:t>
            </a:r>
            <a:r>
              <a:rPr lang="de-DE" sz="2800" dirty="0" smtClean="0"/>
              <a:t>... </a:t>
            </a:r>
            <a:endParaRPr lang="pl-PL" sz="2800" dirty="0" smtClean="0"/>
          </a:p>
          <a:p>
            <a:r>
              <a:rPr lang="de-DE" sz="2800" dirty="0" smtClean="0"/>
              <a:t>Im </a:t>
            </a:r>
            <a:r>
              <a:rPr lang="de-DE" sz="2800" dirty="0" smtClean="0"/>
              <a:t>Schlafzimmer</a:t>
            </a:r>
            <a:r>
              <a:rPr lang="pl-PL" sz="2800" dirty="0" smtClean="0"/>
              <a:t> kann man</a:t>
            </a:r>
            <a:r>
              <a:rPr lang="de-DE" sz="2800" dirty="0" smtClean="0"/>
              <a:t> </a:t>
            </a:r>
            <a:r>
              <a:rPr lang="pl-PL" sz="2800" dirty="0" smtClean="0"/>
              <a:t>.</a:t>
            </a:r>
            <a:r>
              <a:rPr lang="de-DE" sz="2800" dirty="0" smtClean="0"/>
              <a:t>.. </a:t>
            </a:r>
            <a:endParaRPr lang="pl-PL" sz="2800" dirty="0" smtClean="0"/>
          </a:p>
          <a:p>
            <a:r>
              <a:rPr lang="de-DE" sz="2800" dirty="0" smtClean="0"/>
              <a:t> Im Wohnzimmer </a:t>
            </a:r>
            <a:r>
              <a:rPr lang="pl-PL" sz="2800" dirty="0" smtClean="0"/>
              <a:t>kann man</a:t>
            </a:r>
            <a:r>
              <a:rPr lang="de-DE" sz="2800" dirty="0" smtClean="0"/>
              <a:t>... </a:t>
            </a:r>
            <a:endParaRPr lang="uk-UA" sz="2800" dirty="0" smtClean="0"/>
          </a:p>
          <a:p>
            <a:r>
              <a:rPr lang="de-DE" sz="2800" dirty="0" smtClean="0"/>
              <a:t>Im Arbeitszimmer</a:t>
            </a:r>
            <a:r>
              <a:rPr lang="pl-PL" sz="2800" dirty="0" smtClean="0"/>
              <a:t>  kann man ...</a:t>
            </a:r>
            <a:endParaRPr lang="uk-UA" sz="2800" dirty="0" smtClean="0"/>
          </a:p>
          <a:p>
            <a:r>
              <a:rPr lang="de-DE" sz="2800" dirty="0" smtClean="0"/>
              <a:t>  </a:t>
            </a:r>
            <a:endParaRPr lang="pl-PL" sz="2800" dirty="0" smtClean="0"/>
          </a:p>
          <a:p>
            <a:r>
              <a:rPr lang="de-DE" sz="2800" dirty="0" smtClean="0">
                <a:solidFill>
                  <a:srgbClr val="C00000"/>
                </a:solidFill>
              </a:rPr>
              <a:t>In </a:t>
            </a:r>
            <a:r>
              <a:rPr lang="de-DE" sz="2800" dirty="0" smtClean="0">
                <a:solidFill>
                  <a:srgbClr val="C00000"/>
                </a:solidFill>
              </a:rPr>
              <a:t>der </a:t>
            </a:r>
            <a:r>
              <a:rPr lang="de-DE" sz="2800" dirty="0" smtClean="0"/>
              <a:t>Küche ... </a:t>
            </a:r>
            <a:endParaRPr lang="uk-UA" sz="2800" dirty="0" smtClean="0"/>
          </a:p>
          <a:p>
            <a:endParaRPr lang="pl-PL" sz="2800" dirty="0" smtClean="0"/>
          </a:p>
          <a:p>
            <a:r>
              <a:rPr lang="de-DE" sz="2800" dirty="0" smtClean="0"/>
              <a:t>Auf </a:t>
            </a:r>
            <a:r>
              <a:rPr lang="de-DE" sz="2800" dirty="0" smtClean="0"/>
              <a:t>dem Flur ... </a:t>
            </a:r>
            <a:endParaRPr lang="pl-PL" sz="2800" dirty="0" smtClean="0"/>
          </a:p>
          <a:p>
            <a:r>
              <a:rPr lang="de-DE" sz="2800" dirty="0" smtClean="0"/>
              <a:t>Auf </a:t>
            </a:r>
            <a:r>
              <a:rPr lang="de-DE" sz="2800" dirty="0" smtClean="0"/>
              <a:t>dem Balkon</a:t>
            </a:r>
            <a:r>
              <a:rPr lang="pl-PL" sz="2800" dirty="0" smtClean="0"/>
              <a:t>.</a:t>
            </a:r>
            <a:r>
              <a:rPr lang="de-DE" sz="2800" dirty="0" smtClean="0"/>
              <a:t>..</a:t>
            </a:r>
            <a:endParaRPr lang="pl-PL" sz="2800" dirty="0" smtClean="0"/>
          </a:p>
          <a:p>
            <a:endParaRPr lang="uk-UA"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de-DE" dirty="0" smtClean="0"/>
              <a:t>Was kann man in diesen Zimmern machen?</a:t>
            </a:r>
            <a:endParaRPr lang="uk-UA" dirty="0"/>
          </a:p>
        </p:txBody>
      </p:sp>
      <p:sp>
        <p:nvSpPr>
          <p:cNvPr id="6" name="Текст 5"/>
          <p:cNvSpPr>
            <a:spLocks noGrp="1"/>
          </p:cNvSpPr>
          <p:nvPr>
            <p:ph type="body" sz="quarter" idx="10"/>
          </p:nvPr>
        </p:nvSpPr>
        <p:spPr>
          <a:xfrm>
            <a:off x="6596066" y="3294062"/>
            <a:ext cx="4572032" cy="3349647"/>
          </a:xfrm>
        </p:spPr>
        <p:txBody>
          <a:bodyPr>
            <a:normAutofit/>
          </a:bodyPr>
          <a:lstStyle/>
          <a:p>
            <a:r>
              <a:rPr lang="de-DE" sz="3200" dirty="0" smtClean="0"/>
              <a:t>am Computer arbeiten, Hausaufgaben machen, braten, sich sonnen, den Mantel oder die Jacke in den Kleiderschrank hängen, das Geschirr abwaschen, schlafen</a:t>
            </a:r>
            <a:endParaRPr lang="uk-UA" sz="3200" dirty="0"/>
          </a:p>
        </p:txBody>
      </p:sp>
      <p:sp>
        <p:nvSpPr>
          <p:cNvPr id="7" name="Текст 6"/>
          <p:cNvSpPr>
            <a:spLocks noGrp="1"/>
          </p:cNvSpPr>
          <p:nvPr>
            <p:ph type="body" sz="quarter" idx="11"/>
          </p:nvPr>
        </p:nvSpPr>
        <p:spPr>
          <a:xfrm>
            <a:off x="166646" y="2000240"/>
            <a:ext cx="3471850" cy="809625"/>
          </a:xfrm>
        </p:spPr>
        <p:txBody>
          <a:bodyPr/>
          <a:lstStyle/>
          <a:p>
            <a:r>
              <a:rPr lang="pl-PL" sz="3200" dirty="0" smtClean="0"/>
              <a:t>man kann – </a:t>
            </a:r>
            <a:r>
              <a:rPr lang="uk-UA" sz="3200" dirty="0" smtClean="0"/>
              <a:t>можна</a:t>
            </a:r>
          </a:p>
          <a:p>
            <a:endParaRPr lang="uk-UA" dirty="0"/>
          </a:p>
        </p:txBody>
      </p:sp>
      <p:sp>
        <p:nvSpPr>
          <p:cNvPr id="4" name="Прямоугольник 3"/>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1</a:t>
            </a:r>
            <a:endParaRPr lang="uk-UA" sz="2800" b="1" dirty="0"/>
          </a:p>
        </p:txBody>
      </p:sp>
      <p:sp>
        <p:nvSpPr>
          <p:cNvPr id="9" name="TextBox 8"/>
          <p:cNvSpPr txBox="1"/>
          <p:nvPr/>
        </p:nvSpPr>
        <p:spPr>
          <a:xfrm>
            <a:off x="4452926" y="2000240"/>
            <a:ext cx="6429420" cy="830997"/>
          </a:xfrm>
          <a:prstGeom prst="rect">
            <a:avLst/>
          </a:prstGeom>
          <a:noFill/>
        </p:spPr>
        <p:txBody>
          <a:bodyPr wrap="square" rtlCol="0">
            <a:spAutoFit/>
          </a:bodyPr>
          <a:lstStyle/>
          <a:p>
            <a:r>
              <a:rPr lang="pl-PL" sz="2400" b="1" dirty="0" smtClean="0">
                <a:solidFill>
                  <a:schemeClr val="accent6"/>
                </a:solidFill>
              </a:rPr>
              <a:t>Man kann in der Bibliothek ein Buch lesen.</a:t>
            </a:r>
          </a:p>
          <a:p>
            <a:r>
              <a:rPr lang="uk-UA" sz="2400" b="1" dirty="0" smtClean="0">
                <a:solidFill>
                  <a:schemeClr val="accent6"/>
                </a:solidFill>
              </a:rPr>
              <a:t>В бібліотеці можна читати книжку.</a:t>
            </a:r>
            <a:endParaRPr lang="uk-UA" sz="2400" b="1" dirty="0">
              <a:solidFill>
                <a:schemeClr val="accent6"/>
              </a:solidFill>
            </a:endParaRPr>
          </a:p>
        </p:txBody>
      </p:sp>
      <p:sp>
        <p:nvSpPr>
          <p:cNvPr id="10" name="Текст 5"/>
          <p:cNvSpPr txBox="1">
            <a:spLocks/>
          </p:cNvSpPr>
          <p:nvPr/>
        </p:nvSpPr>
        <p:spPr>
          <a:xfrm>
            <a:off x="238084" y="3071810"/>
            <a:ext cx="4857784" cy="3643338"/>
          </a:xfrm>
          <a:prstGeom prst="rect">
            <a:avLst/>
          </a:prstGeom>
        </p:spPr>
        <p:txBody>
          <a:bodyPr vert="horz" lIns="91440" tIns="45720" rIns="91440" bIns="45720" rtlCol="0">
            <a:normAutofit fontScale="92500" lnSpcReduction="20000"/>
          </a:bodyPr>
          <a:lstStyle/>
          <a:p>
            <a:r>
              <a:rPr lang="de-DE" sz="2800" dirty="0" smtClean="0"/>
              <a:t>Im Badezimmer kann man </a:t>
            </a:r>
            <a:r>
              <a:rPr lang="de-DE" sz="2800" dirty="0" smtClean="0"/>
              <a:t>.. </a:t>
            </a:r>
            <a:endParaRPr lang="pl-PL" sz="2800" dirty="0" smtClean="0"/>
          </a:p>
          <a:p>
            <a:r>
              <a:rPr lang="de-DE" sz="2800" dirty="0" smtClean="0"/>
              <a:t>Im </a:t>
            </a:r>
            <a:r>
              <a:rPr lang="de-DE" sz="2800" dirty="0" smtClean="0"/>
              <a:t>Kinderzimmer</a:t>
            </a:r>
            <a:r>
              <a:rPr lang="uk-UA" sz="2800" dirty="0" smtClean="0"/>
              <a:t> </a:t>
            </a:r>
            <a:r>
              <a:rPr lang="pl-PL" sz="2800" dirty="0" smtClean="0"/>
              <a:t>kann man</a:t>
            </a:r>
            <a:r>
              <a:rPr lang="de-DE" sz="2800" dirty="0" smtClean="0"/>
              <a:t>... </a:t>
            </a:r>
            <a:endParaRPr lang="pl-PL" sz="2800" dirty="0" smtClean="0"/>
          </a:p>
          <a:p>
            <a:r>
              <a:rPr lang="de-DE" sz="2800" dirty="0" smtClean="0"/>
              <a:t>Im </a:t>
            </a:r>
            <a:r>
              <a:rPr lang="de-DE" sz="2800" dirty="0" smtClean="0"/>
              <a:t>Schlafzimmer</a:t>
            </a:r>
            <a:r>
              <a:rPr lang="pl-PL" sz="2800" dirty="0" smtClean="0"/>
              <a:t> kann man</a:t>
            </a:r>
            <a:r>
              <a:rPr lang="de-DE" sz="2800" dirty="0" smtClean="0"/>
              <a:t> </a:t>
            </a:r>
            <a:r>
              <a:rPr lang="pl-PL" sz="2800" dirty="0" smtClean="0"/>
              <a:t>.</a:t>
            </a:r>
            <a:r>
              <a:rPr lang="de-DE" sz="2800" dirty="0" smtClean="0"/>
              <a:t>.. </a:t>
            </a:r>
            <a:endParaRPr lang="pl-PL" sz="2800" dirty="0" smtClean="0"/>
          </a:p>
          <a:p>
            <a:r>
              <a:rPr lang="de-DE" sz="2800" dirty="0" smtClean="0"/>
              <a:t> Im Wohnzimmer </a:t>
            </a:r>
            <a:r>
              <a:rPr lang="pl-PL" sz="2800" dirty="0" smtClean="0"/>
              <a:t>kann man</a:t>
            </a:r>
            <a:r>
              <a:rPr lang="de-DE" sz="2800" dirty="0" smtClean="0"/>
              <a:t>... </a:t>
            </a:r>
            <a:endParaRPr lang="uk-UA" sz="2800" dirty="0" smtClean="0"/>
          </a:p>
          <a:p>
            <a:r>
              <a:rPr lang="de-DE" sz="2800" dirty="0" smtClean="0"/>
              <a:t>Im Arbeitszimmer</a:t>
            </a:r>
            <a:r>
              <a:rPr lang="pl-PL" sz="2800" dirty="0" smtClean="0"/>
              <a:t>  kann man ...</a:t>
            </a:r>
            <a:endParaRPr lang="uk-UA" sz="2800" dirty="0" smtClean="0"/>
          </a:p>
          <a:p>
            <a:r>
              <a:rPr lang="de-DE" sz="2800" dirty="0" smtClean="0"/>
              <a:t>  </a:t>
            </a:r>
            <a:endParaRPr lang="pl-PL" sz="2800" dirty="0" smtClean="0"/>
          </a:p>
          <a:p>
            <a:r>
              <a:rPr lang="de-DE" sz="2800" dirty="0" smtClean="0">
                <a:solidFill>
                  <a:srgbClr val="C00000"/>
                </a:solidFill>
              </a:rPr>
              <a:t>In </a:t>
            </a:r>
            <a:r>
              <a:rPr lang="de-DE" sz="2800" dirty="0" smtClean="0">
                <a:solidFill>
                  <a:srgbClr val="C00000"/>
                </a:solidFill>
              </a:rPr>
              <a:t>der </a:t>
            </a:r>
            <a:r>
              <a:rPr lang="de-DE" sz="2800" dirty="0" smtClean="0"/>
              <a:t>Küche ... </a:t>
            </a:r>
            <a:endParaRPr lang="uk-UA" sz="2800" dirty="0" smtClean="0"/>
          </a:p>
          <a:p>
            <a:endParaRPr lang="pl-PL" sz="2800" dirty="0" smtClean="0"/>
          </a:p>
          <a:p>
            <a:r>
              <a:rPr lang="de-DE" sz="2800" dirty="0" smtClean="0"/>
              <a:t>Auf </a:t>
            </a:r>
            <a:r>
              <a:rPr lang="de-DE" sz="2800" dirty="0" smtClean="0"/>
              <a:t>dem Flur ... </a:t>
            </a:r>
            <a:endParaRPr lang="pl-PL" sz="2800" dirty="0" smtClean="0"/>
          </a:p>
          <a:p>
            <a:r>
              <a:rPr lang="de-DE" sz="2800" dirty="0" smtClean="0"/>
              <a:t>Auf </a:t>
            </a:r>
            <a:r>
              <a:rPr lang="de-DE" sz="2800" dirty="0" smtClean="0"/>
              <a:t>dem Balkon</a:t>
            </a:r>
            <a:r>
              <a:rPr lang="pl-PL" sz="2800" dirty="0" smtClean="0"/>
              <a:t>.</a:t>
            </a:r>
            <a:r>
              <a:rPr lang="de-DE" sz="2800" dirty="0" smtClean="0"/>
              <a:t>..</a:t>
            </a:r>
            <a:endParaRPr lang="pl-PL" sz="2800" dirty="0" smtClean="0"/>
          </a:p>
          <a:p>
            <a:endParaRPr lang="uk-UA"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6BC5372-AC3B-40B7-9C57-9B590A8801D3}"/>
              </a:ext>
            </a:extLst>
          </p:cNvPr>
          <p:cNvSpPr>
            <a:spLocks noGrp="1"/>
          </p:cNvSpPr>
          <p:nvPr>
            <p:ph type="title"/>
          </p:nvPr>
        </p:nvSpPr>
        <p:spPr>
          <a:xfrm>
            <a:off x="5953124" y="365125"/>
            <a:ext cx="5400676" cy="6492875"/>
          </a:xfrm>
        </p:spPr>
        <p:txBody>
          <a:bodyPr>
            <a:normAutofit/>
          </a:bodyPr>
          <a:lstStyle/>
          <a:p>
            <a:r>
              <a:rPr lang="en-US" dirty="0" err="1" smtClean="0"/>
              <a:t>Wo</a:t>
            </a:r>
            <a:r>
              <a:rPr lang="en-US" dirty="0" smtClean="0"/>
              <a:t> </a:t>
            </a:r>
            <a:r>
              <a:rPr lang="en-US" dirty="0" err="1" smtClean="0"/>
              <a:t>sind</a:t>
            </a:r>
            <a:r>
              <a:rPr lang="en-US" dirty="0" smtClean="0"/>
              <a:t> die </a:t>
            </a:r>
            <a:r>
              <a:rPr lang="en-US" dirty="0" err="1" smtClean="0"/>
              <a:t>Möbel</a:t>
            </a:r>
            <a:r>
              <a:rPr lang="en-US" dirty="0" smtClean="0"/>
              <a:t>? </a:t>
            </a:r>
            <a:r>
              <a:rPr lang="pl-PL" b="1" dirty="0" smtClean="0"/>
              <a:t/>
            </a:r>
            <a:br>
              <a:rPr lang="pl-PL" b="1" dirty="0" smtClean="0"/>
            </a:br>
            <a:r>
              <a:rPr lang="pl-PL" b="1" dirty="0" smtClean="0"/>
              <a:t/>
            </a:r>
            <a:br>
              <a:rPr lang="pl-PL" b="1" dirty="0" smtClean="0"/>
            </a:br>
            <a:r>
              <a:rPr lang="pl-PL" b="1" dirty="0" smtClean="0"/>
              <a:t/>
            </a:r>
            <a:br>
              <a:rPr lang="pl-PL" b="1" dirty="0" smtClean="0"/>
            </a:br>
            <a:r>
              <a:rPr lang="uk-UA" b="1" dirty="0" smtClean="0"/>
              <a:t/>
            </a:r>
            <a:br>
              <a:rPr lang="uk-UA" b="1" dirty="0" smtClean="0"/>
            </a:br>
            <a:r>
              <a:rPr lang="pl-PL" b="1" dirty="0" smtClean="0"/>
              <a:t> </a:t>
            </a:r>
            <a:endParaRPr lang="ru-RU" dirty="0"/>
          </a:p>
        </p:txBody>
      </p:sp>
      <p:pic>
        <p:nvPicPr>
          <p:cNvPr id="2050" name="Picture 2"/>
          <p:cNvPicPr>
            <a:picLocks noChangeAspect="1" noChangeArrowheads="1"/>
          </p:cNvPicPr>
          <p:nvPr/>
        </p:nvPicPr>
        <p:blipFill>
          <a:blip r:embed="rId2"/>
          <a:srcRect/>
          <a:stretch>
            <a:fillRect/>
          </a:stretch>
        </p:blipFill>
        <p:spPr bwMode="auto">
          <a:xfrm>
            <a:off x="0" y="0"/>
            <a:ext cx="4755734" cy="6858000"/>
          </a:xfrm>
          <a:prstGeom prst="rect">
            <a:avLst/>
          </a:prstGeom>
          <a:noFill/>
          <a:ln w="9525">
            <a:noFill/>
            <a:miter lim="800000"/>
            <a:headEnd/>
            <a:tailEnd/>
          </a:ln>
          <a:effectLst/>
        </p:spPr>
      </p:pic>
      <p:sp>
        <p:nvSpPr>
          <p:cNvPr id="4" name="Прямоугольник 3"/>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2</a:t>
            </a:r>
            <a:endParaRPr lang="uk-UA" sz="2800" b="1" dirty="0"/>
          </a:p>
        </p:txBody>
      </p:sp>
    </p:spTree>
    <p:extLst>
      <p:ext uri="{BB962C8B-B14F-4D97-AF65-F5344CB8AC3E}">
        <p14:creationId xmlns="" xmlns:p14="http://schemas.microsoft.com/office/powerpoint/2010/main" val="1695052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20166" y="0"/>
            <a:ext cx="3071834" cy="2071702"/>
          </a:xfrm>
        </p:spPr>
        <p:txBody>
          <a:bodyPr>
            <a:normAutofit/>
          </a:bodyPr>
          <a:lstStyle/>
          <a:p>
            <a:pPr algn="ctr"/>
            <a:r>
              <a:rPr lang="uk-UA" b="1" dirty="0" smtClean="0">
                <a:solidFill>
                  <a:srgbClr val="C00000"/>
                </a:solidFill>
              </a:rPr>
              <a:t>Вивчіть </a:t>
            </a:r>
            <a:r>
              <a:rPr lang="en-US" b="1" dirty="0" smtClean="0">
                <a:solidFill>
                  <a:srgbClr val="C00000"/>
                </a:solidFill>
              </a:rPr>
              <a:t/>
            </a:r>
            <a:br>
              <a:rPr lang="en-US" b="1" dirty="0" smtClean="0">
                <a:solidFill>
                  <a:srgbClr val="C00000"/>
                </a:solidFill>
              </a:rPr>
            </a:br>
            <a:r>
              <a:rPr lang="uk-UA" b="1" dirty="0" smtClean="0">
                <a:solidFill>
                  <a:srgbClr val="C00000"/>
                </a:solidFill>
              </a:rPr>
              <a:t>напам</a:t>
            </a:r>
            <a:r>
              <a:rPr lang="uk-UA" b="1" dirty="0" smtClean="0">
                <a:solidFill>
                  <a:srgbClr val="C00000"/>
                </a:solidFill>
                <a:latin typeface="Times New Roman"/>
                <a:cs typeface="Times New Roman"/>
              </a:rPr>
              <a:t>'</a:t>
            </a:r>
            <a:r>
              <a:rPr lang="uk-UA" b="1" dirty="0" smtClean="0">
                <a:solidFill>
                  <a:srgbClr val="C00000"/>
                </a:solidFill>
              </a:rPr>
              <a:t>ять </a:t>
            </a:r>
            <a:r>
              <a:rPr lang="en-US" b="1" dirty="0" smtClean="0">
                <a:solidFill>
                  <a:srgbClr val="C00000"/>
                </a:solidFill>
              </a:rPr>
              <a:t/>
            </a:r>
            <a:br>
              <a:rPr lang="en-US" b="1" dirty="0" smtClean="0">
                <a:solidFill>
                  <a:srgbClr val="C00000"/>
                </a:solidFill>
              </a:rPr>
            </a:br>
            <a:r>
              <a:rPr lang="uk-UA" b="1" dirty="0" smtClean="0">
                <a:solidFill>
                  <a:srgbClr val="C00000"/>
                </a:solidFill>
              </a:rPr>
              <a:t>слова!</a:t>
            </a:r>
            <a:endParaRPr lang="uk-UA" dirty="0"/>
          </a:p>
        </p:txBody>
      </p:sp>
      <p:graphicFrame>
        <p:nvGraphicFramePr>
          <p:cNvPr id="4" name="Таблица 3"/>
          <p:cNvGraphicFramePr>
            <a:graphicFrameLocks noGrp="1"/>
          </p:cNvGraphicFramePr>
          <p:nvPr/>
        </p:nvGraphicFramePr>
        <p:xfrm>
          <a:off x="238084" y="0"/>
          <a:ext cx="5643602" cy="6583680"/>
        </p:xfrm>
        <a:graphic>
          <a:graphicData uri="http://schemas.openxmlformats.org/drawingml/2006/table">
            <a:tbl>
              <a:tblPr/>
              <a:tblGrid>
                <a:gridCol w="563668"/>
                <a:gridCol w="3198734"/>
                <a:gridCol w="1881200"/>
              </a:tblGrid>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a:t>
                      </a:r>
                      <a:endParaRPr lang="en-US"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a:latin typeface="Calibri"/>
                          <a:ea typeface="Calibri"/>
                          <a:cs typeface="Times New Roman"/>
                        </a:rPr>
                        <a:t>die M</a:t>
                      </a:r>
                      <a:r>
                        <a:rPr lang="pl-PL" sz="1600">
                          <a:latin typeface="Times New Roman"/>
                          <a:ea typeface="Calibri"/>
                          <a:cs typeface="Times New Roman"/>
                        </a:rPr>
                        <a:t>ӧ</a:t>
                      </a:r>
                      <a:r>
                        <a:rPr lang="en-US" sz="1600">
                          <a:latin typeface="Calibri"/>
                          <a:ea typeface="Calibri"/>
                          <a:cs typeface="Times New Roman"/>
                        </a:rPr>
                        <a:t>bel (Pl.), </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меблі</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2</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a:latin typeface="Calibri"/>
                          <a:ea typeface="Calibri"/>
                          <a:cs typeface="Times New Roman"/>
                        </a:rPr>
                        <a:t>das Regal (-e), </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полиця</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3</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Sessel</a:t>
                      </a:r>
                      <a:r>
                        <a:rPr lang="en-US" sz="1600" dirty="0">
                          <a:latin typeface="Calibri"/>
                          <a:ea typeface="Calibri"/>
                          <a:cs typeface="Times New Roman"/>
                        </a:rPr>
                        <a:t> (-), </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крісло (м’яке)</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4</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a:latin typeface="Calibri"/>
                          <a:ea typeface="Calibri"/>
                          <a:cs typeface="Times New Roman"/>
                        </a:rPr>
                        <a:t>das Sofa (-s), </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софа (диван)</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5</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a:latin typeface="Calibri"/>
                          <a:ea typeface="Calibri"/>
                          <a:cs typeface="Times New Roman"/>
                        </a:rPr>
                        <a:t>der Fernseher (-), </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телевізор</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6</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a:latin typeface="Calibri"/>
                          <a:ea typeface="Calibri"/>
                          <a:cs typeface="Times New Roman"/>
                        </a:rPr>
                        <a:t>der Fu</a:t>
                      </a:r>
                      <a:r>
                        <a:rPr lang="en-US" sz="1600">
                          <a:latin typeface="Times New Roman"/>
                          <a:ea typeface="Calibri"/>
                          <a:cs typeface="Times New Roman"/>
                        </a:rPr>
                        <a:t>β</a:t>
                      </a:r>
                      <a:r>
                        <a:rPr lang="en-US" sz="1600">
                          <a:latin typeface="Calibri"/>
                          <a:ea typeface="Calibri"/>
                          <a:cs typeface="Times New Roman"/>
                        </a:rPr>
                        <a:t>boden (-’’-), </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підлога</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7</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Gasherd</a:t>
                      </a:r>
                      <a:r>
                        <a:rPr lang="en-US" sz="1600" dirty="0">
                          <a:latin typeface="Calibri"/>
                          <a:ea typeface="Calibri"/>
                          <a:cs typeface="Times New Roman"/>
                        </a:rPr>
                        <a:t> (-e), </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газова плита</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8</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Elektroherd</a:t>
                      </a:r>
                      <a:r>
                        <a:rPr lang="en-US" sz="1600" dirty="0">
                          <a:latin typeface="Calibri"/>
                          <a:ea typeface="Calibri"/>
                          <a:cs typeface="Times New Roman"/>
                        </a:rPr>
                        <a:t> (-e),</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електрична плита</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9</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a:latin typeface="Calibri"/>
                          <a:ea typeface="Calibri"/>
                          <a:cs typeface="Times New Roman"/>
                        </a:rPr>
                        <a:t>die Kommode (-n), </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комод</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10</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Schrank</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шафа</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11</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K</a:t>
                      </a:r>
                      <a:r>
                        <a:rPr lang="en-US" sz="1600" dirty="0" err="1">
                          <a:latin typeface="Times New Roman"/>
                          <a:ea typeface="Calibri"/>
                          <a:cs typeface="Times New Roman"/>
                        </a:rPr>
                        <a:t>ü</a:t>
                      </a:r>
                      <a:r>
                        <a:rPr lang="en-US" sz="1600" dirty="0" err="1">
                          <a:latin typeface="Calibri"/>
                          <a:ea typeface="Calibri"/>
                          <a:cs typeface="Times New Roman"/>
                        </a:rPr>
                        <a:t>chenschrank</a:t>
                      </a:r>
                      <a:r>
                        <a:rPr lang="en-US" sz="1600" dirty="0">
                          <a:latin typeface="Calibri"/>
                          <a:ea typeface="Calibri"/>
                          <a:cs typeface="Times New Roman"/>
                        </a:rPr>
                        <a:t> (-’’-e), </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кухонна шафа</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12</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Kleiderschrank</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шафа для одягу</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13</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a:latin typeface="Calibri"/>
                          <a:ea typeface="Calibri"/>
                          <a:cs typeface="Times New Roman"/>
                        </a:rPr>
                        <a:t>das </a:t>
                      </a:r>
                      <a:r>
                        <a:rPr lang="en-US" sz="1600" dirty="0" err="1">
                          <a:latin typeface="Calibri"/>
                          <a:ea typeface="Calibri"/>
                          <a:cs typeface="Times New Roman"/>
                        </a:rPr>
                        <a:t>Nachttischchen</a:t>
                      </a:r>
                      <a:r>
                        <a:rPr lang="en-US" sz="1600" dirty="0">
                          <a:latin typeface="Calibri"/>
                          <a:ea typeface="Calibri"/>
                          <a:cs typeface="Times New Roman"/>
                        </a:rPr>
                        <a:t> (-), </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столик</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14</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a:latin typeface="Calibri"/>
                          <a:ea typeface="Calibri"/>
                          <a:cs typeface="Times New Roman"/>
                        </a:rPr>
                        <a:t>der Teppich (-e), </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килим</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15</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a:latin typeface="Calibri"/>
                          <a:ea typeface="Calibri"/>
                          <a:cs typeface="Times New Roman"/>
                        </a:rPr>
                        <a:t>in </a:t>
                      </a:r>
                      <a:r>
                        <a:rPr lang="en-US" sz="1600" dirty="0" err="1">
                          <a:latin typeface="Calibri"/>
                          <a:ea typeface="Calibri"/>
                          <a:cs typeface="Times New Roman"/>
                        </a:rPr>
                        <a:t>der</a:t>
                      </a:r>
                      <a:r>
                        <a:rPr lang="en-US" sz="1600" dirty="0">
                          <a:latin typeface="Calibri"/>
                          <a:ea typeface="Calibri"/>
                          <a:cs typeface="Times New Roman"/>
                        </a:rPr>
                        <a:t> </a:t>
                      </a:r>
                      <a:r>
                        <a:rPr lang="en-US" sz="1600" dirty="0" err="1">
                          <a:latin typeface="Calibri"/>
                          <a:ea typeface="Calibri"/>
                          <a:cs typeface="Times New Roman"/>
                        </a:rPr>
                        <a:t>Ecke</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у куті</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16</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a:latin typeface="Calibri"/>
                          <a:ea typeface="Calibri"/>
                          <a:cs typeface="Times New Roman"/>
                        </a:rPr>
                        <a:t>die Lampe</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a:latin typeface="Calibri"/>
                          <a:ea typeface="Calibri"/>
                          <a:cs typeface="Times New Roman"/>
                        </a:rPr>
                        <a:t>лампа</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17</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a:latin typeface="Calibri"/>
                          <a:ea typeface="Calibri"/>
                          <a:cs typeface="Times New Roman"/>
                        </a:rPr>
                        <a:t>die Sehlampe</a:t>
                      </a:r>
                      <a:endParaRPr lang="uk-UA" sz="105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Calibri"/>
                          <a:ea typeface="Calibri"/>
                          <a:cs typeface="Times New Roman"/>
                        </a:rPr>
                        <a:t>торшер</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077">
                <a:tc>
                  <a:txBody>
                    <a:bodyPr/>
                    <a:lstStyle/>
                    <a:p>
                      <a:pPr marL="342900" lvl="0" indent="-342900">
                        <a:lnSpc>
                          <a:spcPct val="150000"/>
                        </a:lnSpc>
                        <a:spcAft>
                          <a:spcPts val="0"/>
                        </a:spcAft>
                        <a:buFont typeface="+mj-lt"/>
                        <a:buNone/>
                      </a:pPr>
                      <a:r>
                        <a:rPr lang="en-US" sz="1600" dirty="0" smtClean="0">
                          <a:solidFill>
                            <a:schemeClr val="tx1">
                              <a:lumMod val="50000"/>
                            </a:schemeClr>
                          </a:solidFill>
                          <a:latin typeface="Calibri"/>
                          <a:ea typeface="Calibri"/>
                          <a:cs typeface="Times New Roman"/>
                        </a:rPr>
                        <a:t>18</a:t>
                      </a:r>
                      <a:endParaRPr lang="pl-PL" sz="1600" dirty="0">
                        <a:solidFill>
                          <a:schemeClr val="tx1">
                            <a:lumMod val="50000"/>
                          </a:schemeClr>
                        </a:solidFill>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600" dirty="0">
                          <a:latin typeface="Calibri"/>
                          <a:ea typeface="Calibri"/>
                          <a:cs typeface="Times New Roman"/>
                        </a:rPr>
                        <a:t>die </a:t>
                      </a:r>
                      <a:r>
                        <a:rPr lang="en-US" sz="1600" dirty="0" err="1">
                          <a:latin typeface="Calibri"/>
                          <a:ea typeface="Calibri"/>
                          <a:cs typeface="Times New Roman"/>
                        </a:rPr>
                        <a:t>Tischlampe</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Calibri"/>
                          <a:ea typeface="Calibri"/>
                          <a:cs typeface="Times New Roman"/>
                        </a:rPr>
                        <a:t>настільна лампа</a:t>
                      </a:r>
                      <a:endParaRPr lang="uk-UA" sz="1050" dirty="0">
                        <a:latin typeface="Calibri"/>
                        <a:ea typeface="Calibri"/>
                        <a:cs typeface="Times New Roman"/>
                      </a:endParaRP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3" name="Picture 1"/>
          <p:cNvPicPr>
            <a:picLocks noChangeAspect="1" noChangeArrowheads="1"/>
          </p:cNvPicPr>
          <p:nvPr/>
        </p:nvPicPr>
        <p:blipFill>
          <a:blip r:embed="rId2"/>
          <a:srcRect/>
          <a:stretch>
            <a:fillRect/>
          </a:stretch>
        </p:blipFill>
        <p:spPr bwMode="auto">
          <a:xfrm>
            <a:off x="6096000" y="1285860"/>
            <a:ext cx="3643338" cy="4244549"/>
          </a:xfrm>
          <a:prstGeom prst="rect">
            <a:avLst/>
          </a:prstGeom>
          <a:noFill/>
          <a:ln w="9525">
            <a:noFill/>
            <a:miter lim="800000"/>
            <a:headEnd/>
            <a:tailEnd/>
          </a:ln>
          <a:effectLst/>
        </p:spPr>
      </p:pic>
      <p:sp>
        <p:nvSpPr>
          <p:cNvPr id="5" name="Прямоугольник 4"/>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3</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0" y="0"/>
            <a:ext cx="5024430" cy="6858000"/>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4952992" y="0"/>
            <a:ext cx="7239008" cy="4357694"/>
          </a:xfrm>
          <a:prstGeom prst="rect">
            <a:avLst/>
          </a:prstGeom>
          <a:noFill/>
          <a:ln w="9525">
            <a:noFill/>
            <a:miter lim="800000"/>
            <a:headEnd/>
            <a:tailEnd/>
          </a:ln>
        </p:spPr>
      </p:pic>
      <p:sp>
        <p:nvSpPr>
          <p:cNvPr id="6" name="Прямоугольник 5"/>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4</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t-BR" b="1" dirty="0" smtClean="0"/>
              <a:t>DAS WOHNZIMMER</a:t>
            </a:r>
            <a:endParaRPr lang="uk-UA" dirty="0"/>
          </a:p>
        </p:txBody>
      </p:sp>
      <p:sp>
        <p:nvSpPr>
          <p:cNvPr id="3" name="Содержимое 2"/>
          <p:cNvSpPr>
            <a:spLocks noGrp="1"/>
          </p:cNvSpPr>
          <p:nvPr>
            <p:ph idx="1"/>
          </p:nvPr>
        </p:nvSpPr>
        <p:spPr>
          <a:xfrm>
            <a:off x="8524892" y="357166"/>
            <a:ext cx="2900346" cy="4143404"/>
          </a:xfrm>
        </p:spPr>
        <p:txBody>
          <a:bodyPr>
            <a:normAutofit/>
          </a:bodyPr>
          <a:lstStyle/>
          <a:p>
            <a:r>
              <a:rPr lang="de-DE" dirty="0" smtClean="0"/>
              <a:t>1</a:t>
            </a:r>
            <a:r>
              <a:rPr lang="de-DE" dirty="0" smtClean="0"/>
              <a:t>. der Stuhl</a:t>
            </a:r>
            <a:endParaRPr lang="uk-UA" dirty="0" smtClean="0"/>
          </a:p>
          <a:p>
            <a:r>
              <a:rPr lang="de-DE" dirty="0" smtClean="0"/>
              <a:t>2. der Sessel</a:t>
            </a:r>
            <a:endParaRPr lang="uk-UA" dirty="0" smtClean="0"/>
          </a:p>
          <a:p>
            <a:r>
              <a:rPr lang="de-DE" dirty="0" smtClean="0"/>
              <a:t>3. der </a:t>
            </a:r>
            <a:r>
              <a:rPr lang="de-DE" dirty="0" err="1" smtClean="0"/>
              <a:t>Luster</a:t>
            </a:r>
            <a:endParaRPr lang="uk-UA" dirty="0" smtClean="0"/>
          </a:p>
          <a:p>
            <a:r>
              <a:rPr lang="de-DE" dirty="0" smtClean="0"/>
              <a:t>4. die Couch</a:t>
            </a:r>
            <a:endParaRPr lang="uk-UA" dirty="0" smtClean="0"/>
          </a:p>
          <a:p>
            <a:r>
              <a:rPr lang="de-DE" dirty="0" smtClean="0"/>
              <a:t>5. der Teppich</a:t>
            </a:r>
            <a:endParaRPr lang="uk-UA" dirty="0" smtClean="0"/>
          </a:p>
          <a:p>
            <a:r>
              <a:rPr lang="de-DE" dirty="0" smtClean="0"/>
              <a:t>6. der Tisch</a:t>
            </a:r>
            <a:endParaRPr lang="uk-UA" dirty="0" smtClean="0"/>
          </a:p>
          <a:p>
            <a:r>
              <a:rPr lang="de-DE" dirty="0" smtClean="0"/>
              <a:t>7. das Bild</a:t>
            </a:r>
            <a:endParaRPr lang="uk-UA" dirty="0" smtClean="0"/>
          </a:p>
          <a:p>
            <a:r>
              <a:rPr lang="de-DE" dirty="0" smtClean="0"/>
              <a:t>8 der Fernseher</a:t>
            </a:r>
            <a:endParaRPr lang="uk-UA" dirty="0" smtClean="0"/>
          </a:p>
          <a:p>
            <a:endParaRPr lang="uk-UA" dirty="0"/>
          </a:p>
        </p:txBody>
      </p:sp>
      <p:pic>
        <p:nvPicPr>
          <p:cNvPr id="1026" name="Picture 2"/>
          <p:cNvPicPr>
            <a:picLocks noChangeAspect="1" noChangeArrowheads="1"/>
          </p:cNvPicPr>
          <p:nvPr/>
        </p:nvPicPr>
        <p:blipFill>
          <a:blip r:embed="rId2"/>
          <a:srcRect/>
          <a:stretch>
            <a:fillRect/>
          </a:stretch>
        </p:blipFill>
        <p:spPr bwMode="auto">
          <a:xfrm>
            <a:off x="452398" y="2643182"/>
            <a:ext cx="7358113" cy="3000396"/>
          </a:xfrm>
          <a:prstGeom prst="rect">
            <a:avLst/>
          </a:prstGeom>
          <a:noFill/>
          <a:ln w="9525">
            <a:noFill/>
            <a:miter lim="800000"/>
            <a:headEnd/>
            <a:tailEnd/>
          </a:ln>
          <a:effectLst/>
        </p:spPr>
      </p:pic>
      <p:sp>
        <p:nvSpPr>
          <p:cNvPr id="5" name="TextBox 4"/>
          <p:cNvSpPr txBox="1"/>
          <p:nvPr/>
        </p:nvSpPr>
        <p:spPr>
          <a:xfrm>
            <a:off x="809588" y="4857760"/>
            <a:ext cx="324128" cy="369332"/>
          </a:xfrm>
          <a:prstGeom prst="rect">
            <a:avLst/>
          </a:prstGeom>
          <a:noFill/>
        </p:spPr>
        <p:txBody>
          <a:bodyPr wrap="none" rtlCol="0">
            <a:spAutoFit/>
          </a:bodyPr>
          <a:lstStyle/>
          <a:p>
            <a:r>
              <a:rPr lang="pl-PL" b="1" dirty="0" smtClean="0"/>
              <a:t>A</a:t>
            </a:r>
            <a:endParaRPr lang="uk-UA" b="1" dirty="0"/>
          </a:p>
        </p:txBody>
      </p:sp>
      <p:sp>
        <p:nvSpPr>
          <p:cNvPr id="6" name="TextBox 5"/>
          <p:cNvSpPr txBox="1"/>
          <p:nvPr/>
        </p:nvSpPr>
        <p:spPr>
          <a:xfrm>
            <a:off x="7096132" y="4643446"/>
            <a:ext cx="330540" cy="369332"/>
          </a:xfrm>
          <a:prstGeom prst="rect">
            <a:avLst/>
          </a:prstGeom>
          <a:noFill/>
        </p:spPr>
        <p:txBody>
          <a:bodyPr wrap="none" rtlCol="0">
            <a:spAutoFit/>
          </a:bodyPr>
          <a:lstStyle/>
          <a:p>
            <a:r>
              <a:rPr lang="pl-PL" b="1" dirty="0" smtClean="0"/>
              <a:t>H</a:t>
            </a:r>
            <a:endParaRPr lang="uk-UA" b="1" dirty="0"/>
          </a:p>
        </p:txBody>
      </p:sp>
      <p:sp>
        <p:nvSpPr>
          <p:cNvPr id="7" name="TextBox 6"/>
          <p:cNvSpPr txBox="1"/>
          <p:nvPr/>
        </p:nvSpPr>
        <p:spPr>
          <a:xfrm>
            <a:off x="7239008" y="2857496"/>
            <a:ext cx="332142" cy="369332"/>
          </a:xfrm>
          <a:prstGeom prst="rect">
            <a:avLst/>
          </a:prstGeom>
          <a:noFill/>
        </p:spPr>
        <p:txBody>
          <a:bodyPr wrap="none" rtlCol="0">
            <a:spAutoFit/>
          </a:bodyPr>
          <a:lstStyle/>
          <a:p>
            <a:r>
              <a:rPr lang="pl-PL" b="1" dirty="0" smtClean="0"/>
              <a:t>G</a:t>
            </a:r>
            <a:endParaRPr lang="uk-UA" b="1" dirty="0"/>
          </a:p>
        </p:txBody>
      </p:sp>
      <p:sp>
        <p:nvSpPr>
          <p:cNvPr id="8" name="TextBox 7"/>
          <p:cNvSpPr txBox="1"/>
          <p:nvPr/>
        </p:nvSpPr>
        <p:spPr>
          <a:xfrm>
            <a:off x="5381620" y="3643314"/>
            <a:ext cx="290464" cy="369332"/>
          </a:xfrm>
          <a:prstGeom prst="rect">
            <a:avLst/>
          </a:prstGeom>
          <a:noFill/>
        </p:spPr>
        <p:txBody>
          <a:bodyPr wrap="none" rtlCol="0">
            <a:spAutoFit/>
          </a:bodyPr>
          <a:lstStyle/>
          <a:p>
            <a:r>
              <a:rPr lang="pl-PL" b="1" dirty="0" smtClean="0"/>
              <a:t>F</a:t>
            </a:r>
            <a:endParaRPr lang="uk-UA" b="1" dirty="0"/>
          </a:p>
        </p:txBody>
      </p:sp>
      <p:sp>
        <p:nvSpPr>
          <p:cNvPr id="9" name="TextBox 8"/>
          <p:cNvSpPr txBox="1"/>
          <p:nvPr/>
        </p:nvSpPr>
        <p:spPr>
          <a:xfrm>
            <a:off x="4167174" y="2857496"/>
            <a:ext cx="296876" cy="369332"/>
          </a:xfrm>
          <a:prstGeom prst="rect">
            <a:avLst/>
          </a:prstGeom>
          <a:noFill/>
        </p:spPr>
        <p:txBody>
          <a:bodyPr wrap="none" rtlCol="0">
            <a:spAutoFit/>
          </a:bodyPr>
          <a:lstStyle/>
          <a:p>
            <a:r>
              <a:rPr lang="pl-PL" b="1" dirty="0" smtClean="0"/>
              <a:t>E</a:t>
            </a:r>
            <a:endParaRPr lang="uk-UA" b="1" dirty="0"/>
          </a:p>
        </p:txBody>
      </p:sp>
      <p:sp>
        <p:nvSpPr>
          <p:cNvPr id="10" name="TextBox 9"/>
          <p:cNvSpPr txBox="1"/>
          <p:nvPr/>
        </p:nvSpPr>
        <p:spPr>
          <a:xfrm>
            <a:off x="4238612" y="4643446"/>
            <a:ext cx="330540" cy="369332"/>
          </a:xfrm>
          <a:prstGeom prst="rect">
            <a:avLst/>
          </a:prstGeom>
          <a:noFill/>
        </p:spPr>
        <p:txBody>
          <a:bodyPr wrap="none" rtlCol="0">
            <a:spAutoFit/>
          </a:bodyPr>
          <a:lstStyle/>
          <a:p>
            <a:r>
              <a:rPr lang="pl-PL" b="1" dirty="0" smtClean="0"/>
              <a:t>D</a:t>
            </a:r>
            <a:endParaRPr lang="uk-UA" b="1" dirty="0"/>
          </a:p>
        </p:txBody>
      </p:sp>
      <p:sp>
        <p:nvSpPr>
          <p:cNvPr id="11" name="TextBox 10"/>
          <p:cNvSpPr txBox="1"/>
          <p:nvPr/>
        </p:nvSpPr>
        <p:spPr>
          <a:xfrm>
            <a:off x="2952728" y="3857628"/>
            <a:ext cx="306494" cy="369332"/>
          </a:xfrm>
          <a:prstGeom prst="rect">
            <a:avLst/>
          </a:prstGeom>
          <a:noFill/>
        </p:spPr>
        <p:txBody>
          <a:bodyPr wrap="none" rtlCol="0">
            <a:spAutoFit/>
          </a:bodyPr>
          <a:lstStyle/>
          <a:p>
            <a:r>
              <a:rPr lang="pl-PL" b="1" dirty="0" smtClean="0"/>
              <a:t>C</a:t>
            </a:r>
            <a:endParaRPr lang="uk-UA" b="1" dirty="0"/>
          </a:p>
        </p:txBody>
      </p:sp>
      <p:sp>
        <p:nvSpPr>
          <p:cNvPr id="12" name="TextBox 11"/>
          <p:cNvSpPr txBox="1"/>
          <p:nvPr/>
        </p:nvSpPr>
        <p:spPr>
          <a:xfrm>
            <a:off x="2666976" y="5143512"/>
            <a:ext cx="314510" cy="369332"/>
          </a:xfrm>
          <a:prstGeom prst="rect">
            <a:avLst/>
          </a:prstGeom>
          <a:noFill/>
        </p:spPr>
        <p:txBody>
          <a:bodyPr wrap="none" rtlCol="0">
            <a:spAutoFit/>
          </a:bodyPr>
          <a:lstStyle/>
          <a:p>
            <a:r>
              <a:rPr lang="pl-PL" b="1" dirty="0" smtClean="0"/>
              <a:t>B</a:t>
            </a:r>
            <a:endParaRPr lang="uk-UA" b="1" dirty="0"/>
          </a:p>
        </p:txBody>
      </p:sp>
      <p:sp>
        <p:nvSpPr>
          <p:cNvPr id="13" name="Прямоугольник 12"/>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5</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5257800" cy="1325563"/>
          </a:xfrm>
        </p:spPr>
        <p:txBody>
          <a:bodyPr/>
          <a:lstStyle/>
          <a:p>
            <a:r>
              <a:rPr lang="de-DE" b="1" dirty="0" smtClean="0"/>
              <a:t>DAS SCHLAFZIMMER</a:t>
            </a:r>
            <a:endParaRPr lang="uk-UA" dirty="0"/>
          </a:p>
        </p:txBody>
      </p:sp>
      <p:sp>
        <p:nvSpPr>
          <p:cNvPr id="3" name="Содержимое 2"/>
          <p:cNvSpPr>
            <a:spLocks noGrp="1"/>
          </p:cNvSpPr>
          <p:nvPr>
            <p:ph idx="1"/>
          </p:nvPr>
        </p:nvSpPr>
        <p:spPr>
          <a:xfrm>
            <a:off x="8524892" y="642918"/>
            <a:ext cx="2900346" cy="3429024"/>
          </a:xfrm>
        </p:spPr>
        <p:txBody>
          <a:bodyPr>
            <a:normAutofit/>
          </a:bodyPr>
          <a:lstStyle/>
          <a:p>
            <a:r>
              <a:rPr lang="de-DE" dirty="0" smtClean="0"/>
              <a:t>1</a:t>
            </a:r>
            <a:r>
              <a:rPr lang="de-DE" dirty="0" smtClean="0"/>
              <a:t>. der Schrank</a:t>
            </a:r>
            <a:endParaRPr lang="uk-UA" dirty="0" smtClean="0"/>
          </a:p>
          <a:p>
            <a:r>
              <a:rPr lang="de-DE" dirty="0" smtClean="0"/>
              <a:t>2. die Kommode</a:t>
            </a:r>
            <a:endParaRPr lang="uk-UA" dirty="0" smtClean="0"/>
          </a:p>
          <a:p>
            <a:r>
              <a:rPr lang="de-DE" dirty="0" smtClean="0"/>
              <a:t>3. das Bett</a:t>
            </a:r>
            <a:endParaRPr lang="uk-UA" dirty="0" smtClean="0"/>
          </a:p>
          <a:p>
            <a:r>
              <a:rPr lang="de-DE" dirty="0" smtClean="0"/>
              <a:t>4. die Stehlampe</a:t>
            </a:r>
            <a:endParaRPr lang="uk-UA" dirty="0" smtClean="0"/>
          </a:p>
          <a:p>
            <a:r>
              <a:rPr lang="de-DE" dirty="0" smtClean="0"/>
              <a:t>5. der Nachttisch</a:t>
            </a:r>
            <a:endParaRPr lang="uk-UA" dirty="0" smtClean="0"/>
          </a:p>
          <a:p>
            <a:r>
              <a:rPr lang="de-DE" dirty="0" smtClean="0"/>
              <a:t>6. die </a:t>
            </a:r>
            <a:r>
              <a:rPr lang="de-DE" dirty="0" smtClean="0"/>
              <a:t>Heizung</a:t>
            </a:r>
            <a:r>
              <a:rPr lang="pl-PL" dirty="0" smtClean="0"/>
              <a:t> </a:t>
            </a:r>
            <a:r>
              <a:rPr lang="uk-UA" dirty="0" smtClean="0"/>
              <a:t>опалення</a:t>
            </a:r>
            <a:endParaRPr lang="uk-UA" dirty="0"/>
          </a:p>
        </p:txBody>
      </p:sp>
      <p:sp>
        <p:nvSpPr>
          <p:cNvPr id="4" name="Прямоугольник 3"/>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6</a:t>
            </a:r>
            <a:endParaRPr lang="uk-UA" sz="2800" b="1" dirty="0"/>
          </a:p>
        </p:txBody>
      </p:sp>
      <p:pic>
        <p:nvPicPr>
          <p:cNvPr id="2050" name="Picture 2"/>
          <p:cNvPicPr>
            <a:picLocks noChangeAspect="1" noChangeArrowheads="1"/>
          </p:cNvPicPr>
          <p:nvPr/>
        </p:nvPicPr>
        <p:blipFill>
          <a:blip r:embed="rId2"/>
          <a:srcRect/>
          <a:stretch>
            <a:fillRect/>
          </a:stretch>
        </p:blipFill>
        <p:spPr bwMode="auto">
          <a:xfrm>
            <a:off x="738150" y="2357430"/>
            <a:ext cx="7609112" cy="3000396"/>
          </a:xfrm>
          <a:prstGeom prst="rect">
            <a:avLst/>
          </a:prstGeom>
          <a:noFill/>
          <a:ln w="9525">
            <a:noFill/>
            <a:miter lim="800000"/>
            <a:headEnd/>
            <a:tailEnd/>
          </a:ln>
          <a:effectLst/>
        </p:spPr>
      </p:pic>
      <p:sp>
        <p:nvSpPr>
          <p:cNvPr id="6" name="TextBox 5"/>
          <p:cNvSpPr txBox="1"/>
          <p:nvPr/>
        </p:nvSpPr>
        <p:spPr>
          <a:xfrm>
            <a:off x="952464" y="4500570"/>
            <a:ext cx="285752" cy="369332"/>
          </a:xfrm>
          <a:prstGeom prst="rect">
            <a:avLst/>
          </a:prstGeom>
          <a:noFill/>
        </p:spPr>
        <p:txBody>
          <a:bodyPr wrap="square" rtlCol="0">
            <a:spAutoFit/>
          </a:bodyPr>
          <a:lstStyle/>
          <a:p>
            <a:r>
              <a:rPr lang="pl-PL" b="1" dirty="0" smtClean="0"/>
              <a:t>A</a:t>
            </a:r>
            <a:endParaRPr lang="uk-UA" b="1" dirty="0"/>
          </a:p>
        </p:txBody>
      </p:sp>
      <p:sp>
        <p:nvSpPr>
          <p:cNvPr id="7" name="Прямоугольник 6"/>
          <p:cNvSpPr/>
          <p:nvPr/>
        </p:nvSpPr>
        <p:spPr>
          <a:xfrm>
            <a:off x="1952596" y="2857496"/>
            <a:ext cx="314510" cy="369332"/>
          </a:xfrm>
          <a:prstGeom prst="rect">
            <a:avLst/>
          </a:prstGeom>
        </p:spPr>
        <p:txBody>
          <a:bodyPr wrap="none">
            <a:spAutoFit/>
          </a:bodyPr>
          <a:lstStyle/>
          <a:p>
            <a:r>
              <a:rPr lang="pl-PL" b="1" dirty="0" smtClean="0"/>
              <a:t>B</a:t>
            </a:r>
            <a:endParaRPr lang="uk-UA" b="1" dirty="0"/>
          </a:p>
        </p:txBody>
      </p:sp>
      <p:sp>
        <p:nvSpPr>
          <p:cNvPr id="8" name="Прямоугольник 7"/>
          <p:cNvSpPr/>
          <p:nvPr/>
        </p:nvSpPr>
        <p:spPr>
          <a:xfrm>
            <a:off x="2095472" y="4357694"/>
            <a:ext cx="306494" cy="369332"/>
          </a:xfrm>
          <a:prstGeom prst="rect">
            <a:avLst/>
          </a:prstGeom>
        </p:spPr>
        <p:txBody>
          <a:bodyPr wrap="none">
            <a:spAutoFit/>
          </a:bodyPr>
          <a:lstStyle/>
          <a:p>
            <a:r>
              <a:rPr lang="pl-PL" b="1" dirty="0" smtClean="0"/>
              <a:t>C</a:t>
            </a:r>
            <a:endParaRPr lang="uk-UA" b="1" dirty="0"/>
          </a:p>
        </p:txBody>
      </p:sp>
      <p:sp>
        <p:nvSpPr>
          <p:cNvPr id="9" name="Прямоугольник 8"/>
          <p:cNvSpPr/>
          <p:nvPr/>
        </p:nvSpPr>
        <p:spPr>
          <a:xfrm>
            <a:off x="3881422" y="4500570"/>
            <a:ext cx="330540" cy="369332"/>
          </a:xfrm>
          <a:prstGeom prst="rect">
            <a:avLst/>
          </a:prstGeom>
        </p:spPr>
        <p:txBody>
          <a:bodyPr wrap="none">
            <a:spAutoFit/>
          </a:bodyPr>
          <a:lstStyle/>
          <a:p>
            <a:r>
              <a:rPr lang="pl-PL" b="1" dirty="0" smtClean="0"/>
              <a:t>D</a:t>
            </a:r>
            <a:endParaRPr lang="uk-UA" b="1" dirty="0"/>
          </a:p>
        </p:txBody>
      </p:sp>
      <p:sp>
        <p:nvSpPr>
          <p:cNvPr id="10" name="Прямоугольник 9"/>
          <p:cNvSpPr/>
          <p:nvPr/>
        </p:nvSpPr>
        <p:spPr>
          <a:xfrm>
            <a:off x="5238744" y="4143380"/>
            <a:ext cx="296876" cy="369332"/>
          </a:xfrm>
          <a:prstGeom prst="rect">
            <a:avLst/>
          </a:prstGeom>
        </p:spPr>
        <p:txBody>
          <a:bodyPr wrap="none">
            <a:spAutoFit/>
          </a:bodyPr>
          <a:lstStyle/>
          <a:p>
            <a:r>
              <a:rPr lang="pl-PL" b="1" dirty="0" smtClean="0"/>
              <a:t>E</a:t>
            </a:r>
            <a:endParaRPr lang="uk-UA" b="1" dirty="0"/>
          </a:p>
        </p:txBody>
      </p:sp>
      <p:sp>
        <p:nvSpPr>
          <p:cNvPr id="11" name="Прямоугольник 10"/>
          <p:cNvSpPr/>
          <p:nvPr/>
        </p:nvSpPr>
        <p:spPr>
          <a:xfrm>
            <a:off x="7596198" y="4786322"/>
            <a:ext cx="290464" cy="369332"/>
          </a:xfrm>
          <a:prstGeom prst="rect">
            <a:avLst/>
          </a:prstGeom>
        </p:spPr>
        <p:txBody>
          <a:bodyPr wrap="none">
            <a:spAutoFit/>
          </a:bodyPr>
          <a:lstStyle/>
          <a:p>
            <a:r>
              <a:rPr lang="pl-PL" b="1" dirty="0" smtClean="0"/>
              <a:t>F</a:t>
            </a:r>
            <a:endParaRPr lang="uk-UA"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8942" y="0"/>
            <a:ext cx="4757734" cy="1325563"/>
          </a:xfrm>
        </p:spPr>
        <p:txBody>
          <a:bodyPr/>
          <a:lstStyle/>
          <a:p>
            <a:r>
              <a:rPr lang="de-DE" b="1" dirty="0" smtClean="0"/>
              <a:t>DAS BADEZIMMER</a:t>
            </a:r>
            <a:endParaRPr lang="uk-UA" dirty="0"/>
          </a:p>
        </p:txBody>
      </p:sp>
      <p:sp>
        <p:nvSpPr>
          <p:cNvPr id="3" name="Содержимое 2"/>
          <p:cNvSpPr>
            <a:spLocks noGrp="1"/>
          </p:cNvSpPr>
          <p:nvPr>
            <p:ph idx="1"/>
          </p:nvPr>
        </p:nvSpPr>
        <p:spPr>
          <a:xfrm>
            <a:off x="666712" y="5143512"/>
            <a:ext cx="7572428" cy="1714488"/>
          </a:xfrm>
        </p:spPr>
        <p:txBody>
          <a:bodyPr>
            <a:normAutofit/>
          </a:bodyPr>
          <a:lstStyle/>
          <a:p>
            <a:r>
              <a:rPr lang="de-DE" dirty="0" smtClean="0"/>
              <a:t>1</a:t>
            </a:r>
            <a:r>
              <a:rPr lang="de-DE" dirty="0" smtClean="0"/>
              <a:t>. die </a:t>
            </a:r>
            <a:r>
              <a:rPr lang="de-DE" dirty="0" smtClean="0"/>
              <a:t>Dusche</a:t>
            </a:r>
            <a:r>
              <a:rPr lang="uk-UA" dirty="0" smtClean="0"/>
              <a:t>  </a:t>
            </a:r>
            <a:r>
              <a:rPr lang="de-DE" dirty="0" smtClean="0"/>
              <a:t>2</a:t>
            </a:r>
            <a:r>
              <a:rPr lang="de-DE" dirty="0" smtClean="0"/>
              <a:t>. die </a:t>
            </a:r>
            <a:r>
              <a:rPr lang="de-DE" dirty="0" smtClean="0"/>
              <a:t>Wanne</a:t>
            </a:r>
            <a:r>
              <a:rPr lang="uk-UA" dirty="0" smtClean="0"/>
              <a:t>  </a:t>
            </a:r>
            <a:r>
              <a:rPr lang="de-DE" dirty="0" smtClean="0"/>
              <a:t>3</a:t>
            </a:r>
            <a:r>
              <a:rPr lang="de-DE" dirty="0" smtClean="0"/>
              <a:t>. das </a:t>
            </a:r>
            <a:r>
              <a:rPr lang="de-DE" dirty="0" smtClean="0"/>
              <a:t>Waschbecken</a:t>
            </a:r>
            <a:r>
              <a:rPr lang="uk-UA" dirty="0" smtClean="0"/>
              <a:t> – умивальник  </a:t>
            </a:r>
            <a:r>
              <a:rPr lang="de-DE" dirty="0" smtClean="0"/>
              <a:t>4</a:t>
            </a:r>
            <a:r>
              <a:rPr lang="de-DE" dirty="0" smtClean="0"/>
              <a:t>. das </a:t>
            </a:r>
            <a:r>
              <a:rPr lang="de-DE" dirty="0" smtClean="0"/>
              <a:t>Klo</a:t>
            </a:r>
            <a:r>
              <a:rPr lang="uk-UA" dirty="0" smtClean="0"/>
              <a:t> – унітаз  </a:t>
            </a:r>
            <a:r>
              <a:rPr lang="de-DE" dirty="0" smtClean="0"/>
              <a:t>5</a:t>
            </a:r>
            <a:r>
              <a:rPr lang="de-DE" dirty="0" smtClean="0"/>
              <a:t>. der </a:t>
            </a:r>
            <a:r>
              <a:rPr lang="de-DE" dirty="0" smtClean="0"/>
              <a:t>Spiegel</a:t>
            </a:r>
            <a:r>
              <a:rPr lang="uk-UA" dirty="0" smtClean="0"/>
              <a:t> – дзеркало  </a:t>
            </a:r>
            <a:r>
              <a:rPr lang="de-DE" dirty="0" smtClean="0"/>
              <a:t>6</a:t>
            </a:r>
            <a:r>
              <a:rPr lang="de-DE" dirty="0" smtClean="0"/>
              <a:t>. das </a:t>
            </a:r>
            <a:r>
              <a:rPr lang="de-DE" dirty="0" smtClean="0"/>
              <a:t>Fenster</a:t>
            </a:r>
            <a:r>
              <a:rPr lang="uk-UA" dirty="0" smtClean="0"/>
              <a:t> – вікно  </a:t>
            </a:r>
            <a:r>
              <a:rPr lang="de-DE" dirty="0" smtClean="0"/>
              <a:t>7</a:t>
            </a:r>
            <a:r>
              <a:rPr lang="de-DE" dirty="0" smtClean="0"/>
              <a:t>. die </a:t>
            </a:r>
            <a:r>
              <a:rPr lang="de-DE" dirty="0" smtClean="0"/>
              <a:t>Tür</a:t>
            </a:r>
            <a:r>
              <a:rPr lang="uk-UA" dirty="0" smtClean="0"/>
              <a:t>  </a:t>
            </a:r>
            <a:r>
              <a:rPr lang="de-DE" dirty="0" smtClean="0"/>
              <a:t>8</a:t>
            </a:r>
            <a:r>
              <a:rPr lang="de-DE" dirty="0" smtClean="0"/>
              <a:t>. der </a:t>
            </a:r>
            <a:r>
              <a:rPr lang="de-DE" dirty="0" smtClean="0"/>
              <a:t>Schrank</a:t>
            </a:r>
            <a:r>
              <a:rPr lang="uk-UA" dirty="0" smtClean="0"/>
              <a:t>   </a:t>
            </a:r>
            <a:r>
              <a:rPr lang="de-DE" dirty="0" smtClean="0"/>
              <a:t>9</a:t>
            </a:r>
            <a:r>
              <a:rPr lang="de-DE" dirty="0" smtClean="0"/>
              <a:t>. der </a:t>
            </a:r>
            <a:r>
              <a:rPr lang="de-DE" dirty="0" smtClean="0"/>
              <a:t>Vorhang</a:t>
            </a:r>
            <a:r>
              <a:rPr lang="uk-UA" dirty="0" smtClean="0"/>
              <a:t> - штора</a:t>
            </a:r>
            <a:endParaRPr lang="uk-UA" dirty="0"/>
          </a:p>
        </p:txBody>
      </p:sp>
      <p:sp>
        <p:nvSpPr>
          <p:cNvPr id="4" name="Прямоугольник 3"/>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7</a:t>
            </a:r>
            <a:endParaRPr lang="uk-UA" sz="2800" b="1" dirty="0"/>
          </a:p>
        </p:txBody>
      </p:sp>
      <p:pic>
        <p:nvPicPr>
          <p:cNvPr id="3074" name="Picture 2"/>
          <p:cNvPicPr>
            <a:picLocks noChangeAspect="1" noChangeArrowheads="1"/>
          </p:cNvPicPr>
          <p:nvPr/>
        </p:nvPicPr>
        <p:blipFill>
          <a:blip r:embed="rId2"/>
          <a:srcRect/>
          <a:stretch>
            <a:fillRect/>
          </a:stretch>
        </p:blipFill>
        <p:spPr bwMode="auto">
          <a:xfrm>
            <a:off x="0" y="1000108"/>
            <a:ext cx="9873644" cy="4000528"/>
          </a:xfrm>
          <a:prstGeom prst="rect">
            <a:avLst/>
          </a:prstGeom>
          <a:noFill/>
          <a:ln w="9525">
            <a:noFill/>
            <a:miter lim="800000"/>
            <a:headEnd/>
            <a:tailEnd/>
          </a:ln>
          <a:effectLst/>
        </p:spPr>
      </p:pic>
      <p:sp>
        <p:nvSpPr>
          <p:cNvPr id="6" name="TextBox 5"/>
          <p:cNvSpPr txBox="1"/>
          <p:nvPr/>
        </p:nvSpPr>
        <p:spPr>
          <a:xfrm>
            <a:off x="666712" y="3786190"/>
            <a:ext cx="340158" cy="400110"/>
          </a:xfrm>
          <a:prstGeom prst="rect">
            <a:avLst/>
          </a:prstGeom>
          <a:noFill/>
        </p:spPr>
        <p:txBody>
          <a:bodyPr wrap="none" rtlCol="0">
            <a:spAutoFit/>
          </a:bodyPr>
          <a:lstStyle/>
          <a:p>
            <a:r>
              <a:rPr lang="pl-PL" sz="2000" b="1" dirty="0" smtClean="0"/>
              <a:t>A</a:t>
            </a:r>
            <a:endParaRPr lang="uk-UA" sz="2000" b="1" dirty="0"/>
          </a:p>
        </p:txBody>
      </p:sp>
      <p:sp>
        <p:nvSpPr>
          <p:cNvPr id="7" name="TextBox 6"/>
          <p:cNvSpPr txBox="1"/>
          <p:nvPr/>
        </p:nvSpPr>
        <p:spPr>
          <a:xfrm>
            <a:off x="7596198" y="4429132"/>
            <a:ext cx="253596" cy="400110"/>
          </a:xfrm>
          <a:prstGeom prst="rect">
            <a:avLst/>
          </a:prstGeom>
          <a:noFill/>
        </p:spPr>
        <p:txBody>
          <a:bodyPr wrap="none" rtlCol="0">
            <a:spAutoFit/>
          </a:bodyPr>
          <a:lstStyle/>
          <a:p>
            <a:r>
              <a:rPr lang="pl-PL" sz="2000" b="1" dirty="0" smtClean="0"/>
              <a:t>I</a:t>
            </a:r>
            <a:endParaRPr lang="uk-UA" sz="2000" b="1" dirty="0"/>
          </a:p>
        </p:txBody>
      </p:sp>
      <p:sp>
        <p:nvSpPr>
          <p:cNvPr id="8" name="TextBox 7"/>
          <p:cNvSpPr txBox="1"/>
          <p:nvPr/>
        </p:nvSpPr>
        <p:spPr>
          <a:xfrm>
            <a:off x="9024958" y="1428736"/>
            <a:ext cx="346570" cy="400110"/>
          </a:xfrm>
          <a:prstGeom prst="rect">
            <a:avLst/>
          </a:prstGeom>
          <a:noFill/>
        </p:spPr>
        <p:txBody>
          <a:bodyPr wrap="none" rtlCol="0">
            <a:spAutoFit/>
          </a:bodyPr>
          <a:lstStyle/>
          <a:p>
            <a:r>
              <a:rPr lang="pl-PL" sz="2000" b="1" dirty="0" smtClean="0"/>
              <a:t>H</a:t>
            </a:r>
            <a:endParaRPr lang="uk-UA" sz="2000" b="1" dirty="0"/>
          </a:p>
        </p:txBody>
      </p:sp>
      <p:sp>
        <p:nvSpPr>
          <p:cNvPr id="9" name="TextBox 8"/>
          <p:cNvSpPr txBox="1"/>
          <p:nvPr/>
        </p:nvSpPr>
        <p:spPr>
          <a:xfrm>
            <a:off x="7096132" y="1928802"/>
            <a:ext cx="348172" cy="400110"/>
          </a:xfrm>
          <a:prstGeom prst="rect">
            <a:avLst/>
          </a:prstGeom>
          <a:noFill/>
        </p:spPr>
        <p:txBody>
          <a:bodyPr wrap="none" rtlCol="0">
            <a:spAutoFit/>
          </a:bodyPr>
          <a:lstStyle/>
          <a:p>
            <a:r>
              <a:rPr lang="pl-PL" sz="2000" b="1" dirty="0" smtClean="0"/>
              <a:t>G</a:t>
            </a:r>
            <a:endParaRPr lang="uk-UA" sz="2000" b="1" dirty="0"/>
          </a:p>
        </p:txBody>
      </p:sp>
      <p:sp>
        <p:nvSpPr>
          <p:cNvPr id="10" name="TextBox 9"/>
          <p:cNvSpPr txBox="1"/>
          <p:nvPr/>
        </p:nvSpPr>
        <p:spPr>
          <a:xfrm>
            <a:off x="5881686" y="3571876"/>
            <a:ext cx="301686" cy="400110"/>
          </a:xfrm>
          <a:prstGeom prst="rect">
            <a:avLst/>
          </a:prstGeom>
          <a:noFill/>
        </p:spPr>
        <p:txBody>
          <a:bodyPr wrap="none" rtlCol="0">
            <a:spAutoFit/>
          </a:bodyPr>
          <a:lstStyle/>
          <a:p>
            <a:r>
              <a:rPr lang="pl-PL" sz="2000" b="1" dirty="0" smtClean="0"/>
              <a:t>F</a:t>
            </a:r>
            <a:endParaRPr lang="uk-UA" sz="2000" b="1" dirty="0"/>
          </a:p>
        </p:txBody>
      </p:sp>
      <p:sp>
        <p:nvSpPr>
          <p:cNvPr id="11" name="TextBox 10"/>
          <p:cNvSpPr txBox="1"/>
          <p:nvPr/>
        </p:nvSpPr>
        <p:spPr>
          <a:xfrm>
            <a:off x="5524496" y="1500174"/>
            <a:ext cx="309700" cy="400110"/>
          </a:xfrm>
          <a:prstGeom prst="rect">
            <a:avLst/>
          </a:prstGeom>
          <a:noFill/>
        </p:spPr>
        <p:txBody>
          <a:bodyPr wrap="none" rtlCol="0">
            <a:spAutoFit/>
          </a:bodyPr>
          <a:lstStyle/>
          <a:p>
            <a:r>
              <a:rPr lang="pl-PL" sz="2000" b="1" dirty="0" smtClean="0"/>
              <a:t>E</a:t>
            </a:r>
            <a:endParaRPr lang="uk-UA" sz="2000" b="1" dirty="0"/>
          </a:p>
        </p:txBody>
      </p:sp>
      <p:sp>
        <p:nvSpPr>
          <p:cNvPr id="12" name="TextBox 11"/>
          <p:cNvSpPr txBox="1"/>
          <p:nvPr/>
        </p:nvSpPr>
        <p:spPr>
          <a:xfrm>
            <a:off x="4167174" y="4000504"/>
            <a:ext cx="346570" cy="400110"/>
          </a:xfrm>
          <a:prstGeom prst="rect">
            <a:avLst/>
          </a:prstGeom>
          <a:noFill/>
        </p:spPr>
        <p:txBody>
          <a:bodyPr wrap="none" rtlCol="0">
            <a:spAutoFit/>
          </a:bodyPr>
          <a:lstStyle/>
          <a:p>
            <a:r>
              <a:rPr lang="pl-PL" sz="2000" b="1" dirty="0" smtClean="0"/>
              <a:t>D</a:t>
            </a:r>
            <a:endParaRPr lang="uk-UA" sz="2000" b="1" dirty="0"/>
          </a:p>
        </p:txBody>
      </p:sp>
      <p:sp>
        <p:nvSpPr>
          <p:cNvPr id="13" name="TextBox 12"/>
          <p:cNvSpPr txBox="1"/>
          <p:nvPr/>
        </p:nvSpPr>
        <p:spPr>
          <a:xfrm>
            <a:off x="2452662" y="4000504"/>
            <a:ext cx="328936" cy="400110"/>
          </a:xfrm>
          <a:prstGeom prst="rect">
            <a:avLst/>
          </a:prstGeom>
          <a:noFill/>
        </p:spPr>
        <p:txBody>
          <a:bodyPr wrap="none" rtlCol="0">
            <a:spAutoFit/>
          </a:bodyPr>
          <a:lstStyle/>
          <a:p>
            <a:r>
              <a:rPr lang="pl-PL" sz="2000" b="1" dirty="0" smtClean="0"/>
              <a:t>B</a:t>
            </a:r>
            <a:endParaRPr lang="uk-UA" sz="2000" b="1" dirty="0"/>
          </a:p>
        </p:txBody>
      </p:sp>
      <p:sp>
        <p:nvSpPr>
          <p:cNvPr id="14" name="TextBox 13"/>
          <p:cNvSpPr txBox="1"/>
          <p:nvPr/>
        </p:nvSpPr>
        <p:spPr>
          <a:xfrm>
            <a:off x="2166910" y="1643050"/>
            <a:ext cx="320922" cy="400110"/>
          </a:xfrm>
          <a:prstGeom prst="rect">
            <a:avLst/>
          </a:prstGeom>
          <a:noFill/>
        </p:spPr>
        <p:txBody>
          <a:bodyPr wrap="none" rtlCol="0">
            <a:spAutoFit/>
          </a:bodyPr>
          <a:lstStyle/>
          <a:p>
            <a:r>
              <a:rPr lang="pl-PL" sz="2000" b="1" dirty="0" smtClean="0"/>
              <a:t>C</a:t>
            </a:r>
            <a:endParaRPr lang="uk-UA" sz="20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t>DIE KÜCHE</a:t>
            </a:r>
            <a:endParaRPr lang="uk-UA" dirty="0"/>
          </a:p>
        </p:txBody>
      </p:sp>
      <p:sp>
        <p:nvSpPr>
          <p:cNvPr id="3" name="Содержимое 2"/>
          <p:cNvSpPr>
            <a:spLocks noGrp="1"/>
          </p:cNvSpPr>
          <p:nvPr>
            <p:ph idx="1"/>
          </p:nvPr>
        </p:nvSpPr>
        <p:spPr>
          <a:xfrm>
            <a:off x="7667636" y="785794"/>
            <a:ext cx="4186230" cy="3851272"/>
          </a:xfrm>
        </p:spPr>
        <p:txBody>
          <a:bodyPr/>
          <a:lstStyle/>
          <a:p>
            <a:r>
              <a:rPr lang="de-DE" dirty="0" smtClean="0"/>
              <a:t>1</a:t>
            </a:r>
            <a:r>
              <a:rPr lang="de-DE" dirty="0" smtClean="0"/>
              <a:t>. der </a:t>
            </a:r>
            <a:r>
              <a:rPr lang="de-DE" dirty="0" smtClean="0"/>
              <a:t>Hocker</a:t>
            </a:r>
            <a:r>
              <a:rPr lang="pl-PL" dirty="0" smtClean="0"/>
              <a:t> - </a:t>
            </a:r>
            <a:r>
              <a:rPr lang="uk-UA" dirty="0" smtClean="0"/>
              <a:t>табуретка</a:t>
            </a:r>
            <a:endParaRPr lang="uk-UA" dirty="0" smtClean="0"/>
          </a:p>
          <a:p>
            <a:r>
              <a:rPr lang="de-DE" dirty="0" smtClean="0"/>
              <a:t>2. der </a:t>
            </a:r>
            <a:r>
              <a:rPr lang="de-DE" dirty="0" smtClean="0"/>
              <a:t>Herd</a:t>
            </a:r>
            <a:r>
              <a:rPr lang="uk-UA" dirty="0" smtClean="0"/>
              <a:t> - плита</a:t>
            </a:r>
            <a:endParaRPr lang="uk-UA" dirty="0" smtClean="0"/>
          </a:p>
          <a:p>
            <a:r>
              <a:rPr lang="de-DE" dirty="0" smtClean="0"/>
              <a:t>3. der </a:t>
            </a:r>
            <a:r>
              <a:rPr lang="de-DE" dirty="0" smtClean="0"/>
              <a:t>Abfalleimer</a:t>
            </a:r>
            <a:r>
              <a:rPr lang="uk-UA" dirty="0" smtClean="0"/>
              <a:t> - смітник</a:t>
            </a:r>
            <a:endParaRPr lang="uk-UA" dirty="0" smtClean="0"/>
          </a:p>
          <a:p>
            <a:r>
              <a:rPr lang="de-DE" dirty="0" smtClean="0"/>
              <a:t>4. die Waschmaschine</a:t>
            </a:r>
            <a:endParaRPr lang="uk-UA" dirty="0" smtClean="0"/>
          </a:p>
          <a:p>
            <a:r>
              <a:rPr lang="de-DE" dirty="0" smtClean="0"/>
              <a:t>5. der </a:t>
            </a:r>
            <a:r>
              <a:rPr lang="de-DE" dirty="0" smtClean="0"/>
              <a:t>Kühlschrank</a:t>
            </a:r>
            <a:endParaRPr lang="uk-UA" dirty="0"/>
          </a:p>
        </p:txBody>
      </p:sp>
      <p:pic>
        <p:nvPicPr>
          <p:cNvPr id="4098" name="Picture 2"/>
          <p:cNvPicPr>
            <a:picLocks noChangeAspect="1" noChangeArrowheads="1"/>
          </p:cNvPicPr>
          <p:nvPr/>
        </p:nvPicPr>
        <p:blipFill>
          <a:blip r:embed="rId2"/>
          <a:srcRect/>
          <a:stretch>
            <a:fillRect/>
          </a:stretch>
        </p:blipFill>
        <p:spPr bwMode="auto">
          <a:xfrm>
            <a:off x="309522" y="2857496"/>
            <a:ext cx="7182070" cy="2857520"/>
          </a:xfrm>
          <a:prstGeom prst="rect">
            <a:avLst/>
          </a:prstGeom>
          <a:noFill/>
          <a:ln w="9525">
            <a:noFill/>
            <a:miter lim="800000"/>
            <a:headEnd/>
            <a:tailEnd/>
          </a:ln>
          <a:effectLst/>
        </p:spPr>
      </p:pic>
      <p:sp>
        <p:nvSpPr>
          <p:cNvPr id="5" name="TextBox 4"/>
          <p:cNvSpPr txBox="1"/>
          <p:nvPr/>
        </p:nvSpPr>
        <p:spPr>
          <a:xfrm>
            <a:off x="1738282" y="4786322"/>
            <a:ext cx="324128" cy="369332"/>
          </a:xfrm>
          <a:prstGeom prst="rect">
            <a:avLst/>
          </a:prstGeom>
          <a:noFill/>
        </p:spPr>
        <p:txBody>
          <a:bodyPr wrap="none" rtlCol="0">
            <a:spAutoFit/>
          </a:bodyPr>
          <a:lstStyle/>
          <a:p>
            <a:r>
              <a:rPr lang="pl-PL" b="1" dirty="0" smtClean="0"/>
              <a:t>A</a:t>
            </a:r>
            <a:endParaRPr lang="uk-UA" b="1" dirty="0"/>
          </a:p>
        </p:txBody>
      </p:sp>
      <p:sp>
        <p:nvSpPr>
          <p:cNvPr id="6" name="TextBox 5"/>
          <p:cNvSpPr txBox="1"/>
          <p:nvPr/>
        </p:nvSpPr>
        <p:spPr>
          <a:xfrm>
            <a:off x="5381620" y="5000636"/>
            <a:ext cx="296876" cy="369332"/>
          </a:xfrm>
          <a:prstGeom prst="rect">
            <a:avLst/>
          </a:prstGeom>
          <a:noFill/>
        </p:spPr>
        <p:txBody>
          <a:bodyPr wrap="none" rtlCol="0">
            <a:spAutoFit/>
          </a:bodyPr>
          <a:lstStyle/>
          <a:p>
            <a:r>
              <a:rPr lang="pl-PL" b="1" dirty="0" smtClean="0"/>
              <a:t>E</a:t>
            </a:r>
            <a:endParaRPr lang="uk-UA" b="1" dirty="0"/>
          </a:p>
        </p:txBody>
      </p:sp>
      <p:sp>
        <p:nvSpPr>
          <p:cNvPr id="7" name="TextBox 6"/>
          <p:cNvSpPr txBox="1"/>
          <p:nvPr/>
        </p:nvSpPr>
        <p:spPr>
          <a:xfrm>
            <a:off x="4167174" y="4857760"/>
            <a:ext cx="330540" cy="369332"/>
          </a:xfrm>
          <a:prstGeom prst="rect">
            <a:avLst/>
          </a:prstGeom>
          <a:noFill/>
        </p:spPr>
        <p:txBody>
          <a:bodyPr wrap="none" rtlCol="0">
            <a:spAutoFit/>
          </a:bodyPr>
          <a:lstStyle/>
          <a:p>
            <a:r>
              <a:rPr lang="pl-PL" b="1" dirty="0" smtClean="0"/>
              <a:t>D</a:t>
            </a:r>
            <a:endParaRPr lang="uk-UA" b="1" dirty="0"/>
          </a:p>
        </p:txBody>
      </p:sp>
      <p:sp>
        <p:nvSpPr>
          <p:cNvPr id="8" name="TextBox 7"/>
          <p:cNvSpPr txBox="1"/>
          <p:nvPr/>
        </p:nvSpPr>
        <p:spPr>
          <a:xfrm>
            <a:off x="3238480" y="4786322"/>
            <a:ext cx="306494" cy="369332"/>
          </a:xfrm>
          <a:prstGeom prst="rect">
            <a:avLst/>
          </a:prstGeom>
          <a:noFill/>
        </p:spPr>
        <p:txBody>
          <a:bodyPr wrap="none" rtlCol="0">
            <a:spAutoFit/>
          </a:bodyPr>
          <a:lstStyle/>
          <a:p>
            <a:r>
              <a:rPr lang="pl-PL" b="1" dirty="0" smtClean="0"/>
              <a:t>C</a:t>
            </a:r>
            <a:endParaRPr lang="uk-UA" b="1" dirty="0"/>
          </a:p>
        </p:txBody>
      </p:sp>
      <p:sp>
        <p:nvSpPr>
          <p:cNvPr id="9" name="TextBox 8"/>
          <p:cNvSpPr txBox="1"/>
          <p:nvPr/>
        </p:nvSpPr>
        <p:spPr>
          <a:xfrm>
            <a:off x="2524100" y="5000636"/>
            <a:ext cx="314510" cy="369332"/>
          </a:xfrm>
          <a:prstGeom prst="rect">
            <a:avLst/>
          </a:prstGeom>
          <a:noFill/>
        </p:spPr>
        <p:txBody>
          <a:bodyPr wrap="none" rtlCol="0">
            <a:spAutoFit/>
          </a:bodyPr>
          <a:lstStyle/>
          <a:p>
            <a:r>
              <a:rPr lang="pl-PL" b="1" dirty="0" smtClean="0"/>
              <a:t>B</a:t>
            </a:r>
            <a:endParaRPr lang="uk-UA" b="1" dirty="0"/>
          </a:p>
        </p:txBody>
      </p:sp>
      <p:sp>
        <p:nvSpPr>
          <p:cNvPr id="10" name="Прямоугольник 9"/>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8</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365125"/>
            <a:ext cx="12192000" cy="1325563"/>
          </a:xfrm>
        </p:spPr>
        <p:txBody>
          <a:bodyPr/>
          <a:lstStyle/>
          <a:p>
            <a:r>
              <a:rPr lang="pl-PL" dirty="0" smtClean="0"/>
              <a:t>Welche M</a:t>
            </a:r>
            <a:r>
              <a:rPr lang="uk-UA" dirty="0" smtClean="0">
                <a:latin typeface="Times New Roman"/>
                <a:cs typeface="Times New Roman"/>
              </a:rPr>
              <a:t>ӧ</a:t>
            </a:r>
            <a:r>
              <a:rPr lang="pl-PL" dirty="0" smtClean="0"/>
              <a:t>bel k</a:t>
            </a:r>
            <a:r>
              <a:rPr lang="uk-UA" dirty="0" smtClean="0">
                <a:latin typeface="Times New Roman"/>
                <a:cs typeface="Times New Roman"/>
              </a:rPr>
              <a:t>ӧ</a:t>
            </a:r>
            <a:r>
              <a:rPr lang="pl-PL" dirty="0" smtClean="0">
                <a:latin typeface="Times New Roman"/>
                <a:cs typeface="Times New Roman"/>
              </a:rPr>
              <a:t>nnen in diesen Zimmern stehen</a:t>
            </a:r>
            <a:r>
              <a:rPr lang="uk-UA" dirty="0" smtClean="0">
                <a:latin typeface="Times New Roman"/>
                <a:cs typeface="Times New Roman"/>
              </a:rPr>
              <a:t>?</a:t>
            </a:r>
            <a:endParaRPr lang="uk-UA" dirty="0"/>
          </a:p>
        </p:txBody>
      </p:sp>
      <p:sp>
        <p:nvSpPr>
          <p:cNvPr id="5" name="Текст 4"/>
          <p:cNvSpPr>
            <a:spLocks noGrp="1"/>
          </p:cNvSpPr>
          <p:nvPr>
            <p:ph type="body" sz="quarter" idx="10"/>
          </p:nvPr>
        </p:nvSpPr>
        <p:spPr/>
        <p:txBody>
          <a:bodyPr>
            <a:normAutofit fontScale="55000" lnSpcReduction="20000"/>
          </a:bodyPr>
          <a:lstStyle/>
          <a:p>
            <a:r>
              <a:rPr lang="de-DE" dirty="0" smtClean="0"/>
              <a:t>Im Badezimmer </a:t>
            </a:r>
            <a:r>
              <a:rPr lang="uk-UA" dirty="0" smtClean="0"/>
              <a:t> </a:t>
            </a:r>
            <a:r>
              <a:rPr lang="pl-PL" dirty="0" smtClean="0"/>
              <a:t>steht/ stehen </a:t>
            </a:r>
            <a:r>
              <a:rPr lang="de-DE" dirty="0" smtClean="0"/>
              <a:t> </a:t>
            </a:r>
            <a:r>
              <a:rPr lang="de-DE" dirty="0" smtClean="0"/>
              <a:t>.. </a:t>
            </a:r>
            <a:endParaRPr lang="pl-PL" dirty="0" smtClean="0"/>
          </a:p>
          <a:p>
            <a:r>
              <a:rPr lang="de-DE" dirty="0" smtClean="0"/>
              <a:t>Im Kinderzimmer</a:t>
            </a:r>
            <a:r>
              <a:rPr lang="uk-UA" dirty="0" smtClean="0"/>
              <a:t> </a:t>
            </a:r>
            <a:r>
              <a:rPr lang="pl-PL" dirty="0" smtClean="0"/>
              <a:t>steht/ stehen </a:t>
            </a:r>
            <a:r>
              <a:rPr lang="de-DE" dirty="0" smtClean="0"/>
              <a:t>... </a:t>
            </a:r>
            <a:endParaRPr lang="pl-PL" dirty="0" smtClean="0"/>
          </a:p>
          <a:p>
            <a:r>
              <a:rPr lang="de-DE" dirty="0" smtClean="0"/>
              <a:t>Im Schlafzimmer</a:t>
            </a:r>
            <a:r>
              <a:rPr lang="pl-PL" dirty="0" smtClean="0"/>
              <a:t> steht/ stehen </a:t>
            </a:r>
            <a:r>
              <a:rPr lang="pl-PL" dirty="0" smtClean="0"/>
              <a:t>.</a:t>
            </a:r>
            <a:r>
              <a:rPr lang="de-DE" dirty="0" smtClean="0"/>
              <a:t>.. </a:t>
            </a:r>
            <a:endParaRPr lang="pl-PL" dirty="0" smtClean="0"/>
          </a:p>
          <a:p>
            <a:r>
              <a:rPr lang="de-DE" dirty="0" smtClean="0"/>
              <a:t> Im Wohnzimmer </a:t>
            </a:r>
            <a:r>
              <a:rPr lang="pl-PL" dirty="0" smtClean="0"/>
              <a:t>steht/ stehen </a:t>
            </a:r>
            <a:r>
              <a:rPr lang="de-DE" dirty="0" smtClean="0"/>
              <a:t>... </a:t>
            </a:r>
            <a:endParaRPr lang="uk-UA" dirty="0" smtClean="0"/>
          </a:p>
          <a:p>
            <a:r>
              <a:rPr lang="de-DE" dirty="0" smtClean="0"/>
              <a:t>Im Arbeitszimmer</a:t>
            </a:r>
            <a:r>
              <a:rPr lang="pl-PL" dirty="0" smtClean="0"/>
              <a:t> steht/ stehen </a:t>
            </a:r>
            <a:r>
              <a:rPr lang="pl-PL" dirty="0" smtClean="0"/>
              <a:t>...</a:t>
            </a:r>
            <a:endParaRPr lang="uk-UA" dirty="0" smtClean="0"/>
          </a:p>
          <a:p>
            <a:r>
              <a:rPr lang="de-DE" dirty="0" smtClean="0"/>
              <a:t>  </a:t>
            </a:r>
            <a:endParaRPr lang="pl-PL" dirty="0" smtClean="0"/>
          </a:p>
          <a:p>
            <a:r>
              <a:rPr lang="de-DE" dirty="0" smtClean="0">
                <a:solidFill>
                  <a:srgbClr val="C00000"/>
                </a:solidFill>
              </a:rPr>
              <a:t>In der </a:t>
            </a:r>
            <a:r>
              <a:rPr lang="de-DE" dirty="0" smtClean="0"/>
              <a:t>Küche ... </a:t>
            </a:r>
            <a:endParaRPr lang="uk-UA" dirty="0" smtClean="0"/>
          </a:p>
          <a:p>
            <a:endParaRPr lang="pl-PL" dirty="0" smtClean="0"/>
          </a:p>
          <a:p>
            <a:r>
              <a:rPr lang="de-DE" dirty="0" smtClean="0"/>
              <a:t>Auf dem Flur ... </a:t>
            </a:r>
            <a:endParaRPr lang="pl-PL" dirty="0" smtClean="0"/>
          </a:p>
          <a:p>
            <a:r>
              <a:rPr lang="de-DE" dirty="0" smtClean="0"/>
              <a:t>Auf dem Balkon</a:t>
            </a:r>
            <a:r>
              <a:rPr lang="pl-PL" dirty="0" smtClean="0"/>
              <a:t>.</a:t>
            </a:r>
            <a:r>
              <a:rPr lang="de-DE" dirty="0" smtClean="0"/>
              <a:t>..</a:t>
            </a:r>
            <a:endParaRPr lang="pl-PL" dirty="0" smtClean="0"/>
          </a:p>
          <a:p>
            <a:endParaRPr lang="uk-UA" dirty="0"/>
          </a:p>
        </p:txBody>
      </p:sp>
      <p:sp>
        <p:nvSpPr>
          <p:cNvPr id="6" name="Текст 5"/>
          <p:cNvSpPr>
            <a:spLocks noGrp="1"/>
          </p:cNvSpPr>
          <p:nvPr>
            <p:ph type="body" sz="quarter" idx="11"/>
          </p:nvPr>
        </p:nvSpPr>
        <p:spPr>
          <a:xfrm>
            <a:off x="838200" y="1989138"/>
            <a:ext cx="5686428" cy="809625"/>
          </a:xfrm>
        </p:spPr>
        <p:txBody>
          <a:bodyPr/>
          <a:lstStyle/>
          <a:p>
            <a:r>
              <a:rPr lang="pl-PL" dirty="0" smtClean="0"/>
              <a:t>steht/ stehen</a:t>
            </a:r>
            <a:endParaRPr lang="uk-UA" dirty="0"/>
          </a:p>
        </p:txBody>
      </p:sp>
      <p:pic>
        <p:nvPicPr>
          <p:cNvPr id="7" name="Рисунок 6">
            <a:extLst>
              <a:ext uri="{FF2B5EF4-FFF2-40B4-BE49-F238E27FC236}">
                <a16:creationId xmlns="" xmlns:a16="http://schemas.microsoft.com/office/drawing/2014/main" id="{1CBA4B2B-7A20-42ED-A0CC-DE94FD059402}"/>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p:blipFill>
        <p:spPr>
          <a:xfrm>
            <a:off x="5595934" y="1815781"/>
            <a:ext cx="4746860" cy="5042219"/>
          </a:xfrm>
          <a:prstGeom prst="rect">
            <a:avLst/>
          </a:prstGeom>
        </p:spPr>
      </p:pic>
      <p:sp>
        <p:nvSpPr>
          <p:cNvPr id="8" name="Прямоугольник 7"/>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1</a:t>
            </a:r>
            <a:r>
              <a:rPr lang="pl-PL" sz="2800" b="1" dirty="0" smtClean="0"/>
              <a:t>9</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6BC5372-AC3B-40B7-9C57-9B590A8801D3}"/>
              </a:ext>
            </a:extLst>
          </p:cNvPr>
          <p:cNvSpPr>
            <a:spLocks noGrp="1"/>
          </p:cNvSpPr>
          <p:nvPr>
            <p:ph type="title"/>
          </p:nvPr>
        </p:nvSpPr>
        <p:spPr>
          <a:xfrm>
            <a:off x="5953124" y="365125"/>
            <a:ext cx="5400676" cy="6492875"/>
          </a:xfrm>
        </p:spPr>
        <p:txBody>
          <a:bodyPr>
            <a:normAutofit fontScale="90000"/>
          </a:bodyPr>
          <a:lstStyle/>
          <a:p>
            <a:r>
              <a:rPr lang="pl-PL" b="1" dirty="0" smtClean="0"/>
              <a:t>wohnen –</a:t>
            </a:r>
            <a:r>
              <a:rPr lang="uk-UA" b="1" dirty="0" smtClean="0"/>
              <a:t> жити, проживати</a:t>
            </a:r>
            <a:r>
              <a:rPr lang="pl-PL" b="1" dirty="0" smtClean="0"/>
              <a:t/>
            </a:r>
            <a:br>
              <a:rPr lang="pl-PL" b="1" dirty="0" smtClean="0"/>
            </a:br>
            <a:r>
              <a:rPr lang="pl-PL" b="1" dirty="0" smtClean="0"/>
              <a:t/>
            </a:r>
            <a:br>
              <a:rPr lang="pl-PL" b="1" dirty="0" smtClean="0"/>
            </a:br>
            <a:r>
              <a:rPr lang="pl-PL" b="1" dirty="0" smtClean="0"/>
              <a:t>wohn</a:t>
            </a:r>
            <a:r>
              <a:rPr lang="pl-PL" b="1" dirty="0" smtClean="0">
                <a:solidFill>
                  <a:srgbClr val="00B050"/>
                </a:solidFill>
              </a:rPr>
              <a:t>en</a:t>
            </a:r>
            <a:r>
              <a:rPr lang="pl-PL" b="1" dirty="0" smtClean="0"/>
              <a:t> + ung= die Wohnung – </a:t>
            </a:r>
            <a:r>
              <a:rPr lang="uk-UA" b="1" dirty="0" smtClean="0"/>
              <a:t>квартира</a:t>
            </a:r>
            <a:br>
              <a:rPr lang="uk-UA" b="1" dirty="0" smtClean="0"/>
            </a:br>
            <a:r>
              <a:rPr lang="uk-UA" b="1" dirty="0" smtClean="0"/>
              <a:t/>
            </a:r>
            <a:br>
              <a:rPr lang="uk-UA" b="1" dirty="0" smtClean="0"/>
            </a:br>
            <a:r>
              <a:rPr lang="pl-PL" b="1" dirty="0" smtClean="0"/>
              <a:t>wohnen + das Zimmer = das Wohnzimmer - </a:t>
            </a:r>
            <a:r>
              <a:rPr lang="uk-UA" b="1" dirty="0" smtClean="0"/>
              <a:t>вітальня</a:t>
            </a:r>
            <a:r>
              <a:rPr lang="pl-PL" b="1" dirty="0" smtClean="0"/>
              <a:t/>
            </a:r>
            <a:br>
              <a:rPr lang="pl-PL" b="1" dirty="0" smtClean="0"/>
            </a:br>
            <a:r>
              <a:rPr lang="pl-PL" b="1" dirty="0" smtClean="0"/>
              <a:t/>
            </a:r>
            <a:br>
              <a:rPr lang="pl-PL" b="1" dirty="0" smtClean="0"/>
            </a:br>
            <a:r>
              <a:rPr lang="pl-PL" b="1" dirty="0" smtClean="0"/>
              <a:t/>
            </a:r>
            <a:br>
              <a:rPr lang="pl-PL" b="1" dirty="0" smtClean="0"/>
            </a:br>
            <a:r>
              <a:rPr lang="uk-UA" b="1" dirty="0" smtClean="0"/>
              <a:t/>
            </a:r>
            <a:br>
              <a:rPr lang="uk-UA" b="1" dirty="0" smtClean="0"/>
            </a:br>
            <a:r>
              <a:rPr lang="pl-PL" b="1" dirty="0" smtClean="0"/>
              <a:t> </a:t>
            </a:r>
            <a:endParaRPr lang="ru-RU" dirty="0"/>
          </a:p>
        </p:txBody>
      </p:sp>
      <p:graphicFrame>
        <p:nvGraphicFramePr>
          <p:cNvPr id="4" name="Схема 3"/>
          <p:cNvGraphicFramePr/>
          <p:nvPr/>
        </p:nvGraphicFramePr>
        <p:xfrm>
          <a:off x="452398" y="1571612"/>
          <a:ext cx="5286412"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1691934"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2</a:t>
            </a:r>
            <a:endParaRPr lang="uk-UA" sz="2800" b="1" dirty="0"/>
          </a:p>
        </p:txBody>
      </p:sp>
    </p:spTree>
    <p:extLst>
      <p:ext uri="{BB962C8B-B14F-4D97-AF65-F5344CB8AC3E}">
        <p14:creationId xmlns="" xmlns:p14="http://schemas.microsoft.com/office/powerpoint/2010/main" val="1695052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Groß und klein</a:t>
            </a:r>
            <a:r>
              <a:rPr lang="pl-PL" dirty="0" smtClean="0"/>
              <a:t>.</a:t>
            </a:r>
            <a:r>
              <a:rPr lang="de-DE" dirty="0" smtClean="0"/>
              <a:t> Ergänzen Sie das Gegenteil. </a:t>
            </a:r>
            <a:endParaRPr lang="uk-UA" dirty="0"/>
          </a:p>
        </p:txBody>
      </p:sp>
      <p:sp>
        <p:nvSpPr>
          <p:cNvPr id="4" name="Прямоугольник 3"/>
          <p:cNvSpPr/>
          <p:nvPr/>
        </p:nvSpPr>
        <p:spPr>
          <a:xfrm>
            <a:off x="0" y="1343846"/>
            <a:ext cx="11844670" cy="6936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buFont typeface="Arial" pitchFamily="34" charset="0"/>
              <a:buChar char="•"/>
            </a:pPr>
            <a:r>
              <a:rPr lang="de-DE" sz="2800" b="1" dirty="0" smtClean="0"/>
              <a:t>leer • neu • unmodern • dunkel • teuer • laut • kalt • klein</a:t>
            </a:r>
          </a:p>
          <a:p>
            <a:pPr algn="ctr">
              <a:buFont typeface="Arial" pitchFamily="34" charset="0"/>
              <a:buChar char="•"/>
            </a:pPr>
            <a:r>
              <a:rPr lang="uk-UA" sz="2000" b="1" dirty="0" smtClean="0"/>
              <a:t>Пустий</a:t>
            </a:r>
            <a:r>
              <a:rPr lang="pl-PL" sz="2000" b="1" dirty="0" smtClean="0"/>
              <a:t> </a:t>
            </a:r>
            <a:r>
              <a:rPr lang="uk-UA" sz="2000" b="1" dirty="0" smtClean="0"/>
              <a:t>  - новий - не сучасний – </a:t>
            </a:r>
            <a:r>
              <a:rPr lang="uk-UA" sz="2000" b="1" dirty="0" err="1" smtClean="0"/>
              <a:t>темний-</a:t>
            </a:r>
            <a:r>
              <a:rPr lang="uk-UA" sz="2000" b="1" dirty="0" smtClean="0"/>
              <a:t> </a:t>
            </a:r>
            <a:r>
              <a:rPr lang="pl-PL" sz="2000" b="1" dirty="0" smtClean="0"/>
              <a:t> </a:t>
            </a:r>
            <a:r>
              <a:rPr lang="uk-UA" sz="2000" b="1" dirty="0" err="1" smtClean="0"/>
              <a:t>дорогий-</a:t>
            </a:r>
            <a:r>
              <a:rPr lang="uk-UA" sz="2000" b="1" dirty="0" smtClean="0"/>
              <a:t> </a:t>
            </a:r>
            <a:r>
              <a:rPr lang="pl-PL" sz="2000" b="1" dirty="0" smtClean="0"/>
              <a:t>  </a:t>
            </a:r>
            <a:r>
              <a:rPr lang="uk-UA" sz="2000" b="1" dirty="0" err="1" smtClean="0"/>
              <a:t>гучний-</a:t>
            </a:r>
            <a:r>
              <a:rPr lang="uk-UA" sz="2000" b="1" dirty="0" smtClean="0"/>
              <a:t> холодний - малий</a:t>
            </a:r>
            <a:r>
              <a:rPr lang="de-DE" sz="2000" b="1" dirty="0" smtClean="0"/>
              <a:t> </a:t>
            </a:r>
          </a:p>
        </p:txBody>
      </p:sp>
      <p:pic>
        <p:nvPicPr>
          <p:cNvPr id="6146" name="Picture 2"/>
          <p:cNvPicPr>
            <a:picLocks noChangeAspect="1" noChangeArrowheads="1"/>
          </p:cNvPicPr>
          <p:nvPr/>
        </p:nvPicPr>
        <p:blipFill>
          <a:blip r:embed="rId2"/>
          <a:srcRect/>
          <a:stretch>
            <a:fillRect/>
          </a:stretch>
        </p:blipFill>
        <p:spPr bwMode="auto">
          <a:xfrm>
            <a:off x="1313560" y="2230773"/>
            <a:ext cx="9117345" cy="2283832"/>
          </a:xfrm>
          <a:prstGeom prst="rect">
            <a:avLst/>
          </a:prstGeom>
          <a:noFill/>
          <a:ln w="9525">
            <a:noFill/>
            <a:miter lim="800000"/>
            <a:headEnd/>
            <a:tailEnd/>
          </a:ln>
          <a:effectLst/>
        </p:spPr>
      </p:pic>
      <p:sp>
        <p:nvSpPr>
          <p:cNvPr id="5" name="TextBox 4"/>
          <p:cNvSpPr txBox="1"/>
          <p:nvPr/>
        </p:nvSpPr>
        <p:spPr>
          <a:xfrm>
            <a:off x="347330" y="4514605"/>
            <a:ext cx="11006470" cy="1815882"/>
          </a:xfrm>
          <a:prstGeom prst="rect">
            <a:avLst/>
          </a:prstGeom>
          <a:noFill/>
        </p:spPr>
        <p:txBody>
          <a:bodyPr wrap="square" rtlCol="0">
            <a:spAutoFit/>
          </a:bodyPr>
          <a:lstStyle/>
          <a:p>
            <a:r>
              <a:rPr lang="en-US" sz="2800" dirty="0" err="1" smtClean="0"/>
              <a:t>Wie</a:t>
            </a:r>
            <a:r>
              <a:rPr lang="en-US" sz="2800" dirty="0" smtClean="0"/>
              <a:t> </a:t>
            </a:r>
            <a:r>
              <a:rPr lang="en-US" sz="2800" dirty="0" err="1" smtClean="0"/>
              <a:t>ist</a:t>
            </a:r>
            <a:r>
              <a:rPr lang="en-US" sz="2800" dirty="0" smtClean="0"/>
              <a:t> </a:t>
            </a:r>
            <a:r>
              <a:rPr lang="en-US" sz="2800" dirty="0" err="1" smtClean="0"/>
              <a:t>dein</a:t>
            </a:r>
            <a:r>
              <a:rPr lang="en-US" sz="2800" dirty="0" smtClean="0"/>
              <a:t> Zimmer</a:t>
            </a:r>
            <a:r>
              <a:rPr lang="uk-UA" sz="2800" dirty="0" smtClean="0"/>
              <a:t>?</a:t>
            </a:r>
            <a:r>
              <a:rPr lang="pl-PL" sz="2800" dirty="0" smtClean="0"/>
              <a:t> – Mein Zimmer ist neu. Es ist gross, modern, warm, hell.   </a:t>
            </a:r>
            <a:endParaRPr lang="uk-UA" sz="2800" dirty="0" smtClean="0"/>
          </a:p>
          <a:p>
            <a:r>
              <a:rPr lang="pl-PL" sz="2800" dirty="0" smtClean="0"/>
              <a:t>Wie ist das Wohnzimme</a:t>
            </a:r>
            <a:r>
              <a:rPr lang="en-US" sz="2800" dirty="0" smtClean="0"/>
              <a:t>r</a:t>
            </a:r>
            <a:r>
              <a:rPr lang="uk-UA" sz="2800" dirty="0" smtClean="0"/>
              <a:t>?</a:t>
            </a:r>
            <a:r>
              <a:rPr lang="pl-PL" sz="2800" dirty="0" smtClean="0"/>
              <a:t>- Das Wohnzimmer ist gross, hell, modern.</a:t>
            </a:r>
          </a:p>
          <a:p>
            <a:r>
              <a:rPr lang="pl-PL" sz="2800" dirty="0" smtClean="0"/>
              <a:t>Wie ist das Schlafzimmer</a:t>
            </a:r>
            <a:r>
              <a:rPr lang="uk-UA" sz="2800" dirty="0" smtClean="0"/>
              <a:t>?</a:t>
            </a:r>
            <a:endParaRPr lang="uk-UA" sz="2800" dirty="0"/>
          </a:p>
        </p:txBody>
      </p:sp>
      <p:sp>
        <p:nvSpPr>
          <p:cNvPr id="6" name="Прямоугольник 5"/>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20</a:t>
            </a:r>
            <a:endParaRPr lang="uk-UA" sz="2800" b="1"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469414" y="500042"/>
            <a:ext cx="6706065" cy="6072230"/>
          </a:xfrm>
        </p:spPr>
        <p:txBody>
          <a:bodyPr>
            <a:normAutofit fontScale="92500" lnSpcReduction="20000"/>
          </a:bodyPr>
          <a:lstStyle/>
          <a:p>
            <a:r>
              <a:rPr lang="de-DE" dirty="0" smtClean="0"/>
              <a:t> ◊  Guten Tag Herr und Frau Schiller. Vielen Dank für die Einladung. Ihre Wohnung ist wirklich schön und </a:t>
            </a:r>
            <a:r>
              <a:rPr lang="de-DE" dirty="0" err="1" smtClean="0"/>
              <a:t>gross</a:t>
            </a:r>
            <a:r>
              <a:rPr lang="de-DE" dirty="0" smtClean="0"/>
              <a:t>.              </a:t>
            </a:r>
          </a:p>
          <a:p>
            <a:r>
              <a:rPr lang="de-DE" dirty="0" smtClean="0"/>
              <a:t> •  Ja, unsere Wohnung hat zwei Schlafzimmer, ein Wohnzimmer, ein Bad, eine Küche und einen Balkon.        </a:t>
            </a:r>
          </a:p>
          <a:p>
            <a:r>
              <a:rPr lang="de-DE" dirty="0" smtClean="0"/>
              <a:t>  ◊  Ist das Ihr Zimmer?              </a:t>
            </a:r>
          </a:p>
          <a:p>
            <a:r>
              <a:rPr lang="de-DE" dirty="0" smtClean="0"/>
              <a:t> • Nein, das ist das Zimmer von Thomas. Er ist unser Sohn.         </a:t>
            </a:r>
          </a:p>
          <a:p>
            <a:r>
              <a:rPr lang="de-DE" dirty="0" smtClean="0"/>
              <a:t> ◊ Das ist aber schön.              </a:t>
            </a:r>
          </a:p>
          <a:p>
            <a:r>
              <a:rPr lang="de-DE" dirty="0" smtClean="0"/>
              <a:t> • Ja, aber es ist chaotisch. Und hier links</a:t>
            </a:r>
            <a:r>
              <a:rPr lang="pl-PL" dirty="0" smtClean="0"/>
              <a:t>/rechts</a:t>
            </a:r>
            <a:r>
              <a:rPr lang="de-DE" dirty="0" smtClean="0"/>
              <a:t> ist unser Schlafzimmer.          </a:t>
            </a:r>
          </a:p>
          <a:p>
            <a:r>
              <a:rPr lang="de-DE" dirty="0" smtClean="0"/>
              <a:t> ◊ Das ist wirklich bequem.             </a:t>
            </a:r>
          </a:p>
          <a:p>
            <a:r>
              <a:rPr lang="de-DE" dirty="0" smtClean="0"/>
              <a:t>  •   Danke, und hier rechts sind das Bad und die Küche. Die sind klein aber hell</a:t>
            </a:r>
            <a:r>
              <a:rPr lang="pl-PL" dirty="0" smtClean="0"/>
              <a:t>/ dunkel</a:t>
            </a:r>
            <a:r>
              <a:rPr lang="de-DE" dirty="0" smtClean="0"/>
              <a:t>.         </a:t>
            </a:r>
          </a:p>
          <a:p>
            <a:r>
              <a:rPr lang="de-DE" dirty="0" smtClean="0"/>
              <a:t> ◊ Und Ihr Wohnzimmer ist wirklich schön. </a:t>
            </a:r>
            <a:endParaRPr lang="uk-UA" dirty="0"/>
          </a:p>
        </p:txBody>
      </p:sp>
      <p:pic>
        <p:nvPicPr>
          <p:cNvPr id="5" name="Рисунок 4">
            <a:extLst>
              <a:ext uri="{FF2B5EF4-FFF2-40B4-BE49-F238E27FC236}">
                <a16:creationId xmlns="" xmlns:a16="http://schemas.microsoft.com/office/drawing/2014/main" id="{1CBA4B2B-7A20-42ED-A0CC-DE94FD059402}"/>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p:blipFill>
        <p:spPr>
          <a:xfrm>
            <a:off x="7761023" y="1366325"/>
            <a:ext cx="3961042" cy="4207506"/>
          </a:xfrm>
          <a:prstGeom prst="rect">
            <a:avLst/>
          </a:prstGeom>
        </p:spPr>
      </p:pic>
      <p:sp>
        <p:nvSpPr>
          <p:cNvPr id="4" name="Прямоугольник 3"/>
          <p:cNvSpPr/>
          <p:nvPr/>
        </p:nvSpPr>
        <p:spPr>
          <a:xfrm>
            <a:off x="8953520"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21</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cap="all" dirty="0" smtClean="0"/>
              <a:t>LESEN</a:t>
            </a:r>
            <a:endParaRPr lang="uk-UA" dirty="0"/>
          </a:p>
        </p:txBody>
      </p:sp>
      <p:sp>
        <p:nvSpPr>
          <p:cNvPr id="3" name="Текст 2"/>
          <p:cNvSpPr>
            <a:spLocks noGrp="1"/>
          </p:cNvSpPr>
          <p:nvPr>
            <p:ph type="body" sz="quarter" idx="11"/>
          </p:nvPr>
        </p:nvSpPr>
        <p:spPr>
          <a:xfrm>
            <a:off x="469414" y="1314450"/>
            <a:ext cx="6706065" cy="4900632"/>
          </a:xfrm>
        </p:spPr>
        <p:txBody>
          <a:bodyPr>
            <a:normAutofit lnSpcReduction="10000"/>
          </a:bodyPr>
          <a:lstStyle/>
          <a:p>
            <a:r>
              <a:rPr lang="de-DE" dirty="0" smtClean="0"/>
              <a:t>Ich heiße Hanna. Ich wohne in Tübingen in der Eugenstraße 18. Das ist eine Wohnung in einem Haus. Die Wohnung hat vier Schlafzimmer, ein Wohnzimmer, eine Küche und zwei Bäder. Ich habe zwei Lieblingszimmer. </a:t>
            </a:r>
            <a:endParaRPr lang="pl-PL" dirty="0" smtClean="0"/>
          </a:p>
          <a:p>
            <a:r>
              <a:rPr lang="de-DE" dirty="0" smtClean="0"/>
              <a:t>Ein </a:t>
            </a:r>
            <a:r>
              <a:rPr lang="de-DE" dirty="0" smtClean="0"/>
              <a:t>Lieblingszimmer ist die Küche, weil ich dort kreativ arbeiten kann. Das andere Lieblingszimmer ist mein Schlafzimmer. </a:t>
            </a:r>
            <a:endParaRPr lang="pl-PL" dirty="0" smtClean="0"/>
          </a:p>
          <a:p>
            <a:r>
              <a:rPr lang="de-DE" dirty="0" smtClean="0"/>
              <a:t>Mein </a:t>
            </a:r>
            <a:r>
              <a:rPr lang="de-DE" dirty="0" smtClean="0"/>
              <a:t>Schlafzimmer ist auch mein Arbeitszimmer und ich kann dort alle meine persönlichen Dinge um mich herum haben und es ist sehr gemütlich.</a:t>
            </a:r>
            <a:endParaRPr lang="uk-UA" dirty="0"/>
          </a:p>
        </p:txBody>
      </p:sp>
      <p:pic>
        <p:nvPicPr>
          <p:cNvPr id="5122" name="Picture 2"/>
          <p:cNvPicPr>
            <a:picLocks noChangeAspect="1" noChangeArrowheads="1"/>
          </p:cNvPicPr>
          <p:nvPr/>
        </p:nvPicPr>
        <p:blipFill>
          <a:blip r:embed="rId2"/>
          <a:srcRect/>
          <a:stretch>
            <a:fillRect/>
          </a:stretch>
        </p:blipFill>
        <p:spPr bwMode="auto">
          <a:xfrm>
            <a:off x="8096264" y="2000240"/>
            <a:ext cx="2819400" cy="2981325"/>
          </a:xfrm>
          <a:prstGeom prst="rect">
            <a:avLst/>
          </a:prstGeom>
          <a:noFill/>
          <a:ln w="9525">
            <a:noFill/>
            <a:miter lim="800000"/>
            <a:headEnd/>
            <a:tailEnd/>
          </a:ln>
          <a:effectLst/>
        </p:spPr>
      </p:pic>
      <p:sp>
        <p:nvSpPr>
          <p:cNvPr id="6" name="Прямоугольник 5"/>
          <p:cNvSpPr/>
          <p:nvPr/>
        </p:nvSpPr>
        <p:spPr>
          <a:xfrm>
            <a:off x="8953520"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22</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cap="all" dirty="0" smtClean="0"/>
              <a:t>LESEN</a:t>
            </a:r>
            <a:endParaRPr lang="uk-UA" dirty="0"/>
          </a:p>
        </p:txBody>
      </p:sp>
      <p:sp>
        <p:nvSpPr>
          <p:cNvPr id="3" name="Текст 2"/>
          <p:cNvSpPr>
            <a:spLocks noGrp="1"/>
          </p:cNvSpPr>
          <p:nvPr>
            <p:ph type="body" sz="quarter" idx="11"/>
          </p:nvPr>
        </p:nvSpPr>
        <p:spPr>
          <a:xfrm>
            <a:off x="469414" y="1314450"/>
            <a:ext cx="6706065" cy="4900632"/>
          </a:xfrm>
        </p:spPr>
        <p:txBody>
          <a:bodyPr>
            <a:normAutofit lnSpcReduction="10000"/>
          </a:bodyPr>
          <a:lstStyle/>
          <a:p>
            <a:r>
              <a:rPr lang="de-DE" dirty="0" smtClean="0"/>
              <a:t>Ich bin Achim. Ich wohne zur Zeit mit meiner Familie in Dresden, in der Stangestraße 7. Das Haus ist ziemlich groß. Wir haben ein Wohnzimmer, eine Küche mit Essbereich, eine Diele, eine Toilette und eine Terrasse im Erdgeschoss. </a:t>
            </a:r>
            <a:endParaRPr lang="pl-PL" dirty="0" smtClean="0"/>
          </a:p>
          <a:p>
            <a:r>
              <a:rPr lang="de-DE" dirty="0" smtClean="0"/>
              <a:t>Im </a:t>
            </a:r>
            <a:r>
              <a:rPr lang="de-DE" dirty="0" smtClean="0"/>
              <a:t>Keller gibt es eine Waschküche. Im ersten Stock haben wir vier Zimmer: zwei Schlafzimmer, ein Arbeitszimmer und ein Bad. </a:t>
            </a:r>
            <a:endParaRPr lang="pl-PL" dirty="0" smtClean="0"/>
          </a:p>
          <a:p>
            <a:r>
              <a:rPr lang="de-DE" dirty="0" smtClean="0"/>
              <a:t>Mein </a:t>
            </a:r>
            <a:r>
              <a:rPr lang="de-DE" dirty="0" smtClean="0"/>
              <a:t>Lieblingszimmer ist das Wohnzimmer, weil es sonnig ist.</a:t>
            </a:r>
            <a:endParaRPr lang="uk-UA" dirty="0"/>
          </a:p>
        </p:txBody>
      </p:sp>
      <p:sp>
        <p:nvSpPr>
          <p:cNvPr id="6" name="Прямоугольник 5"/>
          <p:cNvSpPr/>
          <p:nvPr/>
        </p:nvSpPr>
        <p:spPr>
          <a:xfrm>
            <a:off x="8953520"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23</a:t>
            </a:r>
            <a:endParaRPr lang="uk-UA" sz="2800" b="1" dirty="0"/>
          </a:p>
        </p:txBody>
      </p:sp>
      <p:pic>
        <p:nvPicPr>
          <p:cNvPr id="6146" name="Picture 2"/>
          <p:cNvPicPr>
            <a:picLocks noChangeAspect="1" noChangeArrowheads="1"/>
          </p:cNvPicPr>
          <p:nvPr/>
        </p:nvPicPr>
        <p:blipFill>
          <a:blip r:embed="rId2"/>
          <a:srcRect/>
          <a:stretch>
            <a:fillRect/>
          </a:stretch>
        </p:blipFill>
        <p:spPr bwMode="auto">
          <a:xfrm>
            <a:off x="7674237" y="1785926"/>
            <a:ext cx="3317629" cy="35719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Interview: Wo wohnen Sie</a:t>
            </a:r>
            <a:r>
              <a:rPr lang="de-DE" dirty="0" smtClean="0"/>
              <a:t>?</a:t>
            </a:r>
            <a:endParaRPr lang="uk-UA" dirty="0"/>
          </a:p>
        </p:txBody>
      </p:sp>
      <p:sp>
        <p:nvSpPr>
          <p:cNvPr id="3" name="Текст 2"/>
          <p:cNvSpPr>
            <a:spLocks noGrp="1"/>
          </p:cNvSpPr>
          <p:nvPr>
            <p:ph type="body" sz="quarter" idx="11"/>
          </p:nvPr>
        </p:nvSpPr>
        <p:spPr>
          <a:xfrm>
            <a:off x="469414" y="1314450"/>
            <a:ext cx="6706065" cy="4972070"/>
          </a:xfrm>
        </p:spPr>
        <p:txBody>
          <a:bodyPr>
            <a:noAutofit/>
          </a:bodyPr>
          <a:lstStyle/>
          <a:p>
            <a:pPr fontAlgn="ctr"/>
            <a:r>
              <a:rPr lang="pl-PL" sz="2400" dirty="0" smtClean="0"/>
              <a:t>______</a:t>
            </a:r>
            <a:r>
              <a:rPr lang="de-DE" sz="2400" dirty="0" smtClean="0"/>
              <a:t> wohnen Sie?</a:t>
            </a:r>
            <a:br>
              <a:rPr lang="de-DE" sz="2400" dirty="0" smtClean="0"/>
            </a:br>
            <a:endParaRPr lang="de-DE" sz="2400" dirty="0" smtClean="0"/>
          </a:p>
          <a:p>
            <a:pPr fontAlgn="ctr"/>
            <a:r>
              <a:rPr lang="de-DE" sz="2400" dirty="0" smtClean="0"/>
              <a:t> </a:t>
            </a:r>
            <a:r>
              <a:rPr lang="pl-PL" sz="2400" dirty="0" smtClean="0"/>
              <a:t>______</a:t>
            </a:r>
            <a:r>
              <a:rPr lang="de-DE" sz="2400" dirty="0" smtClean="0"/>
              <a:t>ist </a:t>
            </a:r>
            <a:r>
              <a:rPr lang="de-DE" sz="2400" dirty="0" smtClean="0"/>
              <a:t>Ihr Lieblingszimmer?</a:t>
            </a:r>
            <a:br>
              <a:rPr lang="de-DE" sz="2400" dirty="0" smtClean="0"/>
            </a:br>
            <a:endParaRPr lang="de-DE" sz="2400" dirty="0" smtClean="0"/>
          </a:p>
          <a:p>
            <a:pPr fontAlgn="ctr"/>
            <a:r>
              <a:rPr lang="de-DE" sz="2400" dirty="0" smtClean="0"/>
              <a:t> </a:t>
            </a:r>
            <a:r>
              <a:rPr lang="pl-PL" sz="2400" dirty="0" smtClean="0"/>
              <a:t>______</a:t>
            </a:r>
            <a:r>
              <a:rPr lang="de-DE" sz="2400" dirty="0" smtClean="0"/>
              <a:t>ist </a:t>
            </a:r>
            <a:r>
              <a:rPr lang="de-DE" sz="2400" dirty="0" smtClean="0"/>
              <a:t>das Ihr Lieblingszimmer?</a:t>
            </a:r>
            <a:br>
              <a:rPr lang="de-DE" sz="2400" dirty="0" smtClean="0"/>
            </a:br>
            <a:endParaRPr lang="de-DE" sz="2400" dirty="0" smtClean="0"/>
          </a:p>
          <a:p>
            <a:pPr fontAlgn="ctr"/>
            <a:r>
              <a:rPr lang="de-DE" sz="2400" dirty="0" smtClean="0"/>
              <a:t> </a:t>
            </a:r>
            <a:r>
              <a:rPr lang="pl-PL" sz="2400" dirty="0" smtClean="0"/>
              <a:t>______</a:t>
            </a:r>
            <a:r>
              <a:rPr lang="de-DE" sz="2400" dirty="0" smtClean="0"/>
              <a:t>wohnt </a:t>
            </a:r>
            <a:r>
              <a:rPr lang="de-DE" sz="2400" dirty="0" smtClean="0"/>
              <a:t>mit Ihnen zusammen?</a:t>
            </a:r>
            <a:br>
              <a:rPr lang="de-DE" sz="2400" dirty="0" smtClean="0"/>
            </a:br>
            <a:endParaRPr lang="de-DE" sz="2400" dirty="0" smtClean="0"/>
          </a:p>
          <a:p>
            <a:pPr fontAlgn="ctr"/>
            <a:r>
              <a:rPr lang="pl-PL" sz="2400" dirty="0" smtClean="0"/>
              <a:t>_______</a:t>
            </a:r>
            <a:r>
              <a:rPr lang="de-DE" sz="2400" dirty="0" smtClean="0"/>
              <a:t> groß ist die Wohnung?</a:t>
            </a:r>
            <a:br>
              <a:rPr lang="de-DE" sz="2400" dirty="0" smtClean="0"/>
            </a:br>
            <a:endParaRPr lang="de-DE" sz="2400" dirty="0" smtClean="0"/>
          </a:p>
          <a:p>
            <a:r>
              <a:rPr lang="pl-PL" sz="2400" dirty="0" smtClean="0"/>
              <a:t>________</a:t>
            </a:r>
            <a:r>
              <a:rPr lang="de-DE" sz="2400" dirty="0" smtClean="0"/>
              <a:t> besuchen Sie mich in der neuen Wohnung?</a:t>
            </a:r>
            <a:endParaRPr lang="uk-UA" sz="2400" dirty="0"/>
          </a:p>
        </p:txBody>
      </p:sp>
      <p:pic>
        <p:nvPicPr>
          <p:cNvPr id="7170" name="Picture 2"/>
          <p:cNvPicPr>
            <a:picLocks noChangeAspect="1" noChangeArrowheads="1"/>
          </p:cNvPicPr>
          <p:nvPr/>
        </p:nvPicPr>
        <p:blipFill>
          <a:blip r:embed="rId2"/>
          <a:srcRect/>
          <a:stretch>
            <a:fillRect/>
          </a:stretch>
        </p:blipFill>
        <p:spPr bwMode="auto">
          <a:xfrm>
            <a:off x="7239008" y="1142984"/>
            <a:ext cx="2143140" cy="4669789"/>
          </a:xfrm>
          <a:prstGeom prst="rect">
            <a:avLst/>
          </a:prstGeom>
          <a:noFill/>
          <a:ln w="9525">
            <a:noFill/>
            <a:miter lim="800000"/>
            <a:headEnd/>
            <a:tailEnd/>
          </a:ln>
          <a:effectLst/>
        </p:spPr>
      </p:pic>
      <p:sp>
        <p:nvSpPr>
          <p:cNvPr id="6" name="Прямоугольник 5"/>
          <p:cNvSpPr/>
          <p:nvPr/>
        </p:nvSpPr>
        <p:spPr>
          <a:xfrm>
            <a:off x="8953520"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24</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Interview: Wo wohnen Sie?</a:t>
            </a:r>
            <a:br>
              <a:rPr lang="de-DE" dirty="0" smtClean="0"/>
            </a:br>
            <a:endParaRPr lang="uk-UA" dirty="0"/>
          </a:p>
        </p:txBody>
      </p:sp>
      <p:sp>
        <p:nvSpPr>
          <p:cNvPr id="3" name="Содержимое 2"/>
          <p:cNvSpPr>
            <a:spLocks noGrp="1"/>
          </p:cNvSpPr>
          <p:nvPr>
            <p:ph idx="1"/>
          </p:nvPr>
        </p:nvSpPr>
        <p:spPr/>
        <p:txBody>
          <a:bodyPr/>
          <a:lstStyle/>
          <a:p>
            <a:r>
              <a:rPr lang="de-DE" dirty="0" smtClean="0"/>
              <a:t>Sprechen </a:t>
            </a:r>
            <a:r>
              <a:rPr lang="de-DE" dirty="0" smtClean="0"/>
              <a:t>Sie mit einer anderen Person und stellen Sie Fragen über die Wohnung oder das Haus:</a:t>
            </a:r>
          </a:p>
          <a:p>
            <a:r>
              <a:rPr lang="de-DE" dirty="0" smtClean="0"/>
              <a:t>Wo wohnst du?</a:t>
            </a:r>
            <a:br>
              <a:rPr lang="de-DE" dirty="0" smtClean="0"/>
            </a:br>
            <a:r>
              <a:rPr lang="de-DE" dirty="0" smtClean="0"/>
              <a:t>Wohnst du in einem Haus oder in einer Wohnung?</a:t>
            </a:r>
            <a:br>
              <a:rPr lang="de-DE" dirty="0" smtClean="0"/>
            </a:br>
            <a:r>
              <a:rPr lang="de-DE" dirty="0" smtClean="0"/>
              <a:t>Wie ist die Adresse?</a:t>
            </a:r>
            <a:br>
              <a:rPr lang="de-DE" dirty="0" smtClean="0"/>
            </a:br>
            <a:r>
              <a:rPr lang="de-DE" dirty="0" smtClean="0"/>
              <a:t>Wie viele Zimmer hast du?</a:t>
            </a:r>
            <a:br>
              <a:rPr lang="de-DE" dirty="0" smtClean="0"/>
            </a:br>
            <a:r>
              <a:rPr lang="de-DE" dirty="0" smtClean="0"/>
              <a:t>Was für Zimmer hast du?</a:t>
            </a:r>
            <a:br>
              <a:rPr lang="de-DE" dirty="0" smtClean="0"/>
            </a:br>
            <a:r>
              <a:rPr lang="de-DE" dirty="0" smtClean="0"/>
              <a:t>Was ist dein Lieblingszimmer? Warum?</a:t>
            </a:r>
          </a:p>
          <a:p>
            <a:endParaRPr lang="uk-UA" dirty="0"/>
          </a:p>
        </p:txBody>
      </p:sp>
      <p:sp>
        <p:nvSpPr>
          <p:cNvPr id="4" name="Прямоугольник 3"/>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25</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b="0" dirty="0" smtClean="0"/>
              <a:t>Addresses in </a:t>
            </a:r>
            <a:r>
              <a:rPr lang="en-US" b="0" dirty="0" smtClean="0"/>
              <a:t>German</a:t>
            </a:r>
            <a:endParaRPr lang="uk-UA" dirty="0"/>
          </a:p>
        </p:txBody>
      </p:sp>
      <p:sp>
        <p:nvSpPr>
          <p:cNvPr id="3" name="Прямоугольник 2"/>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26</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785794"/>
            <a:ext cx="6686560" cy="5391169"/>
          </a:xfrm>
        </p:spPr>
        <p:txBody>
          <a:bodyPr>
            <a:normAutofit fontScale="92500" lnSpcReduction="20000"/>
          </a:bodyPr>
          <a:lstStyle/>
          <a:p>
            <a:r>
              <a:rPr lang="en-US" dirty="0" smtClean="0"/>
              <a:t>Look at the text you read at the beginning of this lesson. You’ll notice the address takes this form: </a:t>
            </a:r>
            <a:r>
              <a:rPr lang="en-US" i="1" dirty="0" err="1" smtClean="0"/>
              <a:t>Eugenstraße</a:t>
            </a:r>
            <a:r>
              <a:rPr lang="en-US" i="1" dirty="0" smtClean="0"/>
              <a:t> 18</a:t>
            </a:r>
            <a:r>
              <a:rPr lang="en-US" dirty="0" smtClean="0"/>
              <a:t>. In other words, the house number follows the street name. Street names are typically, but not always, written as one word, with the word “</a:t>
            </a:r>
            <a:r>
              <a:rPr lang="en-US" dirty="0" err="1" smtClean="0"/>
              <a:t>Straße</a:t>
            </a:r>
            <a:r>
              <a:rPr lang="en-US" dirty="0" smtClean="0"/>
              <a:t>” or “</a:t>
            </a:r>
            <a:r>
              <a:rPr lang="en-US" dirty="0" err="1" smtClean="0"/>
              <a:t>Gasse</a:t>
            </a:r>
            <a:r>
              <a:rPr lang="en-US" dirty="0" smtClean="0"/>
              <a:t>” coming after the official name of the street. </a:t>
            </a:r>
            <a:r>
              <a:rPr lang="en-US" i="1" dirty="0" err="1" smtClean="0"/>
              <a:t>Straße</a:t>
            </a:r>
            <a:r>
              <a:rPr lang="en-US" dirty="0" smtClean="0"/>
              <a:t> is the word for street in Germany, while </a:t>
            </a:r>
            <a:r>
              <a:rPr lang="en-US" i="1" dirty="0" err="1" smtClean="0"/>
              <a:t>Gasse</a:t>
            </a:r>
            <a:r>
              <a:rPr lang="en-US" dirty="0" smtClean="0"/>
              <a:t> is much more common in Austria. Here are some examples:</a:t>
            </a:r>
          </a:p>
          <a:p>
            <a:r>
              <a:rPr lang="en-US" b="1" dirty="0" smtClean="0"/>
              <a:t>Hanna </a:t>
            </a:r>
            <a:r>
              <a:rPr lang="en-US" b="1" dirty="0" err="1" smtClean="0"/>
              <a:t>wohnt</a:t>
            </a:r>
            <a:r>
              <a:rPr lang="en-US" b="1" dirty="0" smtClean="0"/>
              <a:t> in </a:t>
            </a:r>
            <a:r>
              <a:rPr lang="en-US" b="1" dirty="0" err="1" smtClean="0"/>
              <a:t>der</a:t>
            </a:r>
            <a:r>
              <a:rPr lang="en-US" b="1" dirty="0" smtClean="0"/>
              <a:t> </a:t>
            </a:r>
            <a:r>
              <a:rPr lang="en-US" b="1" dirty="0" err="1" smtClean="0"/>
              <a:t>Eugenstraße</a:t>
            </a:r>
            <a:r>
              <a:rPr lang="en-US" b="1" dirty="0" smtClean="0"/>
              <a:t> 18.</a:t>
            </a:r>
            <a:br>
              <a:rPr lang="en-US" b="1" dirty="0" smtClean="0"/>
            </a:br>
            <a:r>
              <a:rPr lang="en-US" b="1" dirty="0" err="1" smtClean="0"/>
              <a:t>Isolde</a:t>
            </a:r>
            <a:r>
              <a:rPr lang="en-US" b="1" dirty="0" smtClean="0"/>
              <a:t> </a:t>
            </a:r>
            <a:r>
              <a:rPr lang="en-US" b="1" dirty="0" err="1" smtClean="0"/>
              <a:t>wohnt</a:t>
            </a:r>
            <a:r>
              <a:rPr lang="en-US" b="1" dirty="0" smtClean="0"/>
              <a:t> in </a:t>
            </a:r>
            <a:r>
              <a:rPr lang="en-US" b="1" dirty="0" err="1" smtClean="0"/>
              <a:t>der</a:t>
            </a:r>
            <a:r>
              <a:rPr lang="en-US" b="1" dirty="0" smtClean="0"/>
              <a:t> </a:t>
            </a:r>
            <a:r>
              <a:rPr lang="en-US" b="1" dirty="0" err="1" smtClean="0"/>
              <a:t>Blücherstraße</a:t>
            </a:r>
            <a:r>
              <a:rPr lang="en-US" b="1" dirty="0" smtClean="0"/>
              <a:t> 16.</a:t>
            </a:r>
            <a:br>
              <a:rPr lang="en-US" b="1" dirty="0" smtClean="0"/>
            </a:br>
            <a:r>
              <a:rPr lang="en-US" b="1" dirty="0" err="1" smtClean="0"/>
              <a:t>Beate</a:t>
            </a:r>
            <a:r>
              <a:rPr lang="en-US" b="1" dirty="0" smtClean="0"/>
              <a:t> </a:t>
            </a:r>
            <a:r>
              <a:rPr lang="en-US" b="1" dirty="0" err="1" smtClean="0"/>
              <a:t>wohnt</a:t>
            </a:r>
            <a:r>
              <a:rPr lang="en-US" b="1" dirty="0" smtClean="0"/>
              <a:t> in </a:t>
            </a:r>
            <a:r>
              <a:rPr lang="en-US" b="1" dirty="0" err="1" smtClean="0"/>
              <a:t>der</a:t>
            </a:r>
            <a:r>
              <a:rPr lang="en-US" b="1" dirty="0" smtClean="0"/>
              <a:t> </a:t>
            </a:r>
            <a:r>
              <a:rPr lang="en-US" b="1" dirty="0" err="1" smtClean="0"/>
              <a:t>Paracelsusgasse</a:t>
            </a:r>
            <a:r>
              <a:rPr lang="en-US" b="1" dirty="0" smtClean="0"/>
              <a:t> 3.</a:t>
            </a:r>
          </a:p>
          <a:p>
            <a:r>
              <a:rPr lang="en-US" dirty="0" smtClean="0"/>
              <a:t>How do you write a complete address? Well, the </a:t>
            </a:r>
            <a:r>
              <a:rPr lang="en-US" i="1" dirty="0" err="1" smtClean="0"/>
              <a:t>Postleitzahl</a:t>
            </a:r>
            <a:r>
              <a:rPr lang="en-US" dirty="0" smtClean="0"/>
              <a:t>, or zip code, comes before the name of the city. So that means that a full address will look like this:</a:t>
            </a:r>
          </a:p>
          <a:p>
            <a:endParaRPr lang="uk-UA" dirty="0"/>
          </a:p>
        </p:txBody>
      </p:sp>
      <p:sp>
        <p:nvSpPr>
          <p:cNvPr id="4" name="TextBox 3"/>
          <p:cNvSpPr txBox="1"/>
          <p:nvPr/>
        </p:nvSpPr>
        <p:spPr>
          <a:xfrm>
            <a:off x="8310578" y="928670"/>
            <a:ext cx="3143272" cy="4431983"/>
          </a:xfrm>
          <a:prstGeom prst="rect">
            <a:avLst/>
          </a:prstGeom>
          <a:noFill/>
        </p:spPr>
        <p:txBody>
          <a:bodyPr wrap="square" rtlCol="0">
            <a:spAutoFit/>
          </a:bodyPr>
          <a:lstStyle/>
          <a:p>
            <a:r>
              <a:rPr lang="de-DE" sz="2400" i="1" dirty="0" smtClean="0">
                <a:solidFill>
                  <a:srgbClr val="C00000"/>
                </a:solidFill>
              </a:rPr>
              <a:t>Hanna Schneider</a:t>
            </a:r>
            <a:r>
              <a:rPr lang="de-DE" sz="2400" dirty="0" smtClean="0">
                <a:solidFill>
                  <a:srgbClr val="C00000"/>
                </a:solidFill>
              </a:rPr>
              <a:t/>
            </a:r>
            <a:br>
              <a:rPr lang="de-DE" sz="2400" dirty="0" smtClean="0">
                <a:solidFill>
                  <a:srgbClr val="C00000"/>
                </a:solidFill>
              </a:rPr>
            </a:br>
            <a:r>
              <a:rPr lang="de-DE" sz="2400" i="1" dirty="0" smtClean="0">
                <a:solidFill>
                  <a:srgbClr val="C00000"/>
                </a:solidFill>
              </a:rPr>
              <a:t>Eugenstraße 18</a:t>
            </a:r>
            <a:r>
              <a:rPr lang="de-DE" sz="2400" dirty="0" smtClean="0">
                <a:solidFill>
                  <a:srgbClr val="C00000"/>
                </a:solidFill>
              </a:rPr>
              <a:t/>
            </a:r>
            <a:br>
              <a:rPr lang="de-DE" sz="2400" dirty="0" smtClean="0">
                <a:solidFill>
                  <a:srgbClr val="C00000"/>
                </a:solidFill>
              </a:rPr>
            </a:br>
            <a:r>
              <a:rPr lang="de-DE" sz="2400" i="1" dirty="0" smtClean="0">
                <a:solidFill>
                  <a:srgbClr val="C00000"/>
                </a:solidFill>
              </a:rPr>
              <a:t>72070 Tübingen</a:t>
            </a:r>
            <a:r>
              <a:rPr lang="de-DE" sz="2400" dirty="0" smtClean="0">
                <a:solidFill>
                  <a:srgbClr val="C00000"/>
                </a:solidFill>
              </a:rPr>
              <a:t/>
            </a:r>
            <a:br>
              <a:rPr lang="de-DE" sz="2400" dirty="0" smtClean="0">
                <a:solidFill>
                  <a:srgbClr val="C00000"/>
                </a:solidFill>
              </a:rPr>
            </a:br>
            <a:r>
              <a:rPr lang="de-DE" sz="2400" i="1" dirty="0" smtClean="0">
                <a:solidFill>
                  <a:srgbClr val="C00000"/>
                </a:solidFill>
              </a:rPr>
              <a:t>Deutschland</a:t>
            </a:r>
            <a:endParaRPr lang="pl-PL" sz="2400" i="1" dirty="0" smtClean="0">
              <a:solidFill>
                <a:srgbClr val="C00000"/>
              </a:solidFill>
            </a:endParaRPr>
          </a:p>
          <a:p>
            <a:endParaRPr lang="de-DE" sz="2400" dirty="0" smtClean="0">
              <a:solidFill>
                <a:srgbClr val="C00000"/>
              </a:solidFill>
            </a:endParaRPr>
          </a:p>
          <a:p>
            <a:r>
              <a:rPr lang="de-DE" sz="2400" dirty="0" smtClean="0">
                <a:solidFill>
                  <a:srgbClr val="C00000"/>
                </a:solidFill>
              </a:rPr>
              <a:t> </a:t>
            </a:r>
            <a:r>
              <a:rPr lang="de-DE" sz="2400" dirty="0" smtClean="0">
                <a:solidFill>
                  <a:srgbClr val="C00000"/>
                </a:solidFill>
              </a:rPr>
              <a:t>OR</a:t>
            </a:r>
            <a:endParaRPr lang="pl-PL" sz="2400" dirty="0" smtClean="0">
              <a:solidFill>
                <a:srgbClr val="C00000"/>
              </a:solidFill>
            </a:endParaRPr>
          </a:p>
          <a:p>
            <a:endParaRPr lang="de-DE" sz="2400" dirty="0" smtClean="0">
              <a:solidFill>
                <a:srgbClr val="C00000"/>
              </a:solidFill>
            </a:endParaRPr>
          </a:p>
          <a:p>
            <a:r>
              <a:rPr lang="de-DE" sz="2400" i="1" dirty="0" smtClean="0">
                <a:solidFill>
                  <a:srgbClr val="C00000"/>
                </a:solidFill>
              </a:rPr>
              <a:t>Beate Lichtinger</a:t>
            </a:r>
            <a:r>
              <a:rPr lang="de-DE" sz="2400" dirty="0" smtClean="0">
                <a:solidFill>
                  <a:srgbClr val="C00000"/>
                </a:solidFill>
              </a:rPr>
              <a:t/>
            </a:r>
            <a:br>
              <a:rPr lang="de-DE" sz="2400" dirty="0" smtClean="0">
                <a:solidFill>
                  <a:srgbClr val="C00000"/>
                </a:solidFill>
              </a:rPr>
            </a:br>
            <a:r>
              <a:rPr lang="de-DE" sz="2400" i="1" dirty="0" err="1" smtClean="0">
                <a:solidFill>
                  <a:srgbClr val="C00000"/>
                </a:solidFill>
              </a:rPr>
              <a:t>Paracelsusgasse</a:t>
            </a:r>
            <a:r>
              <a:rPr lang="de-DE" sz="2400" i="1" dirty="0" smtClean="0">
                <a:solidFill>
                  <a:srgbClr val="C00000"/>
                </a:solidFill>
              </a:rPr>
              <a:t> 3</a:t>
            </a:r>
            <a:r>
              <a:rPr lang="de-DE" sz="2400" dirty="0" smtClean="0">
                <a:solidFill>
                  <a:srgbClr val="C00000"/>
                </a:solidFill>
              </a:rPr>
              <a:t/>
            </a:r>
            <a:br>
              <a:rPr lang="de-DE" sz="2400" dirty="0" smtClean="0">
                <a:solidFill>
                  <a:srgbClr val="C00000"/>
                </a:solidFill>
              </a:rPr>
            </a:br>
            <a:r>
              <a:rPr lang="de-DE" sz="2400" i="1" dirty="0" smtClean="0">
                <a:solidFill>
                  <a:srgbClr val="C00000"/>
                </a:solidFill>
              </a:rPr>
              <a:t>1030 Wien</a:t>
            </a:r>
            <a:r>
              <a:rPr lang="de-DE" sz="2400" dirty="0" smtClean="0">
                <a:solidFill>
                  <a:srgbClr val="C00000"/>
                </a:solidFill>
              </a:rPr>
              <a:t/>
            </a:r>
            <a:br>
              <a:rPr lang="de-DE" sz="2400" dirty="0" smtClean="0">
                <a:solidFill>
                  <a:srgbClr val="C00000"/>
                </a:solidFill>
              </a:rPr>
            </a:br>
            <a:r>
              <a:rPr lang="de-DE" sz="2400" i="1" dirty="0" smtClean="0">
                <a:solidFill>
                  <a:srgbClr val="C00000"/>
                </a:solidFill>
              </a:rPr>
              <a:t>Österreich</a:t>
            </a:r>
            <a:endParaRPr lang="de-DE" sz="2400" dirty="0" smtClean="0">
              <a:solidFill>
                <a:srgbClr val="C00000"/>
              </a:solidFill>
            </a:endParaRPr>
          </a:p>
          <a:p>
            <a:endParaRPr lang="uk-UA" dirty="0"/>
          </a:p>
        </p:txBody>
      </p:sp>
      <p:sp>
        <p:nvSpPr>
          <p:cNvPr id="5" name="Прямоугольник 4"/>
          <p:cNvSpPr/>
          <p:nvPr/>
        </p:nvSpPr>
        <p:spPr>
          <a:xfrm>
            <a:off x="11525288"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27</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Eine Email </a:t>
            </a:r>
            <a:r>
              <a:rPr lang="de-DE" dirty="0" smtClean="0"/>
              <a:t>lesen</a:t>
            </a:r>
            <a:endParaRPr lang="uk-UA" dirty="0"/>
          </a:p>
        </p:txBody>
      </p:sp>
      <p:sp>
        <p:nvSpPr>
          <p:cNvPr id="3" name="Текст 2"/>
          <p:cNvSpPr>
            <a:spLocks noGrp="1"/>
          </p:cNvSpPr>
          <p:nvPr>
            <p:ph type="body" sz="quarter" idx="11"/>
          </p:nvPr>
        </p:nvSpPr>
        <p:spPr>
          <a:xfrm>
            <a:off x="523836" y="1928802"/>
            <a:ext cx="4912206" cy="3400434"/>
          </a:xfrm>
        </p:spPr>
        <p:txBody>
          <a:bodyPr>
            <a:normAutofit fontScale="85000" lnSpcReduction="10000"/>
          </a:bodyPr>
          <a:lstStyle/>
          <a:p>
            <a:r>
              <a:rPr lang="de-DE" dirty="0" smtClean="0"/>
              <a:t>Lesen </a:t>
            </a:r>
            <a:r>
              <a:rPr lang="de-DE" dirty="0" smtClean="0"/>
              <a:t>Sie die Email und beantworten Sie dann die Fragen dazu!</a:t>
            </a:r>
          </a:p>
          <a:p>
            <a:r>
              <a:rPr lang="de-DE" i="1" dirty="0" smtClean="0"/>
              <a:t>Hallo Barbara! Wie geht es dir an deinem neuen Wohnort? Wohnst du jetzt in einer Wohnung oder in einem Haus? Wie viele Zimmer hast du? Kannst du mir deine Adresse schicken? Ich will dir ein kleines Paket für dein neues Zuhause schicken.</a:t>
            </a:r>
            <a:endParaRPr lang="de-DE" dirty="0" smtClean="0"/>
          </a:p>
          <a:p>
            <a:r>
              <a:rPr lang="de-DE" i="1" dirty="0" smtClean="0"/>
              <a:t>Anneliese</a:t>
            </a:r>
            <a:endParaRPr lang="de-DE" dirty="0" smtClean="0"/>
          </a:p>
          <a:p>
            <a:endParaRPr lang="uk-UA" dirty="0"/>
          </a:p>
        </p:txBody>
      </p:sp>
      <p:pic>
        <p:nvPicPr>
          <p:cNvPr id="8194" name="Picture 2"/>
          <p:cNvPicPr>
            <a:picLocks noChangeAspect="1" noChangeArrowheads="1"/>
          </p:cNvPicPr>
          <p:nvPr/>
        </p:nvPicPr>
        <p:blipFill>
          <a:blip r:embed="rId2"/>
          <a:srcRect/>
          <a:stretch>
            <a:fillRect/>
          </a:stretch>
        </p:blipFill>
        <p:spPr bwMode="auto">
          <a:xfrm>
            <a:off x="7167570" y="291154"/>
            <a:ext cx="4143404" cy="6162658"/>
          </a:xfrm>
          <a:prstGeom prst="rect">
            <a:avLst/>
          </a:prstGeom>
          <a:noFill/>
          <a:ln w="9525">
            <a:noFill/>
            <a:miter lim="800000"/>
            <a:headEnd/>
            <a:tailEnd/>
          </a:ln>
          <a:effectLst/>
        </p:spPr>
      </p:pic>
      <p:sp>
        <p:nvSpPr>
          <p:cNvPr id="6" name="Прямоугольник 5"/>
          <p:cNvSpPr/>
          <p:nvPr/>
        </p:nvSpPr>
        <p:spPr>
          <a:xfrm>
            <a:off x="0" y="0"/>
            <a:ext cx="571504" cy="5000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28</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469414" y="785794"/>
            <a:ext cx="6706065" cy="5500726"/>
          </a:xfrm>
        </p:spPr>
        <p:txBody>
          <a:bodyPr>
            <a:normAutofit fontScale="85000" lnSpcReduction="10000"/>
          </a:bodyPr>
          <a:lstStyle/>
          <a:p>
            <a:r>
              <a:rPr lang="de-DE" i="1" dirty="0" smtClean="0"/>
              <a:t>Hallo Anneliese! Es geht mir relativ gut hier in </a:t>
            </a:r>
            <a:r>
              <a:rPr lang="de-DE" i="1" dirty="0" err="1" smtClean="0"/>
              <a:t>Felm</a:t>
            </a:r>
            <a:r>
              <a:rPr lang="de-DE" i="1" dirty="0" smtClean="0"/>
              <a:t> in Schleswig Holstein. Ich bin also weit im Norden. Ich habe hier ein Haus mit drei Schlafzimmern, einem Bad, einer Küche, und einem kombinierten Wohn- und Essbereich. Das Wohnzimmer/ Esszimmer ist mein Lieblingszimmer. Es ist ein großes Zimmer im Erdgeschoss. Weil es </a:t>
            </a:r>
            <a:r>
              <a:rPr lang="de-DE" i="1" dirty="0" err="1" smtClean="0"/>
              <a:t>es</a:t>
            </a:r>
            <a:r>
              <a:rPr lang="de-DE" i="1" dirty="0" smtClean="0"/>
              <a:t> auf der südlichen Seite des Hauses liegt, ist es hell und sonnig. Man kann von hier auch in den Garten kommen. Im ersten Stock gibt es auch einen Balkon. Meine Adresse ist Mühlenring 3 in </a:t>
            </a:r>
            <a:r>
              <a:rPr lang="de-DE" i="1" dirty="0" err="1" smtClean="0"/>
              <a:t>Felm</a:t>
            </a:r>
            <a:r>
              <a:rPr lang="de-DE" i="1" dirty="0" smtClean="0"/>
              <a:t>. Die Postleitzahl ist 24244. Die Telefonnummer für mein Handy hast du?</a:t>
            </a:r>
            <a:endParaRPr lang="de-DE" dirty="0" smtClean="0"/>
          </a:p>
          <a:p>
            <a:r>
              <a:rPr lang="de-DE" i="1" dirty="0" smtClean="0"/>
              <a:t>Barbara</a:t>
            </a:r>
            <a:endParaRPr lang="de-DE" dirty="0" smtClean="0"/>
          </a:p>
          <a:p>
            <a:r>
              <a:rPr lang="de-DE" i="1" dirty="0" smtClean="0"/>
              <a:t>Barbara Mai</a:t>
            </a:r>
            <a:endParaRPr lang="de-DE" dirty="0" smtClean="0"/>
          </a:p>
          <a:p>
            <a:r>
              <a:rPr lang="de-DE" i="1" dirty="0" smtClean="0"/>
              <a:t>Fotografin für Familien, Feste und Feiern</a:t>
            </a:r>
            <a:endParaRPr lang="de-DE" dirty="0" smtClean="0"/>
          </a:p>
          <a:p>
            <a:r>
              <a:rPr lang="de-DE" i="1" dirty="0" smtClean="0"/>
              <a:t>Tel.: 04346/ 56 32 48 7</a:t>
            </a:r>
            <a:endParaRPr lang="de-DE" dirty="0" smtClean="0"/>
          </a:p>
          <a:p>
            <a:endParaRPr lang="uk-UA" dirty="0"/>
          </a:p>
        </p:txBody>
      </p:sp>
      <p:pic>
        <p:nvPicPr>
          <p:cNvPr id="9218" name="Picture 2"/>
          <p:cNvPicPr>
            <a:picLocks noChangeAspect="1" noChangeArrowheads="1"/>
          </p:cNvPicPr>
          <p:nvPr/>
        </p:nvPicPr>
        <p:blipFill>
          <a:blip r:embed="rId2"/>
          <a:srcRect/>
          <a:stretch>
            <a:fillRect/>
          </a:stretch>
        </p:blipFill>
        <p:spPr bwMode="auto">
          <a:xfrm>
            <a:off x="7881950" y="1928802"/>
            <a:ext cx="4156250" cy="2500330"/>
          </a:xfrm>
          <a:prstGeom prst="rect">
            <a:avLst/>
          </a:prstGeom>
          <a:noFill/>
          <a:ln w="9525">
            <a:noFill/>
            <a:miter lim="800000"/>
            <a:headEnd/>
            <a:tailEnd/>
          </a:ln>
          <a:effectLst/>
        </p:spPr>
      </p:pic>
      <p:sp>
        <p:nvSpPr>
          <p:cNvPr id="6" name="Прямоугольник 5"/>
          <p:cNvSpPr/>
          <p:nvPr/>
        </p:nvSpPr>
        <p:spPr>
          <a:xfrm>
            <a:off x="8953520" y="0"/>
            <a:ext cx="666712"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sz="2800" b="1" dirty="0" smtClean="0"/>
              <a:t>29</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6BC5372-AC3B-40B7-9C57-9B590A8801D3}"/>
              </a:ext>
            </a:extLst>
          </p:cNvPr>
          <p:cNvSpPr>
            <a:spLocks noGrp="1"/>
          </p:cNvSpPr>
          <p:nvPr>
            <p:ph type="title"/>
          </p:nvPr>
        </p:nvSpPr>
        <p:spPr>
          <a:xfrm>
            <a:off x="3309918" y="214290"/>
            <a:ext cx="5400676" cy="706421"/>
          </a:xfrm>
        </p:spPr>
        <p:txBody>
          <a:bodyPr>
            <a:normAutofit fontScale="90000"/>
          </a:bodyPr>
          <a:lstStyle/>
          <a:p>
            <a:r>
              <a:rPr lang="pl-PL" b="1" dirty="0" smtClean="0"/>
              <a:t/>
            </a:r>
            <a:br>
              <a:rPr lang="pl-PL" b="1" dirty="0" smtClean="0"/>
            </a:br>
            <a:r>
              <a:rPr lang="pl-PL" b="1" dirty="0" smtClean="0"/>
              <a:t/>
            </a:r>
            <a:br>
              <a:rPr lang="pl-PL" b="1" dirty="0" smtClean="0"/>
            </a:br>
            <a:r>
              <a:rPr lang="pl-PL" b="1" dirty="0" smtClean="0"/>
              <a:t/>
            </a:r>
            <a:br>
              <a:rPr lang="pl-PL" b="1" dirty="0" smtClean="0"/>
            </a:br>
            <a:r>
              <a:rPr lang="uk-UA" b="1" dirty="0" smtClean="0"/>
              <a:t/>
            </a:r>
            <a:br>
              <a:rPr lang="uk-UA" b="1" dirty="0" smtClean="0"/>
            </a:br>
            <a:r>
              <a:rPr lang="pl-PL" b="1" dirty="0" smtClean="0"/>
              <a:t> </a:t>
            </a:r>
            <a:endParaRPr lang="ru-RU" dirty="0"/>
          </a:p>
        </p:txBody>
      </p:sp>
      <p:graphicFrame>
        <p:nvGraphicFramePr>
          <p:cNvPr id="4" name="Таблица 3"/>
          <p:cNvGraphicFramePr>
            <a:graphicFrameLocks noGrp="1"/>
          </p:cNvGraphicFramePr>
          <p:nvPr/>
        </p:nvGraphicFramePr>
        <p:xfrm>
          <a:off x="238084" y="822960"/>
          <a:ext cx="8215371" cy="6035040"/>
        </p:xfrm>
        <a:graphic>
          <a:graphicData uri="http://schemas.openxmlformats.org/drawingml/2006/table">
            <a:tbl>
              <a:tblPr>
                <a:tableStyleId>{0505E3EF-67EA-436B-97B2-0124C06EBD24}</a:tableStyleId>
              </a:tblPr>
              <a:tblGrid>
                <a:gridCol w="1035362"/>
                <a:gridCol w="4441552"/>
                <a:gridCol w="2738457"/>
              </a:tblGrid>
              <a:tr h="0">
                <a:tc>
                  <a:txBody>
                    <a:bodyPr/>
                    <a:lstStyle/>
                    <a:p>
                      <a:pPr marL="342900" lvl="0" indent="-342900" algn="ctr">
                        <a:lnSpc>
                          <a:spcPct val="150000"/>
                        </a:lnSpc>
                        <a:spcAft>
                          <a:spcPts val="0"/>
                        </a:spcAft>
                        <a:buFont typeface="+mj-lt"/>
                        <a:buNone/>
                      </a:pPr>
                      <a:r>
                        <a:rPr lang="uk-UA" sz="2400" dirty="0" smtClean="0"/>
                        <a:t>1</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n-US" sz="2400" dirty="0"/>
                        <a:t>die </a:t>
                      </a:r>
                      <a:r>
                        <a:rPr lang="en-US" sz="2400" dirty="0" err="1"/>
                        <a:t>Wohnung</a:t>
                      </a:r>
                      <a:r>
                        <a:rPr lang="en-US" sz="2400" dirty="0"/>
                        <a:t> </a:t>
                      </a:r>
                      <a:endParaRPr lang="uk-UA" sz="1600" b="1" dirty="0">
                        <a:solidFill>
                          <a:schemeClr val="tx1"/>
                        </a:solidFill>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uk-UA" sz="2400" dirty="0"/>
                        <a:t>квартира</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a:txBody>
                    <a:bodyPr/>
                    <a:lstStyle/>
                    <a:p>
                      <a:pPr marL="342900" lvl="0" indent="-342900" algn="ctr">
                        <a:lnSpc>
                          <a:spcPct val="150000"/>
                        </a:lnSpc>
                        <a:spcAft>
                          <a:spcPts val="0"/>
                        </a:spcAft>
                        <a:buFont typeface="+mj-lt"/>
                        <a:buNone/>
                      </a:pPr>
                      <a:r>
                        <a:rPr lang="uk-UA" sz="2400" dirty="0" smtClean="0"/>
                        <a:t>2</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das </a:t>
                      </a:r>
                      <a:r>
                        <a:rPr lang="en-US" sz="2400" dirty="0" err="1" smtClean="0"/>
                        <a:t>Arbeitszimmer</a:t>
                      </a:r>
                      <a:r>
                        <a:rPr lang="en-US" sz="2400" dirty="0" smtClean="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кабінет</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3</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das </a:t>
                      </a:r>
                      <a:r>
                        <a:rPr lang="en-US" sz="2400" dirty="0" err="1"/>
                        <a:t>Badezimmer</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a:t>ванна</a:t>
                      </a:r>
                      <a:endParaRPr lang="uk-UA" sz="1600" b="1">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4</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das </a:t>
                      </a:r>
                      <a:r>
                        <a:rPr lang="en-US" sz="2400" dirty="0" err="1"/>
                        <a:t>Esszimmer</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їдальня</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5</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das </a:t>
                      </a:r>
                      <a:r>
                        <a:rPr lang="en-US" sz="2400" dirty="0" err="1"/>
                        <a:t>Kinderzimmer</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дитяча кімната</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6</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das </a:t>
                      </a:r>
                      <a:r>
                        <a:rPr lang="en-US" sz="2400" dirty="0" err="1"/>
                        <a:t>Schlafzimmer</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спальня</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7</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das </a:t>
                      </a:r>
                      <a:r>
                        <a:rPr lang="en-US" sz="2400" dirty="0" err="1"/>
                        <a:t>Wohnzimmer</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вітальня</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8</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err="1"/>
                        <a:t>der</a:t>
                      </a:r>
                      <a:r>
                        <a:rPr lang="en-US" sz="2400" dirty="0"/>
                        <a:t> </a:t>
                      </a:r>
                      <a:r>
                        <a:rPr lang="en-US" sz="2400" dirty="0" err="1"/>
                        <a:t>Flur</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коридор</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9</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err="1"/>
                        <a:t>der</a:t>
                      </a:r>
                      <a:r>
                        <a:rPr lang="en-US" sz="2400" dirty="0"/>
                        <a:t> </a:t>
                      </a:r>
                      <a:r>
                        <a:rPr lang="en-US" sz="2400" dirty="0" err="1"/>
                        <a:t>Balkon</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балкон</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10</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sz="2400" dirty="0"/>
                        <a:t>die </a:t>
                      </a:r>
                      <a:r>
                        <a:rPr lang="en-US" sz="2400" dirty="0" err="1"/>
                        <a:t>Küche</a:t>
                      </a:r>
                      <a:r>
                        <a:rPr lang="en-US" sz="2400" dirty="0"/>
                        <a:t> </a:t>
                      </a:r>
                      <a:endParaRPr lang="uk-UA" sz="1600" b="1" dirty="0">
                        <a:solidFill>
                          <a:schemeClr val="tx1"/>
                        </a:solidFill>
                        <a:latin typeface="Calibri"/>
                        <a:ea typeface="Calibri"/>
                        <a:cs typeface="Times New Roman"/>
                      </a:endParaRPr>
                    </a:p>
                  </a:txBody>
                  <a:tcPr marL="68580" marR="68580" marT="0" marB="0"/>
                </a:tc>
                <a:tc>
                  <a:txBody>
                    <a:bodyPr/>
                    <a:lstStyle/>
                    <a:p>
                      <a:pPr algn="l">
                        <a:lnSpc>
                          <a:spcPct val="150000"/>
                        </a:lnSpc>
                        <a:spcAft>
                          <a:spcPts val="0"/>
                        </a:spcAft>
                      </a:pPr>
                      <a:r>
                        <a:rPr lang="uk-UA" sz="2400" dirty="0"/>
                        <a:t>кухня</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0">
                <a:tc>
                  <a:txBody>
                    <a:bodyPr/>
                    <a:lstStyle/>
                    <a:p>
                      <a:pPr marL="342900" lvl="0" indent="-342900" algn="ctr">
                        <a:lnSpc>
                          <a:spcPct val="150000"/>
                        </a:lnSpc>
                        <a:spcAft>
                          <a:spcPts val="0"/>
                        </a:spcAft>
                        <a:buFont typeface="+mj-lt"/>
                        <a:buNone/>
                      </a:pPr>
                      <a:r>
                        <a:rPr lang="uk-UA" sz="2400" dirty="0" smtClean="0"/>
                        <a:t>11</a:t>
                      </a:r>
                      <a:endParaRPr lang="pl-PL" sz="24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2400" dirty="0"/>
                        <a:t>das WC (-s)/die Toilette (-n)</a:t>
                      </a:r>
                      <a:endParaRPr lang="uk-UA" sz="1600" b="1" dirty="0">
                        <a:solidFill>
                          <a:schemeClr val="tx1"/>
                        </a:solidFill>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uk-UA" sz="2400" dirty="0"/>
                        <a:t>туалет</a:t>
                      </a:r>
                      <a:endParaRPr lang="uk-UA" sz="1600" b="1" dirty="0">
                        <a:solidFill>
                          <a:schemeClr val="tx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952464" y="214290"/>
            <a:ext cx="4671472" cy="584775"/>
          </a:xfrm>
          <a:prstGeom prst="rect">
            <a:avLst/>
          </a:prstGeom>
          <a:noFill/>
        </p:spPr>
        <p:txBody>
          <a:bodyPr wrap="none" rtlCol="0">
            <a:spAutoFit/>
          </a:bodyPr>
          <a:lstStyle/>
          <a:p>
            <a:r>
              <a:rPr lang="uk-UA" sz="3200" b="1" dirty="0" smtClean="0">
                <a:solidFill>
                  <a:srgbClr val="C00000"/>
                </a:solidFill>
              </a:rPr>
              <a:t>Вивчіть напам</a:t>
            </a:r>
            <a:r>
              <a:rPr lang="uk-UA" sz="3200" b="1" dirty="0" smtClean="0">
                <a:solidFill>
                  <a:srgbClr val="C00000"/>
                </a:solidFill>
                <a:latin typeface="Times New Roman"/>
                <a:cs typeface="Times New Roman"/>
              </a:rPr>
              <a:t>'</a:t>
            </a:r>
            <a:r>
              <a:rPr lang="uk-UA" sz="3200" b="1" dirty="0" smtClean="0">
                <a:solidFill>
                  <a:srgbClr val="C00000"/>
                </a:solidFill>
              </a:rPr>
              <a:t>ять слова!</a:t>
            </a:r>
            <a:endParaRPr lang="uk-UA" sz="3200" b="1" dirty="0">
              <a:solidFill>
                <a:srgbClr val="C00000"/>
              </a:solidFill>
            </a:endParaRPr>
          </a:p>
        </p:txBody>
      </p:sp>
      <p:sp>
        <p:nvSpPr>
          <p:cNvPr id="6" name="Прямоугольник 5"/>
          <p:cNvSpPr/>
          <p:nvPr/>
        </p:nvSpPr>
        <p:spPr>
          <a:xfrm>
            <a:off x="11691934"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3</a:t>
            </a:r>
            <a:endParaRPr lang="uk-UA" sz="2800" b="1" dirty="0"/>
          </a:p>
        </p:txBody>
      </p:sp>
    </p:spTree>
    <p:extLst>
      <p:ext uri="{BB962C8B-B14F-4D97-AF65-F5344CB8AC3E}">
        <p14:creationId xmlns="" xmlns:p14="http://schemas.microsoft.com/office/powerpoint/2010/main" val="1695052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cap="all" dirty="0" smtClean="0"/>
              <a:t>SCHREIBEN</a:t>
            </a:r>
            <a:endParaRPr lang="uk-UA" dirty="0"/>
          </a:p>
        </p:txBody>
      </p:sp>
      <p:sp>
        <p:nvSpPr>
          <p:cNvPr id="3" name="Текст 2"/>
          <p:cNvSpPr>
            <a:spLocks noGrp="1"/>
          </p:cNvSpPr>
          <p:nvPr>
            <p:ph type="body" sz="quarter" idx="11"/>
          </p:nvPr>
        </p:nvSpPr>
        <p:spPr/>
        <p:txBody>
          <a:bodyPr/>
          <a:lstStyle/>
          <a:p>
            <a:r>
              <a:rPr lang="en-US" dirty="0" err="1" smtClean="0"/>
              <a:t>Schreiben</a:t>
            </a:r>
            <a:r>
              <a:rPr lang="en-US" dirty="0" smtClean="0"/>
              <a:t> </a:t>
            </a:r>
            <a:r>
              <a:rPr lang="en-US" dirty="0" err="1" smtClean="0"/>
              <a:t>Sie</a:t>
            </a:r>
            <a:r>
              <a:rPr lang="en-US" dirty="0" smtClean="0"/>
              <a:t> </a:t>
            </a:r>
            <a:r>
              <a:rPr lang="en-US" dirty="0" err="1" smtClean="0"/>
              <a:t>einem</a:t>
            </a:r>
            <a:r>
              <a:rPr lang="en-US" dirty="0" smtClean="0"/>
              <a:t> / </a:t>
            </a:r>
            <a:r>
              <a:rPr lang="en-US" dirty="0" err="1" smtClean="0"/>
              <a:t>einer</a:t>
            </a:r>
            <a:r>
              <a:rPr lang="en-US" dirty="0" smtClean="0"/>
              <a:t> Freund*in von </a:t>
            </a:r>
            <a:r>
              <a:rPr lang="en-US" dirty="0" err="1" smtClean="0"/>
              <a:t>Ihrer</a:t>
            </a:r>
            <a:r>
              <a:rPr lang="en-US" dirty="0" smtClean="0"/>
              <a:t> </a:t>
            </a:r>
            <a:r>
              <a:rPr lang="en-US" dirty="0" err="1" smtClean="0"/>
              <a:t>Wohnsituation</a:t>
            </a:r>
            <a:r>
              <a:rPr lang="en-US" dirty="0" smtClean="0"/>
              <a:t>. Use the questions in </a:t>
            </a:r>
            <a:r>
              <a:rPr lang="en-US" i="1" dirty="0" err="1" smtClean="0"/>
              <a:t>Strukturen</a:t>
            </a:r>
            <a:r>
              <a:rPr lang="en-US" dirty="0" smtClean="0"/>
              <a:t> (above) as a guide to include as much information as you can. </a:t>
            </a:r>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12" y="714356"/>
            <a:ext cx="10972800" cy="1066800"/>
          </a:xfrm>
        </p:spPr>
        <p:txBody>
          <a:bodyPr/>
          <a:lstStyle/>
          <a:p>
            <a:r>
              <a:rPr lang="de-DE" dirty="0" smtClean="0"/>
              <a:t>Mein Zimmer</a:t>
            </a:r>
            <a:endParaRPr lang="uk-UA" dirty="0"/>
          </a:p>
        </p:txBody>
      </p:sp>
      <p:sp>
        <p:nvSpPr>
          <p:cNvPr id="3" name="Содержимое 2"/>
          <p:cNvSpPr>
            <a:spLocks noGrp="1"/>
          </p:cNvSpPr>
          <p:nvPr>
            <p:ph idx="1"/>
          </p:nvPr>
        </p:nvSpPr>
        <p:spPr>
          <a:xfrm>
            <a:off x="571461" y="1500174"/>
            <a:ext cx="11144328" cy="5214950"/>
          </a:xfrm>
        </p:spPr>
        <p:txBody>
          <a:bodyPr>
            <a:noAutofit/>
          </a:bodyPr>
          <a:lstStyle/>
          <a:p>
            <a:pPr algn="just">
              <a:lnSpc>
                <a:spcPct val="170000"/>
              </a:lnSpc>
              <a:buNone/>
            </a:pPr>
            <a:r>
              <a:rPr lang="de-DE" sz="1400" dirty="0" smtClean="0"/>
              <a:t>     Mein Zimmer ist 16 qm groß. Ich habe ein eigenes Zimmer. Es ist sehr hell, vor allem im Sommer, und sehr geräumig. </a:t>
            </a:r>
          </a:p>
          <a:p>
            <a:pPr algn="just">
              <a:lnSpc>
                <a:spcPct val="170000"/>
              </a:lnSpc>
              <a:buNone/>
            </a:pPr>
            <a:r>
              <a:rPr lang="de-DE" sz="1400" dirty="0" smtClean="0"/>
              <a:t>In meinem Zimmer steht das Bett an der rechten Wand. Auf dem Bett sind fünf Kissen und eine blaue Decke. Der Tisch steht </a:t>
            </a:r>
            <a:r>
              <a:rPr lang="de-DE" sz="1400" dirty="0" smtClean="0">
                <a:solidFill>
                  <a:srgbClr val="FF0000"/>
                </a:solidFill>
              </a:rPr>
              <a:t>zwischen</a:t>
            </a:r>
            <a:r>
              <a:rPr lang="de-DE" sz="1400" dirty="0" smtClean="0"/>
              <a:t> dem Bett und dem Bücherregal. </a:t>
            </a:r>
            <a:r>
              <a:rPr lang="de-DE" sz="1400" dirty="0" smtClean="0">
                <a:solidFill>
                  <a:srgbClr val="FF0000"/>
                </a:solidFill>
              </a:rPr>
              <a:t>Auf</a:t>
            </a:r>
            <a:r>
              <a:rPr lang="de-DE" sz="1400" dirty="0" smtClean="0"/>
              <a:t> </a:t>
            </a:r>
            <a:r>
              <a:rPr lang="uk-UA" sz="1400" dirty="0" smtClean="0"/>
              <a:t>(на)</a:t>
            </a:r>
            <a:r>
              <a:rPr lang="de-DE" sz="1400" dirty="0" smtClean="0"/>
              <a:t>dem Bett ist die blaue Bettdecke. </a:t>
            </a:r>
            <a:r>
              <a:rPr lang="de-DE" sz="1400" dirty="0" smtClean="0">
                <a:solidFill>
                  <a:srgbClr val="FF0000"/>
                </a:solidFill>
              </a:rPr>
              <a:t>Unter</a:t>
            </a:r>
            <a:r>
              <a:rPr lang="de-DE" sz="1400" dirty="0" smtClean="0"/>
              <a:t> </a:t>
            </a:r>
            <a:r>
              <a:rPr lang="uk-UA" sz="1400" dirty="0" smtClean="0"/>
              <a:t>(під) </a:t>
            </a:r>
            <a:r>
              <a:rPr lang="de-DE" sz="1400" dirty="0" smtClean="0"/>
              <a:t>dem Bett ist ein roter Teppich. Der Teppich ist modern und sehr  bequem. </a:t>
            </a:r>
            <a:r>
              <a:rPr lang="de-DE" sz="1400" dirty="0" smtClean="0">
                <a:solidFill>
                  <a:srgbClr val="FF0000"/>
                </a:solidFill>
              </a:rPr>
              <a:t>Gegenüber</a:t>
            </a:r>
            <a:r>
              <a:rPr lang="de-DE" sz="1400" dirty="0" smtClean="0"/>
              <a:t> </a:t>
            </a:r>
            <a:r>
              <a:rPr lang="uk-UA" sz="1400" dirty="0" smtClean="0"/>
              <a:t>(навпроти) </a:t>
            </a:r>
            <a:r>
              <a:rPr lang="de-DE" sz="1400" dirty="0" smtClean="0"/>
              <a:t>der Tür</a:t>
            </a:r>
            <a:r>
              <a:rPr lang="uk-UA" sz="1400" dirty="0" smtClean="0"/>
              <a:t> </a:t>
            </a:r>
            <a:r>
              <a:rPr lang="de-DE" sz="1400" dirty="0" smtClean="0"/>
              <a:t> ist ein großes Fenster</a:t>
            </a:r>
            <a:r>
              <a:rPr lang="uk-UA" sz="1400" dirty="0" smtClean="0"/>
              <a:t> (вікно)</a:t>
            </a:r>
            <a:r>
              <a:rPr lang="de-DE" sz="1400" dirty="0" smtClean="0"/>
              <a:t> mit weißen Gardinen</a:t>
            </a:r>
            <a:r>
              <a:rPr lang="de-DE" sz="1400" dirty="0" smtClean="0">
                <a:solidFill>
                  <a:srgbClr val="FF0000"/>
                </a:solidFill>
              </a:rPr>
              <a:t>. Vom</a:t>
            </a:r>
            <a:r>
              <a:rPr lang="de-DE" sz="1400" dirty="0" smtClean="0"/>
              <a:t> Fenster aus kann ich den Garten sehen. </a:t>
            </a:r>
            <a:r>
              <a:rPr lang="de-DE" sz="1400" dirty="0" smtClean="0">
                <a:solidFill>
                  <a:srgbClr val="FF0000"/>
                </a:solidFill>
              </a:rPr>
              <a:t>Unter</a:t>
            </a:r>
            <a:r>
              <a:rPr lang="uk-UA" sz="1400" dirty="0" smtClean="0"/>
              <a:t> (під)</a:t>
            </a:r>
            <a:r>
              <a:rPr lang="de-DE" sz="1400" dirty="0" smtClean="0"/>
              <a:t> dem Fenster stehen ein Schreibtisch und zwei Hocker </a:t>
            </a:r>
            <a:r>
              <a:rPr lang="uk-UA" sz="1400" dirty="0" smtClean="0"/>
              <a:t>(табурет) </a:t>
            </a:r>
            <a:r>
              <a:rPr lang="de-DE" sz="1400" dirty="0" smtClean="0"/>
              <a:t>aus Holz</a:t>
            </a:r>
            <a:r>
              <a:rPr lang="uk-UA" sz="1400" dirty="0" smtClean="0"/>
              <a:t> (дерево)</a:t>
            </a:r>
            <a:r>
              <a:rPr lang="de-DE" sz="1400" dirty="0" smtClean="0"/>
              <a:t>. </a:t>
            </a:r>
            <a:r>
              <a:rPr lang="de-DE" sz="1400" dirty="0" smtClean="0">
                <a:solidFill>
                  <a:srgbClr val="FF0000"/>
                </a:solidFill>
              </a:rPr>
              <a:t>Auf</a:t>
            </a:r>
            <a:r>
              <a:rPr lang="de-DE" sz="1400" dirty="0" smtClean="0"/>
              <a:t> </a:t>
            </a:r>
            <a:r>
              <a:rPr lang="uk-UA" sz="1400" dirty="0" smtClean="0"/>
              <a:t>(на) </a:t>
            </a:r>
            <a:r>
              <a:rPr lang="de-DE" sz="1400" dirty="0" smtClean="0"/>
              <a:t>dem Schreibtisch stehen eine grüne Lampe und ein grauer Computer. </a:t>
            </a:r>
            <a:r>
              <a:rPr lang="de-DE" sz="1400" dirty="0" smtClean="0">
                <a:solidFill>
                  <a:srgbClr val="FF0000"/>
                </a:solidFill>
              </a:rPr>
              <a:t>Neben</a:t>
            </a:r>
            <a:r>
              <a:rPr lang="de-DE" sz="1400" dirty="0" smtClean="0"/>
              <a:t> </a:t>
            </a:r>
            <a:r>
              <a:rPr lang="uk-UA" sz="1400" dirty="0" smtClean="0"/>
              <a:t>(біля) </a:t>
            </a:r>
            <a:r>
              <a:rPr lang="de-DE" sz="1400" dirty="0" smtClean="0"/>
              <a:t>der Tür links </a:t>
            </a:r>
            <a:r>
              <a:rPr lang="uk-UA" sz="1400" dirty="0" smtClean="0"/>
              <a:t>(ліворуч) </a:t>
            </a:r>
            <a:r>
              <a:rPr lang="de-DE" sz="1400" dirty="0" smtClean="0"/>
              <a:t>steht ein Ofen</a:t>
            </a:r>
            <a:r>
              <a:rPr lang="uk-UA" sz="1400" dirty="0" smtClean="0"/>
              <a:t> (піч)</a:t>
            </a:r>
            <a:r>
              <a:rPr lang="de-DE" sz="1400" dirty="0" smtClean="0"/>
              <a:t>. </a:t>
            </a:r>
            <a:r>
              <a:rPr lang="de-DE" sz="1400" dirty="0" smtClean="0">
                <a:solidFill>
                  <a:srgbClr val="FF0000"/>
                </a:solidFill>
              </a:rPr>
              <a:t>Dazwischen </a:t>
            </a:r>
            <a:r>
              <a:rPr lang="de-DE" sz="1400" dirty="0" smtClean="0"/>
              <a:t>steht der Fernseher</a:t>
            </a:r>
            <a:r>
              <a:rPr lang="uk-UA" sz="1400" dirty="0" smtClean="0"/>
              <a:t> (телевізор)</a:t>
            </a:r>
            <a:r>
              <a:rPr lang="de-DE" sz="1400" dirty="0" smtClean="0"/>
              <a:t>. </a:t>
            </a:r>
            <a:r>
              <a:rPr lang="de-DE" sz="1400" dirty="0" smtClean="0">
                <a:solidFill>
                  <a:srgbClr val="FF0000"/>
                </a:solidFill>
              </a:rPr>
              <a:t>Neben</a:t>
            </a:r>
            <a:r>
              <a:rPr lang="uk-UA" sz="1400" dirty="0" smtClean="0"/>
              <a:t> (біля) </a:t>
            </a:r>
            <a:r>
              <a:rPr lang="de-DE" sz="1400" dirty="0" smtClean="0"/>
              <a:t> dem Ofen ist eine Tür</a:t>
            </a:r>
            <a:r>
              <a:rPr lang="uk-UA" sz="1400" dirty="0" smtClean="0"/>
              <a:t> (двері) </a:t>
            </a:r>
            <a:r>
              <a:rPr lang="de-DE" sz="1400" dirty="0" smtClean="0"/>
              <a:t>, links davon steht ein Schrank </a:t>
            </a:r>
            <a:r>
              <a:rPr lang="uk-UA" sz="1400" dirty="0" smtClean="0"/>
              <a:t>(шафа) </a:t>
            </a:r>
            <a:r>
              <a:rPr lang="de-DE" sz="1400" dirty="0" smtClean="0"/>
              <a:t>und davor befindet sich ein bequemer Sessel</a:t>
            </a:r>
            <a:r>
              <a:rPr lang="uk-UA" sz="1400" dirty="0" smtClean="0"/>
              <a:t> (</a:t>
            </a:r>
            <a:r>
              <a:rPr lang="uk-UA" sz="1400" dirty="0" err="1" smtClean="0"/>
              <a:t>м.крісло</a:t>
            </a:r>
            <a:r>
              <a:rPr lang="uk-UA" sz="1400" dirty="0" smtClean="0"/>
              <a:t>)</a:t>
            </a:r>
            <a:r>
              <a:rPr lang="de-DE" sz="1400" dirty="0" smtClean="0"/>
              <a:t>. In der Mitte an der Decke</a:t>
            </a:r>
            <a:r>
              <a:rPr lang="uk-UA" sz="1400" dirty="0" smtClean="0"/>
              <a:t>(стеля) </a:t>
            </a:r>
            <a:r>
              <a:rPr lang="de-DE" sz="1400" dirty="0" smtClean="0"/>
              <a:t> hängt eine Lampe. </a:t>
            </a:r>
          </a:p>
          <a:p>
            <a:pPr algn="just">
              <a:lnSpc>
                <a:spcPct val="170000"/>
              </a:lnSpc>
              <a:buNone/>
            </a:pPr>
            <a:r>
              <a:rPr lang="de-DE" sz="1400" dirty="0" smtClean="0"/>
              <a:t>In meinem Zimmer höre ich Musik, lerne, lese Bücher und mache Hausaufgaben. Ich fühle mich wohl in meinem Zimmer und mag es. Mein Zimmer ist ordentlich. Ich räume das  Zimmer jeden Tag auf.</a:t>
            </a:r>
            <a:endParaRPr lang="uk-UA" sz="14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BB356703-6718-4096-979E-75C8910B593B}"/>
              </a:ext>
            </a:extLst>
          </p:cNvPr>
          <p:cNvSpPr>
            <a:spLocks noGrp="1"/>
          </p:cNvSpPr>
          <p:nvPr>
            <p:ph type="title"/>
          </p:nvPr>
        </p:nvSpPr>
        <p:spPr/>
        <p:txBody>
          <a:bodyPr>
            <a:normAutofit fontScale="90000"/>
          </a:bodyPr>
          <a:lstStyle/>
          <a:p>
            <a:r>
              <a:rPr lang="de-DE" dirty="0" smtClean="0">
                <a:solidFill>
                  <a:schemeClr val="tx2"/>
                </a:solidFill>
              </a:rPr>
              <a:t>Wörter bilden  </a:t>
            </a:r>
            <a:endParaRPr lang="ru-RU" dirty="0">
              <a:solidFill>
                <a:schemeClr val="tx2"/>
              </a:solidFill>
            </a:endParaRPr>
          </a:p>
        </p:txBody>
      </p:sp>
      <p:sp>
        <p:nvSpPr>
          <p:cNvPr id="7" name="Текст 6">
            <a:extLst>
              <a:ext uri="{FF2B5EF4-FFF2-40B4-BE49-F238E27FC236}">
                <a16:creationId xmlns="" xmlns:a16="http://schemas.microsoft.com/office/drawing/2014/main" id="{D9A72FB7-17C1-4E76-9663-C9DBAB48A265}"/>
              </a:ext>
            </a:extLst>
          </p:cNvPr>
          <p:cNvSpPr>
            <a:spLocks noGrp="1"/>
          </p:cNvSpPr>
          <p:nvPr>
            <p:ph type="body" sz="quarter" idx="11"/>
          </p:nvPr>
        </p:nvSpPr>
        <p:spPr>
          <a:xfrm>
            <a:off x="469934" y="1140015"/>
            <a:ext cx="6706065" cy="1259550"/>
          </a:xfrm>
        </p:spPr>
        <p:txBody>
          <a:bodyPr>
            <a:normAutofit/>
          </a:bodyPr>
          <a:lstStyle/>
          <a:p>
            <a:r>
              <a:rPr lang="de-DE" sz="2400" dirty="0" smtClean="0">
                <a:solidFill>
                  <a:schemeClr val="tx2"/>
                </a:solidFill>
              </a:rPr>
              <a:t>Das ist ein Wohnzimmer. </a:t>
            </a:r>
          </a:p>
          <a:p>
            <a:r>
              <a:rPr lang="de-DE" sz="2400" dirty="0" smtClean="0">
                <a:solidFill>
                  <a:schemeClr val="tx2"/>
                </a:solidFill>
              </a:rPr>
              <a:t>        </a:t>
            </a:r>
            <a:br>
              <a:rPr lang="de-DE" sz="2400" dirty="0" smtClean="0">
                <a:solidFill>
                  <a:schemeClr val="tx2"/>
                </a:solidFill>
              </a:rPr>
            </a:br>
            <a:r>
              <a:rPr lang="de-DE" sz="2400" dirty="0" smtClean="0">
                <a:solidFill>
                  <a:schemeClr val="tx2"/>
                </a:solidFill>
              </a:rPr>
              <a:t>         wohnen + das Zimmer </a:t>
            </a:r>
            <a:endParaRPr lang="ru-RU" sz="2400" dirty="0">
              <a:solidFill>
                <a:schemeClr val="tx2"/>
              </a:solidFill>
            </a:endParaRPr>
          </a:p>
        </p:txBody>
      </p:sp>
      <p:pic>
        <p:nvPicPr>
          <p:cNvPr id="9" name="Рисунок 8">
            <a:extLst>
              <a:ext uri="{FF2B5EF4-FFF2-40B4-BE49-F238E27FC236}">
                <a16:creationId xmlns="" xmlns:a16="http://schemas.microsoft.com/office/drawing/2014/main" id="{1CBA4B2B-7A20-42ED-A0CC-DE94FD059402}"/>
              </a:ext>
            </a:extLst>
          </p:cNvPr>
          <p:cNvPicPr>
            <a:picLocks noGrp="1" noChangeAspect="1"/>
          </p:cNvPicPr>
          <p:nvPr>
            <p:ph type="pic" sz="quarter" idx="10"/>
          </p:nvPr>
        </p:nvPicPr>
        <p:blipFill>
          <a:blip r:embed="rId2" cstate="screen">
            <a:extLst>
              <a:ext uri="{28A0092B-C50C-407E-A947-70E740481C1C}">
                <a14:useLocalDpi xmlns="" xmlns:a14="http://schemas.microsoft.com/office/drawing/2010/main"/>
              </a:ext>
            </a:extLst>
          </a:blip>
          <a:srcRect/>
          <a:stretch/>
        </p:blipFill>
        <p:spPr>
          <a:xfrm>
            <a:off x="7761023" y="1366325"/>
            <a:ext cx="3961042" cy="4207506"/>
          </a:xfrm>
        </p:spPr>
      </p:pic>
      <p:sp>
        <p:nvSpPr>
          <p:cNvPr id="12" name="TextBox 11">
            <a:extLst>
              <a:ext uri="{FF2B5EF4-FFF2-40B4-BE49-F238E27FC236}">
                <a16:creationId xmlns="" xmlns:a16="http://schemas.microsoft.com/office/drawing/2014/main" id="{DAF9E557-6DB4-4D75-A7F3-7C22DD2BB921}"/>
              </a:ext>
            </a:extLst>
          </p:cNvPr>
          <p:cNvSpPr txBox="1"/>
          <p:nvPr/>
        </p:nvSpPr>
        <p:spPr>
          <a:xfrm>
            <a:off x="4574805" y="2447880"/>
            <a:ext cx="2583958" cy="400110"/>
          </a:xfrm>
          <a:prstGeom prst="rect">
            <a:avLst/>
          </a:prstGeom>
          <a:noFill/>
        </p:spPr>
        <p:txBody>
          <a:bodyPr wrap="square" rtlCol="0">
            <a:spAutoFit/>
          </a:bodyPr>
          <a:lstStyle/>
          <a:p>
            <a:r>
              <a:rPr lang="en-US" sz="2000" dirty="0" smtClean="0"/>
              <a:t>Das </a:t>
            </a:r>
            <a:r>
              <a:rPr lang="en-US" sz="2000" dirty="0" err="1" smtClean="0"/>
              <a:t>Kinderzimmer</a:t>
            </a:r>
            <a:r>
              <a:rPr lang="en-US" sz="2000" dirty="0" smtClean="0"/>
              <a:t> =</a:t>
            </a:r>
            <a:endParaRPr lang="ru-RU" sz="2000" dirty="0"/>
          </a:p>
        </p:txBody>
      </p:sp>
      <p:sp>
        <p:nvSpPr>
          <p:cNvPr id="13" name="Прямоугольник 12">
            <a:extLst>
              <a:ext uri="{FF2B5EF4-FFF2-40B4-BE49-F238E27FC236}">
                <a16:creationId xmlns="" xmlns:a16="http://schemas.microsoft.com/office/drawing/2014/main" id="{1765D055-23FB-418D-A56C-899B5E29CC44}"/>
              </a:ext>
            </a:extLst>
          </p:cNvPr>
          <p:cNvSpPr/>
          <p:nvPr/>
        </p:nvSpPr>
        <p:spPr>
          <a:xfrm>
            <a:off x="4589273" y="3152498"/>
            <a:ext cx="3036727" cy="523220"/>
          </a:xfrm>
          <a:prstGeom prst="rect">
            <a:avLst/>
          </a:prstGeom>
        </p:spPr>
        <p:txBody>
          <a:bodyPr wrap="square">
            <a:spAutoFit/>
          </a:bodyPr>
          <a:lstStyle/>
          <a:p>
            <a:r>
              <a:rPr lang="en-US" sz="1400" dirty="0" smtClean="0"/>
              <a:t>_</a:t>
            </a:r>
            <a:r>
              <a:rPr lang="pl-PL" sz="1400" dirty="0" smtClean="0"/>
              <a:t>die Kinder</a:t>
            </a:r>
            <a:r>
              <a:rPr lang="en-US" sz="1400" dirty="0" smtClean="0"/>
              <a:t>    + </a:t>
            </a:r>
            <a:r>
              <a:rPr lang="pl-PL" sz="1400" dirty="0" smtClean="0"/>
              <a:t> das Zimmer</a:t>
            </a:r>
            <a:r>
              <a:rPr lang="en-US" sz="1400" dirty="0" smtClean="0"/>
              <a:t>______  _____________</a:t>
            </a:r>
            <a:endParaRPr lang="ru-RU" sz="1400" dirty="0"/>
          </a:p>
        </p:txBody>
      </p:sp>
      <p:sp>
        <p:nvSpPr>
          <p:cNvPr id="14" name="TextBox 13">
            <a:extLst>
              <a:ext uri="{FF2B5EF4-FFF2-40B4-BE49-F238E27FC236}">
                <a16:creationId xmlns="" xmlns:a16="http://schemas.microsoft.com/office/drawing/2014/main" id="{E45FF915-C8A5-4583-8183-5F355A51380B}"/>
              </a:ext>
            </a:extLst>
          </p:cNvPr>
          <p:cNvSpPr txBox="1"/>
          <p:nvPr/>
        </p:nvSpPr>
        <p:spPr>
          <a:xfrm>
            <a:off x="1063078" y="2447880"/>
            <a:ext cx="2583958" cy="400110"/>
          </a:xfrm>
          <a:prstGeom prst="rect">
            <a:avLst/>
          </a:prstGeom>
          <a:noFill/>
        </p:spPr>
        <p:txBody>
          <a:bodyPr wrap="square" rtlCol="0">
            <a:spAutoFit/>
          </a:bodyPr>
          <a:lstStyle/>
          <a:p>
            <a:r>
              <a:rPr lang="en-US" sz="2000" dirty="0" smtClean="0"/>
              <a:t>das </a:t>
            </a:r>
            <a:r>
              <a:rPr lang="en-US" sz="2000" dirty="0" err="1" smtClean="0"/>
              <a:t>Schlafzimmer</a:t>
            </a:r>
            <a:r>
              <a:rPr lang="en-US" sz="2000" dirty="0" smtClean="0"/>
              <a:t> </a:t>
            </a:r>
            <a:r>
              <a:rPr lang="ru-RU" sz="2000" b="1" dirty="0" smtClean="0"/>
              <a:t> </a:t>
            </a:r>
            <a:r>
              <a:rPr lang="en-US" sz="2000" b="1" dirty="0" smtClean="0"/>
              <a:t>=</a:t>
            </a:r>
            <a:endParaRPr lang="ru-RU" sz="2000" b="1" dirty="0"/>
          </a:p>
        </p:txBody>
      </p:sp>
      <p:sp>
        <p:nvSpPr>
          <p:cNvPr id="15" name="Прямоугольник 14">
            <a:extLst>
              <a:ext uri="{FF2B5EF4-FFF2-40B4-BE49-F238E27FC236}">
                <a16:creationId xmlns="" xmlns:a16="http://schemas.microsoft.com/office/drawing/2014/main" id="{BD82080C-ACB7-47D5-A3A7-F93480980FAB}"/>
              </a:ext>
            </a:extLst>
          </p:cNvPr>
          <p:cNvSpPr/>
          <p:nvPr/>
        </p:nvSpPr>
        <p:spPr>
          <a:xfrm>
            <a:off x="1063078" y="2916557"/>
            <a:ext cx="3036727" cy="523220"/>
          </a:xfrm>
          <a:prstGeom prst="rect">
            <a:avLst/>
          </a:prstGeom>
        </p:spPr>
        <p:txBody>
          <a:bodyPr wrap="square">
            <a:spAutoFit/>
          </a:bodyPr>
          <a:lstStyle/>
          <a:p>
            <a:r>
              <a:rPr lang="en-US" sz="1400" dirty="0" smtClean="0"/>
              <a:t> ______________ + ______  _____________ </a:t>
            </a:r>
            <a:endParaRPr lang="ru-RU" sz="1400" dirty="0"/>
          </a:p>
        </p:txBody>
      </p:sp>
      <p:sp>
        <p:nvSpPr>
          <p:cNvPr id="16" name="Прямоугольник: скругленные углы 15">
            <a:extLst>
              <a:ext uri="{FF2B5EF4-FFF2-40B4-BE49-F238E27FC236}">
                <a16:creationId xmlns="" xmlns:a16="http://schemas.microsoft.com/office/drawing/2014/main" id="{F20FA84D-2D85-48FC-8112-CE1A01B3A4DC}"/>
              </a:ext>
            </a:extLst>
          </p:cNvPr>
          <p:cNvSpPr/>
          <p:nvPr/>
        </p:nvSpPr>
        <p:spPr>
          <a:xfrm rot="2689455">
            <a:off x="283099" y="2932400"/>
            <a:ext cx="613694" cy="6136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B41B6907-BFD2-4D10-94E7-BD13B53449F3}"/>
              </a:ext>
            </a:extLst>
          </p:cNvPr>
          <p:cNvSpPr txBox="1"/>
          <p:nvPr/>
        </p:nvSpPr>
        <p:spPr>
          <a:xfrm>
            <a:off x="342121" y="3008414"/>
            <a:ext cx="495650" cy="461665"/>
          </a:xfrm>
          <a:prstGeom prst="rect">
            <a:avLst/>
          </a:prstGeom>
          <a:noFill/>
        </p:spPr>
        <p:txBody>
          <a:bodyPr wrap="none" rtlCol="0">
            <a:spAutoFit/>
          </a:bodyPr>
          <a:lstStyle/>
          <a:p>
            <a:pPr algn="ctr"/>
            <a:r>
              <a:rPr lang="ru-RU" sz="2400" b="1" dirty="0">
                <a:solidFill>
                  <a:schemeClr val="bg1"/>
                </a:solidFill>
              </a:rPr>
              <a:t>01</a:t>
            </a:r>
          </a:p>
        </p:txBody>
      </p:sp>
      <p:sp>
        <p:nvSpPr>
          <p:cNvPr id="18" name="Прямоугольник: скругленные углы 17">
            <a:extLst>
              <a:ext uri="{FF2B5EF4-FFF2-40B4-BE49-F238E27FC236}">
                <a16:creationId xmlns="" xmlns:a16="http://schemas.microsoft.com/office/drawing/2014/main" id="{F8D4F419-C985-4128-A704-3C52C365C35A}"/>
              </a:ext>
            </a:extLst>
          </p:cNvPr>
          <p:cNvSpPr/>
          <p:nvPr/>
        </p:nvSpPr>
        <p:spPr>
          <a:xfrm rot="2689455">
            <a:off x="3791719" y="2932399"/>
            <a:ext cx="613694" cy="6136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 xmlns:a16="http://schemas.microsoft.com/office/drawing/2014/main" id="{762831F4-2FD4-4876-BA0C-2C24EA34A8CF}"/>
              </a:ext>
            </a:extLst>
          </p:cNvPr>
          <p:cNvSpPr txBox="1"/>
          <p:nvPr/>
        </p:nvSpPr>
        <p:spPr>
          <a:xfrm>
            <a:off x="3850741" y="3008413"/>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2</a:t>
            </a:r>
            <a:endParaRPr lang="ru-RU" sz="2400" b="1" dirty="0">
              <a:solidFill>
                <a:schemeClr val="bg1"/>
              </a:solidFill>
            </a:endParaRPr>
          </a:p>
        </p:txBody>
      </p:sp>
      <p:sp>
        <p:nvSpPr>
          <p:cNvPr id="20" name="TextBox 19">
            <a:extLst>
              <a:ext uri="{FF2B5EF4-FFF2-40B4-BE49-F238E27FC236}">
                <a16:creationId xmlns="" xmlns:a16="http://schemas.microsoft.com/office/drawing/2014/main" id="{9543D9D9-9E4D-41D5-B45B-1D50FE53F641}"/>
              </a:ext>
            </a:extLst>
          </p:cNvPr>
          <p:cNvSpPr txBox="1"/>
          <p:nvPr/>
        </p:nvSpPr>
        <p:spPr>
          <a:xfrm>
            <a:off x="4584948" y="3811684"/>
            <a:ext cx="2583958" cy="400110"/>
          </a:xfrm>
          <a:prstGeom prst="rect">
            <a:avLst/>
          </a:prstGeom>
          <a:noFill/>
        </p:spPr>
        <p:txBody>
          <a:bodyPr wrap="square" rtlCol="0">
            <a:spAutoFit/>
          </a:bodyPr>
          <a:lstStyle/>
          <a:p>
            <a:r>
              <a:rPr lang="en-US" sz="2000" dirty="0" smtClean="0"/>
              <a:t>Das </a:t>
            </a:r>
            <a:r>
              <a:rPr lang="en-US" sz="2000" dirty="0" err="1" smtClean="0"/>
              <a:t>Esszimmer</a:t>
            </a:r>
            <a:r>
              <a:rPr lang="en-US" sz="2000" dirty="0" smtClean="0"/>
              <a:t> = </a:t>
            </a:r>
            <a:endParaRPr lang="ru-RU" sz="2000" dirty="0"/>
          </a:p>
        </p:txBody>
      </p:sp>
      <p:sp>
        <p:nvSpPr>
          <p:cNvPr id="21" name="Прямоугольник 20">
            <a:extLst>
              <a:ext uri="{FF2B5EF4-FFF2-40B4-BE49-F238E27FC236}">
                <a16:creationId xmlns="" xmlns:a16="http://schemas.microsoft.com/office/drawing/2014/main" id="{B0D6DE32-3CCE-4149-ABB8-85397A1BACD0}"/>
              </a:ext>
            </a:extLst>
          </p:cNvPr>
          <p:cNvSpPr/>
          <p:nvPr/>
        </p:nvSpPr>
        <p:spPr>
          <a:xfrm>
            <a:off x="4524364" y="4500570"/>
            <a:ext cx="3036727" cy="523220"/>
          </a:xfrm>
          <a:prstGeom prst="rect">
            <a:avLst/>
          </a:prstGeom>
        </p:spPr>
        <p:txBody>
          <a:bodyPr wrap="square">
            <a:spAutoFit/>
          </a:bodyPr>
          <a:lstStyle/>
          <a:p>
            <a:r>
              <a:rPr lang="en-US" sz="1400" dirty="0" smtClean="0"/>
              <a:t> ______________ + ______  _____________</a:t>
            </a:r>
            <a:endParaRPr lang="ru-RU" sz="1400" dirty="0"/>
          </a:p>
        </p:txBody>
      </p:sp>
      <p:sp>
        <p:nvSpPr>
          <p:cNvPr id="22" name="TextBox 21">
            <a:extLst>
              <a:ext uri="{FF2B5EF4-FFF2-40B4-BE49-F238E27FC236}">
                <a16:creationId xmlns="" xmlns:a16="http://schemas.microsoft.com/office/drawing/2014/main" id="{9277428C-C8E3-4F13-9B07-D952BAE0A625}"/>
              </a:ext>
            </a:extLst>
          </p:cNvPr>
          <p:cNvSpPr txBox="1"/>
          <p:nvPr/>
        </p:nvSpPr>
        <p:spPr>
          <a:xfrm>
            <a:off x="1073221" y="3811684"/>
            <a:ext cx="2583958" cy="400110"/>
          </a:xfrm>
          <a:prstGeom prst="rect">
            <a:avLst/>
          </a:prstGeom>
          <a:noFill/>
        </p:spPr>
        <p:txBody>
          <a:bodyPr wrap="square" rtlCol="0">
            <a:spAutoFit/>
          </a:bodyPr>
          <a:lstStyle/>
          <a:p>
            <a:r>
              <a:rPr lang="de-DE" sz="2000" dirty="0" smtClean="0"/>
              <a:t>das Badezimmer =</a:t>
            </a:r>
            <a:endParaRPr lang="ru-RU" sz="2000" b="1" dirty="0"/>
          </a:p>
        </p:txBody>
      </p:sp>
      <p:sp>
        <p:nvSpPr>
          <p:cNvPr id="23" name="Прямоугольник 22">
            <a:extLst>
              <a:ext uri="{FF2B5EF4-FFF2-40B4-BE49-F238E27FC236}">
                <a16:creationId xmlns="" xmlns:a16="http://schemas.microsoft.com/office/drawing/2014/main" id="{5FC1FD99-9FFC-465B-A81E-9A6CFC3EB75C}"/>
              </a:ext>
            </a:extLst>
          </p:cNvPr>
          <p:cNvSpPr/>
          <p:nvPr/>
        </p:nvSpPr>
        <p:spPr>
          <a:xfrm>
            <a:off x="1073221" y="4280361"/>
            <a:ext cx="3036727" cy="523220"/>
          </a:xfrm>
          <a:prstGeom prst="rect">
            <a:avLst/>
          </a:prstGeom>
        </p:spPr>
        <p:txBody>
          <a:bodyPr wrap="square">
            <a:spAutoFit/>
          </a:bodyPr>
          <a:lstStyle/>
          <a:p>
            <a:r>
              <a:rPr lang="de-DE" sz="1400" dirty="0" smtClean="0"/>
              <a:t> ______________ + ______  _____________   </a:t>
            </a:r>
            <a:endParaRPr lang="ru-RU" sz="1400" dirty="0"/>
          </a:p>
        </p:txBody>
      </p:sp>
      <p:sp>
        <p:nvSpPr>
          <p:cNvPr id="24" name="Прямоугольник: скругленные углы 23">
            <a:extLst>
              <a:ext uri="{FF2B5EF4-FFF2-40B4-BE49-F238E27FC236}">
                <a16:creationId xmlns="" xmlns:a16="http://schemas.microsoft.com/office/drawing/2014/main" id="{F5F87BF2-0E8C-464F-83CE-C51FC1C29FBF}"/>
              </a:ext>
            </a:extLst>
          </p:cNvPr>
          <p:cNvSpPr/>
          <p:nvPr/>
        </p:nvSpPr>
        <p:spPr>
          <a:xfrm rot="2689455">
            <a:off x="293242" y="4296204"/>
            <a:ext cx="613694" cy="6136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 xmlns:a16="http://schemas.microsoft.com/office/drawing/2014/main" id="{03F9A0B0-321F-4F30-810F-91242B5866DA}"/>
              </a:ext>
            </a:extLst>
          </p:cNvPr>
          <p:cNvSpPr txBox="1"/>
          <p:nvPr/>
        </p:nvSpPr>
        <p:spPr>
          <a:xfrm>
            <a:off x="352264" y="4372218"/>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3</a:t>
            </a:r>
            <a:endParaRPr lang="ru-RU" sz="2400" b="1" dirty="0">
              <a:solidFill>
                <a:schemeClr val="bg1"/>
              </a:solidFill>
            </a:endParaRPr>
          </a:p>
        </p:txBody>
      </p:sp>
      <p:sp>
        <p:nvSpPr>
          <p:cNvPr id="26" name="Прямоугольник: скругленные углы 25">
            <a:extLst>
              <a:ext uri="{FF2B5EF4-FFF2-40B4-BE49-F238E27FC236}">
                <a16:creationId xmlns="" xmlns:a16="http://schemas.microsoft.com/office/drawing/2014/main" id="{BE62978E-6718-466A-A7ED-6ED7E3E382A8}"/>
              </a:ext>
            </a:extLst>
          </p:cNvPr>
          <p:cNvSpPr/>
          <p:nvPr/>
        </p:nvSpPr>
        <p:spPr>
          <a:xfrm rot="2689455">
            <a:off x="3801862" y="4296203"/>
            <a:ext cx="613694" cy="6136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 xmlns:a16="http://schemas.microsoft.com/office/drawing/2014/main" id="{BA6965E1-1479-4AB8-84E3-78DE6CC0D84E}"/>
              </a:ext>
            </a:extLst>
          </p:cNvPr>
          <p:cNvSpPr txBox="1"/>
          <p:nvPr/>
        </p:nvSpPr>
        <p:spPr>
          <a:xfrm>
            <a:off x="3860884" y="4372217"/>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4</a:t>
            </a:r>
            <a:endParaRPr lang="ru-RU" sz="2400" b="1" dirty="0">
              <a:solidFill>
                <a:schemeClr val="bg1"/>
              </a:solidFill>
            </a:endParaRPr>
          </a:p>
        </p:txBody>
      </p:sp>
      <p:sp>
        <p:nvSpPr>
          <p:cNvPr id="28" name="TextBox 27">
            <a:extLst>
              <a:ext uri="{FF2B5EF4-FFF2-40B4-BE49-F238E27FC236}">
                <a16:creationId xmlns="" xmlns:a16="http://schemas.microsoft.com/office/drawing/2014/main" id="{4893CAC0-47EB-4D3B-B7D4-7CA88D453910}"/>
              </a:ext>
            </a:extLst>
          </p:cNvPr>
          <p:cNvSpPr txBox="1"/>
          <p:nvPr/>
        </p:nvSpPr>
        <p:spPr>
          <a:xfrm>
            <a:off x="4574805" y="5218687"/>
            <a:ext cx="2583958" cy="400110"/>
          </a:xfrm>
          <a:prstGeom prst="rect">
            <a:avLst/>
          </a:prstGeom>
          <a:noFill/>
        </p:spPr>
        <p:txBody>
          <a:bodyPr wrap="square" rtlCol="0">
            <a:spAutoFit/>
          </a:bodyPr>
          <a:lstStyle/>
          <a:p>
            <a:r>
              <a:rPr lang="en-US" sz="2000" dirty="0" smtClean="0"/>
              <a:t>=</a:t>
            </a:r>
            <a:endParaRPr lang="ru-RU" sz="2000" dirty="0"/>
          </a:p>
        </p:txBody>
      </p:sp>
      <p:sp>
        <p:nvSpPr>
          <p:cNvPr id="29" name="Прямоугольник 28">
            <a:extLst>
              <a:ext uri="{FF2B5EF4-FFF2-40B4-BE49-F238E27FC236}">
                <a16:creationId xmlns="" xmlns:a16="http://schemas.microsoft.com/office/drawing/2014/main" id="{2112987C-F4F4-49CB-B446-1987C8B8A6F2}"/>
              </a:ext>
            </a:extLst>
          </p:cNvPr>
          <p:cNvSpPr/>
          <p:nvPr/>
        </p:nvSpPr>
        <p:spPr>
          <a:xfrm>
            <a:off x="4550096" y="5687364"/>
            <a:ext cx="3036727" cy="523220"/>
          </a:xfrm>
          <a:prstGeom prst="rect">
            <a:avLst/>
          </a:prstGeom>
        </p:spPr>
        <p:txBody>
          <a:bodyPr wrap="square">
            <a:spAutoFit/>
          </a:bodyPr>
          <a:lstStyle/>
          <a:p>
            <a:r>
              <a:rPr lang="de-DE" sz="1400" dirty="0" smtClean="0"/>
              <a:t>______________ + ______  _____________</a:t>
            </a:r>
            <a:endParaRPr lang="ru-RU" sz="1400" dirty="0"/>
          </a:p>
        </p:txBody>
      </p:sp>
      <p:sp>
        <p:nvSpPr>
          <p:cNvPr id="30" name="TextBox 29">
            <a:extLst>
              <a:ext uri="{FF2B5EF4-FFF2-40B4-BE49-F238E27FC236}">
                <a16:creationId xmlns="" xmlns:a16="http://schemas.microsoft.com/office/drawing/2014/main" id="{2F2C177D-69FA-4FF9-92B0-AC79992235DD}"/>
              </a:ext>
            </a:extLst>
          </p:cNvPr>
          <p:cNvSpPr txBox="1"/>
          <p:nvPr/>
        </p:nvSpPr>
        <p:spPr>
          <a:xfrm>
            <a:off x="1063078" y="5218687"/>
            <a:ext cx="2583958" cy="400110"/>
          </a:xfrm>
          <a:prstGeom prst="rect">
            <a:avLst/>
          </a:prstGeom>
          <a:noFill/>
        </p:spPr>
        <p:txBody>
          <a:bodyPr wrap="square" rtlCol="0">
            <a:spAutoFit/>
          </a:bodyPr>
          <a:lstStyle/>
          <a:p>
            <a:r>
              <a:rPr lang="de-DE" sz="2000" dirty="0" smtClean="0"/>
              <a:t>das Arbeitszimmer = </a:t>
            </a:r>
            <a:endParaRPr lang="ru-RU" sz="2000" b="1" dirty="0"/>
          </a:p>
        </p:txBody>
      </p:sp>
      <p:sp>
        <p:nvSpPr>
          <p:cNvPr id="31" name="Прямоугольник 30">
            <a:extLst>
              <a:ext uri="{FF2B5EF4-FFF2-40B4-BE49-F238E27FC236}">
                <a16:creationId xmlns="" xmlns:a16="http://schemas.microsoft.com/office/drawing/2014/main" id="{6EC50026-1BE9-4B2F-B0F8-964921EA3B6E}"/>
              </a:ext>
            </a:extLst>
          </p:cNvPr>
          <p:cNvSpPr/>
          <p:nvPr/>
        </p:nvSpPr>
        <p:spPr>
          <a:xfrm>
            <a:off x="1063078" y="5687364"/>
            <a:ext cx="3036727" cy="738664"/>
          </a:xfrm>
          <a:prstGeom prst="rect">
            <a:avLst/>
          </a:prstGeom>
        </p:spPr>
        <p:txBody>
          <a:bodyPr wrap="square">
            <a:spAutoFit/>
          </a:bodyPr>
          <a:lstStyle/>
          <a:p>
            <a:r>
              <a:rPr lang="de-DE" sz="1400" dirty="0" smtClean="0"/>
              <a:t> ______________ + ______  _____________   </a:t>
            </a:r>
          </a:p>
          <a:p>
            <a:endParaRPr lang="ru-RU" sz="1400" dirty="0"/>
          </a:p>
        </p:txBody>
      </p:sp>
      <p:sp>
        <p:nvSpPr>
          <p:cNvPr id="32" name="Прямоугольник: скругленные углы 31">
            <a:extLst>
              <a:ext uri="{FF2B5EF4-FFF2-40B4-BE49-F238E27FC236}">
                <a16:creationId xmlns="" xmlns:a16="http://schemas.microsoft.com/office/drawing/2014/main" id="{9E4AA8DB-6AB7-47C5-8D1E-1BCCC6DA9EF6}"/>
              </a:ext>
            </a:extLst>
          </p:cNvPr>
          <p:cNvSpPr/>
          <p:nvPr/>
        </p:nvSpPr>
        <p:spPr>
          <a:xfrm rot="2689455">
            <a:off x="283099" y="5703207"/>
            <a:ext cx="613694" cy="6136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 xmlns:a16="http://schemas.microsoft.com/office/drawing/2014/main" id="{CDF82650-4443-49C2-87EE-1DDA0213A348}"/>
              </a:ext>
            </a:extLst>
          </p:cNvPr>
          <p:cNvSpPr txBox="1"/>
          <p:nvPr/>
        </p:nvSpPr>
        <p:spPr>
          <a:xfrm>
            <a:off x="342121" y="5779221"/>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5</a:t>
            </a:r>
            <a:endParaRPr lang="ru-RU" sz="2400" b="1" dirty="0">
              <a:solidFill>
                <a:schemeClr val="bg1"/>
              </a:solidFill>
            </a:endParaRPr>
          </a:p>
        </p:txBody>
      </p:sp>
      <p:sp>
        <p:nvSpPr>
          <p:cNvPr id="34" name="Прямоугольник: скругленные углы 33">
            <a:extLst>
              <a:ext uri="{FF2B5EF4-FFF2-40B4-BE49-F238E27FC236}">
                <a16:creationId xmlns="" xmlns:a16="http://schemas.microsoft.com/office/drawing/2014/main" id="{87089419-7EA6-47EC-86E9-7A8B61AAE3BE}"/>
              </a:ext>
            </a:extLst>
          </p:cNvPr>
          <p:cNvSpPr/>
          <p:nvPr/>
        </p:nvSpPr>
        <p:spPr>
          <a:xfrm rot="2689455">
            <a:off x="3791719" y="5703206"/>
            <a:ext cx="613694" cy="6136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a:extLst>
              <a:ext uri="{FF2B5EF4-FFF2-40B4-BE49-F238E27FC236}">
                <a16:creationId xmlns="" xmlns:a16="http://schemas.microsoft.com/office/drawing/2014/main" id="{EEF18210-1F93-4AD4-9726-C90BD41866F1}"/>
              </a:ext>
            </a:extLst>
          </p:cNvPr>
          <p:cNvSpPr txBox="1"/>
          <p:nvPr/>
        </p:nvSpPr>
        <p:spPr>
          <a:xfrm>
            <a:off x="3850741" y="5779220"/>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6</a:t>
            </a:r>
            <a:endParaRPr lang="ru-RU" sz="2400" b="1" dirty="0">
              <a:solidFill>
                <a:schemeClr val="bg1"/>
              </a:solidFill>
            </a:endParaRPr>
          </a:p>
        </p:txBody>
      </p:sp>
      <p:sp>
        <p:nvSpPr>
          <p:cNvPr id="36" name="Прямоугольник 35"/>
          <p:cNvSpPr/>
          <p:nvPr/>
        </p:nvSpPr>
        <p:spPr>
          <a:xfrm>
            <a:off x="0"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4</a:t>
            </a:r>
            <a:endParaRPr lang="uk-UA" sz="2800" b="1" dirty="0"/>
          </a:p>
        </p:txBody>
      </p:sp>
    </p:spTree>
    <p:extLst>
      <p:ext uri="{BB962C8B-B14F-4D97-AF65-F5344CB8AC3E}">
        <p14:creationId xmlns="" xmlns:p14="http://schemas.microsoft.com/office/powerpoint/2010/main" val="29524054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BB356703-6718-4096-979E-75C8910B593B}"/>
              </a:ext>
            </a:extLst>
          </p:cNvPr>
          <p:cNvSpPr>
            <a:spLocks noGrp="1"/>
          </p:cNvSpPr>
          <p:nvPr>
            <p:ph type="title"/>
          </p:nvPr>
        </p:nvSpPr>
        <p:spPr/>
        <p:txBody>
          <a:bodyPr>
            <a:normAutofit fontScale="90000"/>
          </a:bodyPr>
          <a:lstStyle/>
          <a:p>
            <a:r>
              <a:rPr lang="de-DE" dirty="0" smtClean="0">
                <a:solidFill>
                  <a:schemeClr val="tx2"/>
                </a:solidFill>
              </a:rPr>
              <a:t> Wie </a:t>
            </a:r>
            <a:r>
              <a:rPr lang="de-DE" dirty="0" err="1" smtClean="0">
                <a:solidFill>
                  <a:schemeClr val="tx2"/>
                </a:solidFill>
              </a:rPr>
              <a:t>heissen</a:t>
            </a:r>
            <a:r>
              <a:rPr lang="de-DE" dirty="0" smtClean="0">
                <a:solidFill>
                  <a:schemeClr val="tx2"/>
                </a:solidFill>
              </a:rPr>
              <a:t> die Räume? </a:t>
            </a:r>
            <a:endParaRPr lang="ru-RU" dirty="0">
              <a:solidFill>
                <a:schemeClr val="tx2"/>
              </a:solidFill>
            </a:endParaRPr>
          </a:p>
        </p:txBody>
      </p:sp>
      <p:pic>
        <p:nvPicPr>
          <p:cNvPr id="9" name="Рисунок 8">
            <a:extLst>
              <a:ext uri="{FF2B5EF4-FFF2-40B4-BE49-F238E27FC236}">
                <a16:creationId xmlns="" xmlns:a16="http://schemas.microsoft.com/office/drawing/2014/main" id="{1CBA4B2B-7A20-42ED-A0CC-DE94FD059402}"/>
              </a:ext>
            </a:extLst>
          </p:cNvPr>
          <p:cNvPicPr>
            <a:picLocks noGrp="1" noChangeAspect="1"/>
          </p:cNvPicPr>
          <p:nvPr>
            <p:ph type="pic" sz="quarter" idx="10"/>
          </p:nvPr>
        </p:nvPicPr>
        <p:blipFill>
          <a:blip r:embed="rId2" cstate="screen">
            <a:extLst>
              <a:ext uri="{28A0092B-C50C-407E-A947-70E740481C1C}">
                <a14:useLocalDpi xmlns="" xmlns:a14="http://schemas.microsoft.com/office/drawing/2010/main"/>
              </a:ext>
            </a:extLst>
          </a:blip>
          <a:srcRect/>
          <a:stretch/>
        </p:blipFill>
        <p:spPr>
          <a:xfrm>
            <a:off x="7761023" y="1366325"/>
            <a:ext cx="3961042" cy="4207506"/>
          </a:xfrm>
        </p:spPr>
      </p:pic>
      <p:pic>
        <p:nvPicPr>
          <p:cNvPr id="1027" name="Picture 3"/>
          <p:cNvPicPr>
            <a:picLocks noChangeAspect="1" noChangeArrowheads="1"/>
          </p:cNvPicPr>
          <p:nvPr/>
        </p:nvPicPr>
        <p:blipFill>
          <a:blip r:embed="rId3"/>
          <a:srcRect/>
          <a:stretch>
            <a:fillRect/>
          </a:stretch>
        </p:blipFill>
        <p:spPr bwMode="auto">
          <a:xfrm>
            <a:off x="666712" y="1142984"/>
            <a:ext cx="6572296" cy="5542900"/>
          </a:xfrm>
          <a:prstGeom prst="rect">
            <a:avLst/>
          </a:prstGeom>
          <a:noFill/>
          <a:ln w="9525">
            <a:noFill/>
            <a:miter lim="800000"/>
            <a:headEnd/>
            <a:tailEnd/>
          </a:ln>
          <a:effectLst/>
        </p:spPr>
      </p:pic>
      <p:sp>
        <p:nvSpPr>
          <p:cNvPr id="6" name="Прямоугольник 5"/>
          <p:cNvSpPr/>
          <p:nvPr/>
        </p:nvSpPr>
        <p:spPr>
          <a:xfrm>
            <a:off x="0"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5</a:t>
            </a:r>
            <a:endParaRPr lang="uk-UA" sz="2800" b="1" dirty="0"/>
          </a:p>
        </p:txBody>
      </p:sp>
    </p:spTree>
    <p:extLst>
      <p:ext uri="{BB962C8B-B14F-4D97-AF65-F5344CB8AC3E}">
        <p14:creationId xmlns="" xmlns:p14="http://schemas.microsoft.com/office/powerpoint/2010/main" val="29524054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8942" y="214290"/>
            <a:ext cx="4471942" cy="714380"/>
          </a:xfrm>
        </p:spPr>
        <p:txBody>
          <a:bodyPr>
            <a:normAutofit fontScale="90000"/>
          </a:bodyPr>
          <a:lstStyle/>
          <a:p>
            <a:r>
              <a:rPr lang="uk-UA" b="1" i="1" dirty="0" smtClean="0"/>
              <a:t>Ü</a:t>
            </a:r>
            <a:r>
              <a:rPr lang="de-DE" b="1" i="1" dirty="0" err="1" smtClean="0"/>
              <a:t>bung</a:t>
            </a:r>
            <a:r>
              <a:rPr lang="uk-UA" b="1" i="1" dirty="0" smtClean="0"/>
              <a:t> </a:t>
            </a:r>
            <a:r>
              <a:rPr lang="uk-UA" b="1" i="1" dirty="0" smtClean="0"/>
              <a:t> </a:t>
            </a:r>
            <a:r>
              <a:rPr lang="uk-UA" b="1" i="1" dirty="0" smtClean="0"/>
              <a:t>„</a:t>
            </a:r>
            <a:r>
              <a:rPr lang="de-DE" b="1" i="1" dirty="0" smtClean="0"/>
              <a:t>Wurzelsalat</a:t>
            </a:r>
            <a:r>
              <a:rPr lang="uk-UA" b="1" i="1" dirty="0" smtClean="0"/>
              <a:t>“</a:t>
            </a:r>
            <a:endParaRPr lang="uk-UA" dirty="0"/>
          </a:p>
        </p:txBody>
      </p:sp>
      <p:sp>
        <p:nvSpPr>
          <p:cNvPr id="3" name="Содержимое 2"/>
          <p:cNvSpPr>
            <a:spLocks noGrp="1"/>
          </p:cNvSpPr>
          <p:nvPr>
            <p:ph idx="1"/>
          </p:nvPr>
        </p:nvSpPr>
        <p:spPr>
          <a:xfrm>
            <a:off x="380960" y="214290"/>
            <a:ext cx="8572560" cy="6072230"/>
          </a:xfrm>
        </p:spPr>
        <p:txBody>
          <a:bodyPr>
            <a:noAutofit/>
          </a:bodyPr>
          <a:lstStyle/>
          <a:p>
            <a:pPr>
              <a:lnSpc>
                <a:spcPct val="150000"/>
              </a:lnSpc>
            </a:pPr>
            <a:r>
              <a:rPr lang="de-DE" sz="2000" dirty="0" err="1" smtClean="0"/>
              <a:t>dienung</a:t>
            </a:r>
            <a:r>
              <a:rPr lang="uk-UA" sz="2000" dirty="0" smtClean="0"/>
              <a:t>w</a:t>
            </a:r>
            <a:r>
              <a:rPr lang="de-DE" sz="2000" dirty="0" smtClean="0"/>
              <a:t>oh</a:t>
            </a:r>
            <a:r>
              <a:rPr lang="uk-UA" sz="2000" dirty="0" smtClean="0"/>
              <a:t>– ___________________________________</a:t>
            </a:r>
          </a:p>
          <a:p>
            <a:pPr>
              <a:lnSpc>
                <a:spcPct val="150000"/>
              </a:lnSpc>
            </a:pPr>
            <a:r>
              <a:rPr lang="de-DE" sz="2000" dirty="0" err="1" smtClean="0"/>
              <a:t>dieimmerdreizwohnung</a:t>
            </a:r>
            <a:r>
              <a:rPr lang="uk-UA" sz="2000" dirty="0" smtClean="0"/>
              <a:t>– __________________________</a:t>
            </a:r>
          </a:p>
          <a:p>
            <a:pPr>
              <a:lnSpc>
                <a:spcPct val="150000"/>
              </a:lnSpc>
            </a:pPr>
            <a:r>
              <a:rPr lang="de-DE" sz="2000" dirty="0" err="1" smtClean="0"/>
              <a:t>daszimwohnmer</a:t>
            </a:r>
            <a:r>
              <a:rPr lang="uk-UA" sz="2000" dirty="0" smtClean="0"/>
              <a:t>– ________________________________</a:t>
            </a:r>
          </a:p>
          <a:p>
            <a:pPr>
              <a:lnSpc>
                <a:spcPct val="150000"/>
              </a:lnSpc>
            </a:pPr>
            <a:r>
              <a:rPr lang="de-DE" sz="2000" dirty="0" smtClean="0"/>
              <a:t>das </a:t>
            </a:r>
            <a:r>
              <a:rPr lang="de-DE" sz="2000" dirty="0" err="1" smtClean="0"/>
              <a:t>merschlafzim</a:t>
            </a:r>
            <a:r>
              <a:rPr lang="uk-UA" sz="2000" dirty="0" smtClean="0"/>
              <a:t>– ________________________________</a:t>
            </a:r>
          </a:p>
          <a:p>
            <a:pPr>
              <a:lnSpc>
                <a:spcPct val="150000"/>
              </a:lnSpc>
            </a:pPr>
            <a:r>
              <a:rPr lang="de-DE" sz="2000" dirty="0" smtClean="0"/>
              <a:t>das </a:t>
            </a:r>
            <a:r>
              <a:rPr lang="de-DE" sz="2000" dirty="0" err="1" smtClean="0"/>
              <a:t>zimeßmer</a:t>
            </a:r>
            <a:r>
              <a:rPr lang="uk-UA" sz="2000" dirty="0" smtClean="0"/>
              <a:t>– ___________________________________</a:t>
            </a:r>
          </a:p>
          <a:p>
            <a:pPr>
              <a:lnSpc>
                <a:spcPct val="150000"/>
              </a:lnSpc>
            </a:pPr>
            <a:r>
              <a:rPr lang="de-DE" sz="2000" dirty="0" smtClean="0"/>
              <a:t>das </a:t>
            </a:r>
            <a:r>
              <a:rPr lang="de-DE" sz="2000" dirty="0" err="1" smtClean="0"/>
              <a:t>erzimkindmer</a:t>
            </a:r>
            <a:r>
              <a:rPr lang="uk-UA" sz="2000" dirty="0" smtClean="0"/>
              <a:t>– ________________________________</a:t>
            </a:r>
          </a:p>
          <a:p>
            <a:pPr>
              <a:lnSpc>
                <a:spcPct val="150000"/>
              </a:lnSpc>
            </a:pPr>
            <a:r>
              <a:rPr lang="de-DE" sz="2000" dirty="0" smtClean="0"/>
              <a:t>der </a:t>
            </a:r>
            <a:r>
              <a:rPr lang="de-DE" sz="2000" dirty="0" err="1" smtClean="0"/>
              <a:t>erschrankbüch</a:t>
            </a:r>
            <a:r>
              <a:rPr lang="uk-UA" sz="2000" dirty="0" smtClean="0"/>
              <a:t>– ________________________________</a:t>
            </a:r>
          </a:p>
          <a:p>
            <a:pPr>
              <a:lnSpc>
                <a:spcPct val="150000"/>
              </a:lnSpc>
            </a:pPr>
            <a:r>
              <a:rPr lang="de-DE" sz="2000" dirty="0" smtClean="0"/>
              <a:t>der schrankkühl</a:t>
            </a:r>
            <a:r>
              <a:rPr lang="uk-UA" sz="2000" dirty="0" smtClean="0"/>
              <a:t>– __________________________________</a:t>
            </a:r>
          </a:p>
          <a:p>
            <a:pPr>
              <a:lnSpc>
                <a:spcPct val="150000"/>
              </a:lnSpc>
            </a:pPr>
            <a:r>
              <a:rPr lang="de-DE" sz="2000" dirty="0" err="1" smtClean="0"/>
              <a:t>derchtischcou</a:t>
            </a:r>
            <a:r>
              <a:rPr lang="uk-UA" sz="2000" dirty="0" smtClean="0"/>
              <a:t>– ___________________________________</a:t>
            </a:r>
          </a:p>
          <a:p>
            <a:pPr>
              <a:lnSpc>
                <a:spcPct val="150000"/>
              </a:lnSpc>
            </a:pPr>
            <a:r>
              <a:rPr lang="de-DE" sz="2000" dirty="0" smtClean="0"/>
              <a:t>die </a:t>
            </a:r>
            <a:r>
              <a:rPr lang="de-DE" sz="2000" dirty="0" err="1" smtClean="0"/>
              <a:t>heitralzenzung</a:t>
            </a:r>
            <a:r>
              <a:rPr lang="uk-UA" sz="2000" dirty="0" smtClean="0"/>
              <a:t>– ________________________________</a:t>
            </a:r>
            <a:r>
              <a:rPr lang="en-US" sz="2000" dirty="0" smtClean="0"/>
              <a:t> </a:t>
            </a:r>
            <a:endParaRPr lang="uk-UA" sz="2000" dirty="0"/>
          </a:p>
        </p:txBody>
      </p:sp>
      <p:sp>
        <p:nvSpPr>
          <p:cNvPr id="4" name="Прямоугольник 3"/>
          <p:cNvSpPr/>
          <p:nvPr/>
        </p:nvSpPr>
        <p:spPr>
          <a:xfrm>
            <a:off x="11691934"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6</a:t>
            </a:r>
            <a:endParaRPr lang="uk-UA" sz="2800" b="1"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20735"/>
          </a:xfrm>
        </p:spPr>
        <p:txBody>
          <a:bodyPr>
            <a:normAutofit fontScale="90000"/>
          </a:bodyPr>
          <a:lstStyle/>
          <a:p>
            <a:r>
              <a:rPr lang="de-DE" b="1" i="1" dirty="0" smtClean="0"/>
              <a:t>Übung </a:t>
            </a:r>
            <a:r>
              <a:rPr lang="de-DE" b="1" i="1" dirty="0" smtClean="0"/>
              <a:t> </a:t>
            </a:r>
            <a:r>
              <a:rPr lang="de-DE" b="1" i="1" dirty="0" smtClean="0"/>
              <a:t>„der Wurm“. Teilen Sie das Wort.</a:t>
            </a:r>
            <a:r>
              <a:rPr lang="uk-UA" dirty="0" smtClean="0"/>
              <a:t/>
            </a:r>
            <a:br>
              <a:rPr lang="uk-UA" dirty="0" smtClean="0"/>
            </a:br>
            <a:endParaRPr lang="uk-UA" dirty="0"/>
          </a:p>
        </p:txBody>
      </p:sp>
      <p:sp>
        <p:nvSpPr>
          <p:cNvPr id="3" name="Содержимое 2"/>
          <p:cNvSpPr>
            <a:spLocks noGrp="1"/>
          </p:cNvSpPr>
          <p:nvPr>
            <p:ph idx="1"/>
          </p:nvPr>
        </p:nvSpPr>
        <p:spPr>
          <a:xfrm>
            <a:off x="838200" y="1825625"/>
            <a:ext cx="7043750" cy="4351338"/>
          </a:xfrm>
        </p:spPr>
        <p:txBody>
          <a:bodyPr>
            <a:normAutofit lnSpcReduction="10000"/>
          </a:bodyPr>
          <a:lstStyle/>
          <a:p>
            <a:pPr>
              <a:lnSpc>
                <a:spcPct val="200000"/>
              </a:lnSpc>
            </a:pPr>
            <a:r>
              <a:rPr lang="de-DE" dirty="0" smtClean="0"/>
              <a:t>Dasbaddieküchedietoilettederkleiderschrankdersesselderschrankderteppichdiemöbeldasbettdercomputerdiemikrowellediecouchdieblumentöpfederstuhldiebadewannederschreibtisch</a:t>
            </a:r>
            <a:endParaRPr lang="uk-UA" dirty="0" smtClean="0"/>
          </a:p>
          <a:p>
            <a:endParaRPr lang="uk-UA" dirty="0"/>
          </a:p>
        </p:txBody>
      </p:sp>
      <p:sp>
        <p:nvSpPr>
          <p:cNvPr id="4" name="Прямоугольник 3"/>
          <p:cNvSpPr/>
          <p:nvPr/>
        </p:nvSpPr>
        <p:spPr>
          <a:xfrm>
            <a:off x="11691934"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7</a:t>
            </a:r>
            <a:endParaRPr lang="uk-UA" sz="2800" b="1"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738150" y="419476"/>
            <a:ext cx="7143800" cy="6028934"/>
          </a:xfrm>
          <a:prstGeom prst="rect">
            <a:avLst/>
          </a:prstGeom>
          <a:noFill/>
          <a:ln w="9525">
            <a:noFill/>
            <a:miter lim="800000"/>
            <a:headEnd/>
            <a:tailEnd/>
          </a:ln>
          <a:effectLst/>
        </p:spPr>
      </p:pic>
      <p:sp>
        <p:nvSpPr>
          <p:cNvPr id="3" name="Прямоугольник 2"/>
          <p:cNvSpPr/>
          <p:nvPr/>
        </p:nvSpPr>
        <p:spPr>
          <a:xfrm>
            <a:off x="11691934"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8</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H</a:t>
            </a:r>
            <a:r>
              <a:rPr lang="uk-UA" dirty="0" smtClean="0">
                <a:latin typeface="Times New Roman"/>
                <a:cs typeface="Times New Roman"/>
              </a:rPr>
              <a:t>ӧ</a:t>
            </a:r>
            <a:r>
              <a:rPr lang="pl-PL" dirty="0" smtClean="0">
                <a:latin typeface="Times New Roman"/>
                <a:cs typeface="Times New Roman"/>
              </a:rPr>
              <a:t>ren wir!</a:t>
            </a:r>
            <a:endParaRPr lang="uk-UA" dirty="0"/>
          </a:p>
        </p:txBody>
      </p:sp>
      <p:sp>
        <p:nvSpPr>
          <p:cNvPr id="3" name="Содержимое 2"/>
          <p:cNvSpPr>
            <a:spLocks noGrp="1"/>
          </p:cNvSpPr>
          <p:nvPr>
            <p:ph idx="1"/>
          </p:nvPr>
        </p:nvSpPr>
        <p:spPr>
          <a:xfrm>
            <a:off x="8239140" y="1825625"/>
            <a:ext cx="3114660" cy="4351338"/>
          </a:xfrm>
        </p:spPr>
        <p:txBody>
          <a:bodyPr/>
          <a:lstStyle/>
          <a:p>
            <a:r>
              <a:rPr lang="en-US" dirty="0" smtClean="0"/>
              <a:t>https://www.youtube.com/watch?v=nl7qa4ewjNQ</a:t>
            </a:r>
            <a:endParaRPr lang="uk-UA" dirty="0"/>
          </a:p>
        </p:txBody>
      </p:sp>
      <p:pic>
        <p:nvPicPr>
          <p:cNvPr id="32770" name="Picture 2"/>
          <p:cNvPicPr>
            <a:picLocks noChangeAspect="1" noChangeArrowheads="1"/>
          </p:cNvPicPr>
          <p:nvPr/>
        </p:nvPicPr>
        <p:blipFill>
          <a:blip r:embed="rId2"/>
          <a:srcRect/>
          <a:stretch>
            <a:fillRect/>
          </a:stretch>
        </p:blipFill>
        <p:spPr bwMode="auto">
          <a:xfrm>
            <a:off x="738150" y="2285992"/>
            <a:ext cx="6867525" cy="3867150"/>
          </a:xfrm>
          <a:prstGeom prst="rect">
            <a:avLst/>
          </a:prstGeom>
          <a:noFill/>
          <a:ln w="9525">
            <a:noFill/>
            <a:miter lim="800000"/>
            <a:headEnd/>
            <a:tailEnd/>
          </a:ln>
          <a:effectLst/>
        </p:spPr>
      </p:pic>
      <p:sp>
        <p:nvSpPr>
          <p:cNvPr id="5" name="Прямоугольник 4"/>
          <p:cNvSpPr/>
          <p:nvPr/>
        </p:nvSpPr>
        <p:spPr>
          <a:xfrm>
            <a:off x="11691934" y="0"/>
            <a:ext cx="500066" cy="571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800" b="1" dirty="0" smtClean="0"/>
              <a:t>9</a:t>
            </a:r>
            <a:endParaRPr lang="uk-UA"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 Office">
  <a:themeElements>
    <a:clrScheme name="Мебельный">
      <a:dk1>
        <a:srgbClr val="3F3F3F"/>
      </a:dk1>
      <a:lt1>
        <a:sysClr val="window" lastClr="FFFFFF"/>
      </a:lt1>
      <a:dk2>
        <a:srgbClr val="595856"/>
      </a:dk2>
      <a:lt2>
        <a:srgbClr val="E5E4E3"/>
      </a:lt2>
      <a:accent1>
        <a:srgbClr val="CABCA2"/>
      </a:accent1>
      <a:accent2>
        <a:srgbClr val="F1F2D0"/>
      </a:accent2>
      <a:accent3>
        <a:srgbClr val="595856"/>
      </a:accent3>
      <a:accent4>
        <a:srgbClr val="8C8A87"/>
      </a:accent4>
      <a:accent5>
        <a:srgbClr val="E0DDD6"/>
      </a:accent5>
      <a:accent6>
        <a:srgbClr val="FFFFFF"/>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1497</Words>
  <Application>Microsoft Office PowerPoint</Application>
  <PresentationFormat>Произвольный</PresentationFormat>
  <Paragraphs>314</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Meine Wohnunung</vt:lpstr>
      <vt:lpstr>wohnen – жити, проживати  wohnen + ung= die Wohnung – квартира  wohnen + das Zimmer = das Wohnzimmer - вітальня     </vt:lpstr>
      <vt:lpstr>     </vt:lpstr>
      <vt:lpstr>Wörter bilden  </vt:lpstr>
      <vt:lpstr> Wie heissen die Räume? </vt:lpstr>
      <vt:lpstr>Übung  „Wurzelsalat“</vt:lpstr>
      <vt:lpstr>Übung  „der Wurm“. Teilen Sie das Wort. </vt:lpstr>
      <vt:lpstr>Слайд 8</vt:lpstr>
      <vt:lpstr>Hӧren wir!</vt:lpstr>
      <vt:lpstr>Was kann man in diesen Zimmern machen?</vt:lpstr>
      <vt:lpstr>Was kann man in diesen Zimmern machen?</vt:lpstr>
      <vt:lpstr>Wo sind die Möbel?      </vt:lpstr>
      <vt:lpstr>Вивчіть  напам'ять  слова!</vt:lpstr>
      <vt:lpstr>Слайд 14</vt:lpstr>
      <vt:lpstr>DAS WOHNZIMMER</vt:lpstr>
      <vt:lpstr>DAS SCHLAFZIMMER</vt:lpstr>
      <vt:lpstr>DAS BADEZIMMER</vt:lpstr>
      <vt:lpstr>DIE KÜCHE</vt:lpstr>
      <vt:lpstr>Welche Mӧbel kӧnnen in diesen Zimmern stehen?</vt:lpstr>
      <vt:lpstr>Groß und klein. Ergänzen Sie das Gegenteil. </vt:lpstr>
      <vt:lpstr>Слайд 21</vt:lpstr>
      <vt:lpstr>LESEN</vt:lpstr>
      <vt:lpstr>LESEN</vt:lpstr>
      <vt:lpstr>Interview: Wo wohnen Sie?</vt:lpstr>
      <vt:lpstr>Interview: Wo wohnen Sie? </vt:lpstr>
      <vt:lpstr>Addresses in German</vt:lpstr>
      <vt:lpstr>Слайд 27</vt:lpstr>
      <vt:lpstr>Eine Email lesen</vt:lpstr>
      <vt:lpstr>Слайд 29</vt:lpstr>
      <vt:lpstr>SCHREIBEN</vt:lpstr>
      <vt:lpstr>Mein Zimmer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User</cp:lastModifiedBy>
  <cp:revision>26</cp:revision>
  <dcterms:created xsi:type="dcterms:W3CDTF">2020-09-04T05:59:52Z</dcterms:created>
  <dcterms:modified xsi:type="dcterms:W3CDTF">2023-06-04T15:45:33Z</dcterms:modified>
</cp:coreProperties>
</file>