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1" r:id="rId2"/>
    <p:sldId id="272" r:id="rId3"/>
    <p:sldId id="273" r:id="rId4"/>
    <p:sldId id="264" r:id="rId5"/>
    <p:sldId id="265" r:id="rId6"/>
    <p:sldId id="266" r:id="rId7"/>
    <p:sldId id="267" r:id="rId8"/>
    <p:sldId id="268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99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266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843424D-FC93-45DF-9E69-9C06BC9419DB}" type="datetimeFigureOut">
              <a:rPr lang="ru-RU" smtClean="0"/>
              <a:pPr>
                <a:defRPr/>
              </a:pPr>
              <a:t>17.04.2022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BA6259D-1764-47BC-94F2-B6EB48C2ECF0}" type="slidenum">
              <a:rPr lang="ru-RU" altLang="uk-UA" smtClean="0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7EDF93F-5907-41C6-8623-27C1477ECB58}" type="datetimeFigureOut">
              <a:rPr lang="ru-RU" smtClean="0"/>
              <a:pPr>
                <a:defRPr/>
              </a:pPr>
              <a:t>17.04.2022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6CA395-E4F5-4322-BAE6-3EE63B123B01}" type="slidenum">
              <a:rPr lang="ru-RU" altLang="uk-UA" smtClean="0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310EC74-1E5A-4DA3-B33E-07BC286729B9}" type="datetimeFigureOut">
              <a:rPr lang="ru-RU" smtClean="0"/>
              <a:pPr>
                <a:defRPr/>
              </a:pPr>
              <a:t>17.04.2022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464921-BBA1-4735-8C4E-97CDF787E83E}" type="slidenum">
              <a:rPr lang="ru-RU" altLang="uk-UA" smtClean="0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AD983E3-7935-4028-9DA0-1C1ABC72E297}" type="datetimeFigureOut">
              <a:rPr lang="ru-RU" smtClean="0"/>
              <a:pPr>
                <a:defRPr/>
              </a:pPr>
              <a:t>17.04.2022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2616FE-F2FA-4080-93AD-A4ECA7860E24}" type="slidenum">
              <a:rPr lang="ru-RU" altLang="uk-UA" smtClean="0"/>
              <a:pPr/>
              <a:t>‹#›</a:t>
            </a:fld>
            <a:endParaRPr lang="ru-RU" altLang="uk-UA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51A2B16-23A2-431D-910B-FE874498797D}" type="datetimeFigureOut">
              <a:rPr lang="ru-RU" smtClean="0"/>
              <a:pPr>
                <a:defRPr/>
              </a:pPr>
              <a:t>17.04.2022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28399-05CC-4242-A886-EA4C21069543}" type="slidenum">
              <a:rPr lang="ru-RU" altLang="uk-UA" smtClean="0"/>
              <a:pPr/>
              <a:t>‹#›</a:t>
            </a:fld>
            <a:endParaRPr lang="ru-RU" altLang="uk-UA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06D4290-EDCB-40D1-ABBE-61024695E6DE}" type="datetimeFigureOut">
              <a:rPr lang="ru-RU" smtClean="0"/>
              <a:pPr>
                <a:defRPr/>
              </a:pPr>
              <a:t>17.04.2022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15DEE9-4B9A-4891-8C1B-B35E79030916}" type="slidenum">
              <a:rPr lang="ru-RU" altLang="uk-UA" smtClean="0"/>
              <a:pPr/>
              <a:t>‹#›</a:t>
            </a:fld>
            <a:endParaRPr lang="ru-RU" alt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3746F00-8B04-471D-8DFF-B52CCB3BA927}" type="datetimeFigureOut">
              <a:rPr lang="ru-RU" smtClean="0"/>
              <a:pPr>
                <a:defRPr/>
              </a:pPr>
              <a:t>17.04.2022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634467-C2CA-4321-A283-F772C960DB22}" type="slidenum">
              <a:rPr lang="ru-RU" altLang="uk-UA" smtClean="0"/>
              <a:pPr/>
              <a:t>‹#›</a:t>
            </a:fld>
            <a:endParaRPr lang="ru-RU" alt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A8237FA-E133-45A2-BF71-21D5B9DC277D}" type="datetimeFigureOut">
              <a:rPr lang="ru-RU" smtClean="0"/>
              <a:pPr>
                <a:defRPr/>
              </a:pPr>
              <a:t>17.04.2022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B1C005-9C93-4C4C-8B22-E0FC515CB3D7}" type="slidenum">
              <a:rPr lang="ru-RU" altLang="uk-UA" smtClean="0"/>
              <a:pPr/>
              <a:t>‹#›</a:t>
            </a:fld>
            <a:endParaRPr lang="ru-RU" altLang="uk-UA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4B152E8-EF9B-43C0-A213-A4B4B1A5366E}" type="datetimeFigureOut">
              <a:rPr lang="ru-RU" smtClean="0"/>
              <a:pPr>
                <a:defRPr/>
              </a:pPr>
              <a:t>17.04.2022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CD0E91-1D1D-4690-BFBE-D4AE2B6B5103}" type="slidenum">
              <a:rPr lang="ru-RU" altLang="uk-UA" smtClean="0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FE93E91F-1340-4BA3-8B83-FD8DC2EEAD85}" type="datetimeFigureOut">
              <a:rPr lang="ru-RU" smtClean="0"/>
              <a:pPr>
                <a:defRPr/>
              </a:pPr>
              <a:t>17.04.2022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0EE79A-436A-4CB5-B5FD-BE6530281E67}" type="slidenum">
              <a:rPr lang="ru-RU" altLang="uk-UA" smtClean="0"/>
              <a:pPr/>
              <a:t>‹#›</a:t>
            </a:fld>
            <a:endParaRPr lang="ru-RU" alt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1DBC352-F571-456D-BE4E-5A46B5B5A14A}" type="datetimeFigureOut">
              <a:rPr lang="ru-RU" smtClean="0"/>
              <a:pPr>
                <a:defRPr/>
              </a:pPr>
              <a:t>17.04.2022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BC9DE0F-2D46-4E96-AACD-66A025481EAA}" type="slidenum">
              <a:rPr lang="ru-RU" altLang="uk-UA" smtClean="0"/>
              <a:pPr/>
              <a:t>‹#›</a:t>
            </a:fld>
            <a:endParaRPr lang="ru-RU" alt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D7261BD-9DBA-43C6-BCA0-A2CC32B289B5}" type="datetimeFigureOut">
              <a:rPr lang="ru-RU" smtClean="0"/>
              <a:pPr>
                <a:defRPr/>
              </a:pPr>
              <a:t>17.04.2022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A751124-21F2-48A8-B8E7-7E3E446FB14A}" type="slidenum">
              <a:rPr lang="ru-RU" altLang="uk-UA" smtClean="0"/>
              <a:pPr/>
              <a:t>‹#›</a:t>
            </a:fld>
            <a:endParaRPr lang="ru-RU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00109"/>
            <a:ext cx="7772400" cy="2357454"/>
          </a:xfrm>
        </p:spPr>
        <p:txBody>
          <a:bodyPr>
            <a:noAutofit/>
          </a:bodyPr>
          <a:lstStyle/>
          <a:p>
            <a:pPr algn="ctr"/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Паралельне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Arial" charset="0"/>
              </a:rPr>
              <a:t> з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Arial" charset="0"/>
              </a:rPr>
              <a:t>’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єднання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Arial" charset="0"/>
              </a:rPr>
              <a:t> 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провідників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429288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  <a:buFont typeface="Arial" charset="0"/>
              <a:buChar char="•"/>
              <a:defRPr/>
            </a:pPr>
            <a:r>
              <a:rPr lang="uk-UA" sz="11200" b="1" dirty="0" smtClean="0">
                <a:latin typeface="Times New Roman" pitchFamily="18" charset="0"/>
                <a:cs typeface="Times New Roman" pitchFamily="18" charset="0"/>
              </a:rPr>
              <a:t>Що називають електричним струмом?</a:t>
            </a:r>
          </a:p>
          <a:p>
            <a:pPr>
              <a:lnSpc>
                <a:spcPct val="170000"/>
              </a:lnSpc>
              <a:buFont typeface="Arial" charset="0"/>
              <a:buChar char="•"/>
              <a:defRPr/>
            </a:pPr>
            <a:r>
              <a:rPr lang="uk-UA" sz="11200" b="1" dirty="0" smtClean="0">
                <a:latin typeface="Times New Roman" pitchFamily="18" charset="0"/>
                <a:cs typeface="Times New Roman" pitchFamily="18" charset="0"/>
              </a:rPr>
              <a:t>Які характеристики електричного струму вам відомі?</a:t>
            </a:r>
          </a:p>
          <a:p>
            <a:pPr>
              <a:lnSpc>
                <a:spcPct val="170000"/>
              </a:lnSpc>
              <a:buFont typeface="Arial" charset="0"/>
              <a:buChar char="•"/>
              <a:defRPr/>
            </a:pPr>
            <a:r>
              <a:rPr lang="uk-UA" sz="11200" b="1" dirty="0" smtClean="0">
                <a:latin typeface="Times New Roman" pitchFamily="18" charset="0"/>
                <a:cs typeface="Times New Roman" pitchFamily="18" charset="0"/>
              </a:rPr>
              <a:t>Що таке  електричне коло? Назвіть його обов'язкові елементи.</a:t>
            </a:r>
          </a:p>
          <a:p>
            <a:pPr>
              <a:lnSpc>
                <a:spcPct val="170000"/>
              </a:lnSpc>
              <a:buFont typeface="Arial" charset="0"/>
              <a:buChar char="•"/>
              <a:defRPr/>
            </a:pPr>
            <a:r>
              <a:rPr lang="uk-UA" sz="11200" b="1" dirty="0" smtClean="0">
                <a:latin typeface="Times New Roman" pitchFamily="18" charset="0"/>
                <a:cs typeface="Times New Roman" pitchFamily="18" charset="0"/>
              </a:rPr>
              <a:t> Які  споживачі  електричного струму ви знаєте?</a:t>
            </a:r>
          </a:p>
          <a:p>
            <a:pPr>
              <a:lnSpc>
                <a:spcPct val="220000"/>
              </a:lnSpc>
              <a:buFont typeface="Arial" charset="0"/>
              <a:buChar char="•"/>
              <a:defRPr/>
            </a:pPr>
            <a:endParaRPr lang="uk-UA" sz="9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20000"/>
              </a:lnSpc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Мозковий штурм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З яким типом з'єднання провідників ви вже знайомі, яка особливість такого з'єднання?</a:t>
            </a:r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endParaRPr lang="uk-UA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Де використовується послідовного з'єднання провідників?</a:t>
            </a:r>
          </a:p>
          <a:p>
            <a:endParaRPr lang="uk-UA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Які недоліки такого з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єднання?</a:t>
            </a:r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endParaRPr lang="uk-UA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Чи можна такий недолік використати з користю?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Мозковий штурм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63700" y="3429000"/>
            <a:ext cx="6048375" cy="268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52488" y="274638"/>
            <a:ext cx="8291512" cy="142557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uk-UA" altLang="uk-UA" sz="600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Паралельне з</a:t>
            </a:r>
            <a:r>
              <a:rPr lang="en-US" altLang="uk-UA" sz="600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altLang="uk-UA" sz="600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єднання провідників</a:t>
            </a:r>
            <a:endParaRPr lang="ru-RU" altLang="uk-UA" sz="60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07" name="Содержимое 2"/>
          <p:cNvSpPr>
            <a:spLocks noGrp="1"/>
          </p:cNvSpPr>
          <p:nvPr>
            <p:ph idx="4294967295"/>
          </p:nvPr>
        </p:nvSpPr>
        <p:spPr>
          <a:xfrm>
            <a:off x="177800" y="1600200"/>
            <a:ext cx="8051800" cy="4511675"/>
          </a:xfrm>
        </p:spPr>
        <p:txBody>
          <a:bodyPr/>
          <a:lstStyle/>
          <a:p>
            <a:pPr eaLnBrk="1" hangingPunct="1"/>
            <a:r>
              <a:rPr lang="ru-RU" alt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 </a:t>
            </a:r>
            <a:r>
              <a:rPr lang="ru-RU" altLang="uk-UA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en-US" alt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alt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altLang="uk-UA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днання</a:t>
            </a:r>
            <a:endParaRPr lang="ru-RU" altLang="uk-UA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uk-UA" alt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Розрахунок сили струму, напруги та опору при паралельному з'єднанні провідників</a:t>
            </a:r>
            <a:endParaRPr lang="ru-RU" altLang="uk-UA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uk-UA" alt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</a:t>
            </a:r>
            <a:r>
              <a:rPr lang="ru-RU" altLang="uk-UA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en-US" alt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alt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altLang="uk-UA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днання</a:t>
            </a:r>
            <a:endParaRPr lang="ru-RU" altLang="uk-UA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0"/>
          <p:cNvSpPr>
            <a:spLocks noGrp="1"/>
          </p:cNvSpPr>
          <p:nvPr>
            <p:ph type="title" idx="4294967295"/>
          </p:nvPr>
        </p:nvSpPr>
        <p:spPr>
          <a:xfrm rot="10800000" flipV="1">
            <a:off x="571472" y="500042"/>
            <a:ext cx="8075612" cy="75247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uk-UA" altLang="uk-UA" sz="7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Схема</a:t>
            </a:r>
            <a:r>
              <a:rPr lang="uk-UA" altLang="uk-UA" sz="7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uk-UA" sz="7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з'єднання</a:t>
            </a:r>
            <a:endParaRPr lang="ru-RU" altLang="uk-UA" sz="72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7" name="Picture 2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00100" y="1428736"/>
            <a:ext cx="7200900" cy="457041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00196357_n5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43825" y="3357563"/>
            <a:ext cx="931863" cy="194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4" name="Прямоугольник 3"/>
          <p:cNvSpPr>
            <a:spLocks noChangeArrowheads="1"/>
          </p:cNvSpPr>
          <p:nvPr/>
        </p:nvSpPr>
        <p:spPr bwMode="auto">
          <a:xfrm>
            <a:off x="503238" y="558800"/>
            <a:ext cx="8316912" cy="5447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altLang="uk-UA" sz="3600" b="1" u="sng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Закони паралельного з</a:t>
            </a:r>
            <a:r>
              <a:rPr lang="en-US" altLang="uk-UA" sz="3600" b="1" u="sng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altLang="uk-UA" sz="3600" b="1" u="sng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єднання провідників</a:t>
            </a:r>
            <a:r>
              <a:rPr lang="uk-UA" altLang="uk-UA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altLang="uk-UA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uk-UA" alt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сила струму, що протікає в нерозгалуженій частині кола, рівна сумі сил струмів, що протікають по кожному з провідників</a:t>
            </a:r>
          </a:p>
          <a:p>
            <a:pPr eaLnBrk="1" hangingPunct="1"/>
            <a:r>
              <a:rPr lang="uk-UA" alt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</a:t>
            </a:r>
            <a:r>
              <a:rPr lang="uk-UA" altLang="uk-UA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= I</a:t>
            </a:r>
            <a:r>
              <a:rPr lang="uk-UA" alt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altLang="uk-UA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I</a:t>
            </a:r>
            <a:r>
              <a:rPr lang="uk-UA" alt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eaLnBrk="1" hangingPunct="1"/>
            <a:r>
              <a:rPr lang="uk-UA" alt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напруга на кінцях всіх паралельно з'єднаних провідників не змінюється</a:t>
            </a:r>
          </a:p>
          <a:p>
            <a:pPr eaLnBrk="1" hangingPunct="1"/>
            <a:r>
              <a:rPr lang="uk-UA" alt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</a:t>
            </a:r>
            <a:r>
              <a:rPr lang="uk-UA" altLang="uk-UA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= U</a:t>
            </a:r>
            <a:r>
              <a:rPr lang="uk-UA" alt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altLang="uk-UA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U</a:t>
            </a:r>
            <a:r>
              <a:rPr lang="uk-UA" alt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eaLnBrk="1" hangingPunct="1"/>
            <a:r>
              <a:rPr lang="uk-UA" alt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загальний опір двох паралельно з'єднаних провідників знаходиться з формули</a:t>
            </a:r>
          </a:p>
        </p:txBody>
      </p:sp>
      <p:pic>
        <p:nvPicPr>
          <p:cNvPr id="23555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28988" y="6007100"/>
            <a:ext cx="252095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549275"/>
            <a:ext cx="7951788" cy="15113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uk-UA" altLang="uk-UA" dirty="0" smtClean="0">
                <a:solidFill>
                  <a:schemeClr val="bg2">
                    <a:lumMod val="25000"/>
                  </a:schemeClr>
                </a:solidFill>
              </a:rPr>
              <a:t>Використання паралельного з</a:t>
            </a:r>
            <a:r>
              <a:rPr lang="en-US" altLang="uk-UA" dirty="0" smtClean="0">
                <a:solidFill>
                  <a:schemeClr val="bg2">
                    <a:lumMod val="25000"/>
                  </a:schemeClr>
                </a:solidFill>
              </a:rPr>
              <a:t>’</a:t>
            </a:r>
            <a:r>
              <a:rPr lang="uk-UA" altLang="uk-UA" dirty="0" smtClean="0">
                <a:solidFill>
                  <a:schemeClr val="bg2">
                    <a:lumMod val="25000"/>
                  </a:schemeClr>
                </a:solidFill>
              </a:rPr>
              <a:t>єднання</a:t>
            </a:r>
            <a:r>
              <a:rPr lang="uk-UA" altLang="uk-UA" dirty="0" smtClean="0">
                <a:solidFill>
                  <a:srgbClr val="C00000"/>
                </a:solidFill>
              </a:rPr>
              <a:t> </a:t>
            </a:r>
            <a:endParaRPr lang="ru-RU" altLang="uk-UA" dirty="0" smtClean="0">
              <a:solidFill>
                <a:srgbClr val="C00000"/>
              </a:solidFill>
            </a:endParaRPr>
          </a:p>
        </p:txBody>
      </p:sp>
      <p:sp>
        <p:nvSpPr>
          <p:cNvPr id="24579" name="Содержимое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endParaRPr lang="uk-UA" dirty="0" smtClean="0">
              <a:latin typeface="Arial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endParaRPr lang="uk-UA" dirty="0" smtClean="0">
              <a:latin typeface="Arial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uk-UA" dirty="0" smtClean="0">
                <a:latin typeface="Arial" charset="0"/>
              </a:rPr>
              <a:t> </a:t>
            </a:r>
            <a:endParaRPr lang="ru-RU" dirty="0" smtClean="0">
              <a:latin typeface="Arial" charset="0"/>
            </a:endParaRPr>
          </a:p>
        </p:txBody>
      </p:sp>
      <p:pic>
        <p:nvPicPr>
          <p:cNvPr id="8196" name="Picture 5" descr="196502015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18113" y="4470400"/>
            <a:ext cx="304482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9" descr="d85fca35bebed5fc5a2e9f1962f056e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59313" y="1989138"/>
            <a:ext cx="3619500" cy="208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10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188" y="1989138"/>
            <a:ext cx="295275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9" name="Picture 11" descr="C:\Users\Люба\Pictures\566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82663" y="4076700"/>
            <a:ext cx="3673475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500042"/>
            <a:ext cx="8715404" cy="112873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uk-UA" altLang="uk-UA" sz="6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 набутих знань</a:t>
            </a:r>
            <a:endParaRPr lang="ru-RU" altLang="uk-UA" sz="60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9" name="Объект 2"/>
          <p:cNvSpPr>
            <a:spLocks noGrp="1"/>
          </p:cNvSpPr>
          <p:nvPr>
            <p:ph idx="4294967295"/>
          </p:nvPr>
        </p:nvSpPr>
        <p:spPr>
          <a:xfrm>
            <a:off x="500034" y="1857364"/>
            <a:ext cx="7872442" cy="4525963"/>
          </a:xfrm>
        </p:spPr>
        <p:txBody>
          <a:bodyPr>
            <a:normAutofit/>
          </a:bodyPr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uk-UA" altLang="uk-UA" i="1" dirty="0" smtClean="0"/>
              <a:t>    </a:t>
            </a:r>
            <a:r>
              <a:rPr lang="uk-UA" altLang="uk-UA" dirty="0" smtClean="0"/>
              <a:t>15.5</a:t>
            </a:r>
            <a:r>
              <a:rPr lang="uk-UA" altLang="uk-UA" i="1" dirty="0" smtClean="0"/>
              <a:t>  </a:t>
            </a:r>
            <a:r>
              <a:rPr lang="uk-UA" altLang="uk-UA" dirty="0" smtClean="0"/>
              <a:t>Електричні прилади у квартирах підключені до електричної мережі паралельно. Які переваги має саме таке підключення?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uk-UA" altLang="uk-UA" sz="2800" dirty="0" smtClean="0"/>
              <a:t>15.7. Резистори опорами 180 і 60 Ом з'єднані паралельно. Чому дорівнює їх загальний опір?</a:t>
            </a:r>
            <a:endParaRPr lang="ru-RU" altLang="uk-UA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531</TotalTime>
  <Words>208</Words>
  <Application>Microsoft Office PowerPoint</Application>
  <PresentationFormat>Экран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Паралельне з’єднання провідників </vt:lpstr>
      <vt:lpstr>Мозковий штурм</vt:lpstr>
      <vt:lpstr>Мозковий штурм</vt:lpstr>
      <vt:lpstr>Паралельне з’єднання провідників</vt:lpstr>
      <vt:lpstr>Схема з'єднання</vt:lpstr>
      <vt:lpstr>Презентация PowerPoint</vt:lpstr>
      <vt:lpstr>Використання паралельного з’єднання </vt:lpstr>
      <vt:lpstr>Застосування набутих знань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Natalya</cp:lastModifiedBy>
  <cp:revision>39</cp:revision>
  <dcterms:created xsi:type="dcterms:W3CDTF">2011-07-02T15:48:43Z</dcterms:created>
  <dcterms:modified xsi:type="dcterms:W3CDTF">2022-04-17T13:03:21Z</dcterms:modified>
</cp:coreProperties>
</file>