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6" r:id="rId3"/>
    <p:sldId id="257" r:id="rId4"/>
    <p:sldId id="258" r:id="rId5"/>
    <p:sldId id="261" r:id="rId6"/>
    <p:sldId id="259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1266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17.04.2022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17.04.2022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17.04.2022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836713"/>
            <a:ext cx="7772400" cy="1944215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Розв’язування задач з теми:</a:t>
            </a:r>
            <a:br>
              <a:rPr lang="uk-UA" dirty="0" smtClean="0"/>
            </a:br>
            <a:r>
              <a:rPr lang="uk-UA" dirty="0" smtClean="0"/>
              <a:t>«Послідовне і паралельне</a:t>
            </a:r>
            <a:r>
              <a:rPr lang="ru-RU" dirty="0" smtClean="0"/>
              <a:t> </a:t>
            </a:r>
            <a:r>
              <a:rPr lang="ru-RU" dirty="0" err="1" smtClean="0"/>
              <a:t>з’єднання</a:t>
            </a:r>
            <a:r>
              <a:rPr lang="ru-RU" dirty="0" smtClean="0"/>
              <a:t> </a:t>
            </a:r>
            <a:r>
              <a:rPr lang="ru-RU" dirty="0" err="1" smtClean="0"/>
              <a:t>провідників</a:t>
            </a:r>
            <a:r>
              <a:rPr lang="uk-UA" dirty="0" smtClean="0"/>
              <a:t>»</a:t>
            </a:r>
            <a:r>
              <a:rPr lang="ru-RU" dirty="0" smtClean="0"/>
              <a:t>.</a:t>
            </a:r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uk-UA" dirty="0" smtClean="0"/>
              <a:t>Послідовне і паралельне</a:t>
            </a:r>
            <a:r>
              <a:rPr lang="ru-RU" dirty="0" smtClean="0"/>
              <a:t> </a:t>
            </a:r>
            <a:r>
              <a:rPr lang="ru-RU" dirty="0" err="1" smtClean="0"/>
              <a:t>з’єднання</a:t>
            </a:r>
            <a:r>
              <a:rPr lang="ru-RU" dirty="0" smtClean="0"/>
              <a:t> </a:t>
            </a:r>
            <a:r>
              <a:rPr lang="ru-RU" dirty="0" err="1" smtClean="0"/>
              <a:t>провідників</a:t>
            </a:r>
            <a:endParaRPr lang="ru-RU" dirty="0"/>
          </a:p>
        </p:txBody>
      </p:sp>
      <p:pic>
        <p:nvPicPr>
          <p:cNvPr id="13316" name="Picture 4" descr="Поради | Електромонтажні роботи у Львів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2852936"/>
            <a:ext cx="6459172" cy="358710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093915"/>
          </a:xfrm>
        </p:spPr>
        <p:txBody>
          <a:bodyPr/>
          <a:lstStyle/>
          <a:p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Отже, це відповідь на питання В)</a:t>
            </a:r>
          </a:p>
          <a:p>
            <a:endParaRPr lang="uk-UA" dirty="0" smtClean="0"/>
          </a:p>
          <a:p>
            <a:r>
              <a:rPr lang="uk-UA" dirty="0" smtClean="0"/>
              <a:t>При паралельному з'єднанні загальна сила струму дорівнює сумі струмів на окремих ділянках.</a:t>
            </a:r>
          </a:p>
          <a:p>
            <a:r>
              <a:rPr lang="uk-UA" sz="2400" dirty="0" smtClean="0"/>
              <a:t>І=І</a:t>
            </a:r>
            <a:r>
              <a:rPr lang="uk-UA" sz="2400" baseline="-25000" dirty="0" smtClean="0"/>
              <a:t>1</a:t>
            </a:r>
            <a:r>
              <a:rPr lang="uk-UA" sz="2400" dirty="0" smtClean="0"/>
              <a:t>+І</a:t>
            </a:r>
            <a:r>
              <a:rPr lang="uk-UA" sz="2400" baseline="-25000" dirty="0" smtClean="0"/>
              <a:t>2</a:t>
            </a:r>
            <a:r>
              <a:rPr lang="uk-UA" sz="2400" dirty="0" smtClean="0"/>
              <a:t>+І</a:t>
            </a:r>
            <a:r>
              <a:rPr lang="uk-UA" sz="2400" baseline="-25000" dirty="0" smtClean="0"/>
              <a:t>3</a:t>
            </a:r>
            <a:r>
              <a:rPr lang="uk-UA" sz="2400" dirty="0" smtClean="0"/>
              <a:t>=20 А+60 А+48 А=128 А</a:t>
            </a:r>
            <a:endParaRPr lang="uk-UA" dirty="0" smtClean="0"/>
          </a:p>
          <a:p>
            <a:r>
              <a:rPr lang="uk-UA" dirty="0" smtClean="0"/>
              <a:t>Отже, це відповідь на питання В)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uk-UA" sz="2300" dirty="0" smtClean="0"/>
              <a:t>Аналогічно знайдемо силу струму на 2 і 3 резисторі:</a:t>
            </a:r>
            <a:endParaRPr lang="ru-RU" sz="2300" dirty="0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584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27584" y="1772816"/>
            <a:ext cx="3368211" cy="864096"/>
          </a:xfrm>
          <a:prstGeom prst="rect">
            <a:avLst/>
          </a:prstGeom>
          <a:noFill/>
        </p:spPr>
      </p:pic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0" y="923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5844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99592" y="908720"/>
            <a:ext cx="3087526" cy="792088"/>
          </a:xfrm>
          <a:prstGeom prst="rect">
            <a:avLst/>
          </a:prstGeom>
          <a:noFill/>
        </p:spPr>
      </p:pic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923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098571"/>
          </a:xfrm>
        </p:spPr>
        <p:txBody>
          <a:bodyPr/>
          <a:lstStyle/>
          <a:p>
            <a:r>
              <a:rPr lang="uk-UA" dirty="0" smtClean="0"/>
              <a:t>1 спосіб:</a:t>
            </a:r>
          </a:p>
          <a:p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Запишемо початок і кінець рівняння:</a:t>
            </a:r>
          </a:p>
          <a:p>
            <a:endParaRPr lang="uk-UA" dirty="0" smtClean="0"/>
          </a:p>
          <a:p>
            <a:endParaRPr lang="uk-UA" sz="2000" dirty="0" smtClean="0"/>
          </a:p>
          <a:p>
            <a:r>
              <a:rPr lang="uk-UA" dirty="0" smtClean="0"/>
              <a:t>Тепер перевернемо ліву і праву частини рівняння:</a:t>
            </a:r>
          </a:p>
          <a:p>
            <a:endParaRPr lang="uk-UA" dirty="0" smtClean="0"/>
          </a:p>
          <a:p>
            <a:r>
              <a:rPr lang="uk-UA" dirty="0" smtClean="0"/>
              <a:t>2 спосіб: за законом Ома:</a:t>
            </a:r>
          </a:p>
          <a:p>
            <a:endParaRPr lang="uk-UA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uk-UA" sz="2500" dirty="0" smtClean="0"/>
              <a:t>Знайдемо загальний опір паралельного з'єднання</a:t>
            </a:r>
            <a:endParaRPr lang="ru-RU" sz="2500" dirty="0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481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31640" y="1340768"/>
            <a:ext cx="6935811" cy="760506"/>
          </a:xfrm>
          <a:prstGeom prst="rect">
            <a:avLst/>
          </a:prstGeom>
          <a:noFill/>
        </p:spPr>
      </p:pic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4820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43808" y="2780928"/>
            <a:ext cx="1369611" cy="716657"/>
          </a:xfrm>
          <a:prstGeom prst="rect">
            <a:avLst/>
          </a:prstGeom>
          <a:noFill/>
        </p:spPr>
      </p:pic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4823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71799" y="4221088"/>
            <a:ext cx="2960329" cy="720080"/>
          </a:xfrm>
          <a:prstGeom prst="rect">
            <a:avLst/>
          </a:prstGeom>
          <a:noFill/>
        </p:spPr>
      </p:pic>
      <p:sp>
        <p:nvSpPr>
          <p:cNvPr id="34825" name="Rectangle 9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4827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4826" name="Picture 10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43807" y="5517232"/>
            <a:ext cx="3504391" cy="720080"/>
          </a:xfrm>
          <a:prstGeom prst="rect">
            <a:avLst/>
          </a:prstGeom>
          <a:noFill/>
        </p:spPr>
      </p:pic>
      <p:sp>
        <p:nvSpPr>
          <p:cNvPr id="34828" name="Rectangle 12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7410" name="Picture 2" descr="З'єднання провідників - презентація з фізик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43161"/>
            <a:ext cx="7992888" cy="598947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6386" name="Picture 2" descr="Блог вчителя фізики та астрономії НВК &quot;ЗОШ І-ІІІ ступенів - ДНЗ с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404664"/>
            <a:ext cx="7910813" cy="59279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00000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Три лампи опорами 7 Ом, 1</a:t>
            </a:r>
            <a:r>
              <a:rPr lang="en-US" dirty="0" smtClean="0"/>
              <a:t>4</a:t>
            </a:r>
            <a:r>
              <a:rPr lang="uk-UA" dirty="0" smtClean="0"/>
              <a:t> Ом і 21 Ом з'єднані послідовно. Напруга на третій лампі </a:t>
            </a:r>
            <a:r>
              <a:rPr lang="en-US" dirty="0" smtClean="0"/>
              <a:t>84</a:t>
            </a:r>
            <a:r>
              <a:rPr lang="uk-UA" dirty="0" smtClean="0"/>
              <a:t> В. </a:t>
            </a:r>
          </a:p>
          <a:p>
            <a:endParaRPr lang="uk-UA" dirty="0" smtClean="0"/>
          </a:p>
          <a:p>
            <a:r>
              <a:rPr lang="uk-UA" dirty="0" smtClean="0"/>
              <a:t>Знайти:</a:t>
            </a:r>
          </a:p>
          <a:p>
            <a:endParaRPr lang="uk-UA" dirty="0" smtClean="0"/>
          </a:p>
          <a:p>
            <a:r>
              <a:rPr lang="uk-UA" dirty="0" smtClean="0"/>
              <a:t>А) Силу струму на кожній лампі</a:t>
            </a:r>
          </a:p>
          <a:p>
            <a:r>
              <a:rPr lang="uk-UA" dirty="0" smtClean="0"/>
              <a:t>Б) Загальну силу струму в колі</a:t>
            </a:r>
          </a:p>
          <a:p>
            <a:r>
              <a:rPr lang="uk-UA" dirty="0" smtClean="0"/>
              <a:t>В) Напругу на кожній лампі</a:t>
            </a:r>
          </a:p>
          <a:p>
            <a:r>
              <a:rPr lang="uk-UA" dirty="0" smtClean="0"/>
              <a:t>Г) Загальну напругу на ділянці кола</a:t>
            </a:r>
          </a:p>
          <a:p>
            <a:r>
              <a:rPr lang="uk-UA" dirty="0" smtClean="0"/>
              <a:t>Д) Загальний опір з'єднання.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Задача 1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320480"/>
          </a:xfrm>
        </p:spPr>
        <p:txBody>
          <a:bodyPr/>
          <a:lstStyle/>
          <a:p>
            <a:r>
              <a:rPr lang="uk-UA" dirty="0" smtClean="0"/>
              <a:t>1. Враховуючи, що ми знаємо </a:t>
            </a:r>
            <a:r>
              <a:rPr lang="en-US" sz="2800" dirty="0" smtClean="0"/>
              <a:t>R</a:t>
            </a:r>
            <a:r>
              <a:rPr lang="uk-UA" sz="2800" baseline="-25000" dirty="0" smtClean="0"/>
              <a:t>3</a:t>
            </a:r>
            <a:r>
              <a:rPr lang="uk-UA" sz="2800" dirty="0" smtClean="0"/>
              <a:t> і </a:t>
            </a:r>
            <a:r>
              <a:rPr lang="en-US" sz="2800" dirty="0" smtClean="0"/>
              <a:t>U</a:t>
            </a:r>
            <a:r>
              <a:rPr lang="uk-UA" sz="2800" baseline="-25000" dirty="0" smtClean="0"/>
              <a:t>3</a:t>
            </a:r>
            <a:r>
              <a:rPr lang="uk-UA" dirty="0" smtClean="0"/>
              <a:t>, ми можемо знайти </a:t>
            </a:r>
            <a:r>
              <a:rPr lang="uk-UA" sz="2800" dirty="0" smtClean="0"/>
              <a:t>І</a:t>
            </a:r>
            <a:r>
              <a:rPr lang="uk-UA" sz="2800" baseline="-25000" dirty="0" smtClean="0"/>
              <a:t>3 </a:t>
            </a:r>
            <a:r>
              <a:rPr lang="uk-UA" sz="2800" dirty="0" smtClean="0"/>
              <a:t> за законом Ома:</a:t>
            </a:r>
          </a:p>
          <a:p>
            <a:endParaRPr lang="uk-UA" sz="2800" dirty="0" smtClean="0"/>
          </a:p>
          <a:p>
            <a:endParaRPr lang="uk-UA" sz="2800" dirty="0" smtClean="0"/>
          </a:p>
          <a:p>
            <a:endParaRPr lang="uk-UA" sz="2800" dirty="0" smtClean="0"/>
          </a:p>
          <a:p>
            <a:r>
              <a:rPr lang="uk-UA" sz="2800" dirty="0" smtClean="0"/>
              <a:t>При послідовному з'єднанні сила струму є однаковою, тобто:</a:t>
            </a:r>
          </a:p>
          <a:p>
            <a:pPr algn="ctr"/>
            <a:r>
              <a:rPr lang="uk-UA" sz="2800" dirty="0" smtClean="0"/>
              <a:t>І</a:t>
            </a:r>
            <a:r>
              <a:rPr lang="uk-UA" sz="2800" baseline="-25000" dirty="0" smtClean="0"/>
              <a:t>1</a:t>
            </a:r>
            <a:r>
              <a:rPr lang="uk-UA" sz="2800" dirty="0" smtClean="0"/>
              <a:t>=І</a:t>
            </a:r>
            <a:r>
              <a:rPr lang="uk-UA" sz="2800" baseline="-25000" dirty="0" smtClean="0"/>
              <a:t>2</a:t>
            </a:r>
            <a:r>
              <a:rPr lang="uk-UA" sz="2800" dirty="0" smtClean="0"/>
              <a:t>=І</a:t>
            </a:r>
            <a:r>
              <a:rPr lang="uk-UA" sz="2800" baseline="-25000" dirty="0" smtClean="0"/>
              <a:t>3</a:t>
            </a:r>
            <a:r>
              <a:rPr lang="uk-UA" sz="2800" dirty="0" smtClean="0"/>
              <a:t>=І=4 А  </a:t>
            </a:r>
            <a:endParaRPr lang="ru-RU" sz="2800" dirty="0" smtClean="0"/>
          </a:p>
          <a:p>
            <a:r>
              <a:rPr lang="uk-UA" sz="2800" dirty="0" smtClean="0"/>
              <a:t>Отже, це відповідь на питання А) і Б)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/>
          </a:bodyPr>
          <a:lstStyle/>
          <a:p>
            <a:r>
              <a:rPr lang="en-US" sz="2500" dirty="0" smtClean="0"/>
              <a:t>R</a:t>
            </a:r>
            <a:r>
              <a:rPr lang="en-US" sz="2500" baseline="-25000" dirty="0" smtClean="0"/>
              <a:t>1</a:t>
            </a:r>
            <a:r>
              <a:rPr lang="en-US" sz="2500" dirty="0" smtClean="0"/>
              <a:t>=7</a:t>
            </a:r>
            <a:r>
              <a:rPr lang="uk-UA" sz="2500" dirty="0" smtClean="0"/>
              <a:t> Ом                  </a:t>
            </a:r>
            <a:r>
              <a:rPr lang="ru-RU" sz="2500" dirty="0" smtClean="0"/>
              <a:t/>
            </a:r>
            <a:br>
              <a:rPr lang="ru-RU" sz="2500" dirty="0" smtClean="0"/>
            </a:br>
            <a:r>
              <a:rPr lang="en-US" sz="2500" dirty="0" smtClean="0"/>
              <a:t>R</a:t>
            </a:r>
            <a:r>
              <a:rPr lang="uk-UA" sz="2500" baseline="-25000" dirty="0" smtClean="0"/>
              <a:t>2</a:t>
            </a:r>
            <a:r>
              <a:rPr lang="en-US" sz="2500" dirty="0" smtClean="0"/>
              <a:t>=</a:t>
            </a:r>
            <a:r>
              <a:rPr lang="uk-UA" sz="2500" dirty="0" smtClean="0"/>
              <a:t>14 Ом</a:t>
            </a:r>
            <a:r>
              <a:rPr lang="ru-RU" sz="2500" dirty="0" smtClean="0"/>
              <a:t/>
            </a:r>
            <a:br>
              <a:rPr lang="ru-RU" sz="2500" dirty="0" smtClean="0"/>
            </a:br>
            <a:r>
              <a:rPr lang="en-US" sz="2500" dirty="0" smtClean="0"/>
              <a:t>R</a:t>
            </a:r>
            <a:r>
              <a:rPr lang="uk-UA" sz="2500" baseline="-25000" dirty="0" smtClean="0"/>
              <a:t>3</a:t>
            </a:r>
            <a:r>
              <a:rPr lang="en-US" sz="2500" dirty="0" smtClean="0"/>
              <a:t>=</a:t>
            </a:r>
            <a:r>
              <a:rPr lang="uk-UA" sz="2500" dirty="0" smtClean="0"/>
              <a:t>21 Ом</a:t>
            </a:r>
            <a:r>
              <a:rPr lang="ru-RU" sz="2500" dirty="0" smtClean="0"/>
              <a:t/>
            </a:r>
            <a:br>
              <a:rPr lang="ru-RU" sz="2500" dirty="0" smtClean="0"/>
            </a:br>
            <a:r>
              <a:rPr lang="en-US" sz="2500" dirty="0" smtClean="0"/>
              <a:t>U</a:t>
            </a:r>
            <a:r>
              <a:rPr lang="uk-UA" sz="2500" baseline="-25000" dirty="0" smtClean="0"/>
              <a:t>3</a:t>
            </a:r>
            <a:r>
              <a:rPr lang="uk-UA" sz="2500" dirty="0" smtClean="0"/>
              <a:t>=84В</a:t>
            </a:r>
            <a:endParaRPr lang="ru-RU" sz="2500" dirty="0"/>
          </a:p>
        </p:txBody>
      </p:sp>
      <p:pic>
        <p:nvPicPr>
          <p:cNvPr id="30722" name="Picture 2" descr="ЕЛЕКТРОДИНАМІКА"/>
          <p:cNvPicPr>
            <a:picLocks noChangeAspect="1" noChangeArrowheads="1"/>
          </p:cNvPicPr>
          <p:nvPr/>
        </p:nvPicPr>
        <p:blipFill>
          <a:blip r:embed="rId2" cstate="print"/>
          <a:srcRect r="-4274" b="23379"/>
          <a:stretch>
            <a:fillRect/>
          </a:stretch>
        </p:blipFill>
        <p:spPr bwMode="auto">
          <a:xfrm>
            <a:off x="6228184" y="692696"/>
            <a:ext cx="2592288" cy="1080120"/>
          </a:xfrm>
          <a:prstGeom prst="rect">
            <a:avLst/>
          </a:prstGeom>
          <a:noFill/>
        </p:spPr>
      </p:pic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87624" y="3429000"/>
            <a:ext cx="3816424" cy="1021884"/>
          </a:xfrm>
          <a:prstGeom prst="rect">
            <a:avLst/>
          </a:prstGeom>
          <a:noFill/>
        </p:spPr>
      </p:pic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0" y="923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874435"/>
          </a:xfrm>
        </p:spPr>
        <p:txBody>
          <a:bodyPr/>
          <a:lstStyle/>
          <a:p>
            <a:r>
              <a:rPr lang="en-US" dirty="0" smtClean="0"/>
              <a:t>U</a:t>
            </a:r>
            <a:r>
              <a:rPr lang="en-US" baseline="-25000" dirty="0" smtClean="0"/>
              <a:t>1</a:t>
            </a:r>
            <a:r>
              <a:rPr lang="en-US" dirty="0" smtClean="0"/>
              <a:t>=I</a:t>
            </a:r>
            <a:r>
              <a:rPr lang="en-US" baseline="-25000" dirty="0" smtClean="0"/>
              <a:t>1</a:t>
            </a:r>
            <a:r>
              <a:rPr lang="en-US" dirty="0" smtClean="0"/>
              <a:t>·R</a:t>
            </a:r>
            <a:r>
              <a:rPr lang="en-US" baseline="-25000" dirty="0" smtClean="0"/>
              <a:t>1</a:t>
            </a:r>
            <a:r>
              <a:rPr lang="en-US" dirty="0" smtClean="0"/>
              <a:t>=</a:t>
            </a:r>
            <a:r>
              <a:rPr lang="uk-UA" dirty="0" smtClean="0"/>
              <a:t>4 А·7 Ом=28 В</a:t>
            </a:r>
          </a:p>
          <a:p>
            <a:r>
              <a:rPr lang="en-US" dirty="0" smtClean="0"/>
              <a:t>U</a:t>
            </a:r>
            <a:r>
              <a:rPr lang="uk-UA" baseline="-25000" dirty="0" smtClean="0"/>
              <a:t>2</a:t>
            </a:r>
            <a:r>
              <a:rPr lang="en-US" dirty="0" smtClean="0"/>
              <a:t>=I</a:t>
            </a:r>
            <a:r>
              <a:rPr lang="uk-UA" baseline="-25000" dirty="0" smtClean="0"/>
              <a:t>2</a:t>
            </a:r>
            <a:r>
              <a:rPr lang="en-US" dirty="0" smtClean="0"/>
              <a:t>·R</a:t>
            </a:r>
            <a:r>
              <a:rPr lang="uk-UA" baseline="-25000" dirty="0" smtClean="0"/>
              <a:t>2</a:t>
            </a:r>
            <a:r>
              <a:rPr lang="en-US" dirty="0" smtClean="0"/>
              <a:t>=</a:t>
            </a:r>
            <a:r>
              <a:rPr lang="uk-UA" dirty="0" smtClean="0"/>
              <a:t>4А·14 Ом=56 В</a:t>
            </a:r>
          </a:p>
          <a:p>
            <a:r>
              <a:rPr lang="uk-UA" dirty="0" smtClean="0"/>
              <a:t>Отже, це відповідь на питання В)</a:t>
            </a:r>
          </a:p>
          <a:p>
            <a:endParaRPr lang="uk-UA" dirty="0" smtClean="0"/>
          </a:p>
          <a:p>
            <a:r>
              <a:rPr lang="uk-UA" dirty="0" smtClean="0"/>
              <a:t>При послідовному з'єднанні загальна напруга дорівнює сумі напруг:</a:t>
            </a:r>
          </a:p>
          <a:p>
            <a:r>
              <a:rPr lang="en-US" dirty="0" smtClean="0"/>
              <a:t>U=U</a:t>
            </a:r>
            <a:r>
              <a:rPr lang="en-US" baseline="-25000" dirty="0" smtClean="0"/>
              <a:t>1</a:t>
            </a:r>
            <a:r>
              <a:rPr lang="uk-UA" dirty="0" smtClean="0"/>
              <a:t>+</a:t>
            </a:r>
            <a:r>
              <a:rPr lang="en-US" dirty="0" smtClean="0"/>
              <a:t>U</a:t>
            </a:r>
            <a:r>
              <a:rPr lang="uk-UA" baseline="-25000" dirty="0" smtClean="0"/>
              <a:t>2</a:t>
            </a:r>
            <a:r>
              <a:rPr lang="uk-UA" dirty="0" smtClean="0"/>
              <a:t>+</a:t>
            </a:r>
            <a:r>
              <a:rPr lang="en-US" dirty="0" smtClean="0"/>
              <a:t>U</a:t>
            </a:r>
            <a:r>
              <a:rPr lang="uk-UA" baseline="-25000" dirty="0" smtClean="0"/>
              <a:t>3</a:t>
            </a:r>
            <a:r>
              <a:rPr lang="en-US" dirty="0" smtClean="0"/>
              <a:t>=</a:t>
            </a:r>
            <a:r>
              <a:rPr lang="uk-UA" dirty="0" smtClean="0"/>
              <a:t>28 В+56 В+84 В=168 В</a:t>
            </a:r>
          </a:p>
          <a:p>
            <a:r>
              <a:rPr lang="uk-UA" dirty="0" smtClean="0"/>
              <a:t>Отже, це відповідь на питання Г)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Використовуючи закон Ома, знайдемо напругу на кожній лампі: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306483"/>
          </a:xfrm>
        </p:spPr>
        <p:txBody>
          <a:bodyPr/>
          <a:lstStyle/>
          <a:p>
            <a:r>
              <a:rPr lang="uk-UA" dirty="0" smtClean="0"/>
              <a:t>1 спосіб:</a:t>
            </a:r>
          </a:p>
          <a:p>
            <a:r>
              <a:rPr lang="uk-UA" dirty="0" smtClean="0"/>
              <a:t>При послідовному з'єднанні загальний опір дорівнює сумі окремих опорів.</a:t>
            </a:r>
          </a:p>
          <a:p>
            <a:r>
              <a:rPr lang="en-US" dirty="0" smtClean="0"/>
              <a:t>R=R</a:t>
            </a:r>
            <a:r>
              <a:rPr lang="en-US" baseline="-25000" dirty="0" smtClean="0"/>
              <a:t>1</a:t>
            </a:r>
            <a:r>
              <a:rPr lang="uk-UA" dirty="0" smtClean="0"/>
              <a:t>+</a:t>
            </a:r>
            <a:r>
              <a:rPr lang="en-US" dirty="0" smtClean="0"/>
              <a:t>R</a:t>
            </a:r>
            <a:r>
              <a:rPr lang="uk-UA" baseline="-25000" dirty="0" smtClean="0"/>
              <a:t>2</a:t>
            </a:r>
            <a:r>
              <a:rPr lang="uk-UA" dirty="0" smtClean="0"/>
              <a:t>+</a:t>
            </a:r>
            <a:r>
              <a:rPr lang="en-US" dirty="0" smtClean="0"/>
              <a:t>R</a:t>
            </a:r>
            <a:r>
              <a:rPr lang="uk-UA" baseline="-25000" dirty="0" smtClean="0"/>
              <a:t>3</a:t>
            </a:r>
            <a:r>
              <a:rPr lang="en-US" dirty="0" smtClean="0"/>
              <a:t>=7 </a:t>
            </a:r>
            <a:r>
              <a:rPr lang="uk-UA" dirty="0" err="1" smtClean="0"/>
              <a:t>Ом+</a:t>
            </a:r>
            <a:r>
              <a:rPr lang="uk-UA" dirty="0" smtClean="0"/>
              <a:t> 14 Ом+21 </a:t>
            </a:r>
            <a:r>
              <a:rPr lang="uk-UA" dirty="0" err="1" smtClean="0"/>
              <a:t>Ом=</a:t>
            </a:r>
            <a:r>
              <a:rPr lang="uk-UA" dirty="0" smtClean="0"/>
              <a:t> 42 Ом</a:t>
            </a:r>
          </a:p>
          <a:p>
            <a:endParaRPr lang="uk-UA" dirty="0" smtClean="0"/>
          </a:p>
          <a:p>
            <a:r>
              <a:rPr lang="uk-UA" dirty="0" smtClean="0"/>
              <a:t>2 спосіб: </a:t>
            </a:r>
          </a:p>
          <a:p>
            <a:r>
              <a:rPr lang="uk-UA" dirty="0" smtClean="0"/>
              <a:t>Використовуючи закон Ома: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Знайдемо загальний опір з'єднання </a:t>
            </a:r>
            <a:endParaRPr lang="ru-RU" dirty="0"/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174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19672" y="5157192"/>
            <a:ext cx="3024336" cy="6979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755984"/>
          </a:xfrm>
        </p:spPr>
        <p:txBody>
          <a:bodyPr>
            <a:normAutofit/>
          </a:bodyPr>
          <a:lstStyle/>
          <a:p>
            <a:r>
              <a:rPr lang="uk-UA" dirty="0" smtClean="0"/>
              <a:t>Три резистори опорами 12 Ом, </a:t>
            </a:r>
            <a:r>
              <a:rPr lang="en-US" dirty="0" smtClean="0"/>
              <a:t>4</a:t>
            </a:r>
            <a:r>
              <a:rPr lang="uk-UA" dirty="0" smtClean="0"/>
              <a:t> Ом і 5 Ом з'єднані паралельно. Напруга на першому резисторі 240 В. </a:t>
            </a:r>
          </a:p>
          <a:p>
            <a:r>
              <a:rPr lang="uk-UA" dirty="0" smtClean="0"/>
              <a:t>Знайти:</a:t>
            </a:r>
          </a:p>
          <a:p>
            <a:endParaRPr lang="uk-UA" dirty="0" smtClean="0"/>
          </a:p>
          <a:p>
            <a:r>
              <a:rPr lang="uk-UA" dirty="0" smtClean="0"/>
              <a:t>А) Напругу на кожній лампі</a:t>
            </a:r>
          </a:p>
          <a:p>
            <a:r>
              <a:rPr lang="uk-UA" dirty="0" smtClean="0"/>
              <a:t>Б) Загальну напругу на ділянці кола</a:t>
            </a:r>
          </a:p>
          <a:p>
            <a:r>
              <a:rPr lang="uk-UA" dirty="0" smtClean="0"/>
              <a:t>В) Силу струму на кожній лампі</a:t>
            </a:r>
          </a:p>
          <a:p>
            <a:r>
              <a:rPr lang="uk-UA" dirty="0" smtClean="0"/>
              <a:t>Г) Загальну силу струму в колі</a:t>
            </a:r>
          </a:p>
          <a:p>
            <a:r>
              <a:rPr lang="uk-UA" dirty="0" smtClean="0"/>
              <a:t>Д) Загальний опір з'єднання.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Задача 2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3946443"/>
          </a:xfrm>
        </p:spPr>
        <p:txBody>
          <a:bodyPr/>
          <a:lstStyle/>
          <a:p>
            <a:r>
              <a:rPr lang="uk-UA" sz="2400" dirty="0" smtClean="0"/>
              <a:t>При паралельному з'єднанні напруга є однаковою, тобто:</a:t>
            </a:r>
          </a:p>
          <a:p>
            <a:r>
              <a:rPr lang="en-US" dirty="0" smtClean="0"/>
              <a:t>U=U</a:t>
            </a:r>
            <a:r>
              <a:rPr lang="en-US" baseline="-25000" dirty="0" smtClean="0"/>
              <a:t>1</a:t>
            </a:r>
            <a:r>
              <a:rPr lang="uk-UA" dirty="0" smtClean="0"/>
              <a:t>=</a:t>
            </a:r>
            <a:r>
              <a:rPr lang="en-US" dirty="0" smtClean="0"/>
              <a:t>U</a:t>
            </a:r>
            <a:r>
              <a:rPr lang="uk-UA" baseline="-25000" dirty="0" smtClean="0"/>
              <a:t>2</a:t>
            </a:r>
            <a:r>
              <a:rPr lang="uk-UA" dirty="0" smtClean="0"/>
              <a:t>=</a:t>
            </a:r>
            <a:r>
              <a:rPr lang="en-US" dirty="0" smtClean="0"/>
              <a:t>U</a:t>
            </a:r>
            <a:r>
              <a:rPr lang="uk-UA" baseline="-25000" dirty="0" smtClean="0"/>
              <a:t>3</a:t>
            </a:r>
            <a:r>
              <a:rPr lang="en-US" dirty="0" smtClean="0"/>
              <a:t>=</a:t>
            </a:r>
            <a:r>
              <a:rPr lang="uk-UA" dirty="0" smtClean="0"/>
              <a:t>240 В</a:t>
            </a:r>
          </a:p>
          <a:p>
            <a:r>
              <a:rPr lang="uk-UA" sz="2400" dirty="0" smtClean="0"/>
              <a:t>Отже, це відповідь на питання А) і Б)</a:t>
            </a:r>
          </a:p>
          <a:p>
            <a:endParaRPr lang="uk-UA" sz="2400" dirty="0" smtClean="0"/>
          </a:p>
          <a:p>
            <a:r>
              <a:rPr lang="uk-UA" sz="2400" dirty="0" smtClean="0"/>
              <a:t>Враховуючи, що ми знаємо </a:t>
            </a:r>
            <a:r>
              <a:rPr lang="en-US" sz="2400" dirty="0" smtClean="0"/>
              <a:t>R</a:t>
            </a:r>
            <a:r>
              <a:rPr lang="uk-UA" sz="2400" baseline="-25000" dirty="0" smtClean="0"/>
              <a:t>1</a:t>
            </a:r>
            <a:r>
              <a:rPr lang="uk-UA" sz="2400" dirty="0" smtClean="0"/>
              <a:t> і </a:t>
            </a:r>
            <a:r>
              <a:rPr lang="en-US" sz="2400" dirty="0" smtClean="0"/>
              <a:t>U</a:t>
            </a:r>
            <a:r>
              <a:rPr lang="uk-UA" sz="2400" baseline="-25000" dirty="0" smtClean="0"/>
              <a:t>1</a:t>
            </a:r>
            <a:r>
              <a:rPr lang="uk-UA" sz="2400" dirty="0" smtClean="0"/>
              <a:t>, ми можемо знайти І</a:t>
            </a:r>
            <a:r>
              <a:rPr lang="uk-UA" sz="2400" baseline="-25000" dirty="0" smtClean="0"/>
              <a:t>1 </a:t>
            </a:r>
            <a:r>
              <a:rPr lang="uk-UA" sz="2400" dirty="0" smtClean="0"/>
              <a:t> за законом Ома:</a:t>
            </a:r>
          </a:p>
          <a:p>
            <a:endParaRPr lang="uk-UA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rmAutofit fontScale="90000"/>
          </a:bodyPr>
          <a:lstStyle/>
          <a:p>
            <a:r>
              <a:rPr lang="en-US" sz="2800" dirty="0" smtClean="0"/>
              <a:t>R</a:t>
            </a:r>
            <a:r>
              <a:rPr lang="ru-RU" sz="2800" baseline="-25000" dirty="0" smtClean="0"/>
              <a:t>1</a:t>
            </a:r>
            <a:r>
              <a:rPr lang="ru-RU" sz="2800" dirty="0" smtClean="0"/>
              <a:t>=</a:t>
            </a:r>
            <a:r>
              <a:rPr lang="uk-UA" sz="2800" dirty="0" smtClean="0"/>
              <a:t>12 Ом                 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en-US" sz="2800" dirty="0" smtClean="0"/>
              <a:t>R</a:t>
            </a:r>
            <a:r>
              <a:rPr lang="uk-UA" sz="2800" baseline="-25000" dirty="0" smtClean="0"/>
              <a:t>2</a:t>
            </a:r>
            <a:r>
              <a:rPr lang="ru-RU" sz="2800" dirty="0" smtClean="0"/>
              <a:t>=</a:t>
            </a:r>
            <a:r>
              <a:rPr lang="uk-UA" sz="2800" dirty="0" smtClean="0"/>
              <a:t>4 Ом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en-US" sz="2800" dirty="0" smtClean="0"/>
              <a:t>R</a:t>
            </a:r>
            <a:r>
              <a:rPr lang="uk-UA" sz="2800" baseline="-25000" dirty="0" smtClean="0"/>
              <a:t>3</a:t>
            </a:r>
            <a:r>
              <a:rPr lang="ru-RU" sz="2800" dirty="0" smtClean="0"/>
              <a:t>=</a:t>
            </a:r>
            <a:r>
              <a:rPr lang="uk-UA" sz="2800" dirty="0" smtClean="0"/>
              <a:t>5 Ом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en-US" sz="2800" dirty="0" smtClean="0"/>
              <a:t>U</a:t>
            </a:r>
            <a:r>
              <a:rPr lang="uk-UA" sz="2800" baseline="-25000" dirty="0" smtClean="0"/>
              <a:t>1</a:t>
            </a:r>
            <a:r>
              <a:rPr lang="uk-UA" sz="2800" dirty="0" smtClean="0"/>
              <a:t>=240В</a:t>
            </a:r>
            <a:endParaRPr lang="ru-RU" sz="2500" dirty="0"/>
          </a:p>
        </p:txBody>
      </p:sp>
      <p:pic>
        <p:nvPicPr>
          <p:cNvPr id="36866" name="Picture 2" descr="Паралельне і послідовне з'єднання резисторів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260648"/>
            <a:ext cx="2212851" cy="1718214"/>
          </a:xfrm>
          <a:prstGeom prst="rect">
            <a:avLst/>
          </a:prstGeom>
          <a:noFill/>
        </p:spPr>
      </p:pic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686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55776" y="5085184"/>
            <a:ext cx="3823688" cy="970781"/>
          </a:xfrm>
          <a:prstGeom prst="rect">
            <a:avLst/>
          </a:prstGeom>
          <a:noFill/>
        </p:spPr>
      </p:pic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0" y="923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64</TotalTime>
  <Words>399</Words>
  <Application>Microsoft Office PowerPoint</Application>
  <PresentationFormat>Экран (4:3)</PresentationFormat>
  <Paragraphs>68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Открытая</vt:lpstr>
      <vt:lpstr>Розв’язування задач з теми: «Послідовне і паралельне з’єднання провідників». </vt:lpstr>
      <vt:lpstr>Презентация PowerPoint</vt:lpstr>
      <vt:lpstr>Презентация PowerPoint</vt:lpstr>
      <vt:lpstr>Задача 1</vt:lpstr>
      <vt:lpstr>R1=7 Ом                   R2=14 Ом R3=21 Ом U3=84В</vt:lpstr>
      <vt:lpstr>Використовуючи закон Ома, знайдемо напругу на кожній лампі:</vt:lpstr>
      <vt:lpstr>Знайдемо загальний опір з'єднання </vt:lpstr>
      <vt:lpstr>Задача 2</vt:lpstr>
      <vt:lpstr>R1=12 Ом                   R2=4 Ом R3=5 Ом U1=240В</vt:lpstr>
      <vt:lpstr>Аналогічно знайдемо силу струму на 2 і 3 резисторі:</vt:lpstr>
      <vt:lpstr>Знайдемо загальний опір паралельного з'єднання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Розв’язування задач з теми: «Послідовне і паралельне з’єднання провідників».</dc:title>
  <dc:creator>Professional</dc:creator>
  <cp:lastModifiedBy>Natalya</cp:lastModifiedBy>
  <cp:revision>13</cp:revision>
  <dcterms:created xsi:type="dcterms:W3CDTF">2020-03-30T12:42:08Z</dcterms:created>
  <dcterms:modified xsi:type="dcterms:W3CDTF">2022-04-17T12:56:40Z</dcterms:modified>
</cp:coreProperties>
</file>