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6" r:id="rId4"/>
    <p:sldId id="278" r:id="rId5"/>
    <p:sldId id="271" r:id="rId6"/>
    <p:sldId id="272" r:id="rId7"/>
    <p:sldId id="286" r:id="rId8"/>
    <p:sldId id="289" r:id="rId9"/>
    <p:sldId id="292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D5890C1-C389-4F97-A148-818993E05410}">
          <p14:sldIdLst>
            <p14:sldId id="256"/>
            <p14:sldId id="274"/>
            <p14:sldId id="276"/>
            <p14:sldId id="278"/>
            <p14:sldId id="271"/>
            <p14:sldId id="272"/>
          </p14:sldIdLst>
        </p14:section>
        <p14:section name="Раздел без заголовка" id="{832AE741-63EC-4A98-A582-149E10B7FA6B}">
          <p14:sldIdLst>
            <p14:sldId id="286"/>
            <p14:sldId id="289"/>
            <p14:sldId id="29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uk-UA" sz="6000" dirty="0"/>
              <a:t>Тема: Рух тіла під </a:t>
            </a: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>дією </a:t>
            </a:r>
            <a:r>
              <a:rPr lang="uk-UA" sz="6000" dirty="0"/>
              <a:t>сили </a:t>
            </a:r>
            <a:r>
              <a:rPr lang="uk-UA" sz="6000" dirty="0" smtClean="0"/>
              <a:t>тяжіння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8034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Домашнє </a:t>
            </a:r>
            <a:r>
              <a:rPr lang="uk-UA" sz="4000" dirty="0"/>
              <a:t>завдання: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1</a:t>
            </a:r>
            <a:r>
              <a:rPr lang="ru-RU" sz="1600" dirty="0" smtClean="0"/>
              <a:t>. </a:t>
            </a:r>
            <a:r>
              <a:rPr lang="ru-RU" sz="1600" dirty="0"/>
              <a:t>Яку </a:t>
            </a:r>
            <a:r>
              <a:rPr lang="ru-RU" sz="1600" dirty="0" err="1"/>
              <a:t>початкову</a:t>
            </a:r>
            <a:r>
              <a:rPr lang="ru-RU" sz="1600" dirty="0"/>
              <a:t> </a:t>
            </a:r>
            <a:r>
              <a:rPr lang="ru-RU" sz="1600" dirty="0" err="1"/>
              <a:t>швидкість</a:t>
            </a:r>
            <a:r>
              <a:rPr lang="ru-RU" sz="1600" dirty="0"/>
              <a:t> треба </a:t>
            </a:r>
            <a:r>
              <a:rPr lang="ru-RU" sz="1600" dirty="0" err="1"/>
              <a:t>повідомити</a:t>
            </a:r>
            <a:r>
              <a:rPr lang="ru-RU" sz="1600" dirty="0"/>
              <a:t> </a:t>
            </a:r>
            <a:r>
              <a:rPr lang="ru-RU" sz="1600" dirty="0" err="1"/>
              <a:t>каменю</a:t>
            </a:r>
            <a:r>
              <a:rPr lang="ru-RU" sz="1600" dirty="0"/>
              <a:t> при </a:t>
            </a:r>
            <a:r>
              <a:rPr lang="ru-RU" sz="1600" dirty="0" err="1"/>
              <a:t>киданні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вертикально вниз з мосту </a:t>
            </a:r>
            <a:r>
              <a:rPr lang="ru-RU" sz="1600" dirty="0" err="1"/>
              <a:t>заввишки</a:t>
            </a:r>
            <a:r>
              <a:rPr lang="ru-RU" sz="1600" dirty="0"/>
              <a:t> 20м,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досяг</a:t>
            </a:r>
            <a:r>
              <a:rPr lang="ru-RU" sz="1600" dirty="0"/>
              <a:t> </a:t>
            </a:r>
            <a:r>
              <a:rPr lang="ru-RU" sz="1600" dirty="0" err="1"/>
              <a:t>поверхні</a:t>
            </a:r>
            <a:r>
              <a:rPr lang="ru-RU" sz="1600" dirty="0"/>
              <a:t> води через 1с? На </a:t>
            </a:r>
            <a:r>
              <a:rPr lang="ru-RU" sz="1600" dirty="0" err="1"/>
              <a:t>скільки</a:t>
            </a:r>
            <a:r>
              <a:rPr lang="ru-RU" sz="1600" dirty="0"/>
              <a:t> </a:t>
            </a:r>
            <a:r>
              <a:rPr lang="ru-RU" sz="1600" dirty="0" err="1"/>
              <a:t>довше</a:t>
            </a:r>
            <a:r>
              <a:rPr lang="ru-RU" sz="1600" dirty="0"/>
              <a:t> </a:t>
            </a:r>
            <a:r>
              <a:rPr lang="ru-RU" sz="1600" dirty="0" err="1"/>
              <a:t>тривало</a:t>
            </a:r>
            <a:r>
              <a:rPr lang="ru-RU" sz="1600" dirty="0"/>
              <a:t> б </a:t>
            </a:r>
            <a:r>
              <a:rPr lang="ru-RU" sz="1600" dirty="0" err="1"/>
              <a:t>падіння</a:t>
            </a:r>
            <a:r>
              <a:rPr lang="ru-RU" sz="1600" dirty="0"/>
              <a:t> </a:t>
            </a:r>
            <a:r>
              <a:rPr lang="ru-RU" sz="1600" dirty="0" err="1"/>
              <a:t>каменя</a:t>
            </a:r>
            <a:r>
              <a:rPr lang="ru-RU" sz="1600" dirty="0"/>
              <a:t> з </a:t>
            </a:r>
            <a:r>
              <a:rPr lang="ru-RU" sz="1600" dirty="0" err="1"/>
              <a:t>цієї</a:t>
            </a:r>
            <a:r>
              <a:rPr lang="ru-RU" sz="1600" dirty="0"/>
              <a:t> ж </a:t>
            </a:r>
            <a:r>
              <a:rPr lang="ru-RU" sz="1600" dirty="0" err="1"/>
              <a:t>висоти</a:t>
            </a:r>
            <a:r>
              <a:rPr lang="ru-RU" sz="1600" dirty="0"/>
              <a:t> при </a:t>
            </a:r>
            <a:r>
              <a:rPr lang="ru-RU" sz="1600" dirty="0" err="1"/>
              <a:t>відсутності</a:t>
            </a:r>
            <a:r>
              <a:rPr lang="ru-RU" sz="1600" dirty="0"/>
              <a:t> </a:t>
            </a:r>
            <a:r>
              <a:rPr lang="ru-RU" sz="1600" dirty="0" err="1"/>
              <a:t>початкової</a:t>
            </a:r>
            <a:r>
              <a:rPr lang="ru-RU" sz="1600" dirty="0"/>
              <a:t> </a:t>
            </a:r>
            <a:r>
              <a:rPr lang="ru-RU" sz="1600" dirty="0" err="1"/>
              <a:t>швидкості</a:t>
            </a:r>
            <a:r>
              <a:rPr lang="ru-RU" sz="1600" dirty="0"/>
              <a:t>? (</a:t>
            </a:r>
            <a:r>
              <a:rPr lang="ru-RU" sz="1600" dirty="0" err="1"/>
              <a:t>Відповідь</a:t>
            </a:r>
            <a:r>
              <a:rPr lang="ru-RU" sz="1600" dirty="0"/>
              <a:t>: 2с.).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2</a:t>
            </a:r>
            <a:r>
              <a:rPr lang="uk-UA" sz="1600" dirty="0" smtClean="0"/>
              <a:t>. </a:t>
            </a:r>
            <a:r>
              <a:rPr lang="uk-UA" sz="1600" dirty="0" smtClean="0"/>
              <a:t>Дальність </a:t>
            </a:r>
            <a:r>
              <a:rPr lang="uk-UA" sz="1600" dirty="0"/>
              <a:t>польоту тіла, кинутого в горизонтальному напрямку зі швидкістю </a:t>
            </a:r>
            <a:r>
              <a:rPr lang="uk-UA" sz="1600" dirty="0" smtClean="0"/>
              <a:t>     V </a:t>
            </a:r>
            <a:r>
              <a:rPr lang="uk-UA" sz="1600" dirty="0"/>
              <a:t>= </a:t>
            </a:r>
            <a:r>
              <a:rPr lang="uk-UA" sz="1600" dirty="0" smtClean="0"/>
              <a:t>10  м </a:t>
            </a:r>
            <a:r>
              <a:rPr lang="uk-UA" sz="1600" dirty="0"/>
              <a:t>/ с, дорівнює висоті кидання. З якої висоти h кинуто тіло? </a:t>
            </a: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(</a:t>
            </a:r>
            <a:r>
              <a:rPr lang="uk-UA" sz="1600" dirty="0"/>
              <a:t>Відповідь: з висоти 20 м</a:t>
            </a:r>
            <a:r>
              <a:rPr lang="uk-UA" sz="1600" dirty="0" smtClean="0"/>
              <a:t>).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dirty="0"/>
              <a:t>3</a:t>
            </a:r>
            <a:r>
              <a:rPr lang="uk-UA" sz="1600" dirty="0" smtClean="0"/>
              <a:t>. </a:t>
            </a:r>
            <a:r>
              <a:rPr lang="uk-UA" sz="1600" dirty="0"/>
              <a:t>Снаряд, вилетівши з гармати під кутом до горизонту, знаходився в польоті 12 с. Який найбільшої висоти досяг снаряд? (Відповідь: 180м)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8360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Закон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всесвітнього тяжіння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uk-UA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Між будь-якими двома тілами діють сили гравітаційного притягання, які прямо пропорційні добутку мас цих тіл і обернено пропорційні квадрату відстані між ними:</a:t>
                </a:r>
              </a:p>
              <a:p>
                <a:pPr algn="ctr"/>
                <a:r>
                  <a:rPr lang="en-US" sz="5400" dirty="0" smtClean="0">
                    <a:solidFill>
                      <a:srgbClr val="C00000"/>
                    </a:solidFill>
                  </a:rPr>
                  <a:t>F = G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54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54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5400" dirty="0" smtClean="0">
                    <a:solidFill>
                      <a:srgbClr val="C00000"/>
                    </a:solidFill>
                  </a:rPr>
                  <a:t>, </a:t>
                </a:r>
              </a:p>
              <a:p>
                <a:pPr lvl="8"/>
                <a:r>
                  <a:rPr lang="ru-RU" sz="2800" dirty="0" smtClean="0">
                    <a:solidFill>
                      <a:srgbClr val="C00000"/>
                    </a:solidFill>
                  </a:rPr>
                  <a:t>де </a:t>
                </a:r>
                <a:r>
                  <a:rPr lang="ru-RU" sz="2800" dirty="0">
                    <a:solidFill>
                      <a:srgbClr val="C00000"/>
                    </a:solidFill>
                  </a:rPr>
                  <a:t> </a:t>
                </a:r>
                <a:r>
                  <a:rPr lang="ru-RU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G=6</a:t>
                </a:r>
                <a:r>
                  <a:rPr lang="uk-UA" sz="2800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67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Adobe Caslon Pro"/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−11</m:t>
                        </m:r>
                      </m:sup>
                    </m:sSup>
                    <m:f>
                      <m:fPr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·м</m:t>
                        </m:r>
                      </m:num>
                      <m:den>
                        <m:r>
                          <a:rPr lang="uk-UA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кг²</m:t>
                        </m:r>
                      </m:den>
                    </m:f>
                  </m:oMath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7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uk-UA" dirty="0" smtClean="0"/>
                  <a:t/>
                </a:r>
                <a:br>
                  <a:rPr lang="uk-UA" dirty="0" smtClean="0"/>
                </a:br>
                <a:r>
                  <a:rPr lang="uk-UA" dirty="0"/>
                  <a:t/>
                </a:r>
                <a:br>
                  <a:rPr lang="uk-UA" dirty="0"/>
                </a:br>
                <a:r>
                  <a:rPr lang="uk-UA" dirty="0" smtClean="0"/>
                  <a:t/>
                </a:r>
                <a:br>
                  <a:rPr lang="uk-UA" dirty="0" smtClean="0"/>
                </a:br>
                <a:r>
                  <a:rPr lang="uk-UA" dirty="0" smtClean="0"/>
                  <a:t>Сила тяжіння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uk-UA" i="1">
                            <a:latin typeface="Cambria Math"/>
                          </a:rPr>
                          <m:t>тяж</m:t>
                        </m:r>
                      </m:sub>
                    </m:sSub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- </a:t>
                </a:r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4148" t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uk-UA" dirty="0" smtClean="0"/>
                  <a:t>Сила, з якою Земля ( або інше астрономічне тіло) притягує до себе тіла, що перебувають на її поверхні або поблизу неї</a:t>
                </a:r>
                <a:endParaRPr lang="en-US" dirty="0" smtClean="0"/>
              </a:p>
              <a:p>
                <a:pPr marL="0" indent="0">
                  <a:buNone/>
                </a:pPr>
                <a:endParaRPr lang="uk-UA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uk-UA" sz="4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тяж</m:t>
                        </m:r>
                      </m:sub>
                    </m:sSub>
                  </m:oMath>
                </a14:m>
                <a:r>
                  <a:rPr lang="ru-RU" sz="4400" dirty="0" smtClean="0">
                    <a:solidFill>
                      <a:srgbClr val="C00000"/>
                    </a:solidFill>
                  </a:rPr>
                  <a:t>=</a:t>
                </a:r>
                <a:r>
                  <a:rPr lang="en-US" sz="4400" dirty="0" smtClean="0">
                    <a:solidFill>
                      <a:srgbClr val="C00000"/>
                    </a:solidFill>
                  </a:rPr>
                  <a:t>mg</a:t>
                </a:r>
                <a:endParaRPr lang="ru-RU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5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Рух тіла під дією сили тяжіння називають вільним падінням.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endParaRPr lang="en-US" sz="4400" dirty="0" smtClean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4400" dirty="0" smtClean="0">
                    <a:solidFill>
                      <a:srgbClr val="C00000"/>
                    </a:solidFill>
                  </a:rPr>
                  <a:t>g=G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uk-UA" sz="4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з</m:t>
                            </m:r>
                          </m:sub>
                        </m:sSub>
                      </m:num>
                      <m:den>
                        <m:d>
                          <m:dPr>
                            <m:endChr m:val=""/>
                            <m:ctrlPr>
                              <a:rPr lang="en-US" sz="44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40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4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uk-UA" sz="4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з</m:t>
                                </m:r>
                              </m:sub>
                            </m:sSub>
                            <m:r>
                              <a:rPr lang="uk-UA" sz="4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begChr m:val=""/>
                                <m:ctrlPr>
                                  <a:rPr lang="uk-UA" sz="4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4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e>
                        </m:d>
                      </m:den>
                    </m:f>
                  </m:oMath>
                </a14:m>
                <a:endParaRPr lang="en-US" sz="4400" dirty="0" smtClean="0">
                  <a:solidFill>
                    <a:srgbClr val="C00000"/>
                  </a:solidFill>
                </a:endParaRPr>
              </a:p>
              <a:p>
                <a:pPr algn="ctr"/>
                <a:endParaRPr lang="en-US" sz="4400" dirty="0" smtClean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4400" dirty="0" smtClean="0">
                    <a:solidFill>
                      <a:srgbClr val="C00000"/>
                    </a:solidFill>
                  </a:rPr>
                  <a:t>g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Adobe Devanagari"/>
                    <a:cs typeface="Adobe Devanagari"/>
                  </a:rPr>
                  <a:t>≈</a:t>
                </a:r>
                <a:r>
                  <a:rPr lang="en-US" sz="4400" dirty="0" smtClean="0">
                    <a:solidFill>
                      <a:srgbClr val="C00000"/>
                    </a:solidFill>
                  </a:rPr>
                  <a:t>9</a:t>
                </a:r>
                <a:r>
                  <a:rPr lang="uk-UA" sz="4400" dirty="0" smtClean="0">
                    <a:solidFill>
                      <a:srgbClr val="C00000"/>
                    </a:solidFill>
                  </a:rPr>
                  <a:t>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uk-UA" sz="44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sz="4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uk-UA" sz="4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8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15892020"/>
                  </p:ext>
                </p:extLst>
              </p:nvPr>
            </p:nvGraphicFramePr>
            <p:xfrm>
              <a:off x="35495" y="305846"/>
              <a:ext cx="9108505" cy="64711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01860"/>
                    <a:gridCol w="1746423"/>
                    <a:gridCol w="1746423"/>
                    <a:gridCol w="2407415"/>
                    <a:gridCol w="2006384"/>
                  </a:tblGrid>
                  <a:tr h="63626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Рух тіла, кинутого вгору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Рух тіла, кинутого вниз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Рух т</a:t>
                          </a:r>
                          <a:r>
                            <a:rPr lang="uk-UA" sz="1100">
                              <a:effectLst/>
                            </a:rPr>
                            <a:t>і</a:t>
                          </a:r>
                          <a:r>
                            <a:rPr lang="ru-RU" sz="1100">
                              <a:effectLst/>
                            </a:rPr>
                            <a:t>ла, кинутого горизонтально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Рух т</a:t>
                          </a:r>
                          <a:r>
                            <a:rPr lang="uk-UA" sz="1100">
                              <a:effectLst/>
                            </a:rPr>
                            <a:t>і</a:t>
                          </a:r>
                          <a:r>
                            <a:rPr lang="ru-RU" sz="1100">
                              <a:effectLst/>
                            </a:rPr>
                            <a:t>ла, кинутого </a:t>
                          </a:r>
                          <a:r>
                            <a:rPr lang="uk-UA" sz="1100">
                              <a:effectLst/>
                            </a:rPr>
                            <a:t>під кутом до горизонту з початковою швидкістю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4937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Траєкторія руху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Вертикальна пряма лінія(тіла рухаються під дією сили тяжіння)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r>
                            <a:rPr lang="ru-RU" sz="1100" dirty="0" err="1" smtClean="0">
                              <a:effectLst/>
                            </a:rPr>
                            <a:t>Вітка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параболи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r>
                            <a:rPr lang="ru-RU" sz="1100" dirty="0" smtClean="0">
                              <a:effectLst/>
                            </a:rPr>
                            <a:t>Парабола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55844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Характер руху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Вертикально вгору </a:t>
                          </a:r>
                          <a:r>
                            <a:rPr lang="uk-UA" sz="1100" dirty="0" smtClean="0">
                              <a:effectLst/>
                            </a:rPr>
                            <a:t>: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 smtClean="0">
                              <a:effectLst/>
                            </a:rPr>
                            <a:t>рівносповільнений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Вертикально вниз </a:t>
                          </a:r>
                          <a:r>
                            <a:rPr lang="uk-UA" sz="1100" dirty="0" smtClean="0">
                              <a:effectLst/>
                            </a:rPr>
                            <a:t>: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 smtClean="0">
                              <a:effectLst/>
                            </a:rPr>
                            <a:t>рівноприскорений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r>
                            <a:rPr lang="ru-RU" sz="1100" dirty="0" smtClean="0">
                              <a:effectLst/>
                            </a:rPr>
                            <a:t>За </a:t>
                          </a:r>
                          <a:r>
                            <a:rPr lang="ru-RU" sz="1100" dirty="0" err="1" smtClean="0">
                              <a:effectLst/>
                            </a:rPr>
                            <a:t>відсутності</a:t>
                          </a:r>
                          <a:r>
                            <a:rPr lang="ru-RU" sz="1100" dirty="0" smtClean="0">
                              <a:effectLst/>
                            </a:rPr>
                            <a:t> опору </a:t>
                          </a:r>
                          <a:r>
                            <a:rPr lang="ru-RU" sz="1100" dirty="0" err="1" smtClean="0">
                              <a:effectLst/>
                            </a:rPr>
                            <a:t>середовища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рух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тіла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можна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розглядати</a:t>
                          </a:r>
                          <a:r>
                            <a:rPr lang="ru-RU" sz="1100" dirty="0" smtClean="0">
                              <a:effectLst/>
                            </a:rPr>
                            <a:t> як результат </a:t>
                          </a:r>
                          <a:r>
                            <a:rPr lang="ru-RU" sz="1100" dirty="0" err="1" smtClean="0">
                              <a:effectLst/>
                            </a:rPr>
                            <a:t>двох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рухів</a:t>
                          </a:r>
                          <a:r>
                            <a:rPr lang="ru-RU" sz="1100" dirty="0" smtClean="0">
                              <a:effectLst/>
                            </a:rPr>
                            <a:t>: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aseline="0" dirty="0" err="1" smtClean="0">
                              <a:effectLst/>
                            </a:rPr>
                            <a:t>вздовж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  <a:r>
                            <a:rPr lang="ru-RU" sz="1400" baseline="0" dirty="0" err="1" smtClean="0">
                              <a:effectLst/>
                            </a:rPr>
                            <a:t>горизонталі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          - </a:t>
                          </a:r>
                          <a:r>
                            <a:rPr lang="ru-RU" sz="1400" dirty="0" err="1" smtClean="0">
                              <a:effectLst/>
                            </a:rPr>
                            <a:t>рівномірний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aseline="0" dirty="0" err="1" smtClean="0">
                              <a:effectLst/>
                            </a:rPr>
                            <a:t>вздовж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  <a:r>
                            <a:rPr lang="ru-RU" sz="1400" baseline="0" dirty="0" err="1" smtClean="0">
                              <a:effectLst/>
                            </a:rPr>
                            <a:t>вертикалі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               -</a:t>
                          </a:r>
                          <a:r>
                            <a:rPr lang="ru-RU" sz="1400" baseline="0" dirty="0" err="1" smtClean="0">
                              <a:effectLst/>
                            </a:rPr>
                            <a:t>рівноприскорений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59807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Формули, які описують рух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 smtClean="0">
                              <a:effectLst/>
                            </a:rPr>
                            <a:t> </a:t>
                          </a:r>
                          <a:r>
                            <a:rPr lang="en-US" sz="1600" b="1" i="1" dirty="0" smtClean="0"/>
                            <a:t> </a:t>
                          </a:r>
                          <a:r>
                            <a:rPr lang="uk-UA" sz="1600" b="1" i="1" dirty="0" smtClean="0"/>
                            <a:t>h</a:t>
                          </a:r>
                          <a:r>
                            <a:rPr lang="en-US" sz="1600" b="1" i="1" dirty="0" smtClean="0"/>
                            <a:t>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1600" b="1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𝒈</m:t>
                                  </m:r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1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b="1" i="1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h=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𝑽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𝑽</m:t>
                                      </m:r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²</m:t>
                                      </m:r>
                                    </m:e>
                                    <m:sub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𝟎</m:t>
                                      </m:r>
                                    </m:sub>
                                    <m:sup/>
                                  </m:sSubSup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𝟐</m:t>
                                  </m:r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𝒈</m:t>
                                  </m:r>
                                </m:den>
                              </m:f>
                            </m:oMath>
                          </a14:m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 smtClean="0">
                              <a:effectLst/>
                            </a:rPr>
                            <a:t> </a:t>
                          </a:r>
                          <a:r>
                            <a:rPr lang="uk-UA" sz="1600" b="1" i="1" dirty="0" smtClean="0"/>
                            <a:t>h</a:t>
                          </a:r>
                          <a:r>
                            <a:rPr lang="en-US" sz="1600" b="1" i="1" dirty="0" smtClean="0"/>
                            <a:t>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1600" b="1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𝒈</m:t>
                                  </m:r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1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0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0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   </a:t>
                          </a:r>
                          <a:r>
                            <a:rPr lang="en-US" sz="1600" b="1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h=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𝑽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𝑽</m:t>
                                      </m:r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²</m:t>
                                      </m:r>
                                    </m:e>
                                    <m:sub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𝟎</m:t>
                                      </m:r>
                                    </m:sub>
                                    <m:sup/>
                                  </m:sSubSup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𝟐</m:t>
                                  </m:r>
                                  <m:r>
                                    <a:rPr lang="en-US" sz="16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𝒈</m:t>
                                  </m:r>
                                </m:den>
                              </m:f>
                            </m:oMath>
                          </a14:m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b="0" dirty="0" smtClean="0"/>
                            <a:t>Дальність польоту :</a:t>
                          </a:r>
                          <a:r>
                            <a:rPr lang="en-US" sz="1000" b="0" baseline="0" dirty="0" smtClean="0"/>
                            <a:t>    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="0" baseline="0" dirty="0" smtClean="0"/>
                            <a:t>  </a:t>
                          </a:r>
                          <a:endParaRPr lang="uk-UA" sz="1000" b="0" baseline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="0" i="1" baseline="0" dirty="0" smtClean="0"/>
                            <a:t>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/>
                                </a:rPr>
                                <m:t>𝒍</m:t>
                              </m:r>
                              <m:r>
                                <a:rPr lang="en-US" sz="14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4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400" b="1" i="1" smtClean="0">
                                  <a:latin typeface="Cambria Math"/>
                                </a:rPr>
                                <m:t>𝒕</m:t>
                              </m:r>
                            </m:oMath>
                          </a14:m>
                          <a:endParaRPr lang="en-US" sz="14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b="1" i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b="0" dirty="0" smtClean="0"/>
                            <a:t>Висота підйому: </a:t>
                          </a:r>
                          <a:r>
                            <a:rPr lang="en-US" sz="1000" b="0" dirty="0" smtClean="0"/>
                            <a:t>             </a:t>
                          </a:r>
                          <a:endParaRPr lang="uk-UA" sz="1000" b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="1" i="1" dirty="0" smtClean="0"/>
                            <a:t>                   </a:t>
                          </a:r>
                          <a:r>
                            <a:rPr lang="uk-UA" sz="1600" b="1" i="1" dirty="0" smtClean="0"/>
                            <a:t>h</a:t>
                          </a:r>
                          <a:r>
                            <a:rPr lang="en-US" sz="1600" b="1" i="1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𝒈</m:t>
                                  </m:r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uk-UA" sz="16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b="0" dirty="0" err="1" smtClean="0"/>
                            <a:t>Коордитати</a:t>
                          </a:r>
                          <a:r>
                            <a:rPr lang="uk-UA" sz="1000" b="0" dirty="0" smtClean="0"/>
                            <a:t> 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="0" dirty="0" smtClean="0"/>
                            <a:t>                 </a:t>
                          </a:r>
                          <a:r>
                            <a:rPr lang="en-US" sz="1600" b="1" i="1" dirty="0" smtClean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600" b="1" i="1" dirty="0" smtClean="0"/>
                            <a:t> </a:t>
                          </a:r>
                          <a:r>
                            <a:rPr lang="uk-UA" sz="1600" b="1" i="1" dirty="0" smtClean="0"/>
                            <a:t>; </a:t>
                          </a:r>
                          <a:endParaRPr lang="en-US" sz="16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1" dirty="0" smtClean="0"/>
                            <a:t>           y==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𝒈</m:t>
                                  </m:r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US" sz="16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b="0" dirty="0" smtClean="0"/>
                            <a:t>Дальність польоту</a:t>
                          </a:r>
                          <a:r>
                            <a:rPr lang="en-US" sz="1000" b="0" baseline="0" dirty="0" smtClean="0"/>
                            <a:t> </a:t>
                          </a:r>
                          <a:r>
                            <a:rPr lang="uk-UA" sz="1000" b="0" baseline="0" dirty="0" smtClean="0"/>
                            <a:t>:</a:t>
                          </a:r>
                          <a14:m>
                            <m:oMath xmlns:m="http://schemas.openxmlformats.org/officeDocument/2006/math">
                              <m:r>
                                <a:rPr lang="uk-UA" sz="1600" b="0" i="0" smtClean="0">
                                  <a:latin typeface="Cambria Math"/>
                                </a:rPr>
                                <m:t>  </m:t>
                              </m:r>
                            </m:oMath>
                          </a14:m>
                          <a:endParaRPr lang="uk-UA" sz="1600" b="0" i="0" dirty="0" smtClean="0">
                            <a:latin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uk-UA" sz="1600" b="0" i="0" smtClean="0">
                                    <a:latin typeface="Cambria Math"/>
                                  </a:rPr>
                                  <m:t>    </m:t>
                                </m:r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𝒍</m:t>
                                </m:r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sz="1600" b="1" i="1" smtClean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𝑽</m:t>
                                        </m:r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²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b>
                                      <m:sup/>
                                    </m:sSubSup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𝒔𝒊𝒏</m:t>
                                    </m:r>
                                    <m:r>
                                      <a:rPr lang="uk-UA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  <a:ea typeface="Cambria Math"/>
                                      </a:rPr>
                                      <m:t>𝜶</m:t>
                                    </m:r>
                                  </m:num>
                                  <m:den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𝒈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b="0" dirty="0" smtClean="0"/>
                            <a:t>Висота підйому максимальна</a:t>
                          </a:r>
                          <a:r>
                            <a:rPr lang="en-US" sz="1000" b="0" dirty="0" smtClean="0"/>
                            <a:t> </a:t>
                          </a:r>
                          <a:r>
                            <a:rPr lang="uk-UA" sz="1000" b="0" dirty="0" smtClean="0"/>
                            <a:t>:</a:t>
                          </a:r>
                          <a:r>
                            <a:rPr lang="en-US" sz="1000" b="0" dirty="0" smtClean="0"/>
                            <a:t>                              </a:t>
                          </a:r>
                          <a:r>
                            <a:rPr lang="uk-UA" sz="1600" b="1" i="1" dirty="0" smtClean="0"/>
                            <a:t>h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600" b="1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𝑽</m:t>
                                      </m:r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²</m:t>
                                      </m:r>
                                    </m:e>
                                    <m:sub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  <m:sup/>
                                  </m:sSubSup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𝒔𝒊𝒏</m:t>
                                  </m:r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²</m:t>
                                  </m:r>
                                  <m:r>
                                    <a:rPr lang="en-US" sz="16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uk-UA" sz="1600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𝒈</m:t>
                                  </m:r>
                                </m:den>
                              </m:f>
                            </m:oMath>
                          </a14:m>
                          <a:endParaRPr lang="uk-UA" sz="16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b="0" dirty="0" err="1" smtClean="0"/>
                            <a:t>Коордитати</a:t>
                          </a:r>
                          <a:r>
                            <a:rPr lang="uk-UA" sz="1000" b="0" dirty="0" smtClean="0"/>
                            <a:t> :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="1" i="1" dirty="0" smtClean="0"/>
                            <a:t>   </a:t>
                          </a:r>
                          <a:r>
                            <a:rPr lang="en-US" sz="1600" b="1" i="1" dirty="0" smtClean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𝒄𝒐𝒔</m:t>
                              </m:r>
                              <m:r>
                                <a:rPr lang="en-US" sz="16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1600" b="1" i="1" smtClean="0">
                                  <a:latin typeface="Cambria Math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600" b="1" i="1" dirty="0" smtClean="0"/>
                            <a:t> </a:t>
                          </a:r>
                          <a:r>
                            <a:rPr lang="uk-UA" sz="1600" b="1" i="1" dirty="0" smtClean="0"/>
                            <a:t>;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b="0" dirty="0" smtClean="0"/>
                            <a:t>  </a:t>
                          </a:r>
                          <a:r>
                            <a:rPr lang="en-US" sz="1600" b="1" i="1" dirty="0" smtClean="0"/>
                            <a:t>y=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𝒔𝒊𝒏</m:t>
                              </m:r>
                              <m:r>
                                <a:rPr lang="en-US" sz="16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1600" b="1" i="1" smtClean="0">
                                  <a:latin typeface="Cambria Math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600" b="1" i="1" dirty="0" smtClean="0"/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𝒈</m:t>
                                  </m:r>
                                  <m:sSup>
                                    <m:sSupPr>
                                      <m:ctrlPr>
                                        <a:rPr lang="en-US" sz="16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16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US" sz="16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15892020"/>
                  </p:ext>
                </p:extLst>
              </p:nvPr>
            </p:nvGraphicFramePr>
            <p:xfrm>
              <a:off x="35495" y="305846"/>
              <a:ext cx="9108505" cy="64609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01860"/>
                    <a:gridCol w="1746423"/>
                    <a:gridCol w="1746423"/>
                    <a:gridCol w="2407415"/>
                    <a:gridCol w="2006384"/>
                  </a:tblGrid>
                  <a:tr h="63626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Рух тіла, кинутого вгору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Рух тіла, кинутого вниз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Рух т</a:t>
                          </a:r>
                          <a:r>
                            <a:rPr lang="uk-UA" sz="1100">
                              <a:effectLst/>
                            </a:rPr>
                            <a:t>і</a:t>
                          </a:r>
                          <a:r>
                            <a:rPr lang="ru-RU" sz="1100">
                              <a:effectLst/>
                            </a:rPr>
                            <a:t>ла, кинутого горизонтально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Рух т</a:t>
                          </a:r>
                          <a:r>
                            <a:rPr lang="uk-UA" sz="1100">
                              <a:effectLst/>
                            </a:rPr>
                            <a:t>і</a:t>
                          </a:r>
                          <a:r>
                            <a:rPr lang="ru-RU" sz="1100">
                              <a:effectLst/>
                            </a:rPr>
                            <a:t>ла, кинутого </a:t>
                          </a:r>
                          <a:r>
                            <a:rPr lang="uk-UA" sz="1100">
                              <a:effectLst/>
                            </a:rPr>
                            <a:t>під кутом до горизонту з початковою швидкістю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4937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Траєкторія руху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Вертикальна пряма лінія(тіла рухаються під дією сили тяжіння)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r>
                            <a:rPr lang="ru-RU" sz="1100" dirty="0" err="1" smtClean="0">
                              <a:effectLst/>
                            </a:rPr>
                            <a:t>Вітка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параболи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r>
                            <a:rPr lang="ru-RU" sz="1100" dirty="0" smtClean="0">
                              <a:effectLst/>
                            </a:rPr>
                            <a:t>Парабола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55844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Характер руху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Вертикально вгору </a:t>
                          </a:r>
                          <a:r>
                            <a:rPr lang="uk-UA" sz="1100" dirty="0" smtClean="0">
                              <a:effectLst/>
                            </a:rPr>
                            <a:t>: </a:t>
                          </a: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 smtClean="0">
                              <a:effectLst/>
                            </a:rPr>
                            <a:t>рівносповільнений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Вертикально вниз </a:t>
                          </a:r>
                          <a:r>
                            <a:rPr lang="uk-UA" sz="1100" dirty="0" smtClean="0">
                              <a:effectLst/>
                            </a:rPr>
                            <a:t>: </a:t>
                          </a: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 smtClean="0">
                              <a:effectLst/>
                            </a:rPr>
                            <a:t>рівноприскорений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r>
                            <a:rPr lang="ru-RU" sz="1100" dirty="0" smtClean="0">
                              <a:effectLst/>
                            </a:rPr>
                            <a:t>За </a:t>
                          </a:r>
                          <a:r>
                            <a:rPr lang="ru-RU" sz="1100" dirty="0" err="1" smtClean="0">
                              <a:effectLst/>
                            </a:rPr>
                            <a:t>відсутності</a:t>
                          </a:r>
                          <a:r>
                            <a:rPr lang="ru-RU" sz="1100" dirty="0" smtClean="0">
                              <a:effectLst/>
                            </a:rPr>
                            <a:t> опору </a:t>
                          </a:r>
                          <a:r>
                            <a:rPr lang="ru-RU" sz="1100" dirty="0" err="1" smtClean="0">
                              <a:effectLst/>
                            </a:rPr>
                            <a:t>середовища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рух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тіла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можна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розглядати</a:t>
                          </a:r>
                          <a:r>
                            <a:rPr lang="ru-RU" sz="1100" dirty="0" smtClean="0">
                              <a:effectLst/>
                            </a:rPr>
                            <a:t> як результат </a:t>
                          </a:r>
                          <a:r>
                            <a:rPr lang="ru-RU" sz="1100" dirty="0" err="1" smtClean="0">
                              <a:effectLst/>
                            </a:rPr>
                            <a:t>двох</a:t>
                          </a:r>
                          <a:r>
                            <a:rPr lang="ru-RU" sz="1100" dirty="0" smtClean="0">
                              <a:effectLst/>
                            </a:rPr>
                            <a:t> </a:t>
                          </a:r>
                          <a:r>
                            <a:rPr lang="ru-RU" sz="1100" dirty="0" err="1" smtClean="0">
                              <a:effectLst/>
                            </a:rPr>
                            <a:t>рухів</a:t>
                          </a:r>
                          <a:r>
                            <a:rPr lang="ru-RU" sz="1100" dirty="0" smtClean="0">
                              <a:effectLst/>
                            </a:rPr>
                            <a:t>: </a:t>
                          </a:r>
                          <a:endParaRPr lang="ru-RU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aseline="0" dirty="0" err="1" smtClean="0">
                              <a:effectLst/>
                            </a:rPr>
                            <a:t>вздовж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  <a:r>
                            <a:rPr lang="ru-RU" sz="1400" baseline="0" dirty="0" err="1" smtClean="0">
                              <a:effectLst/>
                            </a:rPr>
                            <a:t>горизонталі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          - </a:t>
                          </a:r>
                          <a:r>
                            <a:rPr lang="ru-RU" sz="1400" dirty="0" err="1" smtClean="0">
                              <a:effectLst/>
                            </a:rPr>
                            <a:t>рівномірний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aseline="0" dirty="0" err="1" smtClean="0">
                              <a:effectLst/>
                            </a:rPr>
                            <a:t>вздовж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  <a:r>
                            <a:rPr lang="ru-RU" sz="1400" baseline="0" dirty="0" err="1" smtClean="0">
                              <a:effectLst/>
                            </a:rPr>
                            <a:t>вертикалі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               -</a:t>
                          </a:r>
                          <a:r>
                            <a:rPr lang="ru-RU" sz="1400" baseline="0" dirty="0" err="1" smtClean="0">
                              <a:effectLst/>
                            </a:rPr>
                            <a:t>рівноприскорений</a:t>
                          </a:r>
                          <a:r>
                            <a:rPr lang="ru-RU" sz="1400" baseline="0" dirty="0" smtClean="0">
                              <a:effectLst/>
                            </a:rPr>
                            <a:t> 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277247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Формули, які описують рух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68990" t="-134066" r="-351916" b="-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169580" t="-134066" r="-253147" b="-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195190" t="-134066" r="-83291" b="-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354407" t="-134066" b="-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36" name="Picture 12" descr="Описание: Картинки по запросу &quot;траєкторія тіла під дією сили тяжіння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3" b="62363"/>
          <a:stretch>
            <a:fillRect/>
          </a:stretch>
        </p:blipFill>
        <p:spPr bwMode="auto">
          <a:xfrm>
            <a:off x="2267744" y="1253804"/>
            <a:ext cx="2160240" cy="114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4491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9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47958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5100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7"/>
          <p:cNvSpPr>
            <a:spLocks noChangeAspect="1" noChangeArrowheads="1"/>
          </p:cNvSpPr>
          <p:nvPr/>
        </p:nvSpPr>
        <p:spPr bwMode="auto">
          <a:xfrm>
            <a:off x="457200" y="5405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5710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5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6015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63198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3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6624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" descr="Картинки по запросу &quot;траєкторія тіла під дією сили тяжіння&quot;"/>
          <p:cNvSpPr>
            <a:spLocks noChangeAspect="1" noChangeArrowheads="1"/>
          </p:cNvSpPr>
          <p:nvPr/>
        </p:nvSpPr>
        <p:spPr bwMode="auto">
          <a:xfrm>
            <a:off x="457200" y="692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"/>
          <p:cNvSpPr>
            <a:spLocks noChangeAspect="1" noChangeArrowheads="1"/>
          </p:cNvSpPr>
          <p:nvPr/>
        </p:nvSpPr>
        <p:spPr bwMode="auto">
          <a:xfrm>
            <a:off x="457200" y="7234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2395538"/>
            <a:ext cx="88673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491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57200" y="6015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631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57200" y="753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7" descr="slide-74-6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1" t="42621" r="61610" b="40208"/>
          <a:stretch>
            <a:fillRect/>
          </a:stretch>
        </p:blipFill>
        <p:spPr bwMode="auto">
          <a:xfrm>
            <a:off x="5148064" y="1231746"/>
            <a:ext cx="1872208" cy="116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31746"/>
            <a:ext cx="1768993" cy="116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14771632"/>
                  </p:ext>
                </p:extLst>
              </p:nvPr>
            </p:nvGraphicFramePr>
            <p:xfrm>
              <a:off x="35495" y="188640"/>
              <a:ext cx="9108505" cy="63196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11625"/>
                    <a:gridCol w="1530229"/>
                    <a:gridCol w="1384493"/>
                    <a:gridCol w="1748833"/>
                    <a:gridCol w="3133325"/>
                  </a:tblGrid>
                  <a:tr h="306034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Швидкість 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У найвищій точці траєкторії  </a:t>
                          </a: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 smtClean="0">
                              <a:effectLst/>
                            </a:rPr>
                            <a:t>Ѵ=0</a:t>
                          </a:r>
                          <a:endParaRPr lang="ru-RU" sz="1600" dirty="0" smtClean="0">
                            <a:effectLst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800" i="1" dirty="0" smtClean="0">
                              <a:effectLst/>
                            </a:rPr>
                            <a:t>Ѵ=Ѵ</a:t>
                          </a:r>
                          <a:r>
                            <a:rPr lang="uk-UA" sz="1800" i="1" baseline="-25000" dirty="0" smtClean="0">
                              <a:effectLst/>
                            </a:rPr>
                            <a:t>0</a:t>
                          </a:r>
                          <a:r>
                            <a:rPr lang="ru-RU" sz="1800" i="1" baseline="0" dirty="0" smtClean="0">
                              <a:effectLst/>
                              <a:latin typeface="Calibri"/>
                              <a:cs typeface="Times New Roman"/>
                            </a:rPr>
                            <a:t>  -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/>
                                </a:rPr>
                                <m:t>𝒈𝒕</m:t>
                              </m:r>
                            </m:oMath>
                          </a14:m>
                          <a:r>
                            <a:rPr lang="en-US" sz="1800" b="1" i="1" dirty="0" smtClean="0"/>
                            <a:t> </a:t>
                          </a:r>
                          <a:r>
                            <a:rPr lang="uk-UA" sz="1800" b="1" i="1" dirty="0" smtClean="0"/>
                            <a:t>; </a:t>
                          </a:r>
                          <a:endParaRPr lang="en-US" sz="1800" b="1" i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dirty="0" smtClean="0">
                            <a:effectLst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 smtClean="0">
                              <a:effectLst/>
                            </a:rPr>
                            <a:t>Якщо </a:t>
                          </a:r>
                          <a:r>
                            <a:rPr lang="uk-UA" sz="1100" dirty="0">
                              <a:effectLst/>
                            </a:rPr>
                            <a:t>тіло вільно падає, </a:t>
                          </a: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uk-UA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 smtClean="0">
                              <a:effectLst/>
                            </a:rPr>
                            <a:t>Ѵ</a:t>
                          </a:r>
                          <a:r>
                            <a:rPr lang="uk-UA" sz="1600" baseline="-25000" dirty="0" smtClean="0">
                              <a:effectLst/>
                            </a:rPr>
                            <a:t>0</a:t>
                          </a:r>
                          <a:r>
                            <a:rPr lang="uk-UA" sz="1600" dirty="0" smtClean="0">
                              <a:effectLst/>
                            </a:rPr>
                            <a:t>=0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i="1" dirty="0" smtClean="0">
                              <a:effectLst/>
                              <a:cs typeface="Times New Roman"/>
                            </a:rPr>
                            <a:t>V=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latin typeface="Cambria Math"/>
                                </a:rPr>
                                <m:t>𝒈𝒕</m:t>
                              </m:r>
                            </m:oMath>
                          </a14:m>
                          <a:endParaRPr lang="ru-RU" sz="1800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baseline="-25000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𝒙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1" i="1" dirty="0" smtClean="0"/>
                            <a:t> </a:t>
                          </a:r>
                          <a:r>
                            <a:rPr lang="uk-UA" sz="1600" b="1" i="1" dirty="0" smtClean="0"/>
                            <a:t>; </a:t>
                          </a:r>
                          <a:endParaRPr lang="en-US" sz="1600" b="1" i="1" dirty="0" smtClean="0"/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𝒚</m:t>
                                  </m:r>
                                </m:sub>
                              </m:sSub>
                              <m:r>
                                <a:rPr lang="en-US" sz="1600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b="1" i="1" smtClean="0">
                                  <a:latin typeface="Cambria Math"/>
                                </a:rPr>
                                <m:t>𝒈𝒕</m:t>
                              </m:r>
                            </m:oMath>
                          </a14:m>
                          <a:r>
                            <a:rPr lang="en-US" sz="1600" b="1" i="1" dirty="0" smtClean="0"/>
                            <a:t> </a:t>
                          </a:r>
                          <a:r>
                            <a:rPr lang="uk-UA" sz="1600" b="1" i="1" dirty="0" smtClean="0"/>
                            <a:t>; </a:t>
                          </a:r>
                          <a:endParaRPr lang="en-US" sz="1600" b="1" i="1" dirty="0" smtClean="0"/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V 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𝒙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𝒚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n-US" sz="16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V 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𝒈</m:t>
                                          </m:r>
                                        </m:e>
                                        <m:sup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1600" b="1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n-US" sz="16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Швидкість напрямлена по дотичної</a:t>
                          </a:r>
                          <a:r>
                            <a:rPr lang="uk-UA" sz="10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до траєкторії</a:t>
                          </a:r>
                          <a:endParaRPr lang="en-US" sz="10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6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𝟎</m:t>
                                  </m:r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𝒙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1" i="1" dirty="0" smtClean="0"/>
                            <a:t>cos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dirty="0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r>
                            <a:rPr lang="en-US" sz="1800" b="1" i="1" dirty="0" smtClean="0"/>
                            <a:t> </a:t>
                          </a:r>
                          <a:r>
                            <a:rPr lang="uk-UA" sz="1800" b="1" i="1" dirty="0" smtClean="0"/>
                            <a:t>; </a:t>
                          </a:r>
                          <a:endParaRPr lang="en-US" sz="1800" b="1" i="1" dirty="0" smtClean="0"/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𝟎</m:t>
                                  </m:r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𝒚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1" i="1" dirty="0" smtClean="0"/>
                            <a:t>sin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dirty="0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r>
                            <a:rPr lang="en-US" sz="1800" b="1" i="1" dirty="0" smtClean="0"/>
                            <a:t> </a:t>
                          </a:r>
                          <a:r>
                            <a:rPr lang="uk-UA" sz="1800" b="1" i="1" dirty="0" smtClean="0"/>
                            <a:t>;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𝒚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1" i="1" dirty="0" smtClean="0"/>
                            <a:t>sin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dirty="0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r>
                            <a:rPr lang="en-US" sz="1800" b="1" i="1" dirty="0" smtClean="0"/>
                            <a:t> </a:t>
                          </a:r>
                          <a:r>
                            <a:rPr lang="uk-UA" sz="1800" b="1" i="1" dirty="0" smtClean="0"/>
                            <a:t>-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/>
                                </a:rPr>
                                <m:t>𝒈𝒕</m:t>
                              </m:r>
                            </m:oMath>
                          </a14:m>
                          <a:r>
                            <a:rPr lang="ru-R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;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У верхній точці траєкторії </a:t>
                          </a:r>
                          <a:r>
                            <a:rPr lang="uk-UA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: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𝒚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latin typeface="Cambria Math"/>
                                </a:rPr>
                                <m:t>=</m:t>
                              </m:r>
                            </m:oMath>
                          </a14:m>
                          <a:r>
                            <a:rPr lang="ru-R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0 ;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V 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8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800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𝒙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800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8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𝒚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uk-UA" sz="1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V 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8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800" b="1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1" i="1" smtClean="0">
                                              <a:latin typeface="Cambria Math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800" b="1" i="1" smtClean="0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²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1" i="1" dirty="0" smtClean="0"/>
                                        <m:t>cos</m:t>
                                      </m:r>
                                      <m:r>
                                        <a:rPr lang="en-US" sz="1800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</m:e>
                                    <m:sup>
                                      <m: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 smtClean="0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800" b="1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1" i="1" smtClean="0">
                                              <a:latin typeface="Cambria Math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800" b="1" i="1" smtClean="0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²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b="1" i="1" dirty="0" smtClean="0"/>
                                        <m:t>sin</m:t>
                                      </m:r>
                                      <m:r>
                                        <a:rPr lang="en-US" sz="1800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</m:e>
                                    <m:sup>
                                      <m:r>
                                        <a:rPr lang="en-US" sz="18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n-US" sz="1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19464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Кут між дотичною до траєкторії та вертикаллю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 </a:t>
                          </a:r>
                          <a:r>
                            <a:rPr lang="en-US" sz="1800" dirty="0" err="1" smtClean="0">
                              <a:effectLst/>
                            </a:rPr>
                            <a:t>tg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𝒚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;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cos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effectLst/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𝛼</m:t>
                              </m:r>
                              <m:r>
                                <a:rPr lang="en-US" sz="1600" b="0" i="1" smtClean="0">
                                  <a:effectLst/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𝑔𝑡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600" b="0" i="1" smtClean="0">
                                          <a:effectLst/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 smtClean="0">
                                                  <a:effectLst/>
                                                  <a:latin typeface="Cambria Math"/>
                                                  <a:cs typeface="Times New Roman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b="1" i="1" smtClean="0">
                                                  <a:effectLst/>
                                                  <a:latin typeface="Cambria Math"/>
                                                  <a:cs typeface="Times New Roman"/>
                                                </a:rPr>
                                                <m:t>𝑽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1" i="1" smtClean="0">
                                                  <a:effectLst/>
                                                  <a:latin typeface="Cambria Math"/>
                                                  <a:cs typeface="Times New Roman"/>
                                                </a:rPr>
                                                <m:t>𝟎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600" i="1" smtClean="0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</m:ctrlPr>
                                        </m:sSup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i="1" smtClean="0">
                                                  <a:effectLst/>
                                                  <a:latin typeface="Cambria Math"/>
                                                  <a:cs typeface="Times New Roman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1" i="1" smtClean="0">
                                                  <a:effectLst/>
                                                  <a:latin typeface="Cambria Math"/>
                                                  <a:cs typeface="Times New Roman"/>
                                                </a:rPr>
                                                <m:t>𝒈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1" i="1" smtClean="0">
                                                  <a:effectLst/>
                                                  <a:latin typeface="Cambria Math"/>
                                                  <a:cs typeface="Times New Roman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1" i="1" smtClean="0">
                                              <a:effectLst/>
                                              <a:latin typeface="Cambria Math"/>
                                              <a:cs typeface="Times New Roman"/>
                                            </a:rPr>
                                            <m:t>𝒕</m:t>
                                          </m:r>
                                        </m:e>
                                        <m:sup>
                                          <m:r>
                                            <a:rPr lang="en-US" sz="1600" i="1" smtClean="0"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oMath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85425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Час</a:t>
                          </a:r>
                          <a:r>
                            <a:rPr lang="uk-UA" sz="1100" baseline="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руху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 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 smtClean="0">
                              <a:effectLst/>
                            </a:rPr>
                            <a:t> </a:t>
                          </a:r>
                          <a:r>
                            <a:rPr lang="ru-RU" sz="1100" dirty="0" err="1" smtClean="0">
                              <a:effectLst/>
                            </a:rPr>
                            <a:t>Повний</a:t>
                          </a:r>
                          <a:r>
                            <a:rPr lang="ru-RU" sz="1100" dirty="0" smtClean="0">
                              <a:effectLst/>
                            </a:rPr>
                            <a:t> час </a:t>
                          </a:r>
                          <a:r>
                            <a:rPr lang="ru-RU" sz="1100" dirty="0" err="1" smtClean="0">
                              <a:effectLst/>
                            </a:rPr>
                            <a:t>польоту</a:t>
                          </a:r>
                          <a:r>
                            <a:rPr lang="ru-RU" sz="1100" dirty="0" smtClean="0">
                              <a:effectLst/>
                            </a:rPr>
                            <a:t>: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i="1" dirty="0" smtClean="0">
                              <a:effectLst/>
                            </a:rPr>
                            <a:t>t=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sz="1800" b="1" i="1" dirty="0" smtClean="0"/>
                                    <m:t>sin</m:t>
                                  </m:r>
                                  <m:r>
                                    <a:rPr lang="en-US" sz="1800" b="1" i="1" dirty="0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effectLst/>
                                      <a:latin typeface="Cambria Math"/>
                                    </a:rPr>
                                    <m:t>𝒈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1" i="1" dirty="0" smtClean="0">
                              <a:effectLst/>
                            </a:rPr>
                            <a:t> ;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000" b="0" i="0" dirty="0" smtClean="0">
                              <a:effectLst/>
                            </a:rPr>
                            <a:t>Час</a:t>
                          </a:r>
                          <a:r>
                            <a:rPr lang="uk-UA" sz="1000" b="0" i="0" baseline="0" dirty="0" smtClean="0">
                              <a:effectLst/>
                            </a:rPr>
                            <a:t> підйому на максимальну висоту дорівнює часу падіння :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i="1" dirty="0" smtClean="0">
                              <a:effectLst/>
                            </a:rPr>
                            <a:t>t=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sz="1800" b="1" i="1" dirty="0" smtClean="0"/>
                                    <m:t>sin</m:t>
                                  </m:r>
                                  <m:r>
                                    <a:rPr lang="en-US" sz="1800" b="1" i="1" dirty="0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effectLst/>
                                      <a:latin typeface="Cambria Math"/>
                                    </a:rPr>
                                    <m:t>𝒈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800" b="0" i="0" dirty="0" smtClean="0">
                              <a:effectLst/>
                            </a:rPr>
                            <a:t> ;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21035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 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14771632"/>
                  </p:ext>
                </p:extLst>
              </p:nvPr>
            </p:nvGraphicFramePr>
            <p:xfrm>
              <a:off x="35495" y="188640"/>
              <a:ext cx="9108505" cy="63196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11625"/>
                    <a:gridCol w="1530229"/>
                    <a:gridCol w="1384493"/>
                    <a:gridCol w="1748833"/>
                    <a:gridCol w="3133325"/>
                  </a:tblGrid>
                  <a:tr h="306034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>
                              <a:effectLst/>
                            </a:rPr>
                            <a:t>Швидкість 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86056" t="-1793" r="-409562" b="-106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205727" t="-1793" r="-352863" b="-106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241812" t="-1793" r="-179094" b="-106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190856" t="-1793" b="-106574"/>
                          </a:stretch>
                        </a:blipFill>
                      </a:tcPr>
                    </a:tc>
                  </a:tr>
                  <a:tr h="119464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>
                              <a:effectLst/>
                            </a:rPr>
                            <a:t>Кут між дотичною до траєкторії та вертикаллю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241812" t="-260714" r="-179094" b="-172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  <a:tr h="185425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1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Час</a:t>
                          </a:r>
                          <a:r>
                            <a:rPr lang="uk-UA" sz="1100" baseline="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руху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 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111" marR="60111" marT="0" marB="0">
                        <a:blipFill rotWithShape="1">
                          <a:blip r:embed="rId2"/>
                          <a:stretch>
                            <a:fillRect l="-190856" t="-232566" b="-11513"/>
                          </a:stretch>
                        </a:blipFill>
                      </a:tcPr>
                    </a:tc>
                  </a:tr>
                  <a:tr h="21035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effectLst/>
                            </a:rPr>
                            <a:t> </a:t>
                          </a:r>
                          <a:endParaRPr lang="ru-RU" sz="1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</a:rPr>
                            <a:t> </a:t>
                          </a:r>
                          <a:endParaRPr lang="ru-RU" sz="1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111" marR="60111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37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458200" cy="1162050"/>
          </a:xfrm>
        </p:spPr>
        <p:txBody>
          <a:bodyPr/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Стріла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випущена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лука вертикально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вгору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впала на землю через 6 с. Яка початкова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стріли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максимальна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підйому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/>
              <a:t>Дано:                                        Розв’язання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t=6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en-U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g=10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м/с²</a:t>
                </a:r>
              </a:p>
              <a:p>
                <a:endParaRPr lang="en-US" b="0" dirty="0" smtClean="0"/>
              </a:p>
              <a:p>
                <a:r>
                  <a:rPr lang="en-US" dirty="0"/>
                  <a:t>h</a:t>
                </a:r>
                <a:r>
                  <a:rPr lang="en-US" dirty="0" smtClean="0"/>
                  <a:t> -?</a:t>
                </a:r>
                <a:r>
                  <a:rPr lang="uk-UA" dirty="0"/>
                  <a:t> </a:t>
                </a:r>
                <a:r>
                  <a:rPr lang="uk-UA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−?</m:t>
                    </m:r>
                  </m:oMath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1">
                <a:blip r:embed="rId2"/>
                <a:stretch>
                  <a:fillRect l="-4000" t="-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849011" y="1676400"/>
                <a:ext cx="4837789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Скористаємося рівнянням:</a:t>
                </a:r>
              </a:p>
              <a:p>
                <a:pPr marL="0" indent="0">
                  <a:buNone/>
                </a:pP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1600" i="1" dirty="0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/>
                            <a:cs typeface="Times New Roman"/>
                          </a:rPr>
                          <m:t>𝑡</m:t>
                        </m:r>
                      </m:e>
                      <m:sub>
                        <m:r>
                          <a:rPr lang="en-US" sz="1600" b="0" i="1" dirty="0" smtClean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uk-UA" sz="1600" b="0" i="1" dirty="0" smtClean="0">
                        <a:latin typeface="Cambria Math"/>
                        <a:cs typeface="Times New Roman"/>
                      </a:rPr>
                      <m:t> −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>
                            <a:latin typeface="Cambria Math"/>
                          </a:rPr>
                          <m:t>𝑔</m:t>
                        </m:r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en-US" sz="16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i="1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:r>
                  <a:rPr lang="uk-UA" sz="1600" i="1" dirty="0" smtClean="0">
                    <a:latin typeface="Times New Roman" pitchFamily="18" charset="0"/>
                    <a:ea typeface="Calibri"/>
                    <a:cs typeface="Times New Roman" pitchFamily="18" charset="0"/>
                  </a:rPr>
                  <a:t>,           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600" b="0" i="1" dirty="0">
                            <a:latin typeface="Cambria Math"/>
                            <a:cs typeface="Times New Roman"/>
                          </a:rPr>
                          <m:t>𝑡</m:t>
                        </m:r>
                      </m:e>
                      <m:sub>
                        <m:r>
                          <a:rPr lang="en-US" sz="1600" b="0" i="1" dirty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sz="1600" i="1" dirty="0" smtClean="0">
                    <a:latin typeface="Times New Roman" pitchFamily="18" charset="0"/>
                    <a:ea typeface="Calibri"/>
                    <a:cs typeface="Times New Roman" pitchFamily="18" charset="0"/>
                  </a:rPr>
                  <a:t> - </a:t>
                </a:r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час підйому 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тіла;</a:t>
                </a:r>
              </a:p>
              <a:p>
                <a:pPr marL="0" indent="0">
                  <a:buNone/>
                </a:pPr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Кінцева швидкість при підйомі 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тіла  </a:t>
                </a: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Ѵ=</a:t>
                </a:r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тобто</a:t>
                </a:r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  Ѵ</a:t>
                </a:r>
                <a:r>
                  <a:rPr lang="uk-UA" sz="1600" i="1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1600" i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1600" i="1" dirty="0"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/>
                      </a:rPr>
                      <m:t>𝑔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𝑡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=0, </a:t>
                </a: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Ѵ</a:t>
                </a:r>
                <a:r>
                  <a:rPr lang="uk-UA" sz="1600" i="1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16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i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𝑔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𝑡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16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Час </a:t>
                </a:r>
                <a:r>
                  <a:rPr lang="ru-RU" sz="1600" dirty="0" err="1">
                    <a:latin typeface="Times New Roman" pitchFamily="18" charset="0"/>
                    <a:cs typeface="Times New Roman" pitchFamily="18" charset="0"/>
                  </a:rPr>
                  <a:t>підйому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err="1">
                    <a:latin typeface="Times New Roman" pitchFamily="18" charset="0"/>
                    <a:cs typeface="Times New Roman" pitchFamily="18" charset="0"/>
                  </a:rPr>
                  <a:t>тіла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err="1">
                    <a:latin typeface="Times New Roman" pitchFamily="18" charset="0"/>
                    <a:cs typeface="Times New Roman" pitchFamily="18" charset="0"/>
                  </a:rPr>
                  <a:t>дорівнює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часу </a:t>
                </a:r>
                <a:r>
                  <a:rPr lang="ru-RU" sz="1600" dirty="0" err="1">
                    <a:latin typeface="Times New Roman" pitchFamily="18" charset="0"/>
                    <a:cs typeface="Times New Roman" pitchFamily="18" charset="0"/>
                  </a:rPr>
                  <a:t>його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err="1" smtClean="0">
                    <a:latin typeface="Times New Roman" pitchFamily="18" charset="0"/>
                    <a:cs typeface="Times New Roman" pitchFamily="18" charset="0"/>
                  </a:rPr>
                  <a:t>падіння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тобто</a:t>
                </a: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uk-UA" sz="1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𝑡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=6с,    </a:t>
                </a:r>
                <a:r>
                  <a:rPr lang="ru-RU" sz="1600" dirty="0" err="1" smtClean="0">
                    <a:latin typeface="Times New Roman" pitchFamily="18" charset="0"/>
                    <a:cs typeface="Times New Roman" pitchFamily="18" charset="0"/>
                  </a:rPr>
                  <a:t>отже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uk-UA" sz="1600" b="0" i="1" dirty="0" smtClean="0">
                            <a:latin typeface="Cambria Math"/>
                            <a:cs typeface="Times New Roman"/>
                          </a:rPr>
                          <m:t>     </m:t>
                        </m:r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𝑡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sz="1600" i="1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:r>
                  <a:rPr lang="uk-UA" sz="1600" i="1" dirty="0" smtClean="0">
                    <a:latin typeface="Times New Roman" pitchFamily="18" charset="0"/>
                    <a:ea typeface="Calibri"/>
                    <a:cs typeface="Times New Roman" pitchFamily="18" charset="0"/>
                  </a:rPr>
                  <a:t>=3с.</a:t>
                </a:r>
              </a:p>
              <a:p>
                <a:pPr marL="0" indent="0">
                  <a:buNone/>
                </a:pPr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Знайдемо швидкість 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 і максимальну висоту підйому: </a:t>
                </a:r>
              </a:p>
              <a:p>
                <a:pPr marL="0" indent="0">
                  <a:buNone/>
                </a:pPr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Ѵ</a:t>
                </a:r>
                <a:r>
                  <a:rPr lang="uk-UA" sz="1600" i="1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16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/>
                        <a:cs typeface="Times New Roman" pitchFamily="18" charset="0"/>
                      </a:rPr>
                      <m:t>3с·10</m:t>
                    </m:r>
                    <m:f>
                      <m:fPr>
                        <m:ctrlPr>
                          <a:rPr lang="ru-RU" sz="1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16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ru-RU" sz="1600" b="0" i="1" smtClean="0">
                                <a:latin typeface="Cambria Math"/>
                                <a:cs typeface="Times New Roman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16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=30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num>
                      <m:den>
                        <m:r>
                          <a:rPr lang="ru-RU" sz="1600" b="0" i="1" smtClean="0">
                            <a:latin typeface="Cambria Math"/>
                            <a:cs typeface="Times New Roman" pitchFamily="18" charset="0"/>
                          </a:rPr>
                          <m:t>с</m:t>
                        </m:r>
                      </m:den>
                    </m:f>
                    <m:r>
                      <a:rPr lang="uk-UA" sz="1600" b="0" i="0" smtClean="0">
                        <a:latin typeface="Cambria Math"/>
                        <a:cs typeface="Times New Roman" pitchFamily="18" charset="0"/>
                      </a:rPr>
                      <m:t> ;</m:t>
                    </m:r>
                  </m:oMath>
                </a14:m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m:t>30</m:t>
                    </m:r>
                    <m:f>
                      <m:fPr>
                        <m:ctrlP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num>
                      <m:den>
                        <m: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  <m:t>с</m:t>
                        </m:r>
                      </m:den>
                    </m:f>
                    <m:r>
                      <m:rPr>
                        <m:nor/>
                      </m:rP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m:t>·</m:t>
                    </m:r>
                    <m:r>
                      <m:rPr>
                        <m:nor/>
                      </m:rPr>
                      <a:rPr lang="uk-UA" sz="1600" b="0" i="0" dirty="0" smtClean="0">
                        <a:latin typeface="Times New Roman" pitchFamily="18" charset="0"/>
                        <a:cs typeface="Times New Roman" pitchFamily="18" charset="0"/>
                      </a:rPr>
                      <m:t>3с − </m:t>
                    </m:r>
                    <m:f>
                      <m:fPr>
                        <m:ctrlPr>
                          <a:rPr lang="uk-UA" sz="16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  <m:f>
                          <m:fPr>
                            <m:ctrlPr>
                              <a:rPr lang="ru-RU" sz="16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latin typeface="Cambria Math"/>
                                <a:cs typeface="Times New Roman" pitchFamily="18" charset="0"/>
                              </a:rPr>
                              <m:t>м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16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1600" i="1">
                                    <a:latin typeface="Cambria Math"/>
                                    <a:cs typeface="Times New Roman" pitchFamily="18" charset="0"/>
                                  </a:rPr>
                                  <m:t>с</m:t>
                                </m:r>
                              </m:e>
                              <m:sup>
                                <m:r>
                                  <a:rPr lang="ru-RU" sz="1600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uk-UA" sz="16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ru-RU" sz="1600" i="1">
                        <a:latin typeface="Cambria Math"/>
                        <a:cs typeface="Times New Roman" pitchFamily="18" charset="0"/>
                      </a:rPr>
                      <m:t>3с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)²=45м.</a:t>
                </a:r>
              </a:p>
              <a:p>
                <a:pPr marL="0" indent="0">
                  <a:buNone/>
                </a:pPr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Ѵ</a:t>
                </a:r>
                <a:r>
                  <a:rPr lang="uk-UA" sz="1600" i="1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16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i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30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num>
                      <m:den>
                        <m:r>
                          <a:rPr lang="ru-RU" sz="1600" i="1">
                            <a:latin typeface="Cambria Math"/>
                            <a:cs typeface="Times New Roman" pitchFamily="18" charset="0"/>
                          </a:rPr>
                          <m:t>с</m:t>
                        </m:r>
                      </m:den>
                    </m:f>
                    <m:r>
                      <a:rPr lang="uk-UA" sz="160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=45м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849011" y="1676400"/>
                <a:ext cx="4837789" cy="4572000"/>
              </a:xfrm>
              <a:blipFill rotWithShape="1">
                <a:blip r:embed="rId3"/>
                <a:stretch>
                  <a:fillRect l="-630" t="-1333" r="-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>
            <a:stCxn id="3" idx="0"/>
          </p:cNvCxnSpPr>
          <p:nvPr/>
        </p:nvCxnSpPr>
        <p:spPr>
          <a:xfrm flipH="1">
            <a:off x="2051720" y="1676400"/>
            <a:ext cx="568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552" y="24208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9" t="18986" r="15683" b="43750"/>
          <a:stretch/>
        </p:blipFill>
        <p:spPr bwMode="auto">
          <a:xfrm>
            <a:off x="2123728" y="1676400"/>
            <a:ext cx="1725283" cy="136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2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2. Хлопчик кинув горизонтально м'яч з вікна, що знаходиться на висоті 20 м. Скільки часу летів м'яч до землі і з якою швидкістю він був кинутий, якщо він впав на відстані 6 м від фундаменту?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1378496" cy="659352"/>
          </a:xfrm>
        </p:spPr>
        <p:txBody>
          <a:bodyPr/>
          <a:lstStyle/>
          <a:p>
            <a:r>
              <a:rPr lang="uk-UA" dirty="0" smtClean="0"/>
              <a:t>Дано: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/>
              <a:t>Розв’язання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514600"/>
                <a:ext cx="1594520" cy="3845720"/>
              </a:xfrm>
            </p:spPr>
            <p:txBody>
              <a:bodyPr/>
              <a:lstStyle/>
              <a:p>
                <a:r>
                  <a:rPr lang="en-US" i="1" dirty="0" smtClean="0"/>
                  <a:t>h</a:t>
                </a:r>
                <a:r>
                  <a:rPr lang="en-US" dirty="0" smtClean="0"/>
                  <a:t>=20</a:t>
                </a:r>
                <a:r>
                  <a:rPr lang="uk-UA" dirty="0" smtClean="0"/>
                  <a:t>м</a:t>
                </a:r>
                <a:endParaRPr lang="en-US" dirty="0" smtClean="0"/>
              </a:p>
              <a:p>
                <a:r>
                  <a:rPr lang="en-US" i="1" dirty="0"/>
                  <a:t>l</a:t>
                </a:r>
                <a:r>
                  <a:rPr lang="en-US" dirty="0" smtClean="0"/>
                  <a:t>=6</a:t>
                </a:r>
                <a:r>
                  <a:rPr lang="uk-UA" dirty="0" smtClean="0"/>
                  <a:t>м</a:t>
                </a:r>
                <a:endParaRPr lang="en-US" dirty="0" smtClean="0"/>
              </a:p>
              <a:p>
                <a:r>
                  <a:rPr lang="en-US" sz="2400" i="1" dirty="0"/>
                  <a:t>t</a:t>
                </a:r>
                <a:r>
                  <a:rPr lang="en-US" sz="2400" i="1" dirty="0" smtClean="0"/>
                  <a:t>-</a:t>
                </a:r>
                <a:r>
                  <a:rPr lang="uk-UA" sz="2400" i="1" dirty="0" smtClean="0"/>
                  <a:t>?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0 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−?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514600"/>
                <a:ext cx="1594520" cy="3845720"/>
              </a:xfrm>
              <a:blipFill rotWithShape="1">
                <a:blip r:embed="rId2"/>
                <a:stretch>
                  <a:fillRect l="-3817" t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/>
                      </a:rPr>
                      <m:t>𝑙</m:t>
                    </m:r>
                    <m:r>
                      <a:rPr lang="en-US" sz="1600" b="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b="0" i="1">
                        <a:latin typeface="Cambria Math"/>
                      </a:rPr>
                      <m:t>𝑡</m:t>
                    </m:r>
                    <m:r>
                      <a:rPr lang="en-US" sz="1600" b="0" i="1" smtClean="0">
                        <a:latin typeface="Cambria Math"/>
                      </a:rPr>
                      <m:t>                      </m:t>
                    </m:r>
                    <m:d>
                      <m:dPr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uk-UA" sz="1600" b="0" i="1" smtClean="0">
                        <a:latin typeface="Cambria Math"/>
                      </a:rPr>
                      <m:t>;</m:t>
                    </m:r>
                  </m:oMath>
                </a14:m>
                <a:endParaRPr lang="en-US" sz="1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600" i="1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>
                            <a:latin typeface="Cambria Math"/>
                          </a:rPr>
                          <m:t>𝑔</m:t>
                        </m:r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b="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                   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(2)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uk-UA" sz="1600" dirty="0" smtClean="0"/>
                  <a:t>З </a:t>
                </a:r>
                <a:r>
                  <a:rPr lang="uk-UA" sz="1600" dirty="0"/>
                  <a:t>рівняння </a:t>
                </a:r>
                <a:r>
                  <a:rPr lang="uk-UA" sz="1600" dirty="0" smtClean="0"/>
                  <a:t>(2) </a:t>
                </a:r>
                <a:r>
                  <a:rPr lang="ru-RU" sz="1600" dirty="0" err="1" smtClean="0"/>
                  <a:t>визначаємо</a:t>
                </a:r>
                <a:r>
                  <a:rPr lang="ru-RU" sz="1600" dirty="0" smtClean="0"/>
                  <a:t> </a:t>
                </a:r>
                <a14:m>
                  <m:oMath xmlns:m="http://schemas.openxmlformats.org/officeDocument/2006/math">
                    <m:r>
                      <a:rPr lang="uk-UA" sz="1600" b="0" i="0" smtClean="0">
                        <a:latin typeface="Cambria Math"/>
                      </a:rPr>
                      <m:t>: </m:t>
                    </m:r>
                    <m:r>
                      <a:rPr lang="en-US" sz="1600" i="1">
                        <a:latin typeface="Cambria Math"/>
                      </a:rPr>
                      <m:t>𝑡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k-UA" sz="160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uk-UA" sz="1600" b="0" i="1" dirty="0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  <m:r>
                              <a:rPr lang="en-US" sz="1600" b="0" i="1" dirty="0" smtClean="0">
                                <a:latin typeface="Cambria Math"/>
                                <a:cs typeface="Times New Roman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1600" b="0" i="1" dirty="0" smtClean="0">
                                <a:latin typeface="Cambria Math"/>
                                <a:cs typeface="Times New Roman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uk-UA" sz="160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uk-UA" sz="1600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𝑡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k-UA" sz="16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uk-UA" sz="1600" b="0" i="1" dirty="0" smtClean="0">
                                <a:latin typeface="Cambria Math"/>
                                <a:cs typeface="Times New Roman" pitchFamily="18" charset="0"/>
                              </a:rPr>
                              <m:t>2·20м</m:t>
                            </m:r>
                          </m:num>
                          <m:den>
                            <m:r>
                              <a:rPr lang="uk-UA" sz="1600" b="0" i="1" dirty="0" smtClean="0">
                                <a:latin typeface="Cambria Math"/>
                                <a:cs typeface="Times New Roman" pitchFamily="18" charset="0"/>
                              </a:rPr>
                              <m:t>10</m:t>
                            </m:r>
                            <m:f>
                              <m:fPr>
                                <m:ctrlPr>
                                  <a:rPr lang="uk-UA" sz="16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6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м</m:t>
                                </m:r>
                              </m:num>
                              <m:den>
                                <m:r>
                                  <a:rPr lang="uk-UA" sz="16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с²</m:t>
                                </m:r>
                              </m:den>
                            </m:f>
                          </m:den>
                        </m:f>
                      </m:e>
                    </m:rad>
                    <m:r>
                      <a:rPr lang="uk-UA" sz="1600" b="0" i="0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2с; </a:t>
                </a:r>
              </a:p>
              <a:p>
                <a:r>
                  <a:rPr lang="uk-UA" sz="1600" dirty="0"/>
                  <a:t>З рівняння </a:t>
                </a:r>
                <a:r>
                  <a:rPr lang="uk-UA" sz="1600" dirty="0" smtClean="0"/>
                  <a:t>(1) </a:t>
                </a:r>
                <a:r>
                  <a:rPr lang="ru-RU" sz="1600" dirty="0" err="1"/>
                  <a:t>визначаємо</a:t>
                </a:r>
                <a:r>
                  <a:rPr lang="ru-RU" sz="1600" dirty="0"/>
                  <a:t> </a:t>
                </a:r>
                <a14:m>
                  <m:oMath xmlns:m="http://schemas.openxmlformats.org/officeDocument/2006/math">
                    <m:r>
                      <a:rPr lang="uk-UA" sz="1600">
                        <a:latin typeface="Cambria Math"/>
                      </a:rPr>
                      <m:t>:</m:t>
                    </m:r>
                  </m:oMath>
                </a14:m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uk-UA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uk-UA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𝑙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 </m:t>
                    </m:r>
                    <m:r>
                      <a:rPr lang="uk-UA" sz="1800" b="0" i="0" smtClean="0">
                        <a:latin typeface="Cambria Math"/>
                      </a:rPr>
                      <m:t>;</m:t>
                    </m:r>
                  </m:oMath>
                </a14:m>
                <a:endParaRPr lang="uk-UA" sz="1800" b="0" dirty="0" smtClean="0">
                  <a:latin typeface="Times New Roman" pitchFamily="18" charset="0"/>
                </a:endParaRPr>
              </a:p>
              <a:p>
                <a:endParaRPr lang="uk-UA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uk-UA" sz="1600" b="0" i="1" dirty="0" smtClean="0">
                            <a:latin typeface="Cambria Math"/>
                            <a:cs typeface="Times New Roman" pitchFamily="18" charset="0"/>
                          </a:rPr>
                          <m:t>6м</m:t>
                        </m:r>
                      </m:num>
                      <m:den>
                        <m:r>
                          <a:rPr lang="uk-UA" sz="1600" b="0" i="1" dirty="0" smtClean="0">
                            <a:latin typeface="Cambria Math"/>
                            <a:cs typeface="Times New Roman" pitchFamily="18" charset="0"/>
                          </a:rPr>
                          <m:t>2с</m:t>
                        </m:r>
                      </m:den>
                    </m:f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=3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uk-UA" sz="1600" b="0" i="1" dirty="0" smtClean="0"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num>
                      <m:den>
                        <m:r>
                          <a:rPr lang="uk-UA" sz="1600" b="0" i="1" dirty="0" smtClean="0">
                            <a:latin typeface="Cambria Math"/>
                            <a:cs typeface="Times New Roman" pitchFamily="18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𝑡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uk-UA" sz="1600" dirty="0" smtClean="0">
                    <a:latin typeface="Times New Roman" pitchFamily="18" charset="0"/>
                    <a:cs typeface="Times New Roman" pitchFamily="18" charset="0"/>
                  </a:rPr>
                  <a:t>=2с,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uk-UA" sz="1600" i="1" dirty="0"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num>
                      <m:den>
                        <m:r>
                          <a:rPr lang="uk-UA" sz="1600" i="1" dirty="0">
                            <a:latin typeface="Cambria Math"/>
                            <a:cs typeface="Times New Roman" pitchFamily="18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.</a:t>
                </a:r>
                <a:endParaRPr lang="uk-UA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452" t="-635" b="-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1907704" y="2060848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335699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" t="21851" r="54737" b="40718"/>
          <a:stretch/>
        </p:blipFill>
        <p:spPr bwMode="auto">
          <a:xfrm>
            <a:off x="2051720" y="2118857"/>
            <a:ext cx="2302350" cy="1576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59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3.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Знайти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висоту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підйому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дальність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польоту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сигнальної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ракети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випущеної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зі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швидкістю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40 км / с </a:t>
                </a:r>
                <a:r>
                  <a:rPr lang="ru-RU" sz="2000" dirty="0" err="1">
                    <a:latin typeface="Times New Roman" pitchFamily="18" charset="0"/>
                    <a:cs typeface="Times New Roman" pitchFamily="18" charset="0"/>
                  </a:rPr>
                  <a:t>під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кутом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i="1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uk-UA" sz="20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до горизонту.</a:t>
                </a: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r="-1481" b="-133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Дано: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uk-UA" dirty="0" smtClean="0"/>
              <a:t>Розв’язання</a:t>
            </a:r>
            <a:endParaRPr lang="ru-RU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0 </m:t>
                        </m:r>
                      </m:sub>
                    </m:sSub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=40 м/с</a:t>
                </a:r>
              </a:p>
              <a:p>
                <a14:m>
                  <m:oMath xmlns:m="http://schemas.openxmlformats.org/officeDocument/2006/math">
                    <m:r>
                      <a:rPr lang="ru-RU" sz="16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uk-UA" sz="1600" b="0" i="1" smtClean="0">
                        <a:latin typeface="Cambria Math"/>
                        <a:ea typeface="Cambria Math"/>
                      </a:rPr>
                      <m:t>=60°</m:t>
                    </m:r>
                  </m:oMath>
                </a14:m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1600" i="1" dirty="0" smtClean="0">
                    <a:latin typeface="Times New Roman" pitchFamily="18" charset="0"/>
                    <a:cs typeface="Times New Roman" pitchFamily="18" charset="0"/>
                  </a:rPr>
                  <a:t>-?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𝑙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-?</a:t>
                </a:r>
              </a:p>
              <a:p>
                <a:endParaRPr lang="uk-UA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uk-UA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uk-UA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uk-UA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302" t="-1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2483769" y="2348880"/>
                <a:ext cx="6203032" cy="432048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/>
                      </a:rPr>
                      <m:t>𝑙</m:t>
                    </m:r>
                    <m:r>
                      <a:rPr lang="en-US" sz="11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b="0" i="1">
                            <a:latin typeface="Cambria Math"/>
                          </a:rPr>
                          <m:t>0</m:t>
                        </m:r>
                        <m:r>
                          <a:rPr lang="en-US" sz="11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1100" b="0" i="1">
                        <a:latin typeface="Cambria Math"/>
                      </a:rPr>
                      <m:t>𝑡</m:t>
                    </m:r>
                    <m:r>
                      <a:rPr lang="uk-UA" sz="1100" b="0" i="1" smtClean="0">
                        <a:latin typeface="Cambria Math"/>
                      </a:rPr>
                      <m:t>;                                   </m:t>
                    </m:r>
                  </m:oMath>
                </a14:m>
                <a:endParaRPr lang="uk-UA" sz="11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b="0" i="1" smtClean="0">
                            <a:latin typeface="Cambria Math"/>
                          </a:rPr>
                          <m:t>0</m:t>
                        </m:r>
                        <m:r>
                          <a:rPr lang="en-US" sz="11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1100" b="0" i="1" smtClean="0">
                        <a:latin typeface="Cambria Math"/>
                      </a:rPr>
                      <m:t>𝑡</m:t>
                    </m:r>
                    <m:r>
                      <a:rPr lang="en-US" sz="1100" b="0" i="1" dirty="0" smtClean="0">
                        <a:latin typeface="Cambria Math"/>
                        <a:cs typeface="Times New Roman"/>
                      </a:rPr>
                      <m:t>+</m:t>
                    </m:r>
                    <m:r>
                      <a:rPr lang="uk-UA" sz="1100" b="0" i="1" dirty="0">
                        <a:latin typeface="Cambria Math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sz="11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1100" b="0" i="1"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en-US" sz="11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100" dirty="0" smtClean="0">
                    <a:latin typeface="Times New Roman" pitchFamily="18" charset="0"/>
                    <a:cs typeface="Times New Roman" pitchFamily="18" charset="0"/>
                  </a:rPr>
                  <a:t>,  де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  <m:r>
                          <a:rPr lang="en-US" sz="11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11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/>
                        <a:ea typeface="Cambria Math"/>
                      </a:rPr>
                      <m:t>𝛼</m:t>
                    </m:r>
                    <m:r>
                      <a:rPr lang="uk-UA" sz="1100" b="0" i="1" dirty="0" smtClean="0">
                        <a:latin typeface="Cambria Math"/>
                        <a:ea typeface="Cambria Math"/>
                      </a:rPr>
                      <m:t> ,       а</m:t>
                    </m:r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1100" b="0" i="1" smtClean="0">
                            <a:latin typeface="Cambria Math"/>
                          </a:rPr>
                          <m:t>     </m:t>
                        </m:r>
                        <m:r>
                          <a:rPr lang="uk-UA" sz="1100" i="1">
                            <a:latin typeface="Cambria Math"/>
                          </a:rPr>
                          <m:t> </m:t>
                        </m:r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  <m:r>
                          <a:rPr lang="en-US" sz="11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11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1100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endParaRPr lang="ru-RU" sz="11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100" i="1">
                        <a:latin typeface="Cambria Math"/>
                      </a:rPr>
                      <m:t>𝑙</m:t>
                    </m:r>
                    <m:r>
                      <a:rPr lang="en-US" sz="1100" i="1">
                        <a:latin typeface="Cambria Math"/>
                      </a:rPr>
                      <m:t> </m:t>
                    </m:r>
                    <m:r>
                      <a:rPr lang="en-US" sz="11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b="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100" b="0" i="1">
                        <a:latin typeface="Cambria Math"/>
                      </a:rPr>
                      <m:t>𝑐𝑜𝑠</m:t>
                    </m:r>
                    <m:r>
                      <a:rPr lang="en-US" sz="1100" b="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100" b="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                     (1)</a:t>
                </a:r>
              </a:p>
              <a:p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sz="1100" i="1" dirty="0">
                        <a:latin typeface="Times New Roman" pitchFamily="18" charset="0"/>
                        <a:cs typeface="Times New Roman" pitchFamily="18" charset="0"/>
                      </a:rPr>
                      <m:t>sin</m:t>
                    </m:r>
                    <m:r>
                      <a:rPr lang="en-US" sz="1100" i="1" dirty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100" i="1" dirty="0" smtClean="0">
                        <a:latin typeface="Cambria Math"/>
                        <a:ea typeface="Cambria Math"/>
                      </a:rPr>
                      <m:t>·</m:t>
                    </m:r>
                    <m:r>
                      <a:rPr lang="en-US" sz="11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uk-UA" sz="1100" b="0" i="1" dirty="0" smtClean="0">
                        <a:latin typeface="Cambria Math"/>
                        <a:cs typeface="Times New Roman"/>
                      </a:rPr>
                      <m:t>−</m:t>
                    </m:r>
                    <m:r>
                      <a:rPr lang="uk-UA" sz="1100" i="1" dirty="0">
                        <a:latin typeface="Cambria Math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100" b="0" i="1" smtClean="0">
                            <a:latin typeface="Cambria Math"/>
                          </a:rPr>
                          <m:t>𝑔𝑡</m:t>
                        </m:r>
                        <m:r>
                          <a:rPr lang="en-US" sz="1100" i="1"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100" i="1" dirty="0" smtClean="0">
                    <a:latin typeface="Times New Roman" pitchFamily="18" charset="0"/>
                    <a:cs typeface="Times New Roman" pitchFamily="18" charset="0"/>
                  </a:rPr>
                  <a:t>;           (2)</a:t>
                </a:r>
              </a:p>
              <a:p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11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1100" dirty="0" smtClean="0">
                    <a:latin typeface="Times New Roman" pitchFamily="18" charset="0"/>
                    <a:cs typeface="Times New Roman" pitchFamily="18" charset="0"/>
                  </a:rPr>
                  <a:t>оли </a:t>
                </a:r>
                <a:r>
                  <a:rPr lang="ru-RU" sz="1100" dirty="0" err="1">
                    <a:latin typeface="Times New Roman" pitchFamily="18" charset="0"/>
                    <a:cs typeface="Times New Roman" pitchFamily="18" charset="0"/>
                  </a:rPr>
                  <a:t>тіло</a:t>
                </a: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100" dirty="0" err="1" smtClean="0">
                    <a:latin typeface="Times New Roman" pitchFamily="18" charset="0"/>
                    <a:cs typeface="Times New Roman" pitchFamily="18" charset="0"/>
                  </a:rPr>
                  <a:t>впаде</a:t>
                </a:r>
                <a:r>
                  <a:rPr lang="ru-RU" sz="1100" dirty="0" smtClean="0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h=0, тобто </a:t>
                </a:r>
                <a:r>
                  <a:rPr lang="uk-UA" sz="11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sz="1100" i="1" dirty="0">
                        <a:latin typeface="Times New Roman" pitchFamily="18" charset="0"/>
                        <a:cs typeface="Times New Roman" pitchFamily="18" charset="0"/>
                      </a:rPr>
                      <m:t>sin</m:t>
                    </m:r>
                    <m:r>
                      <a:rPr lang="en-US" sz="1100" i="1" dirty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100" i="1" dirty="0">
                        <a:latin typeface="Cambria Math"/>
                        <a:ea typeface="Cambria Math"/>
                      </a:rPr>
                      <m:t>·</m:t>
                    </m:r>
                    <m:r>
                      <a:rPr lang="en-US" sz="1100" i="1" dirty="0">
                        <a:latin typeface="Cambria Math"/>
                        <a:ea typeface="Cambria Math"/>
                      </a:rPr>
                      <m:t>𝑡</m:t>
                    </m:r>
                    <m:r>
                      <a:rPr lang="uk-UA" sz="1100" i="1" dirty="0">
                        <a:latin typeface="Cambria Math"/>
                        <a:cs typeface="Times New Roman"/>
                      </a:rPr>
                      <m:t>− 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100" i="1">
                            <a:latin typeface="Cambria Math"/>
                          </a:rPr>
                          <m:t>𝑔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1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=0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, знайдемо звідси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/>
                      </a:rPr>
                      <m:t>𝑡</m:t>
                    </m:r>
                  </m:oMath>
                </a14:m>
                <a:r>
                  <a:rPr lang="ru-RU" sz="1100" i="1" dirty="0" smtClean="0">
                    <a:latin typeface="Times New Roman" pitchFamily="18" charset="0"/>
                    <a:cs typeface="Times New Roman" pitchFamily="18" charset="0"/>
                  </a:rPr>
                  <a:t>:    </a:t>
                </a:r>
              </a:p>
              <a:p>
                <a:r>
                  <a:rPr lang="en-US" sz="11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t=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100" b="0" i="1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100" b="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1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100" i="1" dirty="0">
                            <a:latin typeface="Times New Roman" pitchFamily="18" charset="0"/>
                            <a:cs typeface="Times New Roman" pitchFamily="18" charset="0"/>
                          </a:rPr>
                          <m:t>sin</m:t>
                        </m:r>
                        <m:r>
                          <a:rPr lang="en-US" sz="1100" b="0" i="1" dirty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b="0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 -    час польоту і </a:t>
                </a:r>
                <a:r>
                  <a:rPr lang="ru-RU" sz="1100" i="1" dirty="0" err="1" smtClean="0">
                    <a:latin typeface="Times New Roman" pitchFamily="18" charset="0"/>
                    <a:cs typeface="Times New Roman" pitchFamily="18" charset="0"/>
                  </a:rPr>
                  <a:t>підставимо</a:t>
                </a:r>
                <a:r>
                  <a:rPr lang="ru-RU" sz="1100" i="1" dirty="0" smtClean="0">
                    <a:latin typeface="Times New Roman" pitchFamily="18" charset="0"/>
                    <a:cs typeface="Times New Roman" pitchFamily="18" charset="0"/>
                  </a:rPr>
                  <a:t> в (1) : </a:t>
                </a:r>
                <a:endParaRPr lang="uk-UA" sz="11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100" i="1">
                        <a:latin typeface="Cambria Math"/>
                      </a:rPr>
                      <m:t>𝑙</m:t>
                    </m:r>
                    <m:r>
                      <a:rPr lang="en-US" sz="1100" i="1">
                        <a:latin typeface="Cambria Math"/>
                      </a:rPr>
                      <m:t> </m:t>
                    </m:r>
                    <m:r>
                      <a:rPr lang="en-US" sz="11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100" i="1">
                        <a:latin typeface="Cambria Math"/>
                      </a:rPr>
                      <m:t>𝑐𝑜𝑠</m:t>
                    </m:r>
                    <m:r>
                      <a:rPr lang="en-US" sz="11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100" i="1" smtClean="0">
                        <a:latin typeface="Cambria Math"/>
                        <a:ea typeface="Cambria Math"/>
                      </a:rPr>
                      <m:t>·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100" i="1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1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100" i="1" dirty="0">
                            <a:latin typeface="Times New Roman" pitchFamily="18" charset="0"/>
                            <a:cs typeface="Times New Roman" pitchFamily="18" charset="0"/>
                          </a:rPr>
                          <m:t>sin</m:t>
                        </m:r>
                        <m:r>
                          <a:rPr lang="en-US" sz="1100" i="1" dirty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uk-UA" sz="11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ru-RU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знаючи, що        2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/>
                      </a:rPr>
                      <m:t>𝑐𝑜𝑠</m:t>
                    </m:r>
                    <m:r>
                      <a:rPr lang="en-US" sz="11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=sin2</a:t>
                </a:r>
                <a14:m>
                  <m:oMath xmlns:m="http://schemas.openxmlformats.org/officeDocument/2006/math">
                    <m:r>
                      <a:rPr lang="en-US" sz="11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,        </a:t>
                </a:r>
                <a:r>
                  <a:rPr lang="uk-UA" sz="1100" i="1" dirty="0">
                    <a:latin typeface="Times New Roman" pitchFamily="18" charset="0"/>
                    <a:cs typeface="Times New Roman" pitchFamily="18" charset="0"/>
                  </a:rPr>
                  <a:t>отримаємо</a:t>
                </a:r>
                <a14:m>
                  <m:oMath xmlns:m="http://schemas.openxmlformats.org/officeDocument/2006/math">
                    <m:r>
                      <a:rPr lang="uk-UA" sz="1100" b="0" i="1" smtClean="0">
                        <a:latin typeface="Cambria Math"/>
                      </a:rPr>
                      <m:t> :             </m:t>
                    </m:r>
                    <m:r>
                      <a:rPr lang="en-US" sz="1100" b="0" i="1">
                        <a:latin typeface="Cambria Math"/>
                      </a:rPr>
                      <m:t>𝑙</m:t>
                    </m:r>
                    <m:r>
                      <a:rPr lang="en-US" sz="11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100" b="0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sz="1100" b="0" i="1">
                                <a:latin typeface="Cambria Math"/>
                              </a:rPr>
                              <m:t>²</m:t>
                            </m:r>
                          </m:e>
                          <m:sub>
                            <m:r>
                              <a:rPr lang="en-US" sz="1100" b="0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  <m:r>
                          <a:rPr lang="en-US" sz="1100" b="0" i="1">
                            <a:latin typeface="Cambria Math"/>
                          </a:rPr>
                          <m:t>𝑠𝑖𝑛</m:t>
                        </m:r>
                        <m:r>
                          <a:rPr lang="uk-UA" sz="1100" b="0" i="1">
                            <a:latin typeface="Cambria Math"/>
                          </a:rPr>
                          <m:t>2</m:t>
                        </m:r>
                        <m:r>
                          <a:rPr lang="en-US" sz="1100" b="0" i="1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b="0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так </a:t>
                </a:r>
                <a:r>
                  <a:rPr lang="uk-UA" sz="1100" i="1" dirty="0">
                    <a:latin typeface="Times New Roman" pitchFamily="18" charset="0"/>
                    <a:cs typeface="Times New Roman" pitchFamily="18" charset="0"/>
                  </a:rPr>
                  <a:t>як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час </a:t>
                </a:r>
                <a:r>
                  <a:rPr lang="uk-UA" sz="1100" i="1" dirty="0">
                    <a:latin typeface="Times New Roman" pitchFamily="18" charset="0"/>
                    <a:cs typeface="Times New Roman" pitchFamily="18" charset="0"/>
                  </a:rPr>
                  <a:t>підйому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= часу падіння,</a:t>
                </a:r>
                <a:r>
                  <a:rPr lang="uk-UA" sz="11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11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1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100" i="1" dirty="0">
                            <a:latin typeface="Times New Roman" pitchFamily="18" charset="0"/>
                            <a:cs typeface="Times New Roman" pitchFamily="18" charset="0"/>
                          </a:rPr>
                          <m:t>sin</m:t>
                        </m:r>
                        <m:r>
                          <a:rPr lang="en-US" sz="1100" i="1" dirty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uk-UA" sz="11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11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100" i="1" dirty="0" err="1">
                    <a:latin typeface="Times New Roman" pitchFamily="18" charset="0"/>
                    <a:cs typeface="Times New Roman" pitchFamily="18" charset="0"/>
                  </a:rPr>
                  <a:t>підставимо</a:t>
                </a:r>
                <a:r>
                  <a:rPr lang="ru-RU" sz="11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100" i="1" dirty="0" err="1">
                    <a:latin typeface="Times New Roman" pitchFamily="18" charset="0"/>
                    <a:cs typeface="Times New Roman" pitchFamily="18" charset="0"/>
                  </a:rPr>
                  <a:t>це</a:t>
                </a:r>
                <a:r>
                  <a:rPr lang="ru-RU" sz="1100" i="1" dirty="0">
                    <a:latin typeface="Times New Roman" pitchFamily="18" charset="0"/>
                    <a:cs typeface="Times New Roman" pitchFamily="18" charset="0"/>
                  </a:rPr>
                  <a:t>  у (2), </a:t>
                </a:r>
                <a:r>
                  <a:rPr lang="ru-RU" sz="1100" i="1" dirty="0" err="1">
                    <a:latin typeface="Times New Roman" pitchFamily="18" charset="0"/>
                    <a:cs typeface="Times New Roman" pitchFamily="18" charset="0"/>
                  </a:rPr>
                  <a:t>тоді</a:t>
                </a:r>
                <a:r>
                  <a:rPr lang="ru-RU" sz="1100" i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endParaRPr lang="uk-UA" sz="1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1100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1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1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sz="1100" i="1" dirty="0">
                        <a:latin typeface="Times New Roman" pitchFamily="18" charset="0"/>
                        <a:cs typeface="Times New Roman" pitchFamily="18" charset="0"/>
                      </a:rPr>
                      <m:t>sin</m:t>
                    </m:r>
                    <m:r>
                      <a:rPr lang="en-US" sz="1100" i="1" dirty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100" i="1" dirty="0">
                        <a:latin typeface="Cambria Math"/>
                        <a:ea typeface="Cambria Math"/>
                      </a:rPr>
                      <m:t>·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1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100" i="1" dirty="0">
                            <a:latin typeface="Times New Roman" pitchFamily="18" charset="0"/>
                            <a:cs typeface="Times New Roman" pitchFamily="18" charset="0"/>
                          </a:rPr>
                          <m:t>sin</m:t>
                        </m:r>
                        <m:r>
                          <a:rPr lang="en-US" sz="1100" i="1" dirty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uk-UA" sz="1100" i="1" dirty="0">
                        <a:latin typeface="Cambria Math"/>
                        <a:cs typeface="Times New Roman"/>
                      </a:rPr>
                      <m:t>− </m:t>
                    </m:r>
                    <m:f>
                      <m:fPr>
                        <m:ctrlPr>
                          <a:rPr lang="en-US" sz="1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100" i="1">
                            <a:latin typeface="Cambria Math"/>
                          </a:rPr>
                          <m:t>𝑔</m:t>
                        </m:r>
                        <m:r>
                          <a:rPr lang="en-US" sz="11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1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1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1100" i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sin</m:t>
                            </m:r>
                            <m:r>
                              <a:rPr lang="en-US" sz="1100" i="1" dirty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1100" i="1">
                                <a:latin typeface="Cambria Math"/>
                              </a:rPr>
                              <m:t>𝑔</m:t>
                            </m:r>
                          </m:den>
                        </m:f>
                        <m:r>
                          <a:rPr lang="en-US" sz="1100" b="0" i="1" smtClean="0">
                            <a:latin typeface="Cambria Math"/>
                          </a:rPr>
                          <m:t>)²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                 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1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100" b="0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sz="1100" b="0" i="1">
                                <a:latin typeface="Cambria Math"/>
                              </a:rPr>
                              <m:t>²</m:t>
                            </m:r>
                          </m:e>
                          <m:sub>
                            <m:r>
                              <a:rPr lang="en-US" sz="1100" b="0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  <m:r>
                          <a:rPr lang="en-US" sz="1100" b="0" i="1">
                            <a:latin typeface="Cambria Math"/>
                          </a:rPr>
                          <m:t>𝑠𝑖𝑛</m:t>
                        </m:r>
                        <m:r>
                          <a:rPr lang="en-US" sz="1100" b="0" i="1">
                            <a:latin typeface="Cambria Math"/>
                          </a:rPr>
                          <m:t>²</m:t>
                        </m:r>
                        <m:r>
                          <a:rPr lang="en-US" sz="1100" b="0" i="1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1100" b="0" i="1" smtClean="0">
                            <a:latin typeface="Cambria Math"/>
                            <a:ea typeface="Cambria Math"/>
                          </a:rPr>
                          <m:t> −</m:t>
                        </m:r>
                        <m:sSubSup>
                          <m:sSubSup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100" b="0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sz="1100" b="0" i="1">
                                <a:latin typeface="Cambria Math"/>
                              </a:rPr>
                              <m:t>²</m:t>
                            </m:r>
                          </m:e>
                          <m:sub>
                            <m:r>
                              <a:rPr lang="en-US" sz="1100" b="0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  <m:r>
                          <a:rPr lang="en-US" sz="1100" b="0" i="1">
                            <a:latin typeface="Cambria Math"/>
                          </a:rPr>
                          <m:t>𝑠𝑖𝑛</m:t>
                        </m:r>
                        <m:r>
                          <a:rPr lang="en-US" sz="1100" b="0" i="1">
                            <a:latin typeface="Cambria Math"/>
                          </a:rPr>
                          <m:t>²</m:t>
                        </m:r>
                        <m:r>
                          <a:rPr lang="en-US" sz="1100" b="0" i="1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1100" b="0" i="1" dirty="0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endParaRPr lang="en-US" sz="11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100" b="0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sz="1100" b="0" i="1">
                                <a:latin typeface="Cambria Math"/>
                              </a:rPr>
                              <m:t>²</m:t>
                            </m:r>
                          </m:e>
                          <m:sub>
                            <m:r>
                              <a:rPr lang="en-US" sz="1100" b="0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  <m:r>
                          <a:rPr lang="en-US" sz="1100" b="0" i="1">
                            <a:latin typeface="Cambria Math"/>
                          </a:rPr>
                          <m:t>𝑠𝑖𝑛</m:t>
                        </m:r>
                        <m:r>
                          <a:rPr lang="en-US" sz="1100" b="0" i="1">
                            <a:latin typeface="Cambria Math"/>
                          </a:rPr>
                          <m:t>²</m:t>
                        </m:r>
                        <m:r>
                          <a:rPr lang="en-US" sz="1100" b="0" i="1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11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den>
                    </m:f>
                    <m:r>
                      <a:rPr lang="uk-UA" sz="1100" b="0" i="1" smtClean="0">
                        <a:latin typeface="Cambria Math"/>
                        <a:cs typeface="Times New Roman" pitchFamily="18" charset="0"/>
                      </a:rPr>
                      <m:t> ,                         </m:t>
                    </m:r>
                    <m:r>
                      <a:rPr lang="en-US" sz="1100" i="1">
                        <a:latin typeface="Cambria Math"/>
                      </a:rPr>
                      <m:t>𝑙</m:t>
                    </m:r>
                    <m:r>
                      <a:rPr lang="en-US" sz="11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100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100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sz="1100" i="1">
                                <a:latin typeface="Cambria Math"/>
                              </a:rPr>
                              <m:t>²</m:t>
                            </m:r>
                          </m:e>
                          <m:sub>
                            <m:r>
                              <a:rPr lang="en-US" sz="1100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  <m:r>
                          <a:rPr lang="en-US" sz="1100" i="1">
                            <a:latin typeface="Cambria Math"/>
                          </a:rPr>
                          <m:t>𝑠𝑖𝑛</m:t>
                        </m:r>
                        <m:r>
                          <a:rPr lang="uk-UA" sz="1100" i="1">
                            <a:latin typeface="Cambria Math"/>
                          </a:rPr>
                          <m:t>2</m:t>
                        </m:r>
                        <m:r>
                          <a:rPr lang="en-US" sz="1100" i="1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              підставимо сюди дані </a:t>
                </a:r>
                <a:r>
                  <a:rPr lang="uk-UA" sz="1100" i="1" dirty="0">
                    <a:latin typeface="Times New Roman" pitchFamily="18" charset="0"/>
                    <a:cs typeface="Times New Roman" pitchFamily="18" charset="0"/>
                  </a:rPr>
                  <a:t>отримаємо 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endParaRPr lang="uk-UA" sz="11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/>
                      </a:rPr>
                      <m:t>𝑙</m:t>
                    </m:r>
                    <m:r>
                      <a:rPr lang="uk-UA" sz="1100" i="1" dirty="0">
                        <a:latin typeface="Cambria Math"/>
                      </a:rPr>
                      <m:t>≈</m:t>
                    </m:r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140м, </a:t>
                </a:r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 ≈ 60м.</a:t>
                </a:r>
                <a:endParaRPr lang="en-US" sz="11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1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1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2483769" y="2348880"/>
                <a:ext cx="6203032" cy="4320480"/>
              </a:xfrm>
              <a:blipFill rotWithShape="1">
                <a:blip r:embed="rId4"/>
                <a:stretch>
                  <a:fillRect t="-423" b="-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2195736" y="2514600"/>
            <a:ext cx="0" cy="1206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1605" y="3117690"/>
            <a:ext cx="1734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07315"/>
            <a:ext cx="2223630" cy="119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624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855</Words>
  <Application>Microsoft Office PowerPoint</Application>
  <PresentationFormat>Экран (4:3)</PresentationFormat>
  <Paragraphs>163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Тема: Рух тіла під  дією сили тяжіння</vt:lpstr>
      <vt:lpstr>Закон всесвітнього тяжіння</vt:lpstr>
      <vt:lpstr>   Сила тяжіння F_тяж -  </vt:lpstr>
      <vt:lpstr>Рух тіла під дією сили тяжіння називають вільним падінням.</vt:lpstr>
      <vt:lpstr>Презентация PowerPoint</vt:lpstr>
      <vt:lpstr>Презентация PowerPoint</vt:lpstr>
      <vt:lpstr>1. Стріла, випущена з лука вертикально вгору впала на землю через 6 с. Яка початкова швидкість стріли і максимальна висота підйому? Дано:                                        Розв’язання</vt:lpstr>
      <vt:lpstr>2. Хлопчик кинув горизонтально м'яч з вікна, що знаходиться на висоті 20 м. Скільки часу летів м'яч до землі і з якою швидкістю він був кинутий, якщо він впав на відстані 6 м від фундаменту? </vt:lpstr>
      <vt:lpstr>3. Знайти висоту підйому і дальність польоту сигнальної ракети, випущеної зі швидкістю 40 км / с під кутом 〖60〗^0до горизонту.</vt:lpstr>
      <vt:lpstr>Домашнє завдання: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Доброго дня!</dc:title>
  <dc:creator>Всеволод</dc:creator>
  <cp:lastModifiedBy>Natalya</cp:lastModifiedBy>
  <cp:revision>81</cp:revision>
  <dcterms:created xsi:type="dcterms:W3CDTF">2020-03-17T18:19:15Z</dcterms:created>
  <dcterms:modified xsi:type="dcterms:W3CDTF">2022-04-03T16:28:54Z</dcterms:modified>
</cp:coreProperties>
</file>