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FF00"/>
    <a:srgbClr val="FFFF00"/>
    <a:srgbClr val="FF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378232" cy="4608512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solidFill>
                  <a:srgbClr val="FFFF00"/>
                </a:solidFill>
              </a:rPr>
              <a:t>Розв’язування задач на тему: «</a:t>
            </a:r>
            <a:r>
              <a:rPr lang="uk-UA" sz="4800" b="1" dirty="0">
                <a:solidFill>
                  <a:srgbClr val="FFFF00"/>
                </a:solidFill>
              </a:rPr>
              <a:t>Активність радіоактивної речовини. Застосування радіоактивних </a:t>
            </a:r>
            <a:r>
              <a:rPr lang="uk-UA" sz="4800" b="1" dirty="0" smtClean="0">
                <a:solidFill>
                  <a:srgbClr val="FFFF00"/>
                </a:solidFill>
              </a:rPr>
              <a:t>ізотопів»</a:t>
            </a:r>
            <a:endParaRPr lang="ru-RU" sz="4800" b="1" dirty="0">
              <a:solidFill>
                <a:srgbClr val="FFFF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25144"/>
            <a:ext cx="1966491" cy="1945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725144"/>
            <a:ext cx="1632397" cy="1693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95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440160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00CC"/>
                </a:solidFill>
              </a:rPr>
              <a:t>Задача. </a:t>
            </a:r>
            <a:r>
              <a:rPr lang="ru-RU" sz="2800" b="1" dirty="0" err="1">
                <a:solidFill>
                  <a:srgbClr val="FFFF00"/>
                </a:solidFill>
              </a:rPr>
              <a:t>Визначте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масу</a:t>
            </a:r>
            <a:r>
              <a:rPr lang="ru-RU" sz="2800" b="1" dirty="0">
                <a:solidFill>
                  <a:srgbClr val="FFFF00"/>
                </a:solidFill>
              </a:rPr>
              <a:t> Радію-226, </a:t>
            </a:r>
            <a:r>
              <a:rPr lang="ru-RU" sz="2800" b="1" dirty="0" err="1">
                <a:solidFill>
                  <a:srgbClr val="FFFF00"/>
                </a:solidFill>
              </a:rPr>
              <a:t>якщо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його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активність</a:t>
            </a:r>
            <a:r>
              <a:rPr lang="ru-RU" sz="2800" b="1" dirty="0" smtClean="0">
                <a:solidFill>
                  <a:srgbClr val="FFFF00"/>
                </a:solidFill>
              </a:rPr>
              <a:t> становить 5 </a:t>
            </a:r>
            <a:r>
              <a:rPr lang="ru-RU" sz="2800" b="1" dirty="0" err="1">
                <a:solidFill>
                  <a:srgbClr val="FFFF00"/>
                </a:solidFill>
              </a:rPr>
              <a:t>Кі</a:t>
            </a:r>
            <a:r>
              <a:rPr lang="ru-RU" sz="2800" b="1" dirty="0">
                <a:solidFill>
                  <a:srgbClr val="FFFF00"/>
                </a:solidFill>
              </a:rPr>
              <a:t>. Стала </a:t>
            </a:r>
            <a:r>
              <a:rPr lang="ru-RU" sz="2800" b="1" dirty="0" err="1">
                <a:solidFill>
                  <a:srgbClr val="FFFF00"/>
                </a:solidFill>
              </a:rPr>
              <a:t>радіоактивного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розпаду</a:t>
            </a:r>
            <a:r>
              <a:rPr lang="ru-RU" sz="2800" b="1" dirty="0">
                <a:solidFill>
                  <a:srgbClr val="FFFF00"/>
                </a:solidFill>
              </a:rPr>
              <a:t> Радію-226 </a:t>
            </a:r>
            <a:r>
              <a:rPr lang="ru-RU" sz="2800" b="1" dirty="0" err="1">
                <a:solidFill>
                  <a:srgbClr val="FFFF00"/>
                </a:solidFill>
              </a:rPr>
              <a:t>дорівнює</a:t>
            </a:r>
            <a:r>
              <a:rPr lang="ru-RU" sz="2800" b="1" dirty="0">
                <a:solidFill>
                  <a:srgbClr val="FFFF00"/>
                </a:solidFill>
              </a:rPr>
              <a:t> 1,37 · 10 </a:t>
            </a:r>
            <a:r>
              <a:rPr lang="ru-RU" sz="2800" b="1" baseline="30000" dirty="0">
                <a:solidFill>
                  <a:srgbClr val="FFFF00"/>
                </a:solidFill>
              </a:rPr>
              <a:t>11</a:t>
            </a:r>
            <a:r>
              <a:rPr lang="ru-RU" sz="2800" b="1" dirty="0">
                <a:solidFill>
                  <a:srgbClr val="FFFF00"/>
                </a:solidFill>
              </a:rPr>
              <a:t> с</a:t>
            </a:r>
            <a:r>
              <a:rPr lang="ru-RU" sz="2800" b="1" baseline="30000" dirty="0">
                <a:solidFill>
                  <a:srgbClr val="FFFF00"/>
                </a:solidFill>
              </a:rPr>
              <a:t>-1</a:t>
            </a:r>
            <a:r>
              <a:rPr lang="ru-RU" sz="2800" b="1" dirty="0">
                <a:solidFill>
                  <a:srgbClr val="FFFF00"/>
                </a:solidFill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786202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40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2376264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00CC"/>
                </a:solidFill>
              </a:rPr>
              <a:t>Задача 1. </a:t>
            </a:r>
            <a:r>
              <a:rPr lang="ru-RU" sz="2800" b="1" dirty="0">
                <a:solidFill>
                  <a:srgbClr val="FFFF00"/>
                </a:solidFill>
              </a:rPr>
              <a:t>Є </a:t>
            </a:r>
            <a:r>
              <a:rPr lang="ru-RU" sz="2800" b="1" dirty="0" err="1">
                <a:solidFill>
                  <a:srgbClr val="FFFF00"/>
                </a:solidFill>
              </a:rPr>
              <a:t>однакова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кількість</a:t>
            </a:r>
            <a:r>
              <a:rPr lang="ru-RU" sz="2800" b="1" dirty="0">
                <a:solidFill>
                  <a:srgbClr val="FFFF00"/>
                </a:solidFill>
              </a:rPr>
              <a:t> ядер Йоду-131, Радону-220 і Урану-235. </a:t>
            </a:r>
            <a:r>
              <a:rPr lang="ru-RU" sz="2800" b="1" dirty="0" err="1">
                <a:solidFill>
                  <a:srgbClr val="FFFF00"/>
                </a:solidFill>
              </a:rPr>
              <a:t>Який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радіонуклід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має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найбільший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період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піврозпаду</a:t>
            </a:r>
            <a:r>
              <a:rPr lang="ru-RU" sz="2800" b="1" dirty="0">
                <a:solidFill>
                  <a:srgbClr val="FFFF00"/>
                </a:solidFill>
              </a:rPr>
              <a:t>? </a:t>
            </a:r>
            <a:r>
              <a:rPr lang="ru-RU" sz="2800" b="1" dirty="0" err="1">
                <a:solidFill>
                  <a:srgbClr val="FFFF00"/>
                </a:solidFill>
              </a:rPr>
              <a:t>Активність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якого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радіонукліда</a:t>
            </a:r>
            <a:r>
              <a:rPr lang="ru-RU" sz="2800" b="1" dirty="0">
                <a:solidFill>
                  <a:srgbClr val="FFFF00"/>
                </a:solidFill>
              </a:rPr>
              <a:t> на </a:t>
            </a:r>
            <a:r>
              <a:rPr lang="ru-RU" sz="2800" b="1" dirty="0" err="1">
                <a:solidFill>
                  <a:srgbClr val="FFFF00"/>
                </a:solidFill>
              </a:rPr>
              <a:t>даний</a:t>
            </a:r>
            <a:r>
              <a:rPr lang="ru-RU" sz="2800" b="1" dirty="0">
                <a:solidFill>
                  <a:srgbClr val="FFFF00"/>
                </a:solidFill>
              </a:rPr>
              <a:t> момент часу є </a:t>
            </a:r>
            <a:r>
              <a:rPr lang="ru-RU" sz="2800" b="1" dirty="0" err="1">
                <a:solidFill>
                  <a:srgbClr val="FFFF00"/>
                </a:solidFill>
              </a:rPr>
              <a:t>найбільшою</a:t>
            </a:r>
            <a:r>
              <a:rPr lang="ru-RU" sz="2800" b="1" dirty="0">
                <a:solidFill>
                  <a:srgbClr val="FFFF00"/>
                </a:solidFill>
              </a:rPr>
              <a:t>? </a:t>
            </a:r>
            <a:r>
              <a:rPr lang="ru-RU" sz="2800" b="1" dirty="0" err="1">
                <a:solidFill>
                  <a:srgbClr val="FFFF00"/>
                </a:solidFill>
              </a:rPr>
              <a:t>Обґрунтуйте</a:t>
            </a:r>
            <a:r>
              <a:rPr lang="ru-RU" sz="2800" b="1" dirty="0">
                <a:solidFill>
                  <a:srgbClr val="FFFF00"/>
                </a:solidFill>
              </a:rPr>
              <a:t> свою </a:t>
            </a:r>
            <a:r>
              <a:rPr lang="ru-RU" sz="2800" b="1" dirty="0" err="1">
                <a:solidFill>
                  <a:srgbClr val="FFFF00"/>
                </a:solidFill>
              </a:rPr>
              <a:t>відповідь</a:t>
            </a:r>
            <a:r>
              <a:rPr lang="ru-RU" sz="2800" b="1" dirty="0">
                <a:solidFill>
                  <a:srgbClr val="FFFF00"/>
                </a:solidFill>
              </a:rPr>
              <a:t>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928420"/>
              </p:ext>
            </p:extLst>
          </p:nvPr>
        </p:nvGraphicFramePr>
        <p:xfrm>
          <a:off x="179512" y="2534424"/>
          <a:ext cx="2952328" cy="3763079"/>
        </p:xfrm>
        <a:graphic>
          <a:graphicData uri="http://schemas.openxmlformats.org/drawingml/2006/table">
            <a:tbl>
              <a:tblPr firstRow="1" firstCol="1" bandRow="1"/>
              <a:tblGrid>
                <a:gridCol w="2952328"/>
              </a:tblGrid>
              <a:tr h="463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Дано: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9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λ</a:t>
                      </a:r>
                      <a:r>
                        <a:rPr lang="ru-RU" sz="2800" baseline="-25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= 9,98 · 10</a:t>
                      </a:r>
                      <a:r>
                        <a:rPr lang="ru-RU" sz="2800" baseline="30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–7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с</a:t>
                      </a:r>
                      <a:r>
                        <a:rPr lang="ru-RU" sz="2800" baseline="30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–1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2800" i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λ</a:t>
                      </a:r>
                      <a:r>
                        <a:rPr lang="ru-RU" sz="2800" baseline="-25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= 1,2 · 10</a:t>
                      </a:r>
                      <a:r>
                        <a:rPr lang="ru-RU" sz="2800" baseline="30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–2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с</a:t>
                      </a:r>
                      <a:r>
                        <a:rPr lang="ru-RU" sz="2800" baseline="30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–1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2800" i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λ</a:t>
                      </a:r>
                      <a:r>
                        <a:rPr lang="ru-RU" sz="2800" baseline="-25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= 3,14 · 10</a:t>
                      </a:r>
                      <a:r>
                        <a:rPr lang="ru-RU" sz="2800" baseline="30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–17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с</a:t>
                      </a:r>
                      <a:r>
                        <a:rPr lang="ru-RU" sz="2800" baseline="30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–1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52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, </a:t>
                      </a:r>
                      <a:r>
                        <a:rPr lang="ru-RU" sz="2800" i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2800" baseline="-25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½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— ?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595697"/>
              </p:ext>
            </p:extLst>
          </p:nvPr>
        </p:nvGraphicFramePr>
        <p:xfrm>
          <a:off x="3275856" y="2636912"/>
          <a:ext cx="5616624" cy="3820668"/>
        </p:xfrm>
        <a:graphic>
          <a:graphicData uri="http://schemas.openxmlformats.org/drawingml/2006/table">
            <a:tbl>
              <a:tblPr firstRow="1" firstCol="1" bandRow="1"/>
              <a:tblGrid>
                <a:gridCol w="5616624"/>
              </a:tblGrid>
              <a:tr h="179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Розв'язання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: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6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Активність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радіонуклідів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з  находимо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за формулою </a:t>
                      </a:r>
                      <a:r>
                        <a:rPr lang="ru-RU" sz="2000" b="1" i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= </a:t>
                      </a:r>
                      <a:r>
                        <a:rPr lang="ru-RU" sz="2000" b="1" i="1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λN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тобто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активність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буде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тим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більше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чим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більша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стала 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радіоактивного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розпаду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2000" b="1" i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λ</a:t>
                      </a:r>
                      <a:r>
                        <a:rPr lang="ru-RU" sz="2000" b="1" baseline="-25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&gt; </a:t>
                      </a:r>
                      <a:r>
                        <a:rPr lang="ru-RU" sz="2000" b="1" i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λ</a:t>
                      </a:r>
                      <a:r>
                        <a:rPr lang="ru-RU" sz="2000" b="1" baseline="-25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, &gt; </a:t>
                      </a:r>
                      <a:r>
                        <a:rPr lang="ru-RU" sz="2000" b="1" i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λ</a:t>
                      </a:r>
                      <a:r>
                        <a:rPr lang="ru-RU" sz="2000" b="1" baseline="-25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Активність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радону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найбільша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2000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Період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піврозпаду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пов’язаний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зі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сталою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радіоактивністю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розпаду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формулою: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ʎ=0,69/Т</a:t>
                      </a:r>
                      <a:r>
                        <a:rPr lang="ru-RU" sz="2000" b="1" baseline="-250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1/2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Тому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чим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більше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стала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радіоактивність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розпаду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тим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період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буде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меншим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.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Найбільший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період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піврозпаду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урану.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39552" y="6309320"/>
            <a:ext cx="2463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/>
              <a:t>Відповідь</a:t>
            </a:r>
            <a:r>
              <a:rPr lang="ru-RU" dirty="0"/>
              <a:t>:  радон; уран</a:t>
            </a:r>
          </a:p>
        </p:txBody>
      </p:sp>
    </p:spTree>
    <p:extLst>
      <p:ext uri="{BB962C8B-B14F-4D97-AF65-F5344CB8AC3E}">
        <p14:creationId xmlns:p14="http://schemas.microsoft.com/office/powerpoint/2010/main" val="40495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016" y="116632"/>
            <a:ext cx="8856984" cy="1944216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00CC"/>
                </a:solidFill>
              </a:rPr>
              <a:t>Задача 2. </a:t>
            </a:r>
            <a:r>
              <a:rPr lang="ru-RU" sz="2400" b="1" dirty="0">
                <a:solidFill>
                  <a:srgbClr val="FFFF00"/>
                </a:solidFill>
              </a:rPr>
              <a:t>У </a:t>
            </a:r>
            <a:r>
              <a:rPr lang="ru-RU" sz="2400" b="1" dirty="0" err="1">
                <a:solidFill>
                  <a:srgbClr val="FFFF00"/>
                </a:solidFill>
              </a:rPr>
              <a:t>зразку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міститься</a:t>
            </a:r>
            <a:r>
              <a:rPr lang="ru-RU" sz="2400" b="1" dirty="0">
                <a:solidFill>
                  <a:srgbClr val="FFFF00"/>
                </a:solidFill>
              </a:rPr>
              <a:t> 2 · 10</a:t>
            </a:r>
            <a:r>
              <a:rPr lang="ru-RU" sz="2400" b="1" baseline="30000" dirty="0">
                <a:solidFill>
                  <a:srgbClr val="FFFF00"/>
                </a:solidFill>
              </a:rPr>
              <a:t>20</a:t>
            </a:r>
            <a:r>
              <a:rPr lang="ru-RU" sz="2400" b="1" dirty="0">
                <a:solidFill>
                  <a:srgbClr val="FFFF00"/>
                </a:solidFill>
              </a:rPr>
              <a:t> </a:t>
            </a:r>
            <a:r>
              <a:rPr lang="ru-RU" sz="2400" b="1" dirty="0" err="1">
                <a:solidFill>
                  <a:srgbClr val="FFFF00"/>
                </a:solidFill>
              </a:rPr>
              <a:t>атомів</a:t>
            </a:r>
            <a:r>
              <a:rPr lang="ru-RU" sz="2400" b="1" dirty="0">
                <a:solidFill>
                  <a:srgbClr val="FFFF00"/>
                </a:solidFill>
              </a:rPr>
              <a:t> Йоду-131. </a:t>
            </a:r>
            <a:r>
              <a:rPr lang="ru-RU" sz="2400" b="1" dirty="0" err="1">
                <a:solidFill>
                  <a:srgbClr val="FFFF00"/>
                </a:solidFill>
              </a:rPr>
              <a:t>Визначте</a:t>
            </a:r>
            <a:r>
              <a:rPr lang="ru-RU" sz="2400" b="1" dirty="0">
                <a:solidFill>
                  <a:srgbClr val="FFFF00"/>
                </a:solidFill>
              </a:rPr>
              <a:t>, </a:t>
            </a:r>
            <a:r>
              <a:rPr lang="ru-RU" sz="2400" b="1" dirty="0" err="1">
                <a:solidFill>
                  <a:srgbClr val="FFFF00"/>
                </a:solidFill>
              </a:rPr>
              <a:t>скільки</a:t>
            </a:r>
            <a:r>
              <a:rPr lang="ru-RU" sz="2400" b="1" dirty="0">
                <a:solidFill>
                  <a:srgbClr val="FFFF00"/>
                </a:solidFill>
              </a:rPr>
              <a:t> ядер Йоду </a:t>
            </a:r>
            <a:r>
              <a:rPr lang="ru-RU" sz="2400" b="1" dirty="0" err="1">
                <a:solidFill>
                  <a:srgbClr val="FFFF00"/>
                </a:solidFill>
              </a:rPr>
              <a:t>розпадеться</a:t>
            </a:r>
            <a:r>
              <a:rPr lang="ru-RU" sz="2400" b="1" dirty="0">
                <a:solidFill>
                  <a:srgbClr val="FFFF00"/>
                </a:solidFill>
              </a:rPr>
              <a:t> в </a:t>
            </a:r>
            <a:r>
              <a:rPr lang="ru-RU" sz="2400" b="1" dirty="0" err="1">
                <a:solidFill>
                  <a:srgbClr val="FFFF00"/>
                </a:solidFill>
              </a:rPr>
              <a:t>зразку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протягом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години</a:t>
            </a:r>
            <a:r>
              <a:rPr lang="ru-RU" sz="2400" b="1" dirty="0">
                <a:solidFill>
                  <a:srgbClr val="FFFF00"/>
                </a:solidFill>
              </a:rPr>
              <a:t>. </a:t>
            </a:r>
            <a:r>
              <a:rPr lang="ru-RU" sz="2400" b="1" dirty="0" err="1">
                <a:solidFill>
                  <a:srgbClr val="FFFF00"/>
                </a:solidFill>
              </a:rPr>
              <a:t>Активність</a:t>
            </a:r>
            <a:r>
              <a:rPr lang="ru-RU" sz="2400" b="1" dirty="0">
                <a:solidFill>
                  <a:srgbClr val="FFFF00"/>
                </a:solidFill>
              </a:rPr>
              <a:t> Йоду-31 </a:t>
            </a:r>
            <a:r>
              <a:rPr lang="ru-RU" sz="2400" b="1" dirty="0" err="1">
                <a:solidFill>
                  <a:srgbClr val="FFFF00"/>
                </a:solidFill>
              </a:rPr>
              <a:t>протягом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цього</a:t>
            </a:r>
            <a:r>
              <a:rPr lang="ru-RU" sz="2400" b="1" dirty="0">
                <a:solidFill>
                  <a:srgbClr val="FFFF00"/>
                </a:solidFill>
              </a:rPr>
              <a:t> часу </a:t>
            </a:r>
            <a:r>
              <a:rPr lang="ru-RU" sz="2400" b="1" dirty="0" err="1">
                <a:solidFill>
                  <a:srgbClr val="FFFF00"/>
                </a:solidFill>
              </a:rPr>
              <a:t>вважайте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незмінною</a:t>
            </a:r>
            <a:r>
              <a:rPr lang="ru-RU" sz="2400" b="1" dirty="0">
                <a:solidFill>
                  <a:srgbClr val="FFFF00"/>
                </a:solidFill>
              </a:rPr>
              <a:t>. Стала </a:t>
            </a:r>
            <a:r>
              <a:rPr lang="ru-RU" sz="2400" b="1" dirty="0" err="1">
                <a:solidFill>
                  <a:srgbClr val="FFFF00"/>
                </a:solidFill>
              </a:rPr>
              <a:t>радіоактивного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розпаду</a:t>
            </a:r>
            <a:r>
              <a:rPr lang="ru-RU" sz="2400" b="1" dirty="0">
                <a:solidFill>
                  <a:srgbClr val="FFFF00"/>
                </a:solidFill>
              </a:rPr>
              <a:t> Йоду-131 </a:t>
            </a:r>
            <a:r>
              <a:rPr lang="ru-RU" sz="2400" b="1" dirty="0" err="1">
                <a:solidFill>
                  <a:srgbClr val="FFFF00"/>
                </a:solidFill>
              </a:rPr>
              <a:t>дорівнює</a:t>
            </a:r>
            <a:r>
              <a:rPr lang="ru-RU" sz="2400" b="1" dirty="0">
                <a:solidFill>
                  <a:srgbClr val="FFFF00"/>
                </a:solidFill>
              </a:rPr>
              <a:t> 9,98 · 10</a:t>
            </a:r>
            <a:r>
              <a:rPr lang="ru-RU" sz="2400" b="1" baseline="30000" dirty="0">
                <a:solidFill>
                  <a:srgbClr val="FFFF00"/>
                </a:solidFill>
              </a:rPr>
              <a:t>-7</a:t>
            </a:r>
            <a:r>
              <a:rPr lang="ru-RU" sz="2400" b="1" dirty="0">
                <a:solidFill>
                  <a:srgbClr val="FFFF00"/>
                </a:solidFill>
              </a:rPr>
              <a:t> с</a:t>
            </a:r>
            <a:r>
              <a:rPr lang="ru-RU" sz="2400" b="1" baseline="30000" dirty="0">
                <a:solidFill>
                  <a:srgbClr val="FFFF00"/>
                </a:solidFill>
              </a:rPr>
              <a:t>-1</a:t>
            </a:r>
            <a:r>
              <a:rPr lang="ru-RU" sz="2400" b="1" dirty="0">
                <a:solidFill>
                  <a:srgbClr val="FFFF00"/>
                </a:solidFill>
              </a:rPr>
              <a:t>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160530"/>
              </p:ext>
            </p:extLst>
          </p:nvPr>
        </p:nvGraphicFramePr>
        <p:xfrm>
          <a:off x="323528" y="1988840"/>
          <a:ext cx="8554438" cy="4658622"/>
        </p:xfrm>
        <a:graphic>
          <a:graphicData uri="http://schemas.openxmlformats.org/drawingml/2006/table">
            <a:tbl>
              <a:tblPr/>
              <a:tblGrid>
                <a:gridCol w="1368152"/>
                <a:gridCol w="7186286"/>
              </a:tblGrid>
              <a:tr h="474408">
                <a:tc>
                  <a:txBody>
                    <a:bodyPr/>
                    <a:lstStyle/>
                    <a:p>
                      <a:r>
                        <a:rPr lang="ru-RU" sz="1400" i="1" dirty="0">
                          <a:effectLst/>
                        </a:rPr>
                        <a:t>Дано:</a:t>
                      </a:r>
                      <a:endParaRPr lang="ru-RU" sz="1400" dirty="0">
                        <a:effectLst/>
                      </a:endParaRPr>
                    </a:p>
                  </a:txBody>
                  <a:tcPr marL="69514" marR="69514" marT="34757" marB="34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04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err="1">
                          <a:effectLst/>
                        </a:rPr>
                        <a:t>Розв'язання</a:t>
                      </a:r>
                      <a:r>
                        <a:rPr lang="ru-RU" sz="2800" i="1" dirty="0">
                          <a:effectLst/>
                        </a:rPr>
                        <a:t>:</a:t>
                      </a:r>
                      <a:endParaRPr lang="ru-RU" sz="2800" dirty="0">
                        <a:effectLst/>
                      </a:endParaRPr>
                    </a:p>
                  </a:txBody>
                  <a:tcPr marL="69514" marR="69514" marT="34757" marB="34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46240">
                <a:tc>
                  <a:txBody>
                    <a:bodyPr/>
                    <a:lstStyle/>
                    <a:p>
                      <a:r>
                        <a:rPr lang="ru-RU" sz="1400" i="1" dirty="0">
                          <a:effectLst/>
                        </a:rPr>
                        <a:t>N</a:t>
                      </a:r>
                      <a:r>
                        <a:rPr lang="ru-RU" sz="1400" baseline="-25000" dirty="0">
                          <a:effectLst/>
                        </a:rPr>
                        <a:t>0</a:t>
                      </a:r>
                      <a:r>
                        <a:rPr lang="ru-RU" sz="1400" dirty="0">
                          <a:effectLst/>
                        </a:rPr>
                        <a:t> = 2 ⋅10</a:t>
                      </a:r>
                      <a:r>
                        <a:rPr lang="ru-RU" sz="1400" baseline="30000" dirty="0">
                          <a:effectLst/>
                        </a:rPr>
                        <a:t>20</a:t>
                      </a:r>
                      <a:r>
                        <a:rPr lang="ru-RU" sz="1400" dirty="0">
                          <a:effectLst/>
                        </a:rPr>
                        <a:t/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i="1" dirty="0">
                          <a:effectLst/>
                        </a:rPr>
                        <a:t>t</a:t>
                      </a:r>
                      <a:r>
                        <a:rPr lang="ru-RU" sz="1400" dirty="0">
                          <a:effectLst/>
                        </a:rPr>
                        <a:t> = 1 год = 3600 с</a:t>
                      </a:r>
                    </a:p>
                  </a:txBody>
                  <a:tcPr marL="69514" marR="69514" marT="34757" marB="34757" anchor="ctr">
                    <a:lnL w="12700" cap="flat" cmpd="sng" algn="ctr">
                      <a:solidFill>
                        <a:srgbClr val="204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4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4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2400" dirty="0" err="1">
                          <a:effectLst/>
                        </a:rPr>
                        <a:t>Знайдемо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активність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радіонуклідного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джерела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2400" b="1" i="1" dirty="0">
                          <a:effectLst/>
                        </a:rPr>
                        <a:t>A</a:t>
                      </a:r>
                      <a:r>
                        <a:rPr lang="en-US" sz="2400" b="1" dirty="0">
                          <a:effectLst/>
                        </a:rPr>
                        <a:t> = </a:t>
                      </a:r>
                      <a:r>
                        <a:rPr lang="el-GR" sz="2400" b="1" i="1" dirty="0">
                          <a:effectLst/>
                        </a:rPr>
                        <a:t>λ</a:t>
                      </a:r>
                      <a:r>
                        <a:rPr lang="en-US" sz="2400" b="1" i="1" dirty="0">
                          <a:effectLst/>
                        </a:rPr>
                        <a:t>N</a:t>
                      </a:r>
                      <a:r>
                        <a:rPr lang="en-US" sz="2400" b="1" baseline="-25000" dirty="0">
                          <a:effectLst/>
                        </a:rPr>
                        <a:t>0</a:t>
                      </a:r>
                      <a:r>
                        <a:rPr lang="en-US" sz="2400" b="1" dirty="0">
                          <a:effectLst/>
                        </a:rPr>
                        <a:t>, </a:t>
                      </a:r>
                      <a:r>
                        <a:rPr lang="ru-RU" sz="2400" b="1" dirty="0">
                          <a:effectLst/>
                        </a:rPr>
                        <a:t>де </a:t>
                      </a:r>
                      <a:r>
                        <a:rPr lang="el-GR" sz="2400" b="1" i="1" dirty="0">
                          <a:effectLst/>
                        </a:rPr>
                        <a:t>λ</a:t>
                      </a:r>
                      <a:r>
                        <a:rPr lang="el-GR" sz="2400" b="1" dirty="0">
                          <a:effectLst/>
                        </a:rPr>
                        <a:t> = 9,98 ⋅10</a:t>
                      </a:r>
                      <a:r>
                        <a:rPr lang="el-GR" sz="2400" b="1" baseline="30000" dirty="0">
                          <a:effectLst/>
                        </a:rPr>
                        <a:t>–7</a:t>
                      </a:r>
                      <a:r>
                        <a:rPr lang="el-GR" sz="2400" b="1" dirty="0">
                          <a:effectLst/>
                        </a:rPr>
                        <a:t> </a:t>
                      </a:r>
                      <a:r>
                        <a:rPr lang="ru-RU" sz="2400" b="1" dirty="0">
                          <a:effectLst/>
                        </a:rPr>
                        <a:t>с</a:t>
                      </a:r>
                      <a:r>
                        <a:rPr lang="ru-RU" sz="2400" b="1" baseline="30000" dirty="0">
                          <a:effectLst/>
                        </a:rPr>
                        <a:t>–1</a:t>
                      </a:r>
                      <a:r>
                        <a:rPr lang="ru-RU" sz="2400" b="1" dirty="0">
                          <a:effectLst/>
                        </a:rPr>
                        <a:t>.</a:t>
                      </a:r>
                    </a:p>
                    <a:p>
                      <a:r>
                        <a:rPr lang="ru-RU" sz="2400" dirty="0" err="1">
                          <a:effectLst/>
                        </a:rPr>
                        <a:t>Активність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радіонуклідного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джерела</a:t>
                      </a:r>
                      <a:r>
                        <a:rPr lang="ru-RU" sz="2400" dirty="0">
                          <a:effectLst/>
                        </a:rPr>
                        <a:t> — </a:t>
                      </a:r>
                      <a:r>
                        <a:rPr lang="ru-RU" sz="2400" dirty="0" err="1">
                          <a:effectLst/>
                        </a:rPr>
                        <a:t>це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фізична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endParaRPr lang="ru-RU" sz="2400" dirty="0" smtClean="0">
                        <a:effectLst/>
                      </a:endParaRPr>
                    </a:p>
                    <a:p>
                      <a:r>
                        <a:rPr lang="ru-RU" sz="2400" dirty="0" smtClean="0">
                          <a:effectLst/>
                        </a:rPr>
                        <a:t>величина</a:t>
                      </a:r>
                      <a:r>
                        <a:rPr lang="ru-RU" sz="2400" dirty="0">
                          <a:effectLst/>
                        </a:rPr>
                        <a:t>, яка </a:t>
                      </a:r>
                      <a:r>
                        <a:rPr lang="ru-RU" sz="2400" dirty="0" err="1" smtClean="0">
                          <a:effectLst/>
                        </a:rPr>
                        <a:t>дорівнює</a:t>
                      </a:r>
                      <a:r>
                        <a:rPr lang="ru-RU" sz="2400" dirty="0" smtClean="0">
                          <a:effectLst/>
                        </a:rPr>
                        <a:t>  </a:t>
                      </a:r>
                      <a:r>
                        <a:rPr lang="ru-RU" sz="2400" dirty="0" err="1">
                          <a:effectLst/>
                        </a:rPr>
                        <a:t>кількості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розпадів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smtClean="0">
                          <a:effectLst/>
                        </a:rPr>
                        <a:t>за</a:t>
                      </a:r>
                    </a:p>
                    <a:p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одиницю</a:t>
                      </a:r>
                      <a:r>
                        <a:rPr lang="ru-RU" sz="2400" dirty="0">
                          <a:effectLst/>
                        </a:rPr>
                        <a:t> часу</a:t>
                      </a:r>
                      <a:r>
                        <a:rPr lang="ru-RU" sz="2400" dirty="0" smtClean="0">
                          <a:effectLst/>
                        </a:rPr>
                        <a:t>. </a:t>
                      </a:r>
                      <a:endParaRPr lang="ru-RU" sz="2400" dirty="0">
                        <a:effectLst/>
                      </a:endParaRPr>
                    </a:p>
                  </a:txBody>
                  <a:tcPr marL="69514" marR="69514" marT="34757" marB="34757" anchor="ctr">
                    <a:lnL w="9525" cap="flat" cmpd="sng" algn="ctr">
                      <a:solidFill>
                        <a:srgbClr val="204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68578">
                <a:tc>
                  <a:txBody>
                    <a:bodyPr/>
                    <a:lstStyle/>
                    <a:p>
                      <a:r>
                        <a:rPr lang="en-US" sz="1400" i="1">
                          <a:effectLst/>
                        </a:rPr>
                        <a:t>N</a:t>
                      </a:r>
                      <a:r>
                        <a:rPr lang="en-US" sz="1400">
                          <a:effectLst/>
                        </a:rPr>
                        <a:t> — ?</a:t>
                      </a:r>
                    </a:p>
                  </a:txBody>
                  <a:tcPr marL="69514" marR="69514" marT="34757" marB="34757" anchor="ctr">
                    <a:lnL w="12700" cap="flat" cmpd="sng" algn="ctr">
                      <a:solidFill>
                        <a:srgbClr val="604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4491"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[</a:t>
                      </a:r>
                      <a:r>
                        <a:rPr lang="en-US" sz="2400" i="1" dirty="0">
                          <a:effectLst/>
                        </a:rPr>
                        <a:t>A</a:t>
                      </a:r>
                      <a:r>
                        <a:rPr lang="en-US" sz="2400" dirty="0">
                          <a:effectLst/>
                        </a:rPr>
                        <a:t>] = </a:t>
                      </a:r>
                      <a:r>
                        <a:rPr lang="ru-RU" sz="2400" dirty="0">
                          <a:effectLst/>
                        </a:rPr>
                        <a:t>с</a:t>
                      </a:r>
                      <a:r>
                        <a:rPr lang="ru-RU" sz="2400" baseline="30000" dirty="0">
                          <a:effectLst/>
                        </a:rPr>
                        <a:t>–1</a:t>
                      </a:r>
                      <a:r>
                        <a:rPr lang="ru-RU" sz="2400" dirty="0">
                          <a:effectLst/>
                        </a:rPr>
                        <a:t> = Бк</a:t>
                      </a:r>
                      <a:r>
                        <a:rPr lang="ru-RU" sz="2400" dirty="0" smtClean="0">
                          <a:effectLst/>
                        </a:rPr>
                        <a:t>.     </a:t>
                      </a:r>
                      <a:r>
                        <a:rPr lang="en-US" sz="2400" b="1" i="1" dirty="0" smtClean="0">
                          <a:effectLst/>
                        </a:rPr>
                        <a:t>A</a:t>
                      </a:r>
                      <a:r>
                        <a:rPr lang="en-US" sz="2400" b="1" dirty="0">
                          <a:effectLst/>
                        </a:rPr>
                        <a:t> = 9,98 · 10</a:t>
                      </a:r>
                      <a:r>
                        <a:rPr lang="en-US" sz="2400" b="1" baseline="30000" dirty="0">
                          <a:effectLst/>
                        </a:rPr>
                        <a:t>–7</a:t>
                      </a:r>
                      <a:r>
                        <a:rPr lang="en-US" sz="2400" b="1" dirty="0">
                          <a:effectLst/>
                        </a:rPr>
                        <a:t> · 2 · 10</a:t>
                      </a:r>
                      <a:r>
                        <a:rPr lang="en-US" sz="2400" b="1" baseline="30000" dirty="0">
                          <a:effectLst/>
                        </a:rPr>
                        <a:t>20</a:t>
                      </a:r>
                      <a:r>
                        <a:rPr lang="en-US" sz="2400" b="1" dirty="0">
                          <a:effectLst/>
                        </a:rPr>
                        <a:t> = 19,96 · 10</a:t>
                      </a:r>
                      <a:r>
                        <a:rPr lang="en-US" sz="2400" b="1" baseline="30000" dirty="0">
                          <a:effectLst/>
                        </a:rPr>
                        <a:t>13</a:t>
                      </a:r>
                      <a:r>
                        <a:rPr lang="en-US" sz="2400" b="1" dirty="0">
                          <a:effectLst/>
                        </a:rPr>
                        <a:t> (</a:t>
                      </a:r>
                      <a:r>
                        <a:rPr lang="ru-RU" sz="2400" b="1" dirty="0">
                          <a:effectLst/>
                        </a:rPr>
                        <a:t>Бк).</a:t>
                      </a:r>
                    </a:p>
                    <a:p>
                      <a:r>
                        <a:rPr lang="ru-RU" sz="2400" dirty="0">
                          <a:effectLst/>
                        </a:rPr>
                        <a:t>За </a:t>
                      </a:r>
                      <a:r>
                        <a:rPr lang="ru-RU" sz="2400" dirty="0" err="1">
                          <a:effectLst/>
                        </a:rPr>
                        <a:t>умовами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задачі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активність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зразка</a:t>
                      </a:r>
                      <a:r>
                        <a:rPr lang="ru-RU" sz="2400" dirty="0">
                          <a:effectLst/>
                        </a:rPr>
                        <a:t> не </a:t>
                      </a:r>
                      <a:r>
                        <a:rPr lang="ru-RU" sz="2400" dirty="0" err="1">
                          <a:effectLst/>
                        </a:rPr>
                        <a:t>змінюється</a:t>
                      </a:r>
                      <a:r>
                        <a:rPr lang="ru-RU" sz="2400" dirty="0">
                          <a:effectLst/>
                        </a:rPr>
                        <a:t>, </a:t>
                      </a:r>
                      <a:endParaRPr lang="ru-RU" sz="2400" dirty="0" smtClean="0">
                        <a:effectLst/>
                      </a:endParaRPr>
                    </a:p>
                    <a:p>
                      <a:r>
                        <a:rPr lang="ru-RU" sz="2400" dirty="0" err="1" smtClean="0">
                          <a:effectLst/>
                        </a:rPr>
                        <a:t>тобто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ru-RU" sz="2400" dirty="0">
                          <a:effectLst/>
                        </a:rPr>
                        <a:t>за 1 с </a:t>
                      </a:r>
                      <a:r>
                        <a:rPr lang="ru-RU" sz="2400" dirty="0" err="1">
                          <a:effectLst/>
                        </a:rPr>
                        <a:t>розпадається</a:t>
                      </a:r>
                      <a:r>
                        <a:rPr lang="ru-RU" sz="2400" dirty="0">
                          <a:effectLst/>
                        </a:rPr>
                        <a:t> 19,96 · 10</a:t>
                      </a:r>
                      <a:r>
                        <a:rPr lang="ru-RU" sz="2400" baseline="30000" dirty="0">
                          <a:effectLst/>
                        </a:rPr>
                        <a:t>13</a:t>
                      </a:r>
                      <a:r>
                        <a:rPr lang="ru-RU" sz="2400" dirty="0">
                          <a:effectLst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</a:rPr>
                        <a:t>радіонуклідів</a:t>
                      </a:r>
                      <a:r>
                        <a:rPr lang="ru-RU" sz="2400" dirty="0" smtClean="0">
                          <a:effectLst/>
                        </a:rPr>
                        <a:t>. </a:t>
                      </a:r>
                      <a:r>
                        <a:rPr lang="ru-RU" sz="2400" dirty="0" err="1" smtClean="0">
                          <a:effectLst/>
                        </a:rPr>
                        <a:t>Тоді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ru-RU" sz="2400" dirty="0">
                          <a:effectLst/>
                        </a:rPr>
                        <a:t>за 1 год </a:t>
                      </a:r>
                      <a:r>
                        <a:rPr lang="ru-RU" sz="2400" dirty="0" err="1">
                          <a:effectLst/>
                        </a:rPr>
                        <a:t>розпадається</a:t>
                      </a:r>
                      <a:r>
                        <a:rPr lang="ru-RU" sz="2400" dirty="0">
                          <a:effectLst/>
                        </a:rPr>
                        <a:t> </a:t>
                      </a:r>
                      <a:r>
                        <a:rPr lang="en-US" sz="2400" b="1" i="1" dirty="0">
                          <a:effectLst/>
                        </a:rPr>
                        <a:t>N</a:t>
                      </a:r>
                      <a:r>
                        <a:rPr lang="en-US" sz="2400" b="1" dirty="0">
                          <a:effectLst/>
                        </a:rPr>
                        <a:t> = </a:t>
                      </a:r>
                      <a:r>
                        <a:rPr lang="en-US" sz="2400" b="1" i="1" dirty="0">
                          <a:effectLst/>
                        </a:rPr>
                        <a:t>A</a:t>
                      </a:r>
                      <a:r>
                        <a:rPr lang="en-US" sz="2400" b="1" dirty="0">
                          <a:effectLst/>
                        </a:rPr>
                        <a:t> · </a:t>
                      </a:r>
                      <a:r>
                        <a:rPr lang="en-US" sz="2400" b="1" i="1" dirty="0">
                          <a:effectLst/>
                        </a:rPr>
                        <a:t>t</a:t>
                      </a:r>
                      <a:r>
                        <a:rPr lang="en-US" sz="2400" b="1" dirty="0">
                          <a:effectLst/>
                        </a:rPr>
                        <a:t> </a:t>
                      </a:r>
                      <a:r>
                        <a:rPr lang="ru-RU" sz="2400" dirty="0" err="1">
                          <a:effectLst/>
                        </a:rPr>
                        <a:t>радіонуклідів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</a:p>
                    <a:p>
                      <a:r>
                        <a:rPr lang="en-US" sz="2400" i="1" dirty="0">
                          <a:effectLst/>
                        </a:rPr>
                        <a:t>N</a:t>
                      </a:r>
                      <a:r>
                        <a:rPr lang="en-US" sz="2400" dirty="0">
                          <a:effectLst/>
                        </a:rPr>
                        <a:t> = 19,96 · 10</a:t>
                      </a:r>
                      <a:r>
                        <a:rPr lang="en-US" sz="2400" baseline="30000" dirty="0">
                          <a:effectLst/>
                        </a:rPr>
                        <a:t>23</a:t>
                      </a:r>
                      <a:r>
                        <a:rPr lang="en-US" sz="2400" dirty="0">
                          <a:effectLst/>
                        </a:rPr>
                        <a:t> · 3600 = 7,2 · 10</a:t>
                      </a:r>
                      <a:r>
                        <a:rPr lang="en-US" sz="2400" baseline="30000" dirty="0">
                          <a:effectLst/>
                        </a:rPr>
                        <a:t>17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</a:p>
                    <a:p>
                      <a:r>
                        <a:rPr lang="ru-RU" sz="2400" i="1" dirty="0" err="1">
                          <a:effectLst/>
                        </a:rPr>
                        <a:t>Відповідь</a:t>
                      </a:r>
                      <a:r>
                        <a:rPr lang="ru-RU" sz="2400" dirty="0">
                          <a:effectLst/>
                        </a:rPr>
                        <a:t>: </a:t>
                      </a:r>
                      <a:r>
                        <a:rPr lang="en-US" sz="2400" i="1" dirty="0">
                          <a:effectLst/>
                        </a:rPr>
                        <a:t>N</a:t>
                      </a:r>
                      <a:r>
                        <a:rPr lang="en-US" sz="2400" dirty="0">
                          <a:effectLst/>
                        </a:rPr>
                        <a:t> = 7,2 · 10</a:t>
                      </a:r>
                      <a:r>
                        <a:rPr lang="en-US" sz="2400" baseline="30000" dirty="0">
                          <a:effectLst/>
                        </a:rPr>
                        <a:t>17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</a:p>
                  </a:txBody>
                  <a:tcPr marL="69514" marR="69514" marT="34757" marB="3475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04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5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2232248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00CC"/>
                </a:solidFill>
              </a:rPr>
              <a:t>Задача 3. </a:t>
            </a:r>
            <a:r>
              <a:rPr lang="ru-RU" sz="2800" b="1" dirty="0" err="1">
                <a:solidFill>
                  <a:srgbClr val="FFFF00"/>
                </a:solidFill>
              </a:rPr>
              <a:t>Період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піврозпаду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радіоактивного</a:t>
            </a:r>
            <a:r>
              <a:rPr lang="ru-RU" sz="2800" b="1" dirty="0">
                <a:solidFill>
                  <a:srgbClr val="FFFF00"/>
                </a:solidFill>
              </a:rPr>
              <a:t> Карбону-14 </a:t>
            </a:r>
            <a:r>
              <a:rPr lang="ru-RU" sz="2800" b="1" dirty="0" err="1">
                <a:solidFill>
                  <a:srgbClr val="FFFF00"/>
                </a:solidFill>
              </a:rPr>
              <a:t>становіть</a:t>
            </a:r>
            <a:r>
              <a:rPr lang="ru-RU" sz="2800" b="1" dirty="0">
                <a:solidFill>
                  <a:srgbClr val="FFFF00"/>
                </a:solidFill>
              </a:rPr>
              <a:t> 5700 </a:t>
            </a:r>
            <a:r>
              <a:rPr lang="ru-RU" sz="2800" b="1" dirty="0" err="1">
                <a:solidFill>
                  <a:srgbClr val="FFFF00"/>
                </a:solidFill>
              </a:rPr>
              <a:t>років</a:t>
            </a:r>
            <a:r>
              <a:rPr lang="ru-RU" sz="2800" b="1" dirty="0">
                <a:solidFill>
                  <a:srgbClr val="FFFF00"/>
                </a:solidFill>
              </a:rPr>
              <a:t>. У </a:t>
            </a:r>
            <a:r>
              <a:rPr lang="ru-RU" sz="2800" b="1" dirty="0" err="1">
                <a:solidFill>
                  <a:srgbClr val="FFFF00"/>
                </a:solidFill>
              </a:rPr>
              <a:t>скільки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разів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зменшилася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кількість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атомів</a:t>
            </a:r>
            <a:r>
              <a:rPr lang="ru-RU" sz="2800" b="1" dirty="0">
                <a:solidFill>
                  <a:srgbClr val="FFFF00"/>
                </a:solidFill>
              </a:rPr>
              <a:t> Карбону-14 у </a:t>
            </a:r>
            <a:r>
              <a:rPr lang="ru-RU" sz="2800" b="1" dirty="0" err="1">
                <a:solidFill>
                  <a:srgbClr val="FFFF00"/>
                </a:solidFill>
              </a:rPr>
              <a:t>сосні</a:t>
            </a:r>
            <a:r>
              <a:rPr lang="ru-RU" sz="2800" b="1" dirty="0">
                <a:solidFill>
                  <a:srgbClr val="FFFF00"/>
                </a:solidFill>
              </a:rPr>
              <a:t>, яку </a:t>
            </a:r>
            <a:r>
              <a:rPr lang="ru-RU" sz="2800" b="1" dirty="0" err="1">
                <a:solidFill>
                  <a:srgbClr val="FFFF00"/>
                </a:solidFill>
              </a:rPr>
              <a:t>зрубали</a:t>
            </a:r>
            <a:r>
              <a:rPr lang="ru-RU" sz="2800" b="1" dirty="0">
                <a:solidFill>
                  <a:srgbClr val="FFFF00"/>
                </a:solidFill>
              </a:rPr>
              <a:t> 17 100 </a:t>
            </a:r>
            <a:r>
              <a:rPr lang="ru-RU" sz="2800" b="1" dirty="0" err="1">
                <a:solidFill>
                  <a:srgbClr val="FFFF00"/>
                </a:solidFill>
              </a:rPr>
              <a:t>років</a:t>
            </a:r>
            <a:r>
              <a:rPr lang="ru-RU" sz="2800" b="1" dirty="0">
                <a:solidFill>
                  <a:srgbClr val="FFFF00"/>
                </a:solidFill>
              </a:rPr>
              <a:t> тому?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2730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567" y="2348880"/>
            <a:ext cx="8926047" cy="450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962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872208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00CC"/>
                </a:solidFill>
              </a:rPr>
              <a:t>Задача 4. </a:t>
            </a:r>
            <a:r>
              <a:rPr lang="ru-RU" sz="2800" b="1" dirty="0" err="1">
                <a:solidFill>
                  <a:srgbClr val="FFFF00"/>
                </a:solidFill>
              </a:rPr>
              <a:t>Визначте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період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піврозпаду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радіонукліда</a:t>
            </a:r>
            <a:r>
              <a:rPr lang="ru-RU" sz="2800" b="1" dirty="0">
                <a:solidFill>
                  <a:srgbClr val="FFFF00"/>
                </a:solidFill>
              </a:rPr>
              <a:t>, </a:t>
            </a:r>
            <a:r>
              <a:rPr lang="ru-RU" sz="2800" b="1" dirty="0" err="1">
                <a:solidFill>
                  <a:srgbClr val="FFFF00"/>
                </a:solidFill>
              </a:rPr>
              <a:t>якщо</a:t>
            </a:r>
            <a:r>
              <a:rPr lang="ru-RU" sz="2800" b="1" dirty="0">
                <a:solidFill>
                  <a:srgbClr val="FFFF00"/>
                </a:solidFill>
              </a:rPr>
              <a:t> за </a:t>
            </a:r>
            <a:r>
              <a:rPr lang="ru-RU" sz="2800" b="1" dirty="0" err="1">
                <a:solidFill>
                  <a:srgbClr val="FFFF00"/>
                </a:solidFill>
              </a:rPr>
              <a:t>інтервал</a:t>
            </a:r>
            <a:r>
              <a:rPr lang="ru-RU" sz="2800" b="1" dirty="0">
                <a:solidFill>
                  <a:srgbClr val="FFFF00"/>
                </a:solidFill>
              </a:rPr>
              <a:t> часу 1,2 с </a:t>
            </a:r>
            <a:r>
              <a:rPr lang="ru-RU" sz="2800" b="1" dirty="0" err="1">
                <a:solidFill>
                  <a:srgbClr val="FFFF00"/>
                </a:solidFill>
              </a:rPr>
              <a:t>кількість</a:t>
            </a:r>
            <a:r>
              <a:rPr lang="ru-RU" sz="2800" b="1" dirty="0">
                <a:solidFill>
                  <a:srgbClr val="FFFF00"/>
                </a:solidFill>
              </a:rPr>
              <a:t> ядер, </a:t>
            </a:r>
            <a:r>
              <a:rPr lang="ru-RU" sz="2800" b="1" dirty="0" err="1">
                <a:solidFill>
                  <a:srgbClr val="FFFF00"/>
                </a:solidFill>
              </a:rPr>
              <a:t>що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розпалися</a:t>
            </a:r>
            <a:r>
              <a:rPr lang="ru-RU" sz="2800" b="1" dirty="0">
                <a:solidFill>
                  <a:srgbClr val="FFFF00"/>
                </a:solidFill>
              </a:rPr>
              <a:t>, </a:t>
            </a:r>
            <a:r>
              <a:rPr lang="ru-RU" sz="2800" b="1" dirty="0" err="1">
                <a:solidFill>
                  <a:srgbClr val="FFFF00"/>
                </a:solidFill>
              </a:rPr>
              <a:t>складає</a:t>
            </a:r>
            <a:r>
              <a:rPr lang="ru-RU" sz="2800" b="1" dirty="0">
                <a:solidFill>
                  <a:srgbClr val="FFFF00"/>
                </a:solidFill>
              </a:rPr>
              <a:t> 75 % </a:t>
            </a:r>
            <a:r>
              <a:rPr lang="ru-RU" sz="2800" b="1" dirty="0" err="1">
                <a:solidFill>
                  <a:srgbClr val="FFFF00"/>
                </a:solidFill>
              </a:rPr>
              <a:t>їхньої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початкової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кількості</a:t>
            </a:r>
            <a:r>
              <a:rPr lang="ru-RU" sz="28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2730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60848"/>
            <a:ext cx="8424936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7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872208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00CC"/>
                </a:solidFill>
              </a:rPr>
              <a:t>Задача 5. </a:t>
            </a:r>
            <a:r>
              <a:rPr lang="ru-RU" sz="2800" dirty="0"/>
              <a:t> </a:t>
            </a:r>
            <a:r>
              <a:rPr lang="ru-RU" sz="2800" b="1" dirty="0" smtClean="0">
                <a:solidFill>
                  <a:srgbClr val="FFFF00"/>
                </a:solidFill>
              </a:rPr>
              <a:t>На </a:t>
            </a:r>
            <a:r>
              <a:rPr lang="ru-RU" sz="2800" b="1" dirty="0" err="1" smtClean="0">
                <a:solidFill>
                  <a:srgbClr val="FFFF00"/>
                </a:solidFill>
              </a:rPr>
              <a:t>даний</a:t>
            </a:r>
            <a:r>
              <a:rPr lang="ru-RU" sz="2800" b="1" dirty="0" smtClean="0">
                <a:solidFill>
                  <a:srgbClr val="FFFF00"/>
                </a:solidFill>
              </a:rPr>
              <a:t> момент часу в </a:t>
            </a:r>
            <a:r>
              <a:rPr lang="ru-RU" sz="2800" b="1" dirty="0" err="1" smtClean="0">
                <a:solidFill>
                  <a:srgbClr val="FFFF00"/>
                </a:solidFill>
              </a:rPr>
              <a:t>радіоактивному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зразку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міститься</a:t>
            </a:r>
            <a:r>
              <a:rPr lang="ru-RU" sz="2800" b="1" dirty="0" smtClean="0">
                <a:solidFill>
                  <a:srgbClr val="FFFF00"/>
                </a:solidFill>
              </a:rPr>
              <a:t> 0,05 моль Ра-дону-220. </a:t>
            </a:r>
            <a:r>
              <a:rPr lang="ru-RU" sz="2800" b="1" dirty="0" err="1" smtClean="0">
                <a:solidFill>
                  <a:srgbClr val="FFFF00"/>
                </a:solidFill>
              </a:rPr>
              <a:t>Визначте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активність</a:t>
            </a:r>
            <a:r>
              <a:rPr lang="ru-RU" sz="2800" b="1" dirty="0" smtClean="0">
                <a:solidFill>
                  <a:srgbClr val="FFFF00"/>
                </a:solidFill>
              </a:rPr>
              <a:t> Радону-220 у </a:t>
            </a:r>
            <a:r>
              <a:rPr lang="ru-RU" sz="2800" b="1" dirty="0" err="1" smtClean="0">
                <a:solidFill>
                  <a:srgbClr val="FFFF00"/>
                </a:solidFill>
              </a:rPr>
              <a:t>цьому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зразку</a:t>
            </a:r>
            <a:r>
              <a:rPr lang="ru-RU" sz="2800" dirty="0" smtClean="0"/>
              <a:t>.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2730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712968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90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140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Розв’язування задач на тему: «Активність радіоактивної речовини. Застосування радіоактивних ізотопів»</vt:lpstr>
      <vt:lpstr>Задача. Визначте масу Радію-226, якщо його  активність становить 5 Кі. Стала радіоактивного розпаду Радію-226 дорівнює 1,37 · 10 11 с-1.</vt:lpstr>
      <vt:lpstr>Задача 1. Є однакова кількість ядер Йоду-131, Радону-220 і Урану-235. Який радіонуклід має найбільший період піврозпаду? Активність якого радіонукліда на даний момент часу є найбільшою? Обґрунтуйте свою відповідь.</vt:lpstr>
      <vt:lpstr>Задача 2. У зразку міститься 2 · 1020 атомів Йоду-131. Визначте, скільки ядер Йоду розпадеться в зразку протягом години. Активність Йоду-31 протягом цього часу вважайте незмінною. Стала радіоактивного розпаду Йоду-131 дорівнює 9,98 · 10-7 с-1.</vt:lpstr>
      <vt:lpstr>Задача 3. Період піврозпаду радіоактивного Карбону-14 становіть 5700 років. У скільки разів зменшилася кількість атомів Карбону-14 у сосні, яку зрубали 17 100 років тому?</vt:lpstr>
      <vt:lpstr>Задача 4. Визначте період піврозпаду радіонукліда, якщо за інтервал часу 1,2 с кількість ядер, що розпалися, складає 75 % їхньої початкової кількості.</vt:lpstr>
      <vt:lpstr>Задача 5.  На даний момент часу в радіоактивному зразку міститься 0,05 моль Ра-дону-220. Визначте активність Радону-220 у цьому зразку.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Yourust</dc:creator>
  <cp:lastModifiedBy>Natalya</cp:lastModifiedBy>
  <cp:revision>8</cp:revision>
  <dcterms:created xsi:type="dcterms:W3CDTF">2022-01-13T03:23:37Z</dcterms:created>
  <dcterms:modified xsi:type="dcterms:W3CDTF">2022-03-13T10:01:12Z</dcterms:modified>
</cp:coreProperties>
</file>