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57" r:id="rId4"/>
    <p:sldId id="261" r:id="rId5"/>
    <p:sldId id="262" r:id="rId6"/>
    <p:sldId id="263" r:id="rId7"/>
    <p:sldId id="264" r:id="rId8"/>
    <p:sldId id="258" r:id="rId9"/>
    <p:sldId id="259" r:id="rId10"/>
    <p:sldId id="260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081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36ED2-788F-4C4F-9517-917FC7E8AF25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7B181-EB57-4C92-87B5-DFC37B04B5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999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67B181-EB57-4C92-87B5-DFC37B04B53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95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4632" cy="3888432"/>
          </a:xfrm>
        </p:spPr>
        <p:txBody>
          <a:bodyPr>
            <a:normAutofit/>
          </a:bodyPr>
          <a:lstStyle/>
          <a:p>
            <a:r>
              <a:rPr lang="uk-UA" sz="6000" b="1" dirty="0" smtClean="0">
                <a:solidFill>
                  <a:srgbClr val="FFFF00"/>
                </a:solidFill>
              </a:rPr>
              <a:t>Загальна характеристика процесу спілкування</a:t>
            </a:r>
            <a:endParaRPr lang="ru-RU" sz="6000" b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01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820472" cy="6264696"/>
          </a:xfrm>
        </p:spPr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chemeClr val="tx1"/>
                </a:solidFill>
              </a:rPr>
              <a:t>2</a:t>
            </a:r>
            <a:r>
              <a:rPr lang="uk-UA" sz="2000" dirty="0" smtClean="0">
                <a:solidFill>
                  <a:schemeClr val="tx1"/>
                </a:solidFill>
              </a:rPr>
              <a:t>.</a:t>
            </a:r>
            <a:r>
              <a:rPr lang="uk-UA" sz="2700" b="1" dirty="0" smtClean="0">
                <a:solidFill>
                  <a:schemeClr val="tx1"/>
                </a:solidFill>
              </a:rPr>
              <a:t>Невербальна </a:t>
            </a:r>
            <a:r>
              <a:rPr lang="uk-UA" sz="2700" b="1" dirty="0">
                <a:solidFill>
                  <a:schemeClr val="tx1"/>
                </a:solidFill>
              </a:rPr>
              <a:t>комунікація </a:t>
            </a:r>
            <a:r>
              <a:rPr lang="uk-UA" sz="2000" dirty="0">
                <a:solidFill>
                  <a:schemeClr val="tx1"/>
                </a:solidFill>
              </a:rPr>
              <a:t>включає наступні основні знакові системи:</a:t>
            </a: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uk-UA" sz="1800" i="1" dirty="0">
                <a:solidFill>
                  <a:schemeClr val="tx1"/>
                </a:solidFill>
              </a:rPr>
              <a:t>1.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i="1" dirty="0" err="1">
                <a:solidFill>
                  <a:schemeClr val="tx1"/>
                </a:solidFill>
              </a:rPr>
              <a:t>Оптико-кінестетична</a:t>
            </a:r>
            <a:r>
              <a:rPr lang="uk-UA" sz="1800" i="1" dirty="0">
                <a:solidFill>
                  <a:schemeClr val="tx1"/>
                </a:solidFill>
              </a:rPr>
              <a:t> (</a:t>
            </a:r>
            <a:r>
              <a:rPr lang="uk-UA" sz="1800" i="1" dirty="0" err="1">
                <a:solidFill>
                  <a:schemeClr val="tx1"/>
                </a:solidFill>
              </a:rPr>
              <a:t>кінесика</a:t>
            </a:r>
            <a:r>
              <a:rPr lang="uk-UA" sz="1800" i="1" dirty="0">
                <a:solidFill>
                  <a:schemeClr val="tx1"/>
                </a:solidFill>
              </a:rPr>
              <a:t>):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жести – жестові рухи окремих частин тіла;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міміка – рухи м’язів обличчя;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пантоміміка – моторика всього тіла і пози, постава, нахили, хода;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контакт очей;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одяг.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2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i="1" dirty="0">
                <a:solidFill>
                  <a:schemeClr val="tx1"/>
                </a:solidFill>
              </a:rPr>
              <a:t>Акустична: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 err="1">
                <a:solidFill>
                  <a:schemeClr val="tx1"/>
                </a:solidFill>
              </a:rPr>
              <a:t>паралінгвістика</a:t>
            </a:r>
            <a:r>
              <a:rPr lang="uk-UA" sz="1800" dirty="0">
                <a:solidFill>
                  <a:schemeClr val="tx1"/>
                </a:solidFill>
              </a:rPr>
              <a:t> – це система вокалізації, тобто якість голосу, його діапазон, тональність;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 err="1">
                <a:solidFill>
                  <a:schemeClr val="tx1"/>
                </a:solidFill>
              </a:rPr>
              <a:t>екстралінгвістика</a:t>
            </a:r>
            <a:r>
              <a:rPr lang="uk-UA" sz="1800" dirty="0">
                <a:solidFill>
                  <a:schemeClr val="tx1"/>
                </a:solidFill>
              </a:rPr>
              <a:t> – включення в мовлення пауз, темпу, покахикування, плачу, сміху.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3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i="1" dirty="0" err="1">
                <a:solidFill>
                  <a:schemeClr val="tx1"/>
                </a:solidFill>
              </a:rPr>
              <a:t>Тактико-кінестетична</a:t>
            </a:r>
            <a:r>
              <a:rPr lang="uk-UA" sz="1800" i="1" dirty="0">
                <a:solidFill>
                  <a:schemeClr val="tx1"/>
                </a:solidFill>
              </a:rPr>
              <a:t> (</a:t>
            </a:r>
            <a:r>
              <a:rPr lang="uk-UA" sz="1800" i="1" dirty="0" err="1">
                <a:solidFill>
                  <a:schemeClr val="tx1"/>
                </a:solidFill>
              </a:rPr>
              <a:t>тахесика</a:t>
            </a:r>
            <a:r>
              <a:rPr lang="uk-UA" sz="1800" i="1" dirty="0">
                <a:solidFill>
                  <a:schemeClr val="tx1"/>
                </a:solidFill>
              </a:rPr>
              <a:t>):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дотики;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рукостискання;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поцілунки.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4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i="1" dirty="0" err="1">
                <a:solidFill>
                  <a:schemeClr val="tx1"/>
                </a:solidFill>
              </a:rPr>
              <a:t>Ольфакторна</a:t>
            </a:r>
            <a:r>
              <a:rPr lang="uk-UA" sz="1800" i="1" dirty="0">
                <a:solidFill>
                  <a:schemeClr val="tx1"/>
                </a:solidFill>
              </a:rPr>
              <a:t>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запах тіла;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запах косметики.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5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r>
              <a:rPr lang="uk-UA" sz="1800" dirty="0">
                <a:solidFill>
                  <a:schemeClr val="tx1"/>
                </a:solidFill>
              </a:rPr>
              <a:t> </a:t>
            </a:r>
            <a:r>
              <a:rPr lang="uk-UA" sz="1800" i="1" dirty="0">
                <a:solidFill>
                  <a:schemeClr val="tx1"/>
                </a:solidFill>
              </a:rPr>
              <a:t>Просторово-часова (</a:t>
            </a:r>
            <a:r>
              <a:rPr lang="uk-UA" sz="1800" i="1" dirty="0" err="1">
                <a:solidFill>
                  <a:schemeClr val="tx1"/>
                </a:solidFill>
              </a:rPr>
              <a:t>проксеміка</a:t>
            </a:r>
            <a:r>
              <a:rPr lang="uk-UA" sz="1800" i="1" dirty="0">
                <a:solidFill>
                  <a:schemeClr val="tx1"/>
                </a:solidFill>
              </a:rPr>
              <a:t>):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відстань між суб’єктами;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uk-UA" sz="1800" dirty="0">
                <a:solidFill>
                  <a:schemeClr val="tx1"/>
                </a:solidFill>
              </a:rPr>
              <a:t>тривалість комунікації.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248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3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i="1" dirty="0" smtClean="0"/>
          </a:p>
          <a:p>
            <a:pPr marL="0" indent="0" algn="ctr">
              <a:buNone/>
            </a:pPr>
            <a:endParaRPr lang="uk-UA" i="1" dirty="0"/>
          </a:p>
          <a:p>
            <a:pPr marL="0" indent="0" algn="ctr">
              <a:buNone/>
            </a:pPr>
            <a:endParaRPr lang="uk-UA" i="1" dirty="0" smtClean="0"/>
          </a:p>
          <a:p>
            <a:pPr marL="0" indent="0" algn="ctr">
              <a:buNone/>
            </a:pPr>
            <a:endParaRPr lang="uk-UA" i="1" dirty="0"/>
          </a:p>
          <a:p>
            <a:pPr marL="0" indent="0" algn="ctr">
              <a:buNone/>
            </a:pPr>
            <a:r>
              <a:rPr lang="uk-UA" i="1" dirty="0" smtClean="0"/>
              <a:t>Інтерактивна </a:t>
            </a:r>
            <a:r>
              <a:rPr lang="uk-UA" i="1" dirty="0"/>
              <a:t>сторона спілкування це умовний термін для позначення характеристики тих компонентів спілкування, які пов’язані із взаємодією людей, з безпосередньою організацією спільних дій</a:t>
            </a:r>
            <a:r>
              <a:rPr lang="uk-UA" i="1" dirty="0" smtClean="0"/>
              <a:t>.</a:t>
            </a:r>
          </a:p>
          <a:p>
            <a:pPr marL="0" indent="0">
              <a:buNone/>
            </a:pPr>
            <a:endParaRPr lang="ru-RU" sz="1800" i="1" dirty="0"/>
          </a:p>
          <a:p>
            <a:pPr marL="0" indent="0">
              <a:buNone/>
            </a:pPr>
            <a:endParaRPr lang="ru-RU" sz="1800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9452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Інтерактивний аспект спілкування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3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132856"/>
            <a:ext cx="7452816" cy="3993307"/>
          </a:xfrm>
        </p:spPr>
        <p:txBody>
          <a:bodyPr>
            <a:normAutofit/>
          </a:bodyPr>
          <a:lstStyle/>
          <a:p>
            <a:r>
              <a:rPr lang="uk-UA" b="1" dirty="0"/>
              <a:t>Кооперація</a:t>
            </a:r>
            <a:r>
              <a:rPr lang="uk-UA" dirty="0"/>
              <a:t> – характеризується об'єднанням зусиль учасників для досягнення спільних цілей при одночасному поділі між ними функцій, ролей і обов'язків. </a:t>
            </a:r>
            <a:endParaRPr lang="ru-RU" dirty="0"/>
          </a:p>
          <a:p>
            <a:r>
              <a:rPr lang="uk-UA" b="1" dirty="0"/>
              <a:t>Конкуренція</a:t>
            </a:r>
            <a:r>
              <a:rPr lang="uk-UA" dirty="0"/>
              <a:t> – характеризується досягненням індивідуальних або групових цілей і інтересів в умовах протиборства з іншими індивідами або групами та відрізняється сильною </a:t>
            </a:r>
            <a:r>
              <a:rPr lang="uk-UA" dirty="0" err="1"/>
              <a:t>залученістю</a:t>
            </a:r>
            <a:r>
              <a:rPr lang="uk-UA" dirty="0"/>
              <a:t> і частковою деперсоналізацією.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8328"/>
            <a:ext cx="8352928" cy="2082560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tx1"/>
                </a:solidFill>
              </a:rPr>
              <a:t>Д</a:t>
            </a:r>
            <a:r>
              <a:rPr lang="uk-UA" sz="2800" b="1" dirty="0" smtClean="0">
                <a:solidFill>
                  <a:schemeClr val="tx1"/>
                </a:solidFill>
              </a:rPr>
              <a:t>ва типи: 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i="1" dirty="0" smtClean="0">
                <a:solidFill>
                  <a:schemeClr val="tx1"/>
                </a:solidFill>
              </a:rPr>
              <a:t>кооперація </a:t>
            </a:r>
            <a:r>
              <a:rPr lang="uk-UA" sz="2800" i="1" dirty="0">
                <a:solidFill>
                  <a:schemeClr val="tx1"/>
                </a:solidFill>
              </a:rPr>
              <a:t>й конкуренція.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243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66896" cy="6048672"/>
          </a:xfrm>
        </p:spPr>
        <p:txBody>
          <a:bodyPr>
            <a:normAutofit/>
          </a:bodyPr>
          <a:lstStyle/>
          <a:p>
            <a:pPr algn="l"/>
            <a:r>
              <a:rPr lang="uk-UA" sz="2800" dirty="0" smtClean="0">
                <a:solidFill>
                  <a:schemeClr val="tx1"/>
                </a:solidFill>
              </a:rPr>
              <a:t>                                         </a:t>
            </a:r>
            <a:r>
              <a:rPr lang="uk-UA" sz="2800" b="1" dirty="0" smtClean="0">
                <a:solidFill>
                  <a:schemeClr val="tx1"/>
                </a:solidFill>
              </a:rPr>
              <a:t>Конфлікт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800" i="1" dirty="0">
                <a:solidFill>
                  <a:schemeClr val="tx1"/>
                </a:solidFill>
              </a:rPr>
              <a:t>З</a:t>
            </a:r>
            <a:r>
              <a:rPr lang="uk-UA" sz="1800" i="1" dirty="0" smtClean="0">
                <a:solidFill>
                  <a:schemeClr val="tx1"/>
                </a:solidFill>
              </a:rPr>
              <a:t>іткнення </a:t>
            </a:r>
            <a:r>
              <a:rPr lang="uk-UA" sz="1800" i="1" dirty="0">
                <a:solidFill>
                  <a:schemeClr val="tx1"/>
                </a:solidFill>
              </a:rPr>
              <a:t>протилежно спрямованих цілей, інтересів, позицій, думок, поглядів опонентів або суб'єктів взаємодії. 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>
                <a:solidFill>
                  <a:schemeClr val="tx1"/>
                </a:solidFill>
              </a:rPr>
              <a:t/>
            </a:r>
            <a:br>
              <a:rPr lang="uk-UA" sz="1600" dirty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>Якщо </a:t>
            </a:r>
            <a:r>
              <a:rPr lang="uk-UA" sz="1600" dirty="0">
                <a:solidFill>
                  <a:schemeClr val="tx1"/>
                </a:solidFill>
              </a:rPr>
              <a:t>конфлікти сприяють прийняттю обґрунтованих рішень і розвитку взаємин, то їх називають</a:t>
            </a:r>
            <a:r>
              <a:rPr lang="uk-UA" sz="1600" b="1" dirty="0">
                <a:solidFill>
                  <a:schemeClr val="tx1"/>
                </a:solidFill>
              </a:rPr>
              <a:t> </a:t>
            </a:r>
            <a:r>
              <a:rPr lang="uk-UA" sz="1600" b="1" i="1" dirty="0">
                <a:solidFill>
                  <a:schemeClr val="tx1"/>
                </a:solidFill>
              </a:rPr>
              <a:t>функціональними </a:t>
            </a:r>
            <a:r>
              <a:rPr lang="uk-UA" sz="1600" i="1" dirty="0">
                <a:solidFill>
                  <a:schemeClr val="tx1"/>
                </a:solidFill>
              </a:rPr>
              <a:t>(конструктивними).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>Конфлікти</a:t>
            </a:r>
            <a:r>
              <a:rPr lang="uk-UA" sz="1600" dirty="0">
                <a:solidFill>
                  <a:schemeClr val="tx1"/>
                </a:solidFill>
              </a:rPr>
              <a:t>, що перешкоджають ефективній взаємодії й прийняттю рішень, називають</a:t>
            </a:r>
            <a:r>
              <a:rPr lang="uk-UA" sz="1600" b="1" dirty="0">
                <a:solidFill>
                  <a:schemeClr val="tx1"/>
                </a:solidFill>
              </a:rPr>
              <a:t> </a:t>
            </a:r>
            <a:r>
              <a:rPr lang="uk-UA" sz="1600" b="1" i="1" dirty="0" err="1">
                <a:solidFill>
                  <a:schemeClr val="tx1"/>
                </a:solidFill>
              </a:rPr>
              <a:t>дисфункціональними</a:t>
            </a:r>
            <a:r>
              <a:rPr lang="uk-UA" sz="1600" i="1" dirty="0">
                <a:solidFill>
                  <a:schemeClr val="tx1"/>
                </a:solidFill>
              </a:rPr>
              <a:t> (деструктивними).</a:t>
            </a:r>
            <a:r>
              <a:rPr lang="uk-UA" sz="1600" dirty="0">
                <a:solidFill>
                  <a:schemeClr val="tx1"/>
                </a:solidFill>
              </a:rPr>
              <a:t> 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b="1" i="1" dirty="0" smtClean="0">
                <a:solidFill>
                  <a:schemeClr val="tx1"/>
                </a:solidFill>
              </a:rPr>
              <a:t>Реалістичн</a:t>
            </a:r>
            <a:r>
              <a:rPr lang="uk-UA" sz="1600" i="1" dirty="0" smtClean="0">
                <a:solidFill>
                  <a:schemeClr val="tx1"/>
                </a:solidFill>
              </a:rPr>
              <a:t>і</a:t>
            </a:r>
            <a:r>
              <a:rPr lang="uk-UA" sz="1600" dirty="0" smtClean="0">
                <a:solidFill>
                  <a:schemeClr val="tx1"/>
                </a:solidFill>
              </a:rPr>
              <a:t> </a:t>
            </a:r>
            <a:r>
              <a:rPr lang="uk-UA" sz="1600" dirty="0">
                <a:solidFill>
                  <a:schemeClr val="tx1"/>
                </a:solidFill>
              </a:rPr>
              <a:t>конфлікти викликані незадоволенням певних вимог учасників або несправедливим, на думку однієї або обох сторін, розподілом між ними яких-небудь переваг і спрямовані на досягнення конкретного результату. 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b="1" i="1" dirty="0" smtClean="0">
                <a:solidFill>
                  <a:schemeClr val="tx1"/>
                </a:solidFill>
              </a:rPr>
              <a:t>Нереалістичні</a:t>
            </a:r>
            <a:r>
              <a:rPr lang="uk-UA" sz="1600" i="1" dirty="0" smtClean="0">
                <a:solidFill>
                  <a:schemeClr val="tx1"/>
                </a:solidFill>
              </a:rPr>
              <a:t> </a:t>
            </a:r>
            <a:r>
              <a:rPr lang="uk-UA" sz="1600" dirty="0">
                <a:solidFill>
                  <a:schemeClr val="tx1"/>
                </a:solidFill>
              </a:rPr>
              <a:t>конфлікти мають своєю метою відкрите вираження негативних емоцій, що нагромадилися, гостра конфліктна взаємодія стає тут не засобом досягнення конкретного результату, а самоціллю. </a:t>
            </a: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r>
              <a:rPr lang="uk-UA" sz="1600" dirty="0" smtClean="0">
                <a:solidFill>
                  <a:schemeClr val="tx1"/>
                </a:solidFill>
              </a:rPr>
              <a:t/>
            </a:r>
            <a:br>
              <a:rPr lang="uk-UA" sz="1600" dirty="0" smtClean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7664" y="5517231"/>
            <a:ext cx="6237435" cy="288031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253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algn="l"/>
            <a:r>
              <a:rPr lang="uk-UA" b="1" dirty="0" err="1">
                <a:solidFill>
                  <a:srgbClr val="FF0000"/>
                </a:solidFill>
              </a:rPr>
              <a:t>Перцептивний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аспект спілкування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sz="1800" dirty="0" err="1" smtClean="0"/>
              <a:t>Перцептивна</a:t>
            </a:r>
            <a:r>
              <a:rPr lang="uk-UA" sz="1800" dirty="0" smtClean="0"/>
              <a:t> </a:t>
            </a:r>
            <a:r>
              <a:rPr lang="uk-UA" sz="1800" dirty="0"/>
              <a:t>сторона спілкування, як вже зазначалося, полягає у сприйняття й пізнанні один одного партнерами по спілкуванню й установлення на цій основі </a:t>
            </a:r>
            <a:r>
              <a:rPr lang="uk-UA" sz="1800" dirty="0" smtClean="0"/>
              <a:t> </a:t>
            </a:r>
            <a:br>
              <a:rPr lang="uk-UA" sz="1800" dirty="0" smtClean="0"/>
            </a:br>
            <a:r>
              <a:rPr lang="uk-UA" sz="1800" dirty="0" smtClean="0"/>
              <a:t>взаєморозуміння</a:t>
            </a:r>
            <a:r>
              <a:rPr lang="uk-UA" sz="1800" dirty="0"/>
              <a:t>. 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b="1" i="1" dirty="0" smtClean="0">
                <a:solidFill>
                  <a:schemeClr val="tx1"/>
                </a:solidFill>
              </a:rPr>
              <a:t>Ідентифікація </a:t>
            </a:r>
            <a:r>
              <a:rPr lang="uk-UA" sz="1800" dirty="0" err="1" smtClean="0">
                <a:solidFill>
                  <a:schemeClr val="tx1"/>
                </a:solidFill>
              </a:rPr>
              <a:t>–</a:t>
            </a:r>
            <a:r>
              <a:rPr lang="uk-UA" sz="1800" i="1" dirty="0" err="1" smtClean="0">
                <a:solidFill>
                  <a:schemeClr val="tx1"/>
                </a:solidFill>
              </a:rPr>
              <a:t>ототожнення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i="1" dirty="0">
                <a:solidFill>
                  <a:schemeClr val="tx1"/>
                </a:solidFill>
              </a:rPr>
              <a:t>себе з </a:t>
            </a:r>
            <a:r>
              <a:rPr lang="uk-UA" sz="1800" i="1" dirty="0" smtClean="0">
                <a:solidFill>
                  <a:schemeClr val="tx1"/>
                </a:solidFill>
              </a:rPr>
              <a:t>іншим.</a:t>
            </a:r>
            <a:br>
              <a:rPr lang="uk-UA" sz="1800" i="1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/>
            </a:r>
            <a:br>
              <a:rPr lang="uk-UA" sz="1800" i="1" dirty="0" smtClean="0">
                <a:solidFill>
                  <a:schemeClr val="tx1"/>
                </a:solidFill>
              </a:rPr>
            </a:br>
            <a:r>
              <a:rPr lang="uk-UA" sz="1800" b="1" i="1" dirty="0" smtClean="0">
                <a:solidFill>
                  <a:schemeClr val="tx1"/>
                </a:solidFill>
              </a:rPr>
              <a:t>Рефлексія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–</a:t>
            </a:r>
            <a:r>
              <a:rPr lang="uk-UA" sz="1800" i="1" dirty="0">
                <a:solidFill>
                  <a:schemeClr val="tx1"/>
                </a:solidFill>
              </a:rPr>
              <a:t> усвідомлення </a:t>
            </a:r>
            <a:r>
              <a:rPr lang="uk-UA" sz="1800" i="1" dirty="0" smtClean="0">
                <a:solidFill>
                  <a:schemeClr val="tx1"/>
                </a:solidFill>
              </a:rPr>
              <a:t> партнера по </a:t>
            </a:r>
            <a:r>
              <a:rPr lang="uk-UA" sz="1800" i="1" dirty="0">
                <a:solidFill>
                  <a:schemeClr val="tx1"/>
                </a:solidFill>
              </a:rPr>
              <a:t>спілкуванню.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b="1" i="1" dirty="0" err="1" smtClean="0">
                <a:solidFill>
                  <a:schemeClr val="tx1"/>
                </a:solidFill>
              </a:rPr>
              <a:t>Стереотипізація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i="1" dirty="0" err="1" smtClean="0">
                <a:solidFill>
                  <a:schemeClr val="tx1"/>
                </a:solidFill>
              </a:rPr>
              <a:t>–уявлення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i="1" dirty="0">
                <a:solidFill>
                  <a:schemeClr val="tx1"/>
                </a:solidFill>
              </a:rPr>
              <a:t>про </a:t>
            </a:r>
            <a:r>
              <a:rPr lang="uk-UA" sz="1800" i="1" dirty="0" smtClean="0">
                <a:solidFill>
                  <a:schemeClr val="tx1"/>
                </a:solidFill>
              </a:rPr>
              <a:t>людину</a:t>
            </a:r>
            <a:r>
              <a:rPr lang="uk-UA" sz="1800" i="1" dirty="0">
                <a:solidFill>
                  <a:schemeClr val="tx1"/>
                </a:solidFill>
              </a:rPr>
              <a:t>.</a:t>
            </a:r>
            <a:r>
              <a:rPr lang="uk-UA" sz="1800" i="1" dirty="0" smtClean="0">
                <a:solidFill>
                  <a:schemeClr val="tx1"/>
                </a:solidFill>
              </a:rPr>
              <a:t/>
            </a:r>
            <a:br>
              <a:rPr lang="uk-UA" sz="1800" i="1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/>
            </a:r>
            <a:br>
              <a:rPr lang="uk-UA" sz="1800" i="1" dirty="0" smtClean="0">
                <a:solidFill>
                  <a:schemeClr val="tx1"/>
                </a:solidFill>
              </a:rPr>
            </a:br>
            <a:r>
              <a:rPr lang="uk-UA" sz="1800" b="1" i="1" dirty="0" smtClean="0">
                <a:solidFill>
                  <a:schemeClr val="tx1"/>
                </a:solidFill>
              </a:rPr>
              <a:t>Фундаментальна помилка атрибуції - </a:t>
            </a:r>
            <a:r>
              <a:rPr lang="uk-UA" sz="1800" i="1" dirty="0" smtClean="0">
                <a:solidFill>
                  <a:schemeClr val="tx1"/>
                </a:solidFill>
              </a:rPr>
              <a:t>недооцінка при </a:t>
            </a:r>
            <a:r>
              <a:rPr lang="uk-UA" sz="1800" i="1" dirty="0">
                <a:solidFill>
                  <a:schemeClr val="tx1"/>
                </a:solidFill>
              </a:rPr>
              <a:t>оцінюванні себе і </a:t>
            </a:r>
            <a:r>
              <a:rPr lang="uk-UA" sz="1800" i="1" dirty="0" smtClean="0">
                <a:solidFill>
                  <a:schemeClr val="tx1"/>
                </a:solidFill>
              </a:rPr>
              <a:t>переоцінка </a:t>
            </a:r>
            <a:r>
              <a:rPr lang="uk-UA" sz="1800" i="1" dirty="0">
                <a:solidFill>
                  <a:schemeClr val="tx1"/>
                </a:solidFill>
              </a:rPr>
              <a:t>при оцінці інших.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b="1" i="1" dirty="0" smtClean="0">
                <a:solidFill>
                  <a:schemeClr val="tx1"/>
                </a:solidFill>
              </a:rPr>
              <a:t>Атракції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dirty="0" err="1" smtClean="0">
                <a:solidFill>
                  <a:schemeClr val="tx1"/>
                </a:solidFill>
              </a:rPr>
              <a:t>–</a:t>
            </a:r>
            <a:r>
              <a:rPr lang="uk-UA" sz="1800" i="1" dirty="0" err="1" smtClean="0">
                <a:solidFill>
                  <a:schemeClr val="tx1"/>
                </a:solidFill>
              </a:rPr>
              <a:t>формування</a:t>
            </a:r>
            <a:r>
              <a:rPr lang="uk-UA" sz="1800" i="1" dirty="0" smtClean="0">
                <a:solidFill>
                  <a:schemeClr val="tx1"/>
                </a:solidFill>
              </a:rPr>
              <a:t> </a:t>
            </a:r>
            <a:r>
              <a:rPr lang="uk-UA" sz="1800" i="1" dirty="0">
                <a:solidFill>
                  <a:schemeClr val="tx1"/>
                </a:solidFill>
              </a:rPr>
              <a:t>привабливості </a:t>
            </a:r>
            <a:r>
              <a:rPr lang="uk-UA" sz="1800" i="1" dirty="0" smtClean="0">
                <a:solidFill>
                  <a:schemeClr val="tx1"/>
                </a:solidFill>
              </a:rPr>
              <a:t>людини.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3933056"/>
            <a:ext cx="8568952" cy="21602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051720" y="2132856"/>
            <a:ext cx="57606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3923928" y="2132856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796136" y="2132856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8543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992888" cy="5328592"/>
          </a:xfrm>
        </p:spPr>
        <p:txBody>
          <a:bodyPr>
            <a:normAutofit fontScale="90000"/>
          </a:bodyPr>
          <a:lstStyle/>
          <a:p>
            <a:r>
              <a:rPr lang="uk-UA" sz="6600" dirty="0" smtClean="0"/>
              <a:t/>
            </a:r>
            <a:br>
              <a:rPr lang="uk-UA" sz="6600" dirty="0" smtClean="0"/>
            </a:br>
            <a:r>
              <a:rPr lang="ru-RU" sz="6600" dirty="0" smtClean="0">
                <a:solidFill>
                  <a:schemeClr val="tx1"/>
                </a:solidFill>
              </a:rPr>
              <a:t>План</a:t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dirty="0" smtClean="0">
                <a:solidFill>
                  <a:schemeClr val="tx1"/>
                </a:solidFill>
              </a:rPr>
              <a:t>- </a:t>
            </a:r>
            <a:r>
              <a:rPr lang="uk-UA" sz="3200" dirty="0" smtClean="0">
                <a:solidFill>
                  <a:schemeClr val="tx1"/>
                </a:solidFill>
              </a:rPr>
              <a:t>Комунікативний </a:t>
            </a:r>
            <a:r>
              <a:rPr lang="uk-UA" sz="3200" dirty="0">
                <a:solidFill>
                  <a:schemeClr val="tx1"/>
                </a:solidFill>
              </a:rPr>
              <a:t>аспект </a:t>
            </a:r>
            <a:r>
              <a:rPr lang="uk-UA" sz="3200" dirty="0" smtClean="0">
                <a:solidFill>
                  <a:schemeClr val="tx1"/>
                </a:solidFill>
              </a:rPr>
              <a:t>спілкування.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6600" dirty="0" smtClean="0">
                <a:solidFill>
                  <a:schemeClr val="tx1"/>
                </a:solidFill>
              </a:rPr>
              <a:t>- </a:t>
            </a:r>
            <a:r>
              <a:rPr lang="uk-UA" sz="3200" dirty="0" smtClean="0">
                <a:solidFill>
                  <a:schemeClr val="tx1"/>
                </a:solidFill>
              </a:rPr>
              <a:t>Інтерактивний </a:t>
            </a:r>
            <a:r>
              <a:rPr lang="uk-UA" sz="3200" dirty="0">
                <a:solidFill>
                  <a:schemeClr val="tx1"/>
                </a:solidFill>
              </a:rPr>
              <a:t>аспект </a:t>
            </a:r>
            <a:r>
              <a:rPr lang="uk-UA" sz="3200" dirty="0" smtClean="0">
                <a:solidFill>
                  <a:schemeClr val="tx1"/>
                </a:solidFill>
              </a:rPr>
              <a:t>спілкування.</a:t>
            </a:r>
            <a:br>
              <a:rPr lang="uk-UA" sz="3200" dirty="0" smtClean="0">
                <a:solidFill>
                  <a:schemeClr val="tx1"/>
                </a:solidFill>
              </a:rPr>
            </a:br>
            <a:r>
              <a:rPr lang="uk-UA" sz="6600" dirty="0" smtClean="0">
                <a:solidFill>
                  <a:schemeClr val="tx1"/>
                </a:solidFill>
              </a:rPr>
              <a:t>- </a:t>
            </a:r>
            <a:r>
              <a:rPr lang="uk-UA" sz="3200" dirty="0" err="1" smtClean="0">
                <a:solidFill>
                  <a:schemeClr val="tx1"/>
                </a:solidFill>
              </a:rPr>
              <a:t>Перцептивний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>
                <a:solidFill>
                  <a:schemeClr val="tx1"/>
                </a:solidFill>
              </a:rPr>
              <a:t>аспект </a:t>
            </a:r>
            <a:r>
              <a:rPr lang="uk-UA" sz="3200" dirty="0" smtClean="0">
                <a:solidFill>
                  <a:schemeClr val="tx1"/>
                </a:solidFill>
              </a:rPr>
              <a:t>спілкування.</a:t>
            </a:r>
            <a:r>
              <a:rPr lang="ru-RU" sz="6600" dirty="0" smtClean="0">
                <a:solidFill>
                  <a:schemeClr val="tx1"/>
                </a:solidFill>
              </a:rPr>
              <a:t/>
            </a:r>
            <a:br>
              <a:rPr lang="ru-RU" sz="6600" dirty="0" smtClean="0">
                <a:solidFill>
                  <a:schemeClr val="tx1"/>
                </a:solidFill>
              </a:rPr>
            </a:b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191352"/>
          </a:xfrm>
        </p:spPr>
        <p:txBody>
          <a:bodyPr>
            <a:normAutofit fontScale="40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5149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3" cy="5112568"/>
          </a:xfrm>
        </p:spPr>
        <p:txBody>
          <a:bodyPr>
            <a:normAutofit lnSpcReduction="10000"/>
          </a:bodyPr>
          <a:lstStyle/>
          <a:p>
            <a:r>
              <a:rPr lang="uk-UA" sz="2000" b="1" i="1" dirty="0"/>
              <a:t>Спілкування</a:t>
            </a:r>
            <a:r>
              <a:rPr lang="uk-UA" sz="2000" i="1" dirty="0"/>
              <a:t> - це складний багатоплановий процес встановлення й розвитку контактів між людьми, породжуваний потребою спільної діяльності й обміну інформацією, що включає в себе вироблення єдиної стратегії взаємодії, сприйняття й розуміння іншої людини</a:t>
            </a:r>
            <a:r>
              <a:rPr lang="uk-UA" sz="2000" dirty="0"/>
              <a:t>.</a:t>
            </a:r>
            <a:endParaRPr lang="ru-RU" sz="2000" dirty="0"/>
          </a:p>
          <a:p>
            <a:pPr algn="ctr"/>
            <a:r>
              <a:rPr lang="uk-UA" b="1" u="sng" dirty="0" smtClean="0"/>
              <a:t>Три взаємозалежні сторони</a:t>
            </a:r>
            <a:r>
              <a:rPr lang="uk-UA" u="sng" dirty="0" smtClean="0"/>
              <a:t>:</a:t>
            </a:r>
          </a:p>
          <a:p>
            <a:r>
              <a:rPr lang="uk-UA" b="1" i="1" dirty="0"/>
              <a:t>Комунікативна</a:t>
            </a:r>
            <a:r>
              <a:rPr lang="uk-UA" i="1" dirty="0"/>
              <a:t> сторона</a:t>
            </a:r>
            <a:r>
              <a:rPr lang="uk-UA" dirty="0"/>
              <a:t> спілкування, або комунікація у вузькому змісті слова, полягає в обміні інформацією між індивідами, що спілкуються. </a:t>
            </a:r>
            <a:endParaRPr lang="ru-RU" dirty="0"/>
          </a:p>
          <a:p>
            <a:r>
              <a:rPr lang="uk-UA" b="1" i="1" dirty="0"/>
              <a:t>Інтерактивна</a:t>
            </a:r>
            <a:r>
              <a:rPr lang="uk-UA" i="1" dirty="0"/>
              <a:t> сторона</a:t>
            </a:r>
            <a:r>
              <a:rPr lang="uk-UA" dirty="0"/>
              <a:t> полягає в організації взаємодії між індивідами, що спілкуються, тобто в обміні не тільки знаннями, ідеями, але й діями. </a:t>
            </a:r>
            <a:endParaRPr lang="ru-RU" dirty="0"/>
          </a:p>
          <a:p>
            <a:r>
              <a:rPr lang="uk-UA" b="1" i="1" dirty="0" err="1"/>
              <a:t>Перцептивна</a:t>
            </a:r>
            <a:r>
              <a:rPr lang="uk-UA" i="1" dirty="0"/>
              <a:t> сторона</a:t>
            </a:r>
            <a:r>
              <a:rPr lang="uk-UA" dirty="0"/>
              <a:t> спілкування означає процес сприйняття й пізнання один одного партнерами по спілкуванню й установлення на цій основі взаєморозуміння.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Комунікативний аспект спілкування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03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435280" cy="6259024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chemeClr val="tx1"/>
                </a:solidFill>
              </a:rPr>
              <a:t>К</a:t>
            </a:r>
            <a:r>
              <a:rPr lang="uk-UA" sz="4000" b="1" dirty="0" smtClean="0">
                <a:solidFill>
                  <a:schemeClr val="tx1"/>
                </a:solidFill>
              </a:rPr>
              <a:t>омунікативні бар’єри</a:t>
            </a:r>
            <a:r>
              <a:rPr lang="uk-UA" sz="2800" dirty="0" smtClean="0">
                <a:solidFill>
                  <a:schemeClr val="tx1"/>
                </a:solidFill>
              </a:rPr>
              <a:t/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Бар'єри</a:t>
            </a:r>
            <a:r>
              <a:rPr lang="uk-UA" sz="1800" i="1" dirty="0">
                <a:solidFill>
                  <a:schemeClr val="tx1"/>
                </a:solidFill>
              </a:rPr>
              <a:t>, пов'язані із комунікативними особливостями учасників взаємодії, мають соціальний або психологічний характер.</a:t>
            </a:r>
            <a:r>
              <a:rPr lang="ru-RU" sz="1800" i="1" dirty="0">
                <a:solidFill>
                  <a:schemeClr val="tx1"/>
                </a:solidFill>
              </a:rPr>
              <a:t/>
            </a:r>
            <a:br>
              <a:rPr lang="ru-RU" sz="1800" i="1" dirty="0">
                <a:solidFill>
                  <a:schemeClr val="tx1"/>
                </a:solidFill>
              </a:rPr>
            </a:br>
            <a:r>
              <a:rPr lang="ru-RU" sz="1800" i="1" dirty="0" smtClean="0">
                <a:solidFill>
                  <a:schemeClr val="tx1"/>
                </a:solidFill>
              </a:rPr>
              <a:t/>
            </a:r>
            <a:br>
              <a:rPr lang="ru-RU" sz="1800" i="1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- </a:t>
            </a:r>
            <a:r>
              <a:rPr lang="uk-UA" sz="2800" i="1" dirty="0" smtClean="0">
                <a:solidFill>
                  <a:schemeClr val="tx1"/>
                </a:solidFill>
              </a:rPr>
              <a:t>бар’єри </a:t>
            </a:r>
            <a:r>
              <a:rPr lang="uk-UA" sz="2800" i="1" dirty="0">
                <a:solidFill>
                  <a:schemeClr val="tx1"/>
                </a:solidFill>
              </a:rPr>
              <a:t>ставлення, </a:t>
            </a:r>
            <a:r>
              <a:rPr lang="uk-UA" sz="2800" i="1" dirty="0" smtClean="0">
                <a:solidFill>
                  <a:schemeClr val="tx1"/>
                </a:solidFill>
              </a:rPr>
              <a:t/>
            </a:r>
            <a:br>
              <a:rPr lang="uk-UA" sz="2800" i="1" dirty="0" smtClean="0">
                <a:solidFill>
                  <a:schemeClr val="tx1"/>
                </a:solidFill>
              </a:rPr>
            </a:br>
            <a:r>
              <a:rPr lang="uk-UA" sz="2800" i="1" dirty="0" smtClean="0">
                <a:solidFill>
                  <a:schemeClr val="tx1"/>
                </a:solidFill>
              </a:rPr>
              <a:t>- розуміння</a:t>
            </a:r>
            <a:br>
              <a:rPr lang="uk-UA" sz="2800" i="1" dirty="0" smtClean="0">
                <a:solidFill>
                  <a:schemeClr val="tx1"/>
                </a:solidFill>
              </a:rPr>
            </a:br>
            <a:r>
              <a:rPr lang="uk-UA" sz="2800" i="1" dirty="0" smtClean="0">
                <a:solidFill>
                  <a:schemeClr val="tx1"/>
                </a:solidFill>
              </a:rPr>
              <a:t> - соціально-культурні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3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8328"/>
            <a:ext cx="8291264" cy="6187016"/>
          </a:xfrm>
        </p:spPr>
        <p:txBody>
          <a:bodyPr>
            <a:normAutofit fontScale="90000"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uk-UA" sz="2400" b="1" dirty="0">
                <a:solidFill>
                  <a:schemeClr val="tx1"/>
                </a:solidFill>
              </a:rPr>
              <a:t>Бар’єри ставлення</a:t>
            </a:r>
            <a:r>
              <a:rPr lang="uk-UA" sz="2400" dirty="0">
                <a:solidFill>
                  <a:schemeClr val="tx1"/>
                </a:solidFill>
              </a:rPr>
              <a:t> можуть виникати через особливі соціально-психологічні стосунки, які склалися між партнерами (антипатія, недовіра тощо), а також через своєрідний «фільтр» довіри чи недовіри. 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Причому </a:t>
            </a:r>
            <a:r>
              <a:rPr lang="uk-UA" sz="2400" dirty="0">
                <a:solidFill>
                  <a:schemeClr val="tx1"/>
                </a:solidFill>
              </a:rPr>
              <a:t>фільтр діє таким чином, що цілком достовірна інформація може стати неприйнятною, а хибна, навпаки, прийнятною. 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Засоби</a:t>
            </a:r>
            <a:r>
              <a:rPr lang="uk-UA" sz="2400" dirty="0">
                <a:solidFill>
                  <a:schemeClr val="tx1"/>
                </a:solidFill>
              </a:rPr>
              <a:t>, які допомагають послабити дію фільтрів і прийняти інформацію, називаються –  </a:t>
            </a:r>
            <a:r>
              <a:rPr lang="uk-UA" sz="2400" i="1" dirty="0" err="1">
                <a:solidFill>
                  <a:schemeClr val="tx1"/>
                </a:solidFill>
              </a:rPr>
              <a:t>фасцинативними</a:t>
            </a:r>
            <a:r>
              <a:rPr lang="uk-UA" sz="2400" i="1" dirty="0">
                <a:solidFill>
                  <a:schemeClr val="tx1"/>
                </a:solidFill>
              </a:rPr>
              <a:t> </a:t>
            </a:r>
            <a:r>
              <a:rPr lang="uk-UA" sz="2400" i="1" dirty="0" smtClean="0">
                <a:solidFill>
                  <a:schemeClr val="tx1"/>
                </a:solidFill>
              </a:rPr>
              <a:t>. </a:t>
            </a:r>
            <a:br>
              <a:rPr lang="uk-UA" sz="2400" i="1" dirty="0" smtClean="0">
                <a:solidFill>
                  <a:schemeClr val="tx1"/>
                </a:solidFill>
              </a:rPr>
            </a:br>
            <a:r>
              <a:rPr lang="uk-UA" sz="2400" i="1" dirty="0" smtClean="0">
                <a:solidFill>
                  <a:schemeClr val="tx1"/>
                </a:solidFill>
              </a:rPr>
              <a:t/>
            </a:r>
            <a:br>
              <a:rPr lang="uk-UA" sz="2400" i="1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Засоби </a:t>
            </a:r>
            <a:r>
              <a:rPr lang="uk-UA" sz="2400" dirty="0" err="1">
                <a:solidFill>
                  <a:schemeClr val="tx1"/>
                </a:solidFill>
              </a:rPr>
              <a:t>фасцинації</a:t>
            </a:r>
            <a:r>
              <a:rPr lang="uk-UA" sz="2400" dirty="0">
                <a:solidFill>
                  <a:schemeClr val="tx1"/>
                </a:solidFill>
              </a:rPr>
              <a:t> відіграють роль додаткового фону, підсилювача інформації. </a:t>
            </a: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/>
            </a:r>
            <a:br>
              <a:rPr lang="uk-UA" sz="2400" dirty="0" smtClean="0">
                <a:solidFill>
                  <a:schemeClr val="tx1"/>
                </a:solidFill>
              </a:rPr>
            </a:br>
            <a:r>
              <a:rPr lang="uk-UA" sz="2400" dirty="0" smtClean="0">
                <a:solidFill>
                  <a:schemeClr val="tx1"/>
                </a:solidFill>
              </a:rPr>
              <a:t>Як </a:t>
            </a:r>
            <a:r>
              <a:rPr lang="uk-UA" sz="2400" dirty="0">
                <a:solidFill>
                  <a:schemeClr val="tx1"/>
                </a:solidFill>
              </a:rPr>
              <a:t>зразок </a:t>
            </a:r>
            <a:r>
              <a:rPr lang="uk-UA" sz="2400" dirty="0" err="1">
                <a:solidFill>
                  <a:schemeClr val="tx1"/>
                </a:solidFill>
              </a:rPr>
              <a:t>фасцинації</a:t>
            </a:r>
            <a:r>
              <a:rPr lang="uk-UA" sz="2400" dirty="0">
                <a:solidFill>
                  <a:schemeClr val="tx1"/>
                </a:solidFill>
              </a:rPr>
              <a:t> може слугувати музичний супровід повідомлення.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781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435280" cy="6115008"/>
          </a:xfrm>
        </p:spPr>
        <p:txBody>
          <a:bodyPr>
            <a:normAutofit fontScale="90000"/>
          </a:bodyPr>
          <a:lstStyle/>
          <a:p>
            <a:pPr marL="285750" indent="-285750" algn="l">
              <a:buFont typeface="Arial" pitchFamily="34" charset="0"/>
              <a:buChar char="•"/>
            </a:pPr>
            <a:r>
              <a:rPr lang="uk-UA" sz="3100" b="1" dirty="0">
                <a:solidFill>
                  <a:schemeClr val="tx1"/>
                </a:solidFill>
              </a:rPr>
              <a:t>Бар’єри</a:t>
            </a:r>
            <a:r>
              <a:rPr lang="uk-UA" sz="3100" b="1" i="1" dirty="0">
                <a:solidFill>
                  <a:schemeClr val="tx1"/>
                </a:solidFill>
              </a:rPr>
              <a:t> </a:t>
            </a:r>
            <a:r>
              <a:rPr lang="uk-UA" sz="3100" b="1" dirty="0">
                <a:solidFill>
                  <a:schemeClr val="tx1"/>
                </a:solidFill>
              </a:rPr>
              <a:t>розуміння</a:t>
            </a:r>
            <a:r>
              <a:rPr lang="uk-UA" sz="3100" dirty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пов’язані із змістовними і формальними характеристиками самого повідомлення (фонетичними, стилістичними, семантичними), а також логікою його побудови. Розрізнять такі види бар’єру розуміння: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фонетичний</a:t>
            </a:r>
            <a:r>
              <a:rPr lang="uk-UA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– пов’язаний з особливостями мови того, хто говорить, і виникає тоді, коли учасники комунікативного процесу розмовляють різними мовами й діалектами, мають суттєві дефекти мови та дикції, перекручену граматичну побудову висловлювань. Цей бар'єр можуть породити також невиразне мовлення, зловживання великою кількістю звуків-паразитів, мова-скоромовка або дуже голосна розмова. особливості вимови, швидкість, діалект;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стилістичний</a:t>
            </a:r>
            <a:r>
              <a:rPr lang="uk-UA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>
                <a:solidFill>
                  <a:schemeClr val="tx1"/>
                </a:solidFill>
              </a:rPr>
              <a:t>– виникає в разі невідповідності стилю мови комунікатора й ситуації спілкування або стилю мови й актуального психологічного стану реципієнта. Також виникає за умови, коли форма комунікації та її зміст не відповідають одне одному;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семантичний </a:t>
            </a:r>
            <a:r>
              <a:rPr lang="uk-UA" sz="1800" dirty="0">
                <a:solidFill>
                  <a:schemeClr val="tx1"/>
                </a:solidFill>
              </a:rPr>
              <a:t>– має місце тоді, коли партнери користуються одними й тими ж знаками (і словами також) для позначення абсолютно різних мовлень. Це проблема жаргонів і сленгів, обмеженого лексикону в одного з співрозмовників; 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uk-UA" sz="1800" i="1" dirty="0" smtClean="0">
                <a:solidFill>
                  <a:schemeClr val="tx1"/>
                </a:solidFill>
              </a:rPr>
              <a:t>логічний </a:t>
            </a:r>
            <a:r>
              <a:rPr lang="uk-UA" sz="1800" dirty="0">
                <a:solidFill>
                  <a:schemeClr val="tx1"/>
                </a:solidFill>
              </a:rPr>
              <a:t>– основна проблема, яка закладена в нерозумінні, пов'язана з особливостями мислення реципієнта. Судження можуть бути плутаними або  суперечливими.</a:t>
            </a:r>
            <a:r>
              <a:rPr lang="ru-RU" sz="1800" dirty="0">
                <a:solidFill>
                  <a:schemeClr val="tx1"/>
                </a:solidFill>
              </a:rPr>
              <a:t/>
            </a:r>
            <a:br>
              <a:rPr lang="ru-RU" sz="1800" dirty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9970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187016"/>
          </a:xfrm>
        </p:spPr>
        <p:txBody>
          <a:bodyPr>
            <a:normAutofit/>
          </a:bodyPr>
          <a:lstStyle/>
          <a:p>
            <a:pPr marL="571500" indent="-571500" algn="l">
              <a:buFont typeface="Arial" pitchFamily="34" charset="0"/>
              <a:buChar char="•"/>
            </a:pPr>
            <a:r>
              <a:rPr lang="uk-UA" sz="3600" b="1" dirty="0">
                <a:solidFill>
                  <a:schemeClr val="tx1"/>
                </a:solidFill>
              </a:rPr>
              <a:t>Соціально-культурн</a:t>
            </a:r>
            <a:r>
              <a:rPr lang="uk-UA" sz="3600" dirty="0">
                <a:solidFill>
                  <a:schemeClr val="tx1"/>
                </a:solidFill>
              </a:rPr>
              <a:t>і бар’єри пов’язані з належністю суб’єктів комунікації до різних соціальних, культурних, національних, релігійних, професійних груп.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r>
              <a:rPr lang="uk-UA" sz="3600" dirty="0">
                <a:solidFill>
                  <a:schemeClr val="tx1"/>
                </a:solidFill>
              </a:rPr>
              <a:t> 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34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874648"/>
          </a:xfrm>
        </p:spPr>
        <p:txBody>
          <a:bodyPr>
            <a:noAutofit/>
          </a:bodyPr>
          <a:lstStyle/>
          <a:p>
            <a:r>
              <a:rPr lang="uk-UA" sz="8000" dirty="0" smtClean="0">
                <a:solidFill>
                  <a:schemeClr val="tx1"/>
                </a:solidFill>
              </a:rPr>
              <a:t/>
            </a:r>
            <a:br>
              <a:rPr lang="uk-UA" sz="8000" dirty="0" smtClean="0">
                <a:solidFill>
                  <a:schemeClr val="tx1"/>
                </a:solidFill>
              </a:rPr>
            </a:br>
            <a:r>
              <a:rPr lang="uk-UA" sz="8000" dirty="0">
                <a:solidFill>
                  <a:schemeClr val="tx1"/>
                </a:solidFill>
              </a:rPr>
              <a:t/>
            </a:r>
            <a:br>
              <a:rPr lang="uk-UA" sz="8000" dirty="0">
                <a:solidFill>
                  <a:schemeClr val="tx1"/>
                </a:solidFill>
              </a:rPr>
            </a:br>
            <a:r>
              <a:rPr lang="uk-UA" sz="8000" dirty="0" smtClean="0">
                <a:solidFill>
                  <a:schemeClr val="tx1"/>
                </a:solidFill>
              </a:rPr>
              <a:t>Види </a:t>
            </a:r>
            <a:r>
              <a:rPr lang="uk-UA" sz="8000" dirty="0">
                <a:solidFill>
                  <a:schemeClr val="tx1"/>
                </a:solidFill>
              </a:rPr>
              <a:t>комунікації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60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052736"/>
            <a:ext cx="7380808" cy="5073427"/>
          </a:xfrm>
        </p:spPr>
        <p:txBody>
          <a:bodyPr/>
          <a:lstStyle/>
          <a:p>
            <a:pPr marL="0" indent="0" algn="ctr">
              <a:buNone/>
            </a:pPr>
            <a:r>
              <a:rPr lang="uk-UA" sz="3200" b="1" dirty="0" smtClean="0"/>
              <a:t>1. Вербальна </a:t>
            </a:r>
            <a:r>
              <a:rPr lang="uk-UA" sz="3200" b="1" dirty="0"/>
              <a:t>комунікація</a:t>
            </a:r>
            <a:r>
              <a:rPr lang="uk-UA" sz="3200" dirty="0"/>
              <a:t> використовує у якості знакової системи людське мовлення, тобто систему фонетичних знаків. За допомогою мовлення здійснюються кодування й декодування інформації: комунікатор у процесі говоріння кодує, а реципієнт у процесі слухання декодує цю інформацію.</a:t>
            </a:r>
            <a:endParaRPr lang="ru-RU" sz="32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254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122</TotalTime>
  <Words>327</Words>
  <Application>Microsoft Office PowerPoint</Application>
  <PresentationFormat>Экран (4:3)</PresentationFormat>
  <Paragraphs>28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Загальна характеристика процесу спілкування</vt:lpstr>
      <vt:lpstr> План - Комунікативний аспект спілкування. - Інтерактивний аспект спілкування. - Перцептивний аспект спілкування. </vt:lpstr>
      <vt:lpstr>Комунікативний аспект спілкування</vt:lpstr>
      <vt:lpstr>Комунікативні бар’єри Бар'єри, пов'язані із комунікативними особливостями учасників взаємодії, мають соціальний або психологічний характер.  - бар’єри ставлення,  - розуміння  - соціально-культурні. </vt:lpstr>
      <vt:lpstr>Бар’єри ставлення можуть виникати через особливі соціально-психологічні стосунки, які склалися між партнерами (антипатія, недовіра тощо), а також через своєрідний «фільтр» довіри чи недовіри.   Причому фільтр діє таким чином, що цілком достовірна інформація може стати неприйнятною, а хибна, навпаки, прийнятною.   Засоби, які допомагають послабити дію фільтрів і прийняти інформацію, називаються –  фасцинативними .   Засоби фасцинації відіграють роль додаткового фону, підсилювача інформації.   Як зразок фасцинації може слугувати музичний супровід повідомлення. </vt:lpstr>
      <vt:lpstr>Бар’єри розуміння пов’язані із змістовними і формальними характеристиками самого повідомлення (фонетичними, стилістичними, семантичними), а також логікою його побудови. Розрізнять такі види бар’єру розуміння:  фонетичний – пов’язаний з особливостями мови того, хто говорить, і виникає тоді, коли учасники комунікативного процесу розмовляють різними мовами й діалектами, мають суттєві дефекти мови та дикції, перекручену граматичну побудову висловлювань. Цей бар'єр можуть породити також невиразне мовлення, зловживання великою кількістю звуків-паразитів, мова-скоромовка або дуже голосна розмова. особливості вимови, швидкість, діалект;  стилістичний – виникає в разі невідповідності стилю мови комунікатора й ситуації спілкування або стилю мови й актуального психологічного стану реципієнта. Також виникає за умови, коли форма комунікації та її зміст не відповідають одне одному;  семантичний – має місце тоді, коли партнери користуються одними й тими ж знаками (і словами також) для позначення абсолютно різних мовлень. Це проблема жаргонів і сленгів, обмеженого лексикону в одного з співрозмовників;   логічний – основна проблема, яка закладена в нерозумінні, пов'язана з особливостями мислення реципієнта. Судження можуть бути плутаними або  суперечливими. </vt:lpstr>
      <vt:lpstr>Соціально-культурні бар’єри пов’язані з належністю суб’єктів комунікації до різних соціальних, культурних, національних, релігійних, професійних груп.   </vt:lpstr>
      <vt:lpstr>  Види комунікації</vt:lpstr>
      <vt:lpstr> </vt:lpstr>
      <vt:lpstr>2.Невербальна комунікація включає наступні основні знакові системи: 1. Оптико-кінестетична (кінесика): жести – жестові рухи окремих частин тіла; міміка – рухи м’язів обличчя; пантоміміка – моторика всього тіла і пози, постава, нахили, хода; контакт очей; одяг.  2. Акустична: паралінгвістика – це система вокалізації, тобто якість голосу, його діапазон, тональність;  екстралінгвістика – включення в мовлення пауз, темпу, покахикування, плачу, сміху.  3. Тактико-кінестетична (тахесика): дотики; рукостискання; поцілунки.  4. Ольфакторна: запах тіла; запах косметики.  5. Просторово-часова (проксеміка): відстань між суб’єктами; тривалість комунікації. </vt:lpstr>
      <vt:lpstr>Інтерактивний аспект спілкування</vt:lpstr>
      <vt:lpstr>Два типи:  кооперація й конкуренція. </vt:lpstr>
      <vt:lpstr>                                         Конфлікт Зіткнення протилежно спрямованих цілей, інтересів, позицій, думок, поглядів опонентів або суб'єктів взаємодії.   Якщо конфлікти сприяють прийняттю обґрунтованих рішень і розвитку взаємин, то їх називають функціональними (конструктивними).   Конфлікти, що перешкоджають ефективній взаємодії й прийняттю рішень, називають дисфункціональними (деструктивними).   Реалістичні конфлікти викликані незадоволенням певних вимог учасників або несправедливим, на думку однієї або обох сторін, розподілом між ними яких-небудь переваг і спрямовані на досягнення конкретного результату.   Нереалістичні конфлікти мають своєю метою відкрите вираження негативних емоцій, що нагромадилися, гостра конфліктна взаємодія стає тут не засобом досягнення конкретного результату, а самоціллю.   </vt:lpstr>
      <vt:lpstr>Перцептивний аспект спілкування  Перцептивна сторона спілкування, як вже зазначалося, полягає у сприйняття й пізнанні один одного партнерами по спілкуванню й установлення на цій основі   взаєморозуміння.    Ідентифікація –ототожнення себе з іншим.  Рефлексія – усвідомлення  партнера по спілкуванню.  Стереотипізація –уявлення про людину.  Фундаментальна помилка атрибуції - недооцінка при оцінюванні себе і переоцінка при оцінці інших.  Атракції –формування привабливості людини.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характеристика процесу спілкування</dc:title>
  <dc:creator>Антоха</dc:creator>
  <cp:lastModifiedBy>Антоха</cp:lastModifiedBy>
  <cp:revision>9</cp:revision>
  <dcterms:created xsi:type="dcterms:W3CDTF">2013-06-05T09:13:17Z</dcterms:created>
  <dcterms:modified xsi:type="dcterms:W3CDTF">2013-06-05T11:32:31Z</dcterms:modified>
</cp:coreProperties>
</file>