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0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1114425"/>
            <a:ext cx="8915399" cy="3662956"/>
          </a:xfrm>
        </p:spPr>
        <p:txBody>
          <a:bodyPr>
            <a:normAutofit/>
          </a:bodyPr>
          <a:lstStyle/>
          <a:p>
            <a:pPr algn="ctr"/>
            <a:r>
              <a:rPr lang="uk-UA" sz="9600" b="1" dirty="0" smtClean="0">
                <a:latin typeface="Gabriola" panose="04040605051002020D02" pitchFamily="82" charset="0"/>
              </a:rPr>
              <a:t>Етапи</a:t>
            </a:r>
            <a:r>
              <a:rPr lang="ru-RU" sz="9600" b="1" dirty="0" smtClean="0">
                <a:latin typeface="Gabriola" panose="04040605051002020D02" pitchFamily="82" charset="0"/>
              </a:rPr>
              <a:t> </a:t>
            </a:r>
            <a:r>
              <a:rPr lang="uk-UA" sz="9600" b="1" dirty="0" smtClean="0">
                <a:latin typeface="Gabriola" panose="04040605051002020D02" pitchFamily="82" charset="0"/>
              </a:rPr>
              <a:t>проведення</a:t>
            </a:r>
            <a:r>
              <a:rPr lang="ru-RU" sz="9600" b="1" dirty="0" smtClean="0">
                <a:latin typeface="Gabriola" panose="04040605051002020D02" pitchFamily="82" charset="0"/>
              </a:rPr>
              <a:t> </a:t>
            </a:r>
            <a:r>
              <a:rPr lang="uk-UA" sz="9600" b="1" dirty="0" smtClean="0">
                <a:latin typeface="Gabriola" panose="04040605051002020D02" pitchFamily="82" charset="0"/>
              </a:rPr>
              <a:t>переговорів</a:t>
            </a:r>
            <a:endParaRPr lang="ru-RU" sz="9600" b="1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13446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 </a:t>
            </a:r>
            <a:r>
              <a:rPr lang="uk-UA" sz="5400" b="1" dirty="0" smtClean="0">
                <a:latin typeface="Gabriola" panose="04040605051002020D02" pitchFamily="82" charset="0"/>
              </a:rPr>
              <a:t>Завершення переговорів</a:t>
            </a:r>
            <a:endParaRPr lang="uk-UA" sz="5400" b="1" dirty="0">
              <a:latin typeface="Gabriola" panose="04040605051002020D02" pitchFamily="82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143125" y="1643063"/>
            <a:ext cx="9361487" cy="46863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 smtClean="0">
                <a:latin typeface="Gabriola" panose="04040605051002020D02" pitchFamily="82" charset="0"/>
              </a:rPr>
              <a:t>Цей етап передбачає аналіз і оцінювання результатів переговорів, реалізацію досягнутих домовленостей. </a:t>
            </a:r>
          </a:p>
          <a:p>
            <a:pPr marL="0" indent="0" algn="just">
              <a:buNone/>
            </a:pPr>
            <a:r>
              <a:rPr lang="uk-UA" sz="2800" dirty="0" smtClean="0">
                <a:latin typeface="Gabriola" panose="04040605051002020D02" pitchFamily="82" charset="0"/>
              </a:rPr>
              <a:t>У переговорній практиці прийнято вважати підписаний документ свідченням плідності переговорів. Проте наявність документа не є показником успішності переговорів, а його відсутність — провалу. Все залежить від функціонального навантаження переговорів.  </a:t>
            </a:r>
          </a:p>
          <a:p>
            <a:pPr marL="0" indent="0" algn="just">
              <a:buNone/>
            </a:pPr>
            <a:r>
              <a:rPr lang="uk-UA" sz="2800" dirty="0" smtClean="0">
                <a:latin typeface="Gabriola" panose="04040605051002020D02" pitchFamily="82" charset="0"/>
              </a:rPr>
              <a:t>Успішними вважаються переговори, за яких обидві сторони високо оцінюють їх результати. Не менш важливими показниками успішності переговорів є ступінь розв'язання проблем, дотримання сторонами взятих на себе зобов'язань.</a:t>
            </a:r>
            <a:endParaRPr lang="uk-UA" sz="28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3492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50" b="8702"/>
          <a:stretch/>
        </p:blipFill>
        <p:spPr>
          <a:xfrm>
            <a:off x="2443163" y="2614613"/>
            <a:ext cx="9748837" cy="4243387"/>
          </a:xfrm>
        </p:spPr>
      </p:pic>
      <p:sp>
        <p:nvSpPr>
          <p:cNvPr id="5" name="Прямоугольник 4"/>
          <p:cNvSpPr/>
          <p:nvPr/>
        </p:nvSpPr>
        <p:spPr>
          <a:xfrm>
            <a:off x="2443164" y="460325"/>
            <a:ext cx="95583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>
                <a:solidFill>
                  <a:srgbClr val="000000"/>
                </a:solidFill>
                <a:latin typeface="Gabriola" panose="04040605051002020D02" pitchFamily="82" charset="0"/>
              </a:rPr>
              <a:t>Успіх переговорів не в останню чергу залежить від принципових відносин співрозмовників до переговорів взагалі і від їх поведінки в конкретній ситуації. </a:t>
            </a:r>
            <a:r>
              <a:rPr lang="uk-UA" sz="2800" dirty="0" smtClean="0">
                <a:latin typeface="Gabriola" panose="04040605051002020D02" pitchFamily="82" charset="0"/>
              </a:rPr>
              <a:t/>
            </a:r>
            <a:br>
              <a:rPr lang="uk-UA" sz="2800" dirty="0" smtClean="0">
                <a:latin typeface="Gabriola" panose="04040605051002020D02" pitchFamily="82" charset="0"/>
              </a:rPr>
            </a:br>
            <a:r>
              <a:rPr lang="uk-UA" sz="2800" dirty="0" smtClean="0">
                <a:solidFill>
                  <a:srgbClr val="000000"/>
                </a:solidFill>
                <a:latin typeface="Gabriola" panose="04040605051002020D02" pitchFamily="82" charset="0"/>
              </a:rPr>
              <a:t>Протягом багаторічної практики вироблені певні правила ведення переговорів, нехтувати якими не в діловому, ані в дипломатії не прийнято. </a:t>
            </a:r>
            <a:endParaRPr lang="uk-UA" sz="28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1426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9137113" cy="5176615"/>
          </a:xfrm>
        </p:spPr>
        <p:txBody>
          <a:bodyPr>
            <a:normAutofit/>
          </a:bodyPr>
          <a:lstStyle/>
          <a:p>
            <a:pPr algn="ctr"/>
            <a:r>
              <a:rPr lang="uk-UA" sz="9600" dirty="0" smtClean="0">
                <a:latin typeface="Gabriola" panose="04040605051002020D02" pitchFamily="82" charset="0"/>
              </a:rPr>
              <a:t>Дякую</a:t>
            </a:r>
            <a:br>
              <a:rPr lang="uk-UA" sz="9600" dirty="0" smtClean="0">
                <a:latin typeface="Gabriola" panose="04040605051002020D02" pitchFamily="82" charset="0"/>
              </a:rPr>
            </a:br>
            <a:r>
              <a:rPr lang="uk-UA" sz="9600" dirty="0" smtClean="0">
                <a:latin typeface="Gabriola" panose="04040605051002020D02" pitchFamily="82" charset="0"/>
              </a:rPr>
              <a:t>за</a:t>
            </a:r>
            <a:br>
              <a:rPr lang="uk-UA" sz="9600" dirty="0" smtClean="0">
                <a:latin typeface="Gabriola" panose="04040605051002020D02" pitchFamily="82" charset="0"/>
              </a:rPr>
            </a:br>
            <a:r>
              <a:rPr lang="uk-UA" sz="9600" dirty="0" smtClean="0">
                <a:latin typeface="Gabriola" panose="04040605051002020D02" pitchFamily="82" charset="0"/>
              </a:rPr>
              <a:t>увагу !</a:t>
            </a:r>
            <a:endParaRPr lang="ru-RU" sz="96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6658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400" b="1" dirty="0" smtClean="0">
                <a:latin typeface="Gabriola" panose="04040605051002020D02" pitchFamily="82" charset="0"/>
              </a:rPr>
              <a:t>Переговори стають </a:t>
            </a:r>
            <a:r>
              <a:rPr lang="uk-UA" sz="4400" b="1" dirty="0">
                <a:latin typeface="Gabriola" panose="04040605051002020D02" pitchFamily="82" charset="0"/>
              </a:rPr>
              <a:t>частиною нашого повсякденного </a:t>
            </a:r>
            <a:r>
              <a:rPr lang="uk-UA" sz="4400" b="1" dirty="0" smtClean="0">
                <a:latin typeface="Gabriola" panose="04040605051002020D02" pitchFamily="82" charset="0"/>
              </a:rPr>
              <a:t>життя…</a:t>
            </a: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600" dirty="0" smtClean="0">
                <a:latin typeface="Gabriola" panose="04040605051002020D02" pitchFamily="82" charset="0"/>
              </a:rPr>
              <a:t>Цього </a:t>
            </a:r>
            <a:r>
              <a:rPr lang="uk-UA" sz="3600" dirty="0">
                <a:latin typeface="Gabriola" panose="04040605051002020D02" pitchFamily="82" charset="0"/>
              </a:rPr>
              <a:t>вимагають такі </a:t>
            </a:r>
            <a:r>
              <a:rPr lang="uk-UA" sz="3600" dirty="0" smtClean="0">
                <a:latin typeface="Gabriola" panose="04040605051002020D02" pitchFamily="82" charset="0"/>
              </a:rPr>
              <a:t>життєві реалії</a:t>
            </a:r>
            <a:r>
              <a:rPr lang="uk-UA" sz="3600" dirty="0">
                <a:latin typeface="Gabriola" panose="04040605051002020D02" pitchFamily="82" charset="0"/>
              </a:rPr>
              <a:t>, як </a:t>
            </a:r>
            <a:r>
              <a:rPr lang="uk-UA" sz="3600" dirty="0" smtClean="0">
                <a:latin typeface="Gabriola" panose="04040605051002020D02" pitchFamily="82" charset="0"/>
              </a:rPr>
              <a:t>багатопартійність в </a:t>
            </a:r>
            <a:r>
              <a:rPr lang="uk-UA" sz="3600" dirty="0">
                <a:latin typeface="Gabriola" panose="04040605051002020D02" pitchFamily="82" charset="0"/>
              </a:rPr>
              <a:t>політиці і ринкові відносини в економіці. На сьогоднішній день вже більшість рішень досягається шляхом переговорів, на які покладаються певні </a:t>
            </a:r>
            <a:r>
              <a:rPr lang="uk-UA" sz="3600" dirty="0" smtClean="0">
                <a:latin typeface="Gabriola" panose="04040605051002020D02" pitchFamily="82" charset="0"/>
              </a:rPr>
              <a:t>надії, </a:t>
            </a:r>
            <a:r>
              <a:rPr lang="uk-UA" sz="3600" dirty="0">
                <a:latin typeface="Gabriola" panose="04040605051002020D02" pitchFamily="82" charset="0"/>
              </a:rPr>
              <a:t>що вони приведуть до </a:t>
            </a:r>
            <a:r>
              <a:rPr lang="uk-UA" sz="3600" dirty="0" smtClean="0">
                <a:latin typeface="Gabriola" panose="04040605051002020D02" pitchFamily="82" charset="0"/>
              </a:rPr>
              <a:t>розумної згоди.</a:t>
            </a:r>
            <a:r>
              <a:rPr lang="uk-UA" sz="3600" dirty="0">
                <a:latin typeface="Gabriola" panose="04040605051002020D02" pitchFamily="82" charset="0"/>
              </a:rPr>
              <a:t> </a:t>
            </a:r>
            <a:endParaRPr lang="ru-RU" sz="3600" dirty="0">
              <a:latin typeface="Gabriola" panose="04040605051002020D02" pitchFamily="82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6030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400" dirty="0" smtClean="0">
                <a:latin typeface="Gabriola" panose="04040605051002020D02" pitchFamily="82" charset="0"/>
              </a:rPr>
              <a:t>Щоб переговори стали можливими, обов'язково мають бути наявні необхідні умови:</a:t>
            </a:r>
            <a:endParaRPr lang="uk-UA" sz="4400" dirty="0">
              <a:latin typeface="Gabriola" panose="04040605051002020D02" pitchFamily="82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876" y="2741612"/>
            <a:ext cx="3333750" cy="3619500"/>
          </a:xfrm>
        </p:spPr>
      </p:pic>
      <p:sp>
        <p:nvSpPr>
          <p:cNvPr id="5" name="Прямоугольник 4"/>
          <p:cNvSpPr/>
          <p:nvPr/>
        </p:nvSpPr>
        <p:spPr>
          <a:xfrm>
            <a:off x="2592925" y="2520037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uk-UA" sz="2800" dirty="0" smtClean="0">
                <a:solidFill>
                  <a:srgbClr val="000000"/>
                </a:solidFill>
                <a:latin typeface="Gabriola" panose="04040605051002020D02" pitchFamily="82" charset="0"/>
              </a:rPr>
              <a:t>зацікавлені сторони, що залежать одна від одної</a:t>
            </a:r>
          </a:p>
          <a:p>
            <a:pPr marL="342900" indent="-342900" algn="just">
              <a:buFontTx/>
              <a:buChar char="-"/>
            </a:pPr>
            <a:r>
              <a:rPr lang="uk-UA" sz="2800" dirty="0" smtClean="0">
                <a:solidFill>
                  <a:srgbClr val="000000"/>
                </a:solidFill>
                <a:latin typeface="Gabriola" panose="04040605051002020D02" pitchFamily="82" charset="0"/>
              </a:rPr>
              <a:t>відсутність домінування однієї із сторін</a:t>
            </a:r>
          </a:p>
          <a:p>
            <a:pPr marL="342900" indent="-342900" algn="just">
              <a:buFontTx/>
              <a:buChar char="-"/>
            </a:pPr>
            <a:r>
              <a:rPr lang="uk-UA" sz="2800" dirty="0" smtClean="0">
                <a:solidFill>
                  <a:srgbClr val="000000"/>
                </a:solidFill>
                <a:latin typeface="Gabriola" panose="04040605051002020D02" pitchFamily="82" charset="0"/>
              </a:rPr>
              <a:t>уміння чітко викладати свої думки</a:t>
            </a:r>
          </a:p>
          <a:p>
            <a:pPr marL="342900" indent="-342900" algn="just">
              <a:buFontTx/>
              <a:buChar char="-"/>
            </a:pPr>
            <a:r>
              <a:rPr lang="uk-UA" sz="2800" dirty="0" smtClean="0">
                <a:solidFill>
                  <a:srgbClr val="000000"/>
                </a:solidFill>
                <a:latin typeface="Gabriola" panose="04040605051002020D02" pitchFamily="82" charset="0"/>
              </a:rPr>
              <a:t>наявність розумних меж, у рамках яких можна діяти</a:t>
            </a:r>
          </a:p>
          <a:p>
            <a:pPr marL="342900" indent="-342900" algn="just">
              <a:buFontTx/>
              <a:buChar char="-"/>
            </a:pPr>
            <a:r>
              <a:rPr lang="uk-UA" sz="2800" dirty="0" smtClean="0">
                <a:solidFill>
                  <a:srgbClr val="000000"/>
                </a:solidFill>
                <a:latin typeface="Gabriola" panose="04040605051002020D02" pitchFamily="82" charset="0"/>
              </a:rPr>
              <a:t>уміння працювати в команді</a:t>
            </a:r>
          </a:p>
          <a:p>
            <a:pPr marL="342900" indent="-342900" algn="just">
              <a:buFontTx/>
              <a:buChar char="-"/>
            </a:pPr>
            <a:r>
              <a:rPr lang="uk-UA" sz="2800" dirty="0" smtClean="0">
                <a:solidFill>
                  <a:srgbClr val="000000"/>
                </a:solidFill>
                <a:latin typeface="Gabriola" panose="04040605051002020D02" pitchFamily="82" charset="0"/>
              </a:rPr>
              <a:t>реалістичний погляд на події і </a:t>
            </a:r>
            <a:r>
              <a:rPr lang="uk-UA" sz="2800" dirty="0" err="1" smtClean="0">
                <a:solidFill>
                  <a:srgbClr val="000000"/>
                </a:solidFill>
                <a:latin typeface="Gabriola" panose="04040605051002020D02" pitchFamily="82" charset="0"/>
              </a:rPr>
              <a:t>т.ін</a:t>
            </a:r>
            <a:r>
              <a:rPr lang="uk-UA" sz="2800" dirty="0" smtClean="0">
                <a:solidFill>
                  <a:srgbClr val="000000"/>
                </a:solidFill>
                <a:latin typeface="Gabriola" panose="04040605051002020D02" pitchFamily="82" charset="0"/>
              </a:rPr>
              <a:t>.</a:t>
            </a:r>
            <a:endParaRPr lang="uk-UA" sz="28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1068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3536" y="328835"/>
            <a:ext cx="9022813" cy="1804765"/>
          </a:xfrm>
        </p:spPr>
        <p:txBody>
          <a:bodyPr>
            <a:normAutofit/>
          </a:bodyPr>
          <a:lstStyle/>
          <a:p>
            <a:r>
              <a:rPr lang="uk-UA" sz="4400" dirty="0" smtClean="0">
                <a:latin typeface="Gabriola" panose="04040605051002020D02" pitchFamily="82" charset="0"/>
              </a:rPr>
              <a:t>Правильне проведення переговорного процесу передбачає проходження декількох етапів:</a:t>
            </a:r>
            <a:endParaRPr lang="uk-UA" sz="4400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3200" dirty="0" smtClean="0">
                <a:latin typeface="Gabriola" panose="04040605051002020D02" pitchFamily="82" charset="0"/>
              </a:rPr>
              <a:t> Підготовка до початку переговорів.</a:t>
            </a:r>
          </a:p>
          <a:p>
            <a:pPr algn="just"/>
            <a:r>
              <a:rPr lang="uk-UA" sz="3200" dirty="0" smtClean="0">
                <a:latin typeface="Gabriola" panose="04040605051002020D02" pitchFamily="82" charset="0"/>
              </a:rPr>
              <a:t> Початок переговорів і вибір стилю і методу їх проведення.</a:t>
            </a:r>
          </a:p>
          <a:p>
            <a:pPr algn="just"/>
            <a:r>
              <a:rPr lang="uk-UA" sz="3200" dirty="0" smtClean="0">
                <a:latin typeface="Gabriola" panose="04040605051002020D02" pitchFamily="82" charset="0"/>
              </a:rPr>
              <a:t> Пошук компромісного рішення.</a:t>
            </a:r>
          </a:p>
          <a:p>
            <a:pPr algn="just"/>
            <a:r>
              <a:rPr lang="uk-UA" sz="3200" dirty="0" smtClean="0">
                <a:latin typeface="Gabriola" panose="04040605051002020D02" pitchFamily="82" charset="0"/>
              </a:rPr>
              <a:t> Завершення переговорів та аналіз їх результатів.</a:t>
            </a:r>
          </a:p>
          <a:p>
            <a:pPr algn="just"/>
            <a:endParaRPr lang="uk-UA" sz="3200" dirty="0" smtClean="0">
              <a:latin typeface="Gabriola" panose="04040605051002020D02" pitchFamily="82" charset="0"/>
            </a:endParaRPr>
          </a:p>
          <a:p>
            <a:pPr marL="0" indent="0" algn="just">
              <a:buNone/>
            </a:pPr>
            <a:r>
              <a:rPr lang="uk-UA" sz="3200" dirty="0" smtClean="0">
                <a:latin typeface="Gabriola" panose="04040605051002020D02" pitchFamily="82" charset="0"/>
              </a:rPr>
              <a:t>Розглянемо кожен етап окремо…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00631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b="1" dirty="0">
                <a:latin typeface="Gabriola" panose="04040605051002020D02" pitchFamily="82" charset="0"/>
              </a:rPr>
              <a:t>Підготовка до </a:t>
            </a:r>
            <a:r>
              <a:rPr lang="uk-UA" sz="5400" b="1" dirty="0" smtClean="0">
                <a:latin typeface="Gabriola" panose="04040605051002020D02" pitchFamily="82" charset="0"/>
              </a:rPr>
              <a:t>переговорів</a:t>
            </a:r>
            <a:endParaRPr lang="ru-RU" sz="5400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14563" y="1700213"/>
            <a:ext cx="9415462" cy="4572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>
                <a:latin typeface="Gabriola" panose="04040605051002020D02" pitchFamily="82" charset="0"/>
              </a:rPr>
              <a:t>Особливості цього етапу пов'язані </a:t>
            </a:r>
            <a:r>
              <a:rPr lang="uk-UA" sz="2800" dirty="0" smtClean="0">
                <a:latin typeface="Gabriola" panose="04040605051002020D02" pitchFamily="82" charset="0"/>
              </a:rPr>
              <a:t>із: </a:t>
            </a:r>
          </a:p>
          <a:p>
            <a:pPr algn="just">
              <a:buFontTx/>
              <a:buChar char="-"/>
            </a:pPr>
            <a:r>
              <a:rPr lang="uk-UA" sz="2800" dirty="0" smtClean="0">
                <a:latin typeface="Gabriola" panose="04040605051002020D02" pitchFamily="82" charset="0"/>
              </a:rPr>
              <a:t>з'ясуванням </a:t>
            </a:r>
            <a:r>
              <a:rPr lang="uk-UA" sz="2800" dirty="0">
                <a:latin typeface="Gabriola" panose="04040605051002020D02" pitchFamily="82" charset="0"/>
              </a:rPr>
              <a:t>мети </a:t>
            </a:r>
            <a:r>
              <a:rPr lang="uk-UA" sz="2800" dirty="0" smtClean="0">
                <a:latin typeface="Gabriola" panose="04040605051002020D02" pitchFamily="82" charset="0"/>
              </a:rPr>
              <a:t>переговорів</a:t>
            </a:r>
          </a:p>
          <a:p>
            <a:pPr algn="just">
              <a:buFontTx/>
              <a:buChar char="-"/>
            </a:pPr>
            <a:r>
              <a:rPr lang="uk-UA" sz="2800" dirty="0" smtClean="0">
                <a:latin typeface="Gabriola" panose="04040605051002020D02" pitchFamily="82" charset="0"/>
              </a:rPr>
              <a:t>конкретних інтересів</a:t>
            </a:r>
          </a:p>
          <a:p>
            <a:pPr algn="just">
              <a:buFontTx/>
              <a:buChar char="-"/>
            </a:pPr>
            <a:r>
              <a:rPr lang="uk-UA" sz="2800" dirty="0" smtClean="0">
                <a:latin typeface="Gabriola" panose="04040605051002020D02" pitchFamily="82" charset="0"/>
              </a:rPr>
              <a:t>намірів учасників</a:t>
            </a:r>
          </a:p>
          <a:p>
            <a:pPr algn="just">
              <a:buFontTx/>
              <a:buChar char="-"/>
            </a:pPr>
            <a:r>
              <a:rPr lang="uk-UA" sz="2800" dirty="0" smtClean="0">
                <a:latin typeface="Gabriola" panose="04040605051002020D02" pitchFamily="82" charset="0"/>
              </a:rPr>
              <a:t>добором </a:t>
            </a:r>
            <a:r>
              <a:rPr lang="uk-UA" sz="2800" dirty="0">
                <a:latin typeface="Gabriola" panose="04040605051002020D02" pitchFamily="82" charset="0"/>
              </a:rPr>
              <a:t>методів їх </a:t>
            </a:r>
            <a:r>
              <a:rPr lang="uk-UA" sz="2800" dirty="0" smtClean="0">
                <a:latin typeface="Gabriola" panose="04040605051002020D02" pitchFamily="82" charset="0"/>
              </a:rPr>
              <a:t>проведення</a:t>
            </a:r>
          </a:p>
          <a:p>
            <a:pPr algn="just">
              <a:buFontTx/>
              <a:buChar char="-"/>
            </a:pPr>
            <a:r>
              <a:rPr lang="uk-UA" sz="2800" dirty="0" smtClean="0">
                <a:latin typeface="Gabriola" panose="04040605051002020D02" pitchFamily="82" charset="0"/>
              </a:rPr>
              <a:t>прогнозуванням </a:t>
            </a:r>
            <a:r>
              <a:rPr lang="uk-UA" sz="2800" dirty="0">
                <a:latin typeface="Gabriola" panose="04040605051002020D02" pitchFamily="82" charset="0"/>
              </a:rPr>
              <a:t>імовірних проблем у взаємодії учасників </a:t>
            </a:r>
            <a:r>
              <a:rPr lang="uk-UA" sz="2800" dirty="0" smtClean="0">
                <a:latin typeface="Gabriola" panose="04040605051002020D02" pitchFamily="82" charset="0"/>
              </a:rPr>
              <a:t>переговорів</a:t>
            </a:r>
          </a:p>
          <a:p>
            <a:pPr algn="just">
              <a:buFontTx/>
              <a:buChar char="-"/>
            </a:pPr>
            <a:r>
              <a:rPr lang="uk-UA" sz="2800" dirty="0" smtClean="0">
                <a:latin typeface="Gabriola" panose="04040605051002020D02" pitchFamily="82" charset="0"/>
              </a:rPr>
              <a:t>способів </a:t>
            </a:r>
            <a:r>
              <a:rPr lang="uk-UA" sz="2800" dirty="0">
                <a:latin typeface="Gabriola" panose="04040605051002020D02" pitchFamily="82" charset="0"/>
              </a:rPr>
              <a:t>узгодження їх </a:t>
            </a:r>
            <a:r>
              <a:rPr lang="uk-UA" sz="2800" dirty="0" smtClean="0">
                <a:latin typeface="Gabriola" panose="04040605051002020D02" pitchFamily="82" charset="0"/>
              </a:rPr>
              <a:t>інтересів</a:t>
            </a:r>
          </a:p>
          <a:p>
            <a:pPr marL="0" indent="0" algn="just">
              <a:buNone/>
            </a:pPr>
            <a:r>
              <a:rPr lang="uk-UA" sz="2800" dirty="0" smtClean="0">
                <a:latin typeface="Gabriola" panose="04040605051002020D02" pitchFamily="82" charset="0"/>
              </a:rPr>
              <a:t>Усе </a:t>
            </a:r>
            <a:r>
              <a:rPr lang="uk-UA" sz="2800" dirty="0">
                <a:latin typeface="Gabriola" panose="04040605051002020D02" pitchFamily="82" charset="0"/>
              </a:rPr>
              <a:t>це має бути підпорядковане досягненню очікуваних результатів.</a:t>
            </a:r>
            <a:endParaRPr lang="ru-RU" sz="28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892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9663" y="2486025"/>
            <a:ext cx="4804949" cy="3157539"/>
          </a:xfrm>
        </p:spPr>
      </p:pic>
      <p:sp>
        <p:nvSpPr>
          <p:cNvPr id="5" name="Прямоугольник 4"/>
          <p:cNvSpPr/>
          <p:nvPr/>
        </p:nvSpPr>
        <p:spPr>
          <a:xfrm>
            <a:off x="2007138" y="667046"/>
            <a:ext cx="569382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333333"/>
                </a:solidFill>
                <a:latin typeface="Gabriola" panose="04040605051002020D02" pitchFamily="82" charset="0"/>
                <a:ea typeface="Calibri" panose="020F0502020204030204" pitchFamily="34" charset="0"/>
              </a:rPr>
              <a:t>Найраціональнішою є позиція, що мета переговорів полягає не в перемозі протилежної сторони, а в досягненні рівноправної, прийнятної для їх учасників угоди.</a:t>
            </a:r>
            <a:endParaRPr lang="ru-RU" sz="32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949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1" y="685799"/>
            <a:ext cx="8697913" cy="1585913"/>
          </a:xfrm>
        </p:spPr>
        <p:txBody>
          <a:bodyPr>
            <a:noAutofit/>
          </a:bodyPr>
          <a:lstStyle/>
          <a:p>
            <a:pPr algn="ctr"/>
            <a:r>
              <a:rPr lang="uk-UA" sz="5400" b="1" dirty="0">
                <a:latin typeface="Gabriola" panose="04040605051002020D02" pitchFamily="82" charset="0"/>
              </a:rPr>
              <a:t>Початок переговорів і вибір стилю і методу їх проведення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71700" y="2500312"/>
            <a:ext cx="9332912" cy="409671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sz="3200" dirty="0" smtClean="0">
                <a:latin typeface="Gabriola" panose="04040605051002020D02" pitchFamily="82" charset="0"/>
              </a:rPr>
              <a:t>Процес ведення переговорів пов'язаний із прямою взаємодією опонентів або взаємодією при участі третьої сторони. </a:t>
            </a:r>
          </a:p>
          <a:p>
            <a:pPr marL="0" indent="0" algn="just">
              <a:buNone/>
            </a:pPr>
            <a:r>
              <a:rPr lang="uk-UA" sz="3200" dirty="0" smtClean="0">
                <a:latin typeface="Gabriola" panose="04040605051002020D02" pitchFamily="82" charset="0"/>
              </a:rPr>
              <a:t>Розглянемо цей процес, розбивши його на декілька під етапів:</a:t>
            </a:r>
            <a:endParaRPr lang="ru-RU" sz="3200" dirty="0" smtClean="0">
              <a:latin typeface="Gabriola" panose="04040605051002020D02" pitchFamily="82" charset="0"/>
            </a:endParaRPr>
          </a:p>
          <a:p>
            <a:pPr marL="0" indent="0" algn="just">
              <a:buNone/>
            </a:pPr>
            <a:r>
              <a:rPr lang="uk-UA" sz="3200" b="1" dirty="0" smtClean="0">
                <a:latin typeface="Gabriola" panose="04040605051002020D02" pitchFamily="82" charset="0"/>
              </a:rPr>
              <a:t>А) Уточнення інтересів і позицій сторін. </a:t>
            </a:r>
          </a:p>
          <a:p>
            <a:pPr marL="0" indent="0" algn="just">
              <a:buNone/>
            </a:pPr>
            <a:r>
              <a:rPr lang="uk-UA" sz="3200" dirty="0" smtClean="0">
                <a:latin typeface="Gabriola" panose="04040605051002020D02" pitchFamily="82" charset="0"/>
              </a:rPr>
              <a:t>Незважаючи на плідну підготовку, на цьому періоді ведення переговорів відбувається обмін інформацією, точками зору і позиціями сторін.</a:t>
            </a:r>
          </a:p>
          <a:p>
            <a:pPr marL="0" indent="0" algn="just">
              <a:buNone/>
            </a:pPr>
            <a:r>
              <a:rPr lang="uk-UA" sz="3200" b="1" dirty="0" smtClean="0">
                <a:latin typeface="Gabriola" panose="04040605051002020D02" pitchFamily="82" charset="0"/>
              </a:rPr>
              <a:t>Б) Етап обговорення.</a:t>
            </a:r>
            <a:r>
              <a:rPr lang="ru-RU" sz="3200" b="1" dirty="0" smtClean="0">
                <a:latin typeface="Gabriola" panose="04040605051002020D02" pitchFamily="82" charset="0"/>
              </a:rPr>
              <a:t>  </a:t>
            </a:r>
          </a:p>
          <a:p>
            <a:pPr marL="0" indent="0" algn="just">
              <a:buNone/>
            </a:pPr>
            <a:r>
              <a:rPr lang="uk-UA" sz="3200" dirty="0" smtClean="0">
                <a:latin typeface="Gabriola" panose="04040605051002020D02" pitchFamily="82" charset="0"/>
              </a:rPr>
              <a:t>На цьому етапі учасники переговорів повинні виробити основні параметри спільного вирішення проблеми. Не в останню чергу професіоналізм учасників переговорів залежить від їхнього уміння слухати, уміння переконувати, уміння ставити запитання.</a:t>
            </a:r>
          </a:p>
          <a:p>
            <a:pPr marL="0" indent="0" algn="just">
              <a:buNone/>
            </a:pPr>
            <a:endParaRPr lang="ru-RU" sz="2800" dirty="0">
              <a:latin typeface="Gabriola" panose="04040605051002020D02" pitchFamily="82" charset="0"/>
            </a:endParaRP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6763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556" y="1661727"/>
            <a:ext cx="5799558" cy="3857625"/>
          </a:xfrm>
        </p:spPr>
      </p:pic>
      <p:sp>
        <p:nvSpPr>
          <p:cNvPr id="5" name="Прямоугольник 4"/>
          <p:cNvSpPr/>
          <p:nvPr/>
        </p:nvSpPr>
        <p:spPr>
          <a:xfrm>
            <a:off x="1385886" y="2709484"/>
            <a:ext cx="464937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latin typeface="Gabriola" panose="04040605051002020D02" pitchFamily="82" charset="0"/>
              </a:rPr>
              <a:t>Виділяють чотири основних стиля:</a:t>
            </a:r>
          </a:p>
          <a:p>
            <a:pPr marL="457200" indent="-457200">
              <a:buAutoNum type="arabicPeriod"/>
            </a:pPr>
            <a:r>
              <a:rPr lang="uk-UA" sz="2800" dirty="0" smtClean="0">
                <a:latin typeface="Gabriola" panose="04040605051002020D02" pitchFamily="82" charset="0"/>
              </a:rPr>
              <a:t>жорсткий стиль</a:t>
            </a:r>
          </a:p>
          <a:p>
            <a:pPr marL="457200" indent="-457200">
              <a:buAutoNum type="arabicPeriod"/>
            </a:pPr>
            <a:r>
              <a:rPr lang="uk-UA" sz="2800" dirty="0" smtClean="0">
                <a:latin typeface="Gabriola" panose="04040605051002020D02" pitchFamily="82" charset="0"/>
              </a:rPr>
              <a:t>м’який стиль</a:t>
            </a:r>
          </a:p>
          <a:p>
            <a:pPr marL="457200" indent="-457200">
              <a:buAutoNum type="arabicPeriod"/>
            </a:pPr>
            <a:r>
              <a:rPr lang="uk-UA" sz="2800" dirty="0" smtClean="0">
                <a:latin typeface="Gabriola" panose="04040605051002020D02" pitchFamily="82" charset="0"/>
              </a:rPr>
              <a:t>торговий стиль </a:t>
            </a:r>
          </a:p>
          <a:p>
            <a:pPr marL="457200" indent="-457200">
              <a:buAutoNum type="arabicPeriod"/>
            </a:pPr>
            <a:r>
              <a:rPr lang="uk-UA" sz="2800" dirty="0" smtClean="0">
                <a:latin typeface="Gabriola" panose="04040605051002020D02" pitchFamily="82" charset="0"/>
              </a:rPr>
              <a:t>стиль співробітництва</a:t>
            </a:r>
            <a:endParaRPr lang="uk-UA" sz="2800" dirty="0">
              <a:latin typeface="Gabriola" panose="04040605051002020D02" pitchFamily="82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43063" y="5677586"/>
            <a:ext cx="99726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Gabriola" panose="04040605051002020D02" pitchFamily="82" charset="0"/>
              </a:rPr>
              <a:t>У разі успішного завершення цього етапу переговорів відбувається перехід до третього його етапу.</a:t>
            </a:r>
            <a:endParaRPr lang="ru-RU" sz="2800" dirty="0">
              <a:latin typeface="Gabriola" panose="04040605051002020D02" pitchFamily="82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05012" y="603156"/>
            <a:ext cx="961072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Gabriola" panose="04040605051002020D02" pitchFamily="82" charset="0"/>
              </a:rPr>
              <a:t>В залежності від того, як ви визначите свої, а також вашого опонента наміри і оціните можливості їх реалізації, ви можете вибрати найбільш оптимальний для вас стиль ведення переговорів</a:t>
            </a:r>
            <a:r>
              <a:rPr lang="uk-UA" dirty="0">
                <a:latin typeface="Gabriola" panose="04040605051002020D02" pitchFamily="82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0878028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688" y="2757488"/>
            <a:ext cx="5548312" cy="410051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8213" y="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 smtClean="0">
                <a:latin typeface="Gabriola" panose="04040605051002020D02" pitchFamily="82" charset="0"/>
              </a:rPr>
              <a:t>Досягнення угоди</a:t>
            </a:r>
            <a:endParaRPr lang="uk-UA" sz="5400" b="1" dirty="0">
              <a:latin typeface="Gabriola" panose="04040605051002020D02" pitchFamily="82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4488" y="3343276"/>
            <a:ext cx="457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>
                <a:latin typeface="Gabriola" panose="04040605051002020D02" pitchFamily="82" charset="0"/>
              </a:rPr>
              <a:t>Досягнення </a:t>
            </a:r>
            <a:r>
              <a:rPr lang="uk-UA" sz="2800" b="1" dirty="0">
                <a:latin typeface="Gabriola" panose="04040605051002020D02" pitchFamily="82" charset="0"/>
              </a:rPr>
              <a:t>угоди можливе на основі трьох типів рішення: </a:t>
            </a:r>
          </a:p>
          <a:p>
            <a:pPr algn="just">
              <a:buFontTx/>
              <a:buChar char="-"/>
            </a:pPr>
            <a:r>
              <a:rPr lang="uk-UA" sz="2800" dirty="0">
                <a:latin typeface="Gabriola" panose="04040605051002020D02" pitchFamily="82" charset="0"/>
              </a:rPr>
              <a:t>серединного</a:t>
            </a:r>
          </a:p>
          <a:p>
            <a:pPr algn="just">
              <a:buFontTx/>
              <a:buChar char="-"/>
            </a:pPr>
            <a:r>
              <a:rPr lang="uk-UA" sz="2800" dirty="0">
                <a:latin typeface="Gabriola" panose="04040605051002020D02" pitchFamily="82" charset="0"/>
              </a:rPr>
              <a:t>асиметричного</a:t>
            </a:r>
          </a:p>
          <a:p>
            <a:pPr algn="just">
              <a:buFontTx/>
              <a:buChar char="-"/>
            </a:pPr>
            <a:r>
              <a:rPr lang="uk-UA" sz="2800" dirty="0">
                <a:latin typeface="Gabriola" panose="04040605051002020D02" pitchFamily="82" charset="0"/>
              </a:rPr>
              <a:t>принципово нового рішення.</a:t>
            </a:r>
            <a:endParaRPr lang="uk-UA" sz="2800" dirty="0">
              <a:latin typeface="Gabriola" panose="04040605051002020D02" pitchFamily="82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4506" y="979483"/>
            <a:ext cx="974539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latin typeface="Gabriola" panose="04040605051002020D02" pitchFamily="82" charset="0"/>
              </a:rPr>
              <a:t>На базі знайдених варіантів щодо ключових проблемних питань конфліктуючі сторони приступають до розробок підсумкових домовленостей. Це повинен бути остаточний вибір, що знаходиться в зоні припустимих для кожної із сторін рішень, які можуть викликати схвалення опонентів.</a:t>
            </a:r>
            <a:endParaRPr lang="uk-UA" sz="28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0445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98</TotalTime>
  <Words>466</Words>
  <Application>Microsoft Office PowerPoint</Application>
  <PresentationFormat>Широкоэкранный</PresentationFormat>
  <Paragraphs>53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Gabriola</vt:lpstr>
      <vt:lpstr>Wingdings 3</vt:lpstr>
      <vt:lpstr>Легкий дым</vt:lpstr>
      <vt:lpstr>Етапи проведення переговорів</vt:lpstr>
      <vt:lpstr>Переговори стають частиною нашого повсякденного життя…</vt:lpstr>
      <vt:lpstr>Щоб переговори стали можливими, обов'язково мають бути наявні необхідні умови:</vt:lpstr>
      <vt:lpstr>Правильне проведення переговорного процесу передбачає проходження декількох етапів:</vt:lpstr>
      <vt:lpstr>Підготовка до переговорів</vt:lpstr>
      <vt:lpstr>Презентация PowerPoint</vt:lpstr>
      <vt:lpstr>Початок переговорів і вибір стилю і методу їх проведення</vt:lpstr>
      <vt:lpstr>Презентация PowerPoint</vt:lpstr>
      <vt:lpstr>Досягнення угоди</vt:lpstr>
      <vt:lpstr> Завершення переговорів</vt:lpstr>
      <vt:lpstr>Презентация PowerPoint</vt:lpstr>
      <vt:lpstr>Дякую за увагу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Етапи проведення переговорів</dc:title>
  <dc:creator>Sergei</dc:creator>
  <cp:lastModifiedBy>Sergei</cp:lastModifiedBy>
  <cp:revision>10</cp:revision>
  <dcterms:created xsi:type="dcterms:W3CDTF">2016-03-02T19:56:44Z</dcterms:created>
  <dcterms:modified xsi:type="dcterms:W3CDTF">2016-03-02T21:34:54Z</dcterms:modified>
</cp:coreProperties>
</file>