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87" r:id="rId4"/>
    <p:sldId id="286" r:id="rId5"/>
    <p:sldId id="288" r:id="rId6"/>
    <p:sldId id="262" r:id="rId7"/>
    <p:sldId id="276" r:id="rId8"/>
    <p:sldId id="291" r:id="rId9"/>
    <p:sldId id="292" r:id="rId10"/>
    <p:sldId id="277" r:id="rId11"/>
    <p:sldId id="283" r:id="rId12"/>
    <p:sldId id="278" r:id="rId13"/>
    <p:sldId id="268" r:id="rId14"/>
    <p:sldId id="289" r:id="rId15"/>
    <p:sldId id="293" r:id="rId16"/>
    <p:sldId id="279" r:id="rId17"/>
    <p:sldId id="280" r:id="rId18"/>
    <p:sldId id="282" r:id="rId19"/>
    <p:sldId id="281" r:id="rId20"/>
    <p:sldId id="269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50" autoAdjust="0"/>
    <p:restoredTop sz="94660"/>
  </p:normalViewPr>
  <p:slideViewPr>
    <p:cSldViewPr showGuides="1">
      <p:cViewPr>
        <p:scale>
          <a:sx n="70" d="100"/>
          <a:sy n="70" d="100"/>
        </p:scale>
        <p:origin x="-88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980A1-15FD-46CD-AAA0-62DDC6B092A1}" type="doc">
      <dgm:prSet loTypeId="urn:microsoft.com/office/officeart/2005/8/layout/matrix3" loCatId="matrix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FF9F9845-2463-435E-A769-5244DA009959}">
      <dgm:prSet phldrT="[Текст]"/>
      <dgm:spPr/>
      <dgm:t>
        <a:bodyPr/>
        <a:lstStyle/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September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вересень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Oktober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жовтень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November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листопад</a:t>
          </a:r>
          <a:endParaRPr lang="uk-UA" b="1" dirty="0">
            <a:solidFill>
              <a:schemeClr val="bg1">
                <a:lumMod val="10000"/>
              </a:schemeClr>
            </a:solidFill>
          </a:endParaRPr>
        </a:p>
      </dgm:t>
    </dgm:pt>
    <dgm:pt modelId="{3CFAA976-8F2F-4E59-9759-E514B76DE794}" type="parTrans" cxnId="{2574E578-5ECA-4FF2-85ED-36E781B2215D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DB2F106D-FFEE-4A1E-9C74-531F9386436F}" type="sibTrans" cxnId="{2574E578-5ECA-4FF2-85ED-36E781B2215D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6F01EF5E-E361-45D5-9BCF-A173DBBB4B02}">
      <dgm:prSet phldrT="[Текст]"/>
      <dgm:spPr/>
      <dgm:t>
        <a:bodyPr/>
        <a:lstStyle/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Dezember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грудень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Januar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січень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Februar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лютий</a:t>
          </a:r>
          <a:endParaRPr lang="uk-UA" b="1" dirty="0">
            <a:solidFill>
              <a:schemeClr val="bg1">
                <a:lumMod val="10000"/>
              </a:schemeClr>
            </a:solidFill>
          </a:endParaRPr>
        </a:p>
      </dgm:t>
    </dgm:pt>
    <dgm:pt modelId="{3A3F847E-AA75-4FB1-83B5-B68954F0E132}" type="parTrans" cxnId="{68AA40CC-8329-4A09-A19F-B28DE12E4BC8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2A820DFE-A720-43CC-BCAE-73FA457EEDA5}" type="sibTrans" cxnId="{68AA40CC-8329-4A09-A19F-B28DE12E4BC8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7EB0B58C-08E1-4542-A4A4-55DA72FAC7E5}">
      <dgm:prSet phldrT="[Текст]"/>
      <dgm:spPr/>
      <dgm:t>
        <a:bodyPr/>
        <a:lstStyle/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Juni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червень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Juli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липень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August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серпень</a:t>
          </a:r>
          <a:endParaRPr lang="uk-UA" b="1" dirty="0">
            <a:solidFill>
              <a:schemeClr val="bg1">
                <a:lumMod val="10000"/>
              </a:schemeClr>
            </a:solidFill>
          </a:endParaRPr>
        </a:p>
      </dgm:t>
    </dgm:pt>
    <dgm:pt modelId="{F7918C71-D085-46E5-9535-D7EA1DCEFA9F}" type="parTrans" cxnId="{CC6F41EB-48EA-46E7-B66A-51BEF957EAC7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DC00DACA-D91B-4CC2-BA11-526CEF98DC4D}" type="sibTrans" cxnId="{CC6F41EB-48EA-46E7-B66A-51BEF957EAC7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824563B1-9149-462F-9A16-067DD7EE0A3C}">
      <dgm:prSet phldrT="[Текст]"/>
      <dgm:spPr/>
      <dgm:t>
        <a:bodyPr/>
        <a:lstStyle/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März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березень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April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квітень</a:t>
          </a:r>
        </a:p>
        <a:p>
          <a:r>
            <a:rPr lang="de-DE" b="1" dirty="0" smtClean="0">
              <a:solidFill>
                <a:schemeClr val="bg1">
                  <a:lumMod val="10000"/>
                </a:schemeClr>
              </a:solidFill>
            </a:rPr>
            <a:t>der Mai – </a:t>
          </a:r>
          <a:r>
            <a:rPr lang="uk-UA" b="1" dirty="0" smtClean="0">
              <a:solidFill>
                <a:schemeClr val="bg1">
                  <a:lumMod val="10000"/>
                </a:schemeClr>
              </a:solidFill>
            </a:rPr>
            <a:t>травень</a:t>
          </a:r>
          <a:endParaRPr lang="uk-UA" b="1" dirty="0">
            <a:solidFill>
              <a:schemeClr val="bg1">
                <a:lumMod val="10000"/>
              </a:schemeClr>
            </a:solidFill>
          </a:endParaRPr>
        </a:p>
      </dgm:t>
    </dgm:pt>
    <dgm:pt modelId="{4EF43790-9C9B-4541-AD35-CB1B20D74D3E}" type="parTrans" cxnId="{A50506D6-8D70-46F8-97F0-8E12ACF0516D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0ED407F2-EC64-4095-B64D-66DD530D4005}" type="sibTrans" cxnId="{A50506D6-8D70-46F8-97F0-8E12ACF0516D}">
      <dgm:prSet/>
      <dgm:spPr/>
      <dgm:t>
        <a:bodyPr/>
        <a:lstStyle/>
        <a:p>
          <a:endParaRPr lang="uk-UA" b="1">
            <a:solidFill>
              <a:schemeClr val="bg1">
                <a:lumMod val="10000"/>
              </a:schemeClr>
            </a:solidFill>
          </a:endParaRPr>
        </a:p>
      </dgm:t>
    </dgm:pt>
    <dgm:pt modelId="{844B8A9A-E36F-4AD7-ACC5-2135A6EA1F57}" type="pres">
      <dgm:prSet presAssocID="{410980A1-15FD-46CD-AAA0-62DDC6B092A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6D249AD-E1AD-44AE-8473-E817465A81DC}" type="pres">
      <dgm:prSet presAssocID="{410980A1-15FD-46CD-AAA0-62DDC6B092A1}" presName="diamond" presStyleLbl="bgShp" presStyleIdx="0" presStyleCnt="1"/>
      <dgm:spPr/>
      <dgm:t>
        <a:bodyPr/>
        <a:lstStyle/>
        <a:p>
          <a:endParaRPr lang="uk-UA"/>
        </a:p>
      </dgm:t>
    </dgm:pt>
    <dgm:pt modelId="{FB937C0A-744B-428C-87DB-2706489FB67D}" type="pres">
      <dgm:prSet presAssocID="{410980A1-15FD-46CD-AAA0-62DDC6B092A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D7E4C7-CE3E-485B-9589-BC5BC77A1B55}" type="pres">
      <dgm:prSet presAssocID="{410980A1-15FD-46CD-AAA0-62DDC6B092A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CAD5FE-EFD8-4484-824F-A6DC6468D944}" type="pres">
      <dgm:prSet presAssocID="{410980A1-15FD-46CD-AAA0-62DDC6B092A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E9EA36-4319-45EF-853B-AB7109D5BE70}" type="pres">
      <dgm:prSet presAssocID="{410980A1-15FD-46CD-AAA0-62DDC6B092A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D63F3D6-5156-4D28-8830-A3CCB0E2B8DC}" type="presOf" srcId="{FF9F9845-2463-435E-A769-5244DA009959}" destId="{FB937C0A-744B-428C-87DB-2706489FB67D}" srcOrd="0" destOrd="0" presId="urn:microsoft.com/office/officeart/2005/8/layout/matrix3"/>
    <dgm:cxn modelId="{BBACA178-E227-46F2-A89E-5F1D776C17F0}" type="presOf" srcId="{7EB0B58C-08E1-4542-A4A4-55DA72FAC7E5}" destId="{00CAD5FE-EFD8-4484-824F-A6DC6468D944}" srcOrd="0" destOrd="0" presId="urn:microsoft.com/office/officeart/2005/8/layout/matrix3"/>
    <dgm:cxn modelId="{6B250B3D-F870-46FF-B232-663434D95429}" type="presOf" srcId="{410980A1-15FD-46CD-AAA0-62DDC6B092A1}" destId="{844B8A9A-E36F-4AD7-ACC5-2135A6EA1F57}" srcOrd="0" destOrd="0" presId="urn:microsoft.com/office/officeart/2005/8/layout/matrix3"/>
    <dgm:cxn modelId="{BE331AD1-8CD9-4C77-8356-3277BB18F2F4}" type="presOf" srcId="{6F01EF5E-E361-45D5-9BCF-A173DBBB4B02}" destId="{7BD7E4C7-CE3E-485B-9589-BC5BC77A1B55}" srcOrd="0" destOrd="0" presId="urn:microsoft.com/office/officeart/2005/8/layout/matrix3"/>
    <dgm:cxn modelId="{ADC4ABEF-1B65-4B6E-88A9-B37F0A9DE941}" type="presOf" srcId="{824563B1-9149-462F-9A16-067DD7EE0A3C}" destId="{21E9EA36-4319-45EF-853B-AB7109D5BE70}" srcOrd="0" destOrd="0" presId="urn:microsoft.com/office/officeart/2005/8/layout/matrix3"/>
    <dgm:cxn modelId="{CC6F41EB-48EA-46E7-B66A-51BEF957EAC7}" srcId="{410980A1-15FD-46CD-AAA0-62DDC6B092A1}" destId="{7EB0B58C-08E1-4542-A4A4-55DA72FAC7E5}" srcOrd="2" destOrd="0" parTransId="{F7918C71-D085-46E5-9535-D7EA1DCEFA9F}" sibTransId="{DC00DACA-D91B-4CC2-BA11-526CEF98DC4D}"/>
    <dgm:cxn modelId="{A50506D6-8D70-46F8-97F0-8E12ACF0516D}" srcId="{410980A1-15FD-46CD-AAA0-62DDC6B092A1}" destId="{824563B1-9149-462F-9A16-067DD7EE0A3C}" srcOrd="3" destOrd="0" parTransId="{4EF43790-9C9B-4541-AD35-CB1B20D74D3E}" sibTransId="{0ED407F2-EC64-4095-B64D-66DD530D4005}"/>
    <dgm:cxn modelId="{68AA40CC-8329-4A09-A19F-B28DE12E4BC8}" srcId="{410980A1-15FD-46CD-AAA0-62DDC6B092A1}" destId="{6F01EF5E-E361-45D5-9BCF-A173DBBB4B02}" srcOrd="1" destOrd="0" parTransId="{3A3F847E-AA75-4FB1-83B5-B68954F0E132}" sibTransId="{2A820DFE-A720-43CC-BCAE-73FA457EEDA5}"/>
    <dgm:cxn modelId="{2574E578-5ECA-4FF2-85ED-36E781B2215D}" srcId="{410980A1-15FD-46CD-AAA0-62DDC6B092A1}" destId="{FF9F9845-2463-435E-A769-5244DA009959}" srcOrd="0" destOrd="0" parTransId="{3CFAA976-8F2F-4E59-9759-E514B76DE794}" sibTransId="{DB2F106D-FFEE-4A1E-9C74-531F9386436F}"/>
    <dgm:cxn modelId="{9CF8F4BE-E26E-424B-821C-715C42407F32}" type="presParOf" srcId="{844B8A9A-E36F-4AD7-ACC5-2135A6EA1F57}" destId="{26D249AD-E1AD-44AE-8473-E817465A81DC}" srcOrd="0" destOrd="0" presId="urn:microsoft.com/office/officeart/2005/8/layout/matrix3"/>
    <dgm:cxn modelId="{02DCC3A6-DA1D-4487-B06B-5FE01F4D5EB6}" type="presParOf" srcId="{844B8A9A-E36F-4AD7-ACC5-2135A6EA1F57}" destId="{FB937C0A-744B-428C-87DB-2706489FB67D}" srcOrd="1" destOrd="0" presId="urn:microsoft.com/office/officeart/2005/8/layout/matrix3"/>
    <dgm:cxn modelId="{D000107D-88A7-41E6-B97B-B2E84CFD412F}" type="presParOf" srcId="{844B8A9A-E36F-4AD7-ACC5-2135A6EA1F57}" destId="{7BD7E4C7-CE3E-485B-9589-BC5BC77A1B55}" srcOrd="2" destOrd="0" presId="urn:microsoft.com/office/officeart/2005/8/layout/matrix3"/>
    <dgm:cxn modelId="{CFF67B32-EE51-4765-8E59-4F987A0DD506}" type="presParOf" srcId="{844B8A9A-E36F-4AD7-ACC5-2135A6EA1F57}" destId="{00CAD5FE-EFD8-4484-824F-A6DC6468D944}" srcOrd="3" destOrd="0" presId="urn:microsoft.com/office/officeart/2005/8/layout/matrix3"/>
    <dgm:cxn modelId="{0B29CCB5-3142-4ABA-A62A-7DD7F61353AB}" type="presParOf" srcId="{844B8A9A-E36F-4AD7-ACC5-2135A6EA1F57}" destId="{21E9EA36-4319-45EF-853B-AB7109D5BE70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0CB7-ED8A-423A-AA97-6FEC6CA9E872}" type="datetimeFigureOut">
              <a:rPr lang="uk-UA" smtClean="0"/>
              <a:pPr/>
              <a:t>13.02.2022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9726-8514-427B-9572-31B53DA2B2D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53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3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3907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801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6058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99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3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66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0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0820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88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40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60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85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242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62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242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4364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2021842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ordwall.net/uk/resource/16495750-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17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04web.zoom.us/j/5959881486?pwd=QXBwWHdtNEYrZTZpZE4vOU1sazF6dz0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eutschonline.at.ua/index/chislivniki/0-2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6646" y="164305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b="1" dirty="0" smtClean="0">
                <a:solidFill>
                  <a:schemeClr val="accent2"/>
                </a:solidFill>
              </a:rPr>
              <a:t>Meine </a:t>
            </a:r>
            <a:r>
              <a:rPr lang="en-US" sz="6000" b="1" dirty="0" err="1" smtClean="0">
                <a:solidFill>
                  <a:schemeClr val="accent2"/>
                </a:solidFill>
              </a:rPr>
              <a:t>Verwandten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309522" y="3643314"/>
            <a:ext cx="48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Familienmitglieder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290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623232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Ü</a:t>
            </a:r>
            <a:r>
              <a:rPr lang="de-DE" b="1" i="1" dirty="0" err="1" smtClean="0"/>
              <a:t>bung</a:t>
            </a:r>
            <a:r>
              <a:rPr lang="uk-UA" b="1" i="1" dirty="0" smtClean="0"/>
              <a:t> 1. </a:t>
            </a:r>
            <a:r>
              <a:rPr lang="de-DE" b="1" i="1" dirty="0" smtClean="0"/>
              <a:t>Schreiben</a:t>
            </a:r>
            <a:r>
              <a:rPr lang="pl-PL" b="1" i="1" dirty="0" smtClean="0"/>
              <a:t> </a:t>
            </a:r>
            <a:r>
              <a:rPr lang="de-DE" b="1" i="1" dirty="0" smtClean="0"/>
              <a:t>Sie</a:t>
            </a:r>
            <a:r>
              <a:rPr lang="pl-PL" b="1" i="1" dirty="0" smtClean="0"/>
              <a:t> </a:t>
            </a:r>
            <a:r>
              <a:rPr lang="de-DE" b="1" i="1" dirty="0" smtClean="0">
                <a:solidFill>
                  <a:srgbClr val="FFC000"/>
                </a:solidFill>
              </a:rPr>
              <a:t>im</a:t>
            </a:r>
            <a:r>
              <a:rPr lang="pl-PL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smtClean="0">
                <a:solidFill>
                  <a:srgbClr val="FFC000"/>
                </a:solidFill>
              </a:rPr>
              <a:t>Nominativ</a:t>
            </a:r>
            <a:r>
              <a:rPr lang="uk-UA" b="1" i="1" dirty="0" smtClean="0">
                <a:solidFill>
                  <a:srgbClr val="FFC000"/>
                </a:solidFill>
              </a:rPr>
              <a:t>!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24364" y="928670"/>
            <a:ext cx="7072362" cy="528641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Зразок: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C000"/>
                </a:solidFill>
              </a:rPr>
              <a:t>zwei- der zweite, zwanzig- der zwanzigste.</a:t>
            </a:r>
            <a:endParaRPr lang="pl-PL" dirty="0" smtClean="0">
              <a:solidFill>
                <a:srgbClr val="FFC000"/>
              </a:solidFill>
            </a:endParaRPr>
          </a:p>
          <a:p>
            <a:endParaRPr lang="uk-UA" dirty="0" smtClean="0"/>
          </a:p>
          <a:p>
            <a:r>
              <a:rPr lang="de-DE" dirty="0" smtClean="0"/>
              <a:t>Vier</a:t>
            </a:r>
            <a:r>
              <a:rPr lang="uk-UA" dirty="0" smtClean="0"/>
              <a:t> - ____________</a:t>
            </a:r>
            <a:r>
              <a:rPr lang="de-DE" dirty="0" smtClean="0"/>
              <a:t>,</a:t>
            </a:r>
            <a:r>
              <a:rPr lang="pl-PL" dirty="0" smtClean="0"/>
              <a:t>      </a:t>
            </a:r>
            <a:endParaRPr lang="uk-UA" dirty="0" smtClean="0"/>
          </a:p>
          <a:p>
            <a:r>
              <a:rPr lang="pl-PL" dirty="0" smtClean="0"/>
              <a:t> </a:t>
            </a:r>
            <a:r>
              <a:rPr lang="de-DE" dirty="0" smtClean="0"/>
              <a:t> fünf</a:t>
            </a:r>
            <a:r>
              <a:rPr lang="uk-UA" dirty="0" smtClean="0"/>
              <a:t> - ____________</a:t>
            </a:r>
            <a:r>
              <a:rPr lang="de-DE" dirty="0" smtClean="0"/>
              <a:t>, </a:t>
            </a:r>
            <a:endParaRPr lang="pl-PL" dirty="0" smtClean="0"/>
          </a:p>
          <a:p>
            <a:r>
              <a:rPr lang="de-DE" dirty="0" smtClean="0"/>
              <a:t>neun</a:t>
            </a:r>
            <a:r>
              <a:rPr lang="uk-UA" dirty="0" smtClean="0"/>
              <a:t> - ____________</a:t>
            </a:r>
            <a:r>
              <a:rPr lang="de-DE" dirty="0" smtClean="0"/>
              <a:t>, </a:t>
            </a:r>
            <a:r>
              <a:rPr lang="pl-PL" dirty="0" smtClean="0"/>
              <a:t>    </a:t>
            </a:r>
            <a:endParaRPr lang="uk-UA" dirty="0" smtClean="0"/>
          </a:p>
          <a:p>
            <a:r>
              <a:rPr lang="pl-PL" dirty="0" smtClean="0"/>
              <a:t>  </a:t>
            </a:r>
            <a:r>
              <a:rPr lang="de-DE" dirty="0" smtClean="0"/>
              <a:t>zwölf</a:t>
            </a:r>
            <a:r>
              <a:rPr lang="uk-UA" dirty="0" smtClean="0"/>
              <a:t> - ____________</a:t>
            </a:r>
            <a:r>
              <a:rPr lang="de-DE" dirty="0" smtClean="0"/>
              <a:t>, </a:t>
            </a:r>
            <a:endParaRPr lang="pl-PL" dirty="0" smtClean="0"/>
          </a:p>
          <a:p>
            <a:r>
              <a:rPr lang="de-DE" dirty="0" smtClean="0"/>
              <a:t>siebzehn</a:t>
            </a:r>
            <a:r>
              <a:rPr lang="uk-UA" dirty="0" smtClean="0"/>
              <a:t> - ____________</a:t>
            </a:r>
            <a:r>
              <a:rPr lang="de-DE" dirty="0" smtClean="0"/>
              <a:t>,</a:t>
            </a:r>
            <a:r>
              <a:rPr lang="pl-PL" dirty="0" smtClean="0"/>
              <a:t> </a:t>
            </a:r>
            <a:endParaRPr lang="uk-UA" dirty="0" smtClean="0"/>
          </a:p>
          <a:p>
            <a:r>
              <a:rPr lang="de-DE" dirty="0" smtClean="0"/>
              <a:t>dreißig</a:t>
            </a:r>
            <a:r>
              <a:rPr lang="uk-UA" dirty="0" smtClean="0"/>
              <a:t> - ____________</a:t>
            </a:r>
            <a:r>
              <a:rPr lang="de-DE" dirty="0" smtClean="0"/>
              <a:t>, </a:t>
            </a:r>
            <a:endParaRPr lang="pl-PL" dirty="0" smtClean="0"/>
          </a:p>
          <a:p>
            <a:r>
              <a:rPr lang="de-DE" dirty="0" smtClean="0"/>
              <a:t>achtundzwanzig</a:t>
            </a:r>
            <a:r>
              <a:rPr lang="uk-UA" dirty="0" smtClean="0"/>
              <a:t> - __________________</a:t>
            </a:r>
            <a:r>
              <a:rPr lang="de-DE" dirty="0" smtClean="0"/>
              <a:t>,</a:t>
            </a:r>
            <a:endParaRPr lang="pl-PL" dirty="0" smtClean="0"/>
          </a:p>
          <a:p>
            <a:r>
              <a:rPr lang="de-DE" dirty="0" smtClean="0"/>
              <a:t> sechsundvierzig</a:t>
            </a:r>
            <a:r>
              <a:rPr lang="uk-UA" dirty="0" smtClean="0"/>
              <a:t> - __________________</a:t>
            </a:r>
            <a:r>
              <a:rPr lang="de-DE" dirty="0" smtClean="0"/>
              <a:t>,</a:t>
            </a:r>
            <a:endParaRPr lang="pl-PL" dirty="0" smtClean="0"/>
          </a:p>
          <a:p>
            <a:r>
              <a:rPr lang="de-DE" dirty="0" smtClean="0"/>
              <a:t> eins</a:t>
            </a:r>
            <a:r>
              <a:rPr lang="uk-UA" dirty="0" smtClean="0"/>
              <a:t> - ____________</a:t>
            </a:r>
            <a:r>
              <a:rPr lang="de-DE" dirty="0" smtClean="0"/>
              <a:t>, </a:t>
            </a:r>
            <a:r>
              <a:rPr lang="pl-PL" dirty="0" smtClean="0"/>
              <a:t>       </a:t>
            </a:r>
            <a:endParaRPr lang="uk-UA" dirty="0" smtClean="0"/>
          </a:p>
          <a:p>
            <a:r>
              <a:rPr lang="pl-PL" dirty="0" smtClean="0"/>
              <a:t>  </a:t>
            </a:r>
            <a:r>
              <a:rPr lang="de-DE" dirty="0" smtClean="0"/>
              <a:t>drei</a:t>
            </a:r>
            <a:r>
              <a:rPr lang="uk-UA" dirty="0" smtClean="0"/>
              <a:t> - ____________</a:t>
            </a:r>
            <a:r>
              <a:rPr lang="de-DE" dirty="0" smtClean="0"/>
              <a:t>, </a:t>
            </a:r>
            <a:endParaRPr lang="pl-PL" dirty="0" smtClean="0"/>
          </a:p>
          <a:p>
            <a:r>
              <a:rPr lang="de-DE" dirty="0" smtClean="0"/>
              <a:t>achtzehn</a:t>
            </a:r>
            <a:r>
              <a:rPr lang="uk-UA" dirty="0" smtClean="0"/>
              <a:t> - ____________</a:t>
            </a:r>
            <a:r>
              <a:rPr lang="de-DE" dirty="0" smtClean="0"/>
              <a:t>, </a:t>
            </a:r>
            <a:r>
              <a:rPr lang="pl-PL" dirty="0" smtClean="0"/>
              <a:t> </a:t>
            </a:r>
            <a:endParaRPr lang="uk-UA" dirty="0" smtClean="0"/>
          </a:p>
          <a:p>
            <a:r>
              <a:rPr lang="de-DE" dirty="0" smtClean="0"/>
              <a:t>acht</a:t>
            </a:r>
            <a:r>
              <a:rPr lang="uk-UA" dirty="0" smtClean="0"/>
              <a:t> - ____________</a:t>
            </a:r>
            <a:r>
              <a:rPr lang="de-DE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2738414" cy="1035000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MONATEN</a:t>
            </a:r>
            <a:endParaRPr lang="uk-UA" dirty="0">
              <a:solidFill>
                <a:schemeClr val="bg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95538" y="0"/>
          <a:ext cx="959646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76" y="234000"/>
            <a:ext cx="9525023" cy="694670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>Übung 2. Schreiben Sie bitte </a:t>
            </a:r>
            <a:r>
              <a:rPr lang="de-DE" b="1" i="1" dirty="0" smtClean="0">
                <a:solidFill>
                  <a:srgbClr val="FFC000"/>
                </a:solidFill>
              </a:rPr>
              <a:t>dem Muster nach!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81290" y="1643050"/>
            <a:ext cx="7951788" cy="4696389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Зразок:</a:t>
            </a:r>
            <a:r>
              <a:rPr lang="de-DE" dirty="0" smtClean="0"/>
              <a:t> 5, der Mai- der fünfte Mai.</a:t>
            </a:r>
            <a:endParaRPr lang="uk-UA" dirty="0" smtClean="0"/>
          </a:p>
          <a:p>
            <a:r>
              <a:rPr lang="de-DE" dirty="0" smtClean="0"/>
              <a:t>3, der Januar</a:t>
            </a:r>
            <a:r>
              <a:rPr lang="uk-UA" dirty="0" smtClean="0"/>
              <a:t> - 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8 der März</a:t>
            </a:r>
            <a:r>
              <a:rPr lang="uk-UA" dirty="0" smtClean="0"/>
              <a:t> - _____________________________________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10, der November</a:t>
            </a:r>
            <a:r>
              <a:rPr lang="uk-UA" dirty="0" smtClean="0"/>
              <a:t> - 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9 der Mai</a:t>
            </a:r>
            <a:r>
              <a:rPr lang="uk-UA" dirty="0" smtClean="0"/>
              <a:t> - ______________________________________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1 der September</a:t>
            </a:r>
            <a:r>
              <a:rPr lang="uk-UA" dirty="0" smtClean="0"/>
              <a:t> - 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uk-UA" dirty="0" smtClean="0"/>
              <a:t>1</a:t>
            </a:r>
            <a:r>
              <a:rPr lang="de-DE" dirty="0" smtClean="0"/>
              <a:t>5, der Februar</a:t>
            </a:r>
            <a:r>
              <a:rPr lang="uk-UA" dirty="0" smtClean="0"/>
              <a:t> - 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22 der April</a:t>
            </a:r>
            <a:r>
              <a:rPr lang="uk-UA" dirty="0" smtClean="0"/>
              <a:t> - _</a:t>
            </a:r>
            <a:r>
              <a:rPr lang="pl-PL" dirty="0" smtClean="0"/>
              <a:t>der zweiundzwanzig</a:t>
            </a:r>
            <a:r>
              <a:rPr lang="pl-PL" dirty="0" smtClean="0">
                <a:solidFill>
                  <a:srgbClr val="FF0000"/>
                </a:solidFill>
              </a:rPr>
              <a:t>ste </a:t>
            </a:r>
            <a:r>
              <a:rPr lang="pl-PL" dirty="0" smtClean="0"/>
              <a:t>April</a:t>
            </a:r>
            <a:r>
              <a:rPr lang="uk-UA" dirty="0" smtClean="0"/>
              <a:t>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17, der Oktober</a:t>
            </a:r>
            <a:r>
              <a:rPr lang="uk-UA" dirty="0" smtClean="0"/>
              <a:t> –</a:t>
            </a:r>
            <a:r>
              <a:rPr lang="pl-PL" dirty="0" smtClean="0"/>
              <a:t> der siebzehn</a:t>
            </a:r>
            <a:r>
              <a:rPr lang="pl-PL" dirty="0" smtClean="0">
                <a:solidFill>
                  <a:srgbClr val="FF0000"/>
                </a:solidFill>
              </a:rPr>
              <a:t>te</a:t>
            </a:r>
            <a:r>
              <a:rPr lang="pl-PL" dirty="0" smtClean="0"/>
              <a:t> </a:t>
            </a:r>
            <a:r>
              <a:rPr lang="uk-UA" dirty="0" smtClean="0"/>
              <a:t>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31, der Dezember</a:t>
            </a:r>
            <a:r>
              <a:rPr lang="uk-UA" dirty="0" smtClean="0"/>
              <a:t> - _________________________________</a:t>
            </a:r>
            <a:r>
              <a:rPr lang="de-DE" dirty="0" smtClean="0"/>
              <a:t>;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4166" y="3071810"/>
            <a:ext cx="4786346" cy="3357610"/>
          </a:xfrm>
        </p:spPr>
        <p:txBody>
          <a:bodyPr>
            <a:noAutofit/>
          </a:bodyPr>
          <a:lstStyle/>
          <a:p>
            <a:endParaRPr lang="uk-UA" u="sng" dirty="0" smtClean="0"/>
          </a:p>
          <a:p>
            <a:pPr>
              <a:lnSpc>
                <a:spcPct val="100000"/>
              </a:lnSpc>
            </a:pPr>
            <a:endParaRPr lang="uk-UA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20" y="214290"/>
            <a:ext cx="3000398" cy="56354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Wann</a:t>
            </a:r>
            <a:r>
              <a:rPr lang="uk-UA" b="1" dirty="0" smtClean="0"/>
              <a:t>?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2728" y="428604"/>
            <a:ext cx="4000528" cy="321471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u="sng" dirty="0" smtClean="0">
                <a:solidFill>
                  <a:schemeClr val="accent6">
                    <a:lumMod val="25000"/>
                  </a:schemeClr>
                </a:solidFill>
              </a:rPr>
              <a:t>Monate:</a:t>
            </a:r>
            <a:r>
              <a:rPr lang="uk-UA" sz="2800" u="sng" dirty="0" smtClean="0">
                <a:solidFill>
                  <a:schemeClr val="accent6">
                    <a:lumMod val="25000"/>
                  </a:schemeClr>
                </a:solidFill>
              </a:rPr>
              <a:t>  </a:t>
            </a:r>
            <a:r>
              <a:rPr lang="de-DE" sz="2800" u="sng" dirty="0" smtClean="0">
                <a:solidFill>
                  <a:schemeClr val="accent6">
                    <a:lumMod val="25000"/>
                  </a:schemeClr>
                </a:solidFill>
              </a:rPr>
              <a:t>im</a:t>
            </a:r>
            <a:r>
              <a:rPr lang="uk-UA" sz="2800" u="sng" dirty="0" smtClean="0">
                <a:solidFill>
                  <a:schemeClr val="accent6">
                    <a:lumMod val="25000"/>
                  </a:schemeClr>
                </a:solidFill>
              </a:rPr>
              <a:t>___________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im  Januar,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 im Februar,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 im März,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 im April...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endParaRPr lang="uk-UA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0512" y="2928934"/>
            <a:ext cx="4000528" cy="321471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u="sng" dirty="0" smtClean="0">
                <a:solidFill>
                  <a:schemeClr val="accent6">
                    <a:lumMod val="25000"/>
                  </a:schemeClr>
                </a:solidFill>
              </a:rPr>
              <a:t>Jahreszeiten/Ferienzeiten </a:t>
            </a:r>
            <a:r>
              <a:rPr lang="de-DE" sz="2800" u="sng" dirty="0" err="1" smtClean="0">
                <a:solidFill>
                  <a:schemeClr val="accent6">
                    <a:lumMod val="25000"/>
                  </a:schemeClr>
                </a:solidFill>
              </a:rPr>
              <a:t>in+D,im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im Frühling,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 im Sommer,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 im Herbst, 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im Winter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endParaRPr lang="uk-UA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9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4166" y="3071810"/>
            <a:ext cx="4786346" cy="3357610"/>
          </a:xfrm>
        </p:spPr>
        <p:txBody>
          <a:bodyPr>
            <a:noAutofit/>
          </a:bodyPr>
          <a:lstStyle/>
          <a:p>
            <a:endParaRPr lang="uk-UA" u="sng" dirty="0" smtClean="0"/>
          </a:p>
          <a:p>
            <a:pPr>
              <a:lnSpc>
                <a:spcPct val="100000"/>
              </a:lnSpc>
            </a:pPr>
            <a:endParaRPr lang="uk-UA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20" y="214290"/>
            <a:ext cx="3000398" cy="56354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Wann</a:t>
            </a:r>
            <a:r>
              <a:rPr lang="uk-UA" b="1" dirty="0" smtClean="0"/>
              <a:t>?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67042" y="1500174"/>
            <a:ext cx="4000528" cy="321471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u="sng" dirty="0" smtClean="0">
                <a:solidFill>
                  <a:schemeClr val="accent6">
                    <a:lumMod val="25000"/>
                  </a:schemeClr>
                </a:solidFill>
              </a:rPr>
              <a:t>Tage: am</a:t>
            </a:r>
            <a:r>
              <a:rPr lang="uk-UA" sz="2800" u="sng" dirty="0" smtClean="0">
                <a:solidFill>
                  <a:schemeClr val="accent6">
                    <a:lumMod val="25000"/>
                  </a:schemeClr>
                </a:solidFill>
              </a:rPr>
              <a:t>_________</a:t>
            </a: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Montag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Dienstag, ...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Wochenende, 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12. Oktober...</a:t>
            </a:r>
            <a:endParaRPr lang="uk-UA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0512" y="1142984"/>
            <a:ext cx="4000528" cy="535785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u="sng" dirty="0" smtClean="0">
                <a:solidFill>
                  <a:schemeClr val="accent6">
                    <a:lumMod val="25000"/>
                  </a:schemeClr>
                </a:solidFill>
              </a:rPr>
              <a:t>Tageszeiten: am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Morgen = morgens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Vormittag= vormittags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Mittag/zu Mittag= mittags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Nachmittag= nachmittags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Dienstagnachmittag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25000"/>
                  </a:schemeClr>
                </a:solidFill>
              </a:rPr>
              <a:t>am Abend= abends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de-DE" sz="2800" b="1" dirty="0" smtClean="0">
                <a:solidFill>
                  <a:schemeClr val="accent6">
                    <a:lumMod val="25000"/>
                  </a:schemeClr>
                </a:solidFill>
              </a:rPr>
              <a:t>aber: </a:t>
            </a:r>
            <a:r>
              <a:rPr lang="de-DE" sz="2800" b="1" u="sng" dirty="0" smtClean="0">
                <a:solidFill>
                  <a:schemeClr val="accent6">
                    <a:lumMod val="25000"/>
                  </a:schemeClr>
                </a:solidFill>
              </a:rPr>
              <a:t>in der</a:t>
            </a:r>
            <a:r>
              <a:rPr lang="de-DE" sz="2800" b="1" dirty="0" smtClean="0">
                <a:solidFill>
                  <a:schemeClr val="accent6">
                    <a:lumMod val="25000"/>
                  </a:schemeClr>
                </a:solidFill>
              </a:rPr>
              <a:t> Nacht!= nachts,  </a:t>
            </a:r>
            <a:r>
              <a:rPr lang="de-DE" sz="2800" b="1" u="sng" dirty="0" smtClean="0">
                <a:solidFill>
                  <a:schemeClr val="accent6">
                    <a:lumMod val="25000"/>
                  </a:schemeClr>
                </a:solidFill>
              </a:rPr>
              <a:t>um</a:t>
            </a:r>
            <a:r>
              <a:rPr lang="de-DE" sz="2800" b="1" dirty="0" smtClean="0">
                <a:solidFill>
                  <a:schemeClr val="accent6">
                    <a:lumMod val="25000"/>
                  </a:schemeClr>
                </a:solidFill>
              </a:rPr>
              <a:t> Mitternacht!</a:t>
            </a:r>
            <a:endParaRPr lang="uk-UA" sz="2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endParaRPr lang="uk-UA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9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121" y="234000"/>
            <a:ext cx="3622573" cy="1035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Wann hast du Geburtstag?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3622573" cy="4696389"/>
          </a:xfrm>
        </p:spPr>
        <p:txBody>
          <a:bodyPr>
            <a:normAutofit lnSpcReduction="10000"/>
          </a:bodyPr>
          <a:lstStyle/>
          <a:p>
            <a:r>
              <a:rPr lang="sl-SI" b="1" dirty="0" smtClean="0"/>
              <a:t>Im Januar.   // Am ersten Januar.</a:t>
            </a:r>
          </a:p>
          <a:p>
            <a:r>
              <a:rPr lang="sl-SI" b="1" dirty="0" smtClean="0"/>
              <a:t>Im April. // Am dritten April.</a:t>
            </a:r>
          </a:p>
          <a:p>
            <a:r>
              <a:rPr lang="sl-SI" b="1" dirty="0" smtClean="0"/>
              <a:t>Im Dezember. // Am vierten Dezember.</a:t>
            </a:r>
          </a:p>
          <a:p>
            <a:r>
              <a:rPr lang="sl-SI" b="1" dirty="0" smtClean="0"/>
              <a:t>Im  Juli. // Am fünften Juli.</a:t>
            </a:r>
          </a:p>
          <a:p>
            <a:r>
              <a:rPr lang="sl-SI" b="1" dirty="0" smtClean="0"/>
              <a:t>Am sechsten September.</a:t>
            </a:r>
          </a:p>
          <a:p>
            <a:r>
              <a:rPr lang="sl-SI" b="1" dirty="0" smtClean="0"/>
              <a:t>Am zehnten Oktober.</a:t>
            </a:r>
            <a:endParaRPr lang="uk-UA" dirty="0"/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7881950" y="2323652"/>
            <a:ext cx="3286148" cy="35089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 01.:Heute ist der einundzwanzigste Januar.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Heute ist der einundzwanzigste erste.</a:t>
            </a:r>
            <a:endParaRPr kumimoji="0" lang="sl-S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7953388" y="285728"/>
            <a:ext cx="364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Welches Datum ist heute?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1" dirty="0" smtClean="0"/>
              <a:t>Übung 3. Lesen Sie </a:t>
            </a:r>
            <a:r>
              <a:rPr lang="de-DE" b="1" i="1" dirty="0" smtClean="0">
                <a:solidFill>
                  <a:srgbClr val="FFC000"/>
                </a:solidFill>
              </a:rPr>
              <a:t>bitte richtig!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Am 11. Dezember</a:t>
            </a:r>
            <a:r>
              <a:rPr lang="uk-UA" dirty="0" smtClean="0"/>
              <a:t> - 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4. September</a:t>
            </a:r>
            <a:r>
              <a:rPr lang="uk-UA" dirty="0" smtClean="0"/>
              <a:t> - 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8. Mai</a:t>
            </a:r>
            <a:r>
              <a:rPr lang="uk-UA" dirty="0" smtClean="0"/>
              <a:t> - _____________________________________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12, April</a:t>
            </a:r>
            <a:r>
              <a:rPr lang="uk-UA" dirty="0" smtClean="0"/>
              <a:t> - 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23. Februar</a:t>
            </a:r>
            <a:r>
              <a:rPr lang="uk-UA" dirty="0" smtClean="0"/>
              <a:t> - 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10. Juli</a:t>
            </a:r>
            <a:r>
              <a:rPr lang="uk-UA" dirty="0" smtClean="0"/>
              <a:t> - _____________________________________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28. Januar</a:t>
            </a:r>
            <a:r>
              <a:rPr lang="uk-UA" dirty="0" smtClean="0"/>
              <a:t> - 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24. Juni</a:t>
            </a:r>
            <a:r>
              <a:rPr lang="uk-UA" dirty="0" smtClean="0"/>
              <a:t> - ____________________________________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1. Januar</a:t>
            </a:r>
            <a:r>
              <a:rPr lang="uk-UA" dirty="0" smtClean="0"/>
              <a:t> - 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3. Juni</a:t>
            </a:r>
            <a:r>
              <a:rPr lang="uk-UA" dirty="0" smtClean="0"/>
              <a:t> - _____________________________________</a:t>
            </a:r>
            <a:r>
              <a:rPr lang="de-DE" dirty="0" smtClean="0"/>
              <a:t>;</a:t>
            </a:r>
            <a:endParaRPr lang="uk-UA" dirty="0" smtClean="0"/>
          </a:p>
          <a:p>
            <a:r>
              <a:rPr lang="de-DE" dirty="0" smtClean="0"/>
              <a:t>am 2. August</a:t>
            </a:r>
            <a:r>
              <a:rPr lang="uk-UA" dirty="0" smtClean="0"/>
              <a:t> - ___________________________________</a:t>
            </a:r>
            <a:r>
              <a:rPr lang="de-DE" dirty="0" smtClean="0"/>
              <a:t>;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234000"/>
            <a:ext cx="9596461" cy="694670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>Übung 4. Übersetzen Sie </a:t>
            </a:r>
            <a:r>
              <a:rPr lang="de-DE" b="1" i="1" dirty="0" smtClean="0">
                <a:solidFill>
                  <a:srgbClr val="FFC000"/>
                </a:solidFill>
              </a:rPr>
              <a:t>bitte ins Deutsche!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1-го травня _________________________________;</a:t>
            </a:r>
          </a:p>
          <a:p>
            <a:r>
              <a:rPr lang="uk-UA" dirty="0" smtClean="0"/>
              <a:t>9-го червня _________________________________;</a:t>
            </a:r>
          </a:p>
          <a:p>
            <a:r>
              <a:rPr lang="uk-UA" dirty="0" smtClean="0"/>
              <a:t>10-го вересня ________________________________;</a:t>
            </a:r>
          </a:p>
          <a:p>
            <a:r>
              <a:rPr lang="uk-UA" dirty="0" smtClean="0"/>
              <a:t>13-го жовтня ________________________________;</a:t>
            </a:r>
          </a:p>
          <a:p>
            <a:r>
              <a:rPr lang="uk-UA" dirty="0" smtClean="0"/>
              <a:t>16-го липня _________________________________;</a:t>
            </a:r>
          </a:p>
          <a:p>
            <a:r>
              <a:rPr lang="uk-UA" dirty="0" smtClean="0"/>
              <a:t>26-го </a:t>
            </a:r>
            <a:r>
              <a:rPr lang="uk-UA" dirty="0" err="1" smtClean="0"/>
              <a:t>серпня__________________________</a:t>
            </a:r>
            <a:r>
              <a:rPr lang="uk-UA" dirty="0" smtClean="0"/>
              <a:t>_______;</a:t>
            </a:r>
          </a:p>
          <a:p>
            <a:r>
              <a:rPr lang="uk-UA" dirty="0" smtClean="0"/>
              <a:t>20-го листопада ______________________________;</a:t>
            </a:r>
          </a:p>
          <a:p>
            <a:r>
              <a:rPr lang="uk-UA" dirty="0" smtClean="0"/>
              <a:t>30-го грудня _________________________________;</a:t>
            </a:r>
          </a:p>
          <a:p>
            <a:r>
              <a:rPr lang="uk-UA" dirty="0" smtClean="0"/>
              <a:t>7-го лютого _________________________________;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234000"/>
            <a:ext cx="9596461" cy="694670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>Übung 5. Schreiben Sie bitte dem Muster nach!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95538" y="714356"/>
            <a:ext cx="9286940" cy="543103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Зразок:</a:t>
            </a:r>
            <a:r>
              <a:rPr lang="uk-UA" b="1" i="1" dirty="0" err="1" smtClean="0"/>
              <a:t>Ichbin</a:t>
            </a:r>
            <a:r>
              <a:rPr lang="uk-UA" b="1" i="1" dirty="0" smtClean="0"/>
              <a:t> (</a:t>
            </a:r>
            <a:r>
              <a:rPr lang="de-DE" b="1" i="1" dirty="0" smtClean="0"/>
              <a:t>15.04</a:t>
            </a:r>
            <a:r>
              <a:rPr lang="uk-UA" b="1" i="1" dirty="0" smtClean="0"/>
              <a:t>)</a:t>
            </a:r>
            <a:r>
              <a:rPr lang="de-DE" b="1" i="1" dirty="0" smtClean="0"/>
              <a:t> geboren. – Ich bin am fünfzehnten April geboren.</a:t>
            </a:r>
            <a:endParaRPr lang="pl-PL" b="1" i="1" dirty="0" smtClean="0"/>
          </a:p>
          <a:p>
            <a:endParaRPr lang="uk-UA" dirty="0" smtClean="0"/>
          </a:p>
          <a:p>
            <a:pPr lvl="0"/>
            <a:r>
              <a:rPr lang="de-DE" dirty="0" smtClean="0"/>
              <a:t>Ich bin (27.06)</a:t>
            </a:r>
            <a:r>
              <a:rPr lang="uk-UA" dirty="0" smtClean="0"/>
              <a:t> ________________________ </a:t>
            </a:r>
            <a:r>
              <a:rPr lang="de-DE" dirty="0" smtClean="0"/>
              <a:t>geboren.</a:t>
            </a:r>
            <a:endParaRPr lang="uk-UA" dirty="0" smtClean="0"/>
          </a:p>
          <a:p>
            <a:pPr lvl="0"/>
            <a:r>
              <a:rPr lang="de-DE" dirty="0" smtClean="0"/>
              <a:t>Meine Mutter ist (11.12)</a:t>
            </a:r>
            <a:r>
              <a:rPr lang="uk-UA" dirty="0" smtClean="0"/>
              <a:t> _________</a:t>
            </a:r>
            <a:r>
              <a:rPr lang="pl-PL" dirty="0" smtClean="0"/>
              <a:t>g</a:t>
            </a:r>
            <a:r>
              <a:rPr lang="de-DE" dirty="0" err="1" smtClean="0"/>
              <a:t>eboren</a:t>
            </a:r>
            <a:r>
              <a:rPr lang="de-DE" dirty="0" smtClean="0"/>
              <a:t> und mein Vater ist (2.07)</a:t>
            </a:r>
            <a:r>
              <a:rPr lang="uk-UA" dirty="0" smtClean="0"/>
              <a:t> ______________________________ </a:t>
            </a:r>
            <a:r>
              <a:rPr lang="de-DE" dirty="0" smtClean="0"/>
              <a:t>geboren.</a:t>
            </a:r>
            <a:endParaRPr lang="uk-UA" dirty="0" smtClean="0"/>
          </a:p>
          <a:p>
            <a:pPr lvl="0"/>
            <a:r>
              <a:rPr lang="de-DE" dirty="0" smtClean="0"/>
              <a:t>Meine Frau ist (12.09) </a:t>
            </a:r>
            <a:r>
              <a:rPr lang="uk-UA" dirty="0" smtClean="0"/>
              <a:t>___________________ </a:t>
            </a:r>
            <a:r>
              <a:rPr lang="de-DE" dirty="0" smtClean="0"/>
              <a:t>geboren.</a:t>
            </a:r>
            <a:endParaRPr lang="uk-UA" dirty="0" smtClean="0"/>
          </a:p>
          <a:p>
            <a:pPr lvl="0"/>
            <a:r>
              <a:rPr lang="de-DE" dirty="0" smtClean="0"/>
              <a:t>Mein Sohn ist (13.08)</a:t>
            </a:r>
            <a:r>
              <a:rPr lang="pl-PL" dirty="0" smtClean="0"/>
              <a:t> am </a:t>
            </a:r>
            <a:r>
              <a:rPr lang="de-DE" dirty="0" smtClean="0"/>
              <a:t> </a:t>
            </a:r>
            <a:r>
              <a:rPr lang="uk-UA" dirty="0" smtClean="0"/>
              <a:t>_____________________ </a:t>
            </a:r>
            <a:r>
              <a:rPr lang="de-DE" dirty="0" smtClean="0"/>
              <a:t>geboren und meine Tochter ist (29.02)</a:t>
            </a:r>
            <a:r>
              <a:rPr lang="uk-UA" dirty="0" smtClean="0"/>
              <a:t> ____________ </a:t>
            </a:r>
            <a:r>
              <a:rPr lang="de-DE" dirty="0" smtClean="0"/>
              <a:t>geboren.</a:t>
            </a:r>
            <a:endParaRPr lang="uk-UA" dirty="0" smtClean="0"/>
          </a:p>
          <a:p>
            <a:pPr lvl="0"/>
            <a:r>
              <a:rPr lang="de-DE" dirty="0" smtClean="0"/>
              <a:t>Mein Hund ist (21.03) </a:t>
            </a:r>
            <a:r>
              <a:rPr lang="uk-UA" dirty="0" smtClean="0"/>
              <a:t>________________________ </a:t>
            </a:r>
            <a:r>
              <a:rPr lang="de-DE" dirty="0" smtClean="0"/>
              <a:t>geboren.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i="1" dirty="0" smtClean="0"/>
              <a:t>Übung 6</a:t>
            </a:r>
            <a:endParaRPr lang="uk-UA" dirty="0" smtClean="0"/>
          </a:p>
          <a:p>
            <a:r>
              <a:rPr lang="de-DE" dirty="0" smtClean="0"/>
              <a:t>M-   -Wir haben im Theater in der 3.Reihe gesessen- Und Sie?</a:t>
            </a:r>
            <a:endParaRPr lang="uk-UA" dirty="0" smtClean="0"/>
          </a:p>
          <a:p>
            <a:pPr lvl="0"/>
            <a:r>
              <a:rPr lang="de-DE" dirty="0" smtClean="0"/>
              <a:t>Ich habe in der fünften Reihe gesessen.</a:t>
            </a:r>
            <a:endParaRPr lang="uk-UA" dirty="0" smtClean="0"/>
          </a:p>
          <a:p>
            <a:pPr lvl="0"/>
            <a:r>
              <a:rPr lang="de-DE" dirty="0" smtClean="0"/>
              <a:t>Im Kino sitze ich gern in der 10.Reihe. (20)</a:t>
            </a:r>
            <a:r>
              <a:rPr lang="uk-UA" dirty="0" smtClean="0"/>
              <a:t> - ___________________</a:t>
            </a:r>
          </a:p>
          <a:p>
            <a:r>
              <a:rPr lang="uk-UA" dirty="0" smtClean="0"/>
              <a:t>___________________________________________________________</a:t>
            </a:r>
          </a:p>
          <a:p>
            <a:pPr lvl="0"/>
            <a:r>
              <a:rPr lang="de-DE" dirty="0" smtClean="0"/>
              <a:t>Heute sitze ich aber in der 13.Reihe. (24)</a:t>
            </a:r>
            <a:r>
              <a:rPr lang="uk-UA" dirty="0" smtClean="0"/>
              <a:t> - ___________________</a:t>
            </a:r>
          </a:p>
          <a:p>
            <a:r>
              <a:rPr lang="uk-UA" dirty="0" smtClean="0"/>
              <a:t>___________________________________________________________</a:t>
            </a:r>
          </a:p>
          <a:p>
            <a:pPr lvl="0"/>
            <a:r>
              <a:rPr lang="de-DE" dirty="0" smtClean="0"/>
              <a:t>Heute haben wir nur Plätze in der 12 Reihe bekommen (16)</a:t>
            </a:r>
            <a:r>
              <a:rPr lang="uk-UA" dirty="0" smtClean="0"/>
              <a:t> - _______</a:t>
            </a:r>
          </a:p>
          <a:p>
            <a:r>
              <a:rPr lang="uk-UA" dirty="0" smtClean="0"/>
              <a:t>___________________________________________________________</a:t>
            </a:r>
          </a:p>
          <a:p>
            <a:pPr lvl="0"/>
            <a:r>
              <a:rPr lang="de-DE" dirty="0" smtClean="0"/>
              <a:t>Student K. sitzt in der 1.Reihe. (3)</a:t>
            </a:r>
            <a:r>
              <a:rPr lang="uk-UA" dirty="0" smtClean="0"/>
              <a:t> - _________________________</a:t>
            </a:r>
          </a:p>
          <a:p>
            <a:r>
              <a:rPr lang="uk-UA" dirty="0" smtClean="0"/>
              <a:t>___________________________________________________________</a:t>
            </a:r>
          </a:p>
          <a:p>
            <a:pPr lvl="0"/>
            <a:r>
              <a:rPr lang="de-DE" dirty="0" smtClean="0"/>
              <a:t>Student A sitzt in der Vorlesung in der 6.Reihe. (4)</a:t>
            </a:r>
            <a:r>
              <a:rPr lang="uk-UA" dirty="0" smtClean="0"/>
              <a:t> - _____________</a:t>
            </a:r>
          </a:p>
          <a:p>
            <a:r>
              <a:rPr lang="uk-UA" dirty="0" smtClean="0"/>
              <a:t>___________________________________________________________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B060B7A-1F02-4D4A-8310-3CAC83A67E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596066" cy="928670"/>
          </a:xfrm>
        </p:spPr>
        <p:txBody>
          <a:bodyPr>
            <a:normAutofit/>
          </a:bodyPr>
          <a:lstStyle/>
          <a:p>
            <a:r>
              <a:rPr lang="pl-PL" dirty="0" smtClean="0"/>
              <a:t>Wortschatz  </a:t>
            </a:r>
            <a:r>
              <a:rPr lang="pl-PL" dirty="0" smtClean="0">
                <a:solidFill>
                  <a:srgbClr val="FFC000"/>
                </a:solidFill>
              </a:rPr>
              <a:t>wiederholen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084" y="1857364"/>
            <a:ext cx="5500726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https://wordwall.net/uk/resource/20218425</a:t>
            </a:r>
            <a:endParaRPr lang="pl-PL" sz="2000" dirty="0" smtClean="0"/>
          </a:p>
          <a:p>
            <a:pPr marL="0" indent="0">
              <a:buNone/>
            </a:pPr>
            <a:r>
              <a:rPr lang="uk-UA" sz="2000" dirty="0" smtClean="0"/>
              <a:t>Складіть речення з кожним зі слів</a:t>
            </a:r>
            <a:endParaRPr lang="en-US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5D5703-84D9-4749-A069-86D67756B5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38084" y="371475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https://wordwall.net/uk/resource/16495750</a:t>
            </a:r>
            <a:r>
              <a:rPr lang="uk-UA" dirty="0" smtClean="0">
                <a:hlinkClick r:id="rId5"/>
              </a:rPr>
              <a:t>-</a:t>
            </a:r>
            <a:r>
              <a:rPr lang="uk-UA" dirty="0" smtClean="0"/>
              <a:t> </a:t>
            </a:r>
            <a:endParaRPr lang="pl-PL" dirty="0" smtClean="0"/>
          </a:p>
          <a:p>
            <a:r>
              <a:rPr lang="uk-UA" dirty="0" smtClean="0"/>
              <a:t>Перевір себе (</a:t>
            </a:r>
            <a:r>
              <a:rPr lang="pl-PL" dirty="0" smtClean="0"/>
              <a:t>ein/einen/eine)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4286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9" y="714356"/>
            <a:ext cx="5643601" cy="1325563"/>
          </a:xfrm>
        </p:spPr>
        <p:txBody>
          <a:bodyPr/>
          <a:lstStyle/>
          <a:p>
            <a:pPr algn="ctr"/>
            <a:r>
              <a:rPr lang="en-US" dirty="0" err="1" smtClean="0"/>
              <a:t>Haus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aufgabe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6A185A8-DC91-4856-8667-DAB40D56ABA5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B32D1A-C350-4449-B81A-F1886A7ED552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A892C0F-0900-4E39-B2D8-1D77BE49C9AC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3CCA7F-518A-4905-9462-40C1C1D8B904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1E228C-E55A-4C8B-8D8F-F8DDEAD1B1AD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5C48BA-14E7-4EF6-81A2-D62869D8A099}"/>
              </a:ext>
            </a:extLst>
          </p:cNvPr>
          <p:cNvSpPr txBox="1"/>
          <p:nvPr/>
        </p:nvSpPr>
        <p:spPr>
          <a:xfrm>
            <a:off x="6916530" y="30047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2"/>
                </a:solidFill>
              </a:rPr>
              <a:t>4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0970A3-B863-4131-80E4-3C38EDAB317F}"/>
              </a:ext>
            </a:extLst>
          </p:cNvPr>
          <p:cNvSpPr txBox="1"/>
          <p:nvPr/>
        </p:nvSpPr>
        <p:spPr>
          <a:xfrm>
            <a:off x="5219680" y="30047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2"/>
                </a:solidFill>
              </a:rPr>
              <a:t>3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6A4802-354D-4E30-A70E-2E0867306A6B}"/>
              </a:ext>
            </a:extLst>
          </p:cNvPr>
          <p:cNvSpPr txBox="1"/>
          <p:nvPr/>
        </p:nvSpPr>
        <p:spPr>
          <a:xfrm>
            <a:off x="3522830" y="30047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B68477-9A1C-4631-AB71-AF54F11DABFD}"/>
              </a:ext>
            </a:extLst>
          </p:cNvPr>
          <p:cNvSpPr txBox="1"/>
          <p:nvPr/>
        </p:nvSpPr>
        <p:spPr>
          <a:xfrm>
            <a:off x="1825980" y="300475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2"/>
                </a:solidFill>
              </a:rPr>
              <a:t>1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2E0A16A9-138B-45FC-80A2-76C1B73C2294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AA0421E0-93B2-4F81-9128-BA728844BD48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E0F5B768-F24E-48F9-BF47-91F79A8A22E5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9C41BB8-404E-4311-B307-8E6957CA6CAF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FDCD1812-C871-4BD1-A197-D87B9B5820AA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5001D4B-7744-4E9E-BC5B-5A740F69572F}"/>
              </a:ext>
            </a:extLst>
          </p:cNvPr>
          <p:cNvSpPr/>
          <p:nvPr/>
        </p:nvSpPr>
        <p:spPr>
          <a:xfrm>
            <a:off x="158580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</a:rPr>
              <a:t>Повторити</a:t>
            </a:r>
            <a:r>
              <a:rPr lang="ru-RU" sz="1600" dirty="0" smtClean="0">
                <a:solidFill>
                  <a:schemeClr val="tx2"/>
                </a:solidFill>
              </a:rPr>
              <a:t> лексику</a:t>
            </a:r>
            <a:endParaRPr lang="pl-PL" sz="1600" dirty="0" smtClean="0">
              <a:solidFill>
                <a:schemeClr val="tx2"/>
              </a:solidFill>
            </a:endParaRPr>
          </a:p>
          <a:p>
            <a:pPr algn="ctr"/>
            <a:r>
              <a:rPr lang="uk-UA" sz="1600" dirty="0" smtClean="0">
                <a:solidFill>
                  <a:schemeClr val="tx2"/>
                </a:solidFill>
              </a:rPr>
              <a:t>Лексичний диктант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E738C91-0FFF-4C01-84DB-43CCC6A79D47}"/>
              </a:ext>
            </a:extLst>
          </p:cNvPr>
          <p:cNvSpPr/>
          <p:nvPr/>
        </p:nvSpPr>
        <p:spPr>
          <a:xfrm>
            <a:off x="3280798" y="4778909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Описати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свою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сім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ю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Вивчити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тему.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Записати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відео</a:t>
            </a:r>
            <a:r>
              <a:rPr lang="ru-RU" sz="1600" dirty="0" smtClean="0">
                <a:solidFill>
                  <a:schemeClr val="tx2"/>
                </a:solidFill>
              </a:rPr>
              <a:t>.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2B017D2-DD05-4C04-AAE8-C00D46138F46}"/>
              </a:ext>
            </a:extLst>
          </p:cNvPr>
          <p:cNvSpPr/>
          <p:nvPr/>
        </p:nvSpPr>
        <p:spPr>
          <a:xfrm>
            <a:off x="4959273" y="4775467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</a:rPr>
              <a:t>Вивчити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числівники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441A7D3-7964-4A03-A946-334D00629139}"/>
              </a:ext>
            </a:extLst>
          </p:cNvPr>
          <p:cNvSpPr/>
          <p:nvPr/>
        </p:nvSpPr>
        <p:spPr>
          <a:xfrm>
            <a:off x="6654268" y="4775467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</a:rPr>
              <a:t>Виконати всі ігрові вправи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BA29522-6DA2-4C94-998F-1CD0B72C4D76}"/>
              </a:ext>
            </a:extLst>
          </p:cNvPr>
          <p:cNvSpPr/>
          <p:nvPr/>
        </p:nvSpPr>
        <p:spPr>
          <a:xfrm>
            <a:off x="8330738" y="4775467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Виконати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тест по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числівниках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F51D321-C115-4CD0-ADE8-3BF5F43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BA2ED8-45A9-441E-B8F1-86714B82DA1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46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6646" y="714356"/>
            <a:ext cx="11858708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solidFill>
                  <a:schemeClr val="accent2"/>
                </a:solidFill>
                <a:latin typeface="+mn-lt"/>
              </a:rPr>
              <a:t>Danke</a:t>
            </a:r>
            <a:r>
              <a:rPr lang="en-US" sz="72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sz="7200" b="1" dirty="0" err="1" smtClean="0">
                <a:solidFill>
                  <a:schemeClr val="accent2"/>
                </a:solidFill>
                <a:latin typeface="+mn-lt"/>
                <a:cs typeface="Times New Roman"/>
              </a:rPr>
              <a:t>ür</a:t>
            </a:r>
            <a:r>
              <a:rPr lang="en-US" sz="72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 die </a:t>
            </a:r>
            <a:r>
              <a:rPr lang="en-US" sz="7200" b="1" dirty="0" err="1" smtClean="0">
                <a:solidFill>
                  <a:schemeClr val="accent2"/>
                </a:solidFill>
                <a:latin typeface="+mn-lt"/>
                <a:cs typeface="Times New Roman"/>
              </a:rPr>
              <a:t>Aufmerksamkeit</a:t>
            </a:r>
            <a:endParaRPr lang="ru-RU" sz="7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E896F0E-7B38-441F-93C6-15386BEBBC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9319" y="3782441"/>
            <a:ext cx="630000" cy="63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EC9939-C873-475F-8A8C-A0B2671F1F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879319" y="3778370"/>
            <a:ext cx="630000" cy="63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419B722-D47F-4A44-8AB8-779A46413B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779319" y="3778370"/>
            <a:ext cx="630000" cy="63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80BFE47-DA48-4155-B32F-5F5A3DF97E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679319" y="377837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69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6000791" cy="58604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Вставте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пропущені слова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857232"/>
            <a:ext cx="6095999" cy="5643602"/>
          </a:xfrm>
        </p:spPr>
        <p:txBody>
          <a:bodyPr>
            <a:normAutofit/>
          </a:bodyPr>
          <a:lstStyle/>
          <a:p>
            <a:r>
              <a:rPr lang="sl-SI" dirty="0" smtClean="0"/>
              <a:t>Mary und John sind verheiratet. Mary ist die ______________ (wife) von John und John ist ihr ______________ (husband). Mary und John haben zwei Kinder; Jenny und Mark. Jenny ist die ______________ (daughter) und Mark ist der _____________ (son). Jenny und Mark sind ______________ (siblings). Beide sind auch schon ______________ (married). Jenny verheiratete Alfred und zusammen haben sie zwei Kinder; Tom und Sophie. </a:t>
            </a: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214422"/>
            <a:ext cx="5629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6000791" cy="58604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Вставте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пропущені слова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1714488"/>
            <a:ext cx="6095999" cy="4429156"/>
          </a:xfrm>
        </p:spPr>
        <p:txBody>
          <a:bodyPr>
            <a:normAutofit/>
          </a:bodyPr>
          <a:lstStyle/>
          <a:p>
            <a:r>
              <a:rPr lang="sl-SI" dirty="0" smtClean="0"/>
              <a:t>Tom ist der ______________ (brother) von Sophie und sie ist seine _____________ (sister). Tom und Sophie haben Mary und John sehr lieb, denn sie sind ihre _______________ (grandparents). Mary ist die ________________ (grandmother) von Tom und Sophie, John ist der _______________.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214422"/>
            <a:ext cx="5629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6000791" cy="58604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Вставте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пропущені слова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1000108"/>
            <a:ext cx="6095999" cy="542928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Tom und Sophie haben auch einen coolen _______________ Mark und eine schöne ___________ (aunt). Die __________ heißt Angela. Nick und Lily sind die ___________ (cousins) von Tom und Sophie und sie können zusammen spielen. Nick ist der __________ (cousin m.) von Tom und Sophie und Lily ist die ____________ (cousin f.) Nick ist der __________ (nephew) von Jenny und Alfred und Lily ist die ____________ (niece) .Mary und John sind sehr glücklich, denn sie haben eine große Famile.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214422"/>
            <a:ext cx="5629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48" y="214290"/>
            <a:ext cx="2571770" cy="56354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Test</a:t>
            </a:r>
            <a:r>
              <a:rPr lang="pl-PL" dirty="0" smtClean="0">
                <a:solidFill>
                  <a:srgbClr val="FFC000"/>
                </a:solidFill>
              </a:rPr>
              <a:t>aufgabe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490758-329B-488A-B614-6C7D58272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0182" y="928670"/>
            <a:ext cx="6881818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 smtClean="0"/>
              <a:t>Welcher Monat ist jetzt</a:t>
            </a:r>
            <a:r>
              <a:rPr lang="uk-UA" b="1" i="1" dirty="0" smtClean="0"/>
              <a:t>?</a:t>
            </a:r>
          </a:p>
          <a:p>
            <a:pPr>
              <a:buNone/>
            </a:pPr>
            <a:r>
              <a:rPr lang="pl-PL" b="1" i="1" dirty="0" smtClean="0"/>
              <a:t>Der wie vielte ist heute</a:t>
            </a:r>
            <a:r>
              <a:rPr lang="uk-UA" b="1" i="1" dirty="0" smtClean="0"/>
              <a:t>?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453190" y="2928934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https://us04web.zoom.us/j/5959881486?pwd=QXBwWHdtNEYrZTZpZE4vOU1sazF6dz09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Перевірте чи знаєте </a:t>
            </a:r>
            <a:r>
              <a:rPr lang="uk-UA" smtClean="0"/>
              <a:t>ви місяці?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6023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4" y="428604"/>
            <a:ext cx="4829172" cy="706421"/>
          </a:xfrm>
        </p:spPr>
        <p:txBody>
          <a:bodyPr/>
          <a:lstStyle/>
          <a:p>
            <a:r>
              <a:rPr lang="pl-PL" dirty="0" smtClean="0"/>
              <a:t>ORDNUNGS</a:t>
            </a:r>
            <a:r>
              <a:rPr lang="pl-PL" dirty="0" smtClean="0">
                <a:solidFill>
                  <a:srgbClr val="FFC000"/>
                </a:solidFill>
              </a:rPr>
              <a:t>ZAHLEN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deutschonline.at.ua/images/Ordnungszahlen_poradkovi_chuslivnuku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67372" y="1928802"/>
            <a:ext cx="6072230" cy="345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Ordinalzahlen - Sprakuko - Deutsch lernen on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43"/>
            <a:ext cx="5167306" cy="6889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500042"/>
            <a:ext cx="499043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Запам'ятай!!!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89888" y="2313432"/>
            <a:ext cx="4559808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dirty="0" smtClean="0"/>
              <a:t>Порядкові числівники завжди вживаються із  означеним артиклем.</a:t>
            </a:r>
          </a:p>
          <a:p>
            <a:r>
              <a:rPr lang="uk-UA" dirty="0" smtClean="0"/>
              <a:t>У тексті біля порядкового числівника ставиться крапка.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193536" y="2313431"/>
            <a:ext cx="4559808" cy="3493008"/>
          </a:xfrm>
          <a:prstGeom prst="rect">
            <a:avLst/>
          </a:prstGeom>
        </p:spPr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Das zweite Buch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Er 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der 1. Schüler in der Klasse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1320" y="548680"/>
            <a:ext cx="9366325" cy="1152128"/>
          </a:xfrm>
        </p:spPr>
        <p:txBody>
          <a:bodyPr/>
          <a:lstStyle/>
          <a:p>
            <a:r>
              <a:rPr lang="sl-SI" dirty="0" err="1" smtClean="0"/>
              <a:t>Welcher</a:t>
            </a:r>
            <a:r>
              <a:rPr lang="sl-SI" dirty="0" smtClean="0"/>
              <a:t> </a:t>
            </a:r>
            <a:r>
              <a:rPr lang="sl-SI" dirty="0" err="1" smtClean="0"/>
              <a:t>Tag</a:t>
            </a:r>
            <a:r>
              <a:rPr lang="sl-SI" dirty="0" smtClean="0"/>
              <a:t> </a:t>
            </a:r>
            <a:r>
              <a:rPr lang="sl-SI" dirty="0" err="1" smtClean="0"/>
              <a:t>ist</a:t>
            </a:r>
            <a:r>
              <a:rPr lang="sl-SI" dirty="0" smtClean="0"/>
              <a:t> </a:t>
            </a:r>
            <a:r>
              <a:rPr lang="sl-SI" dirty="0" err="1" smtClean="0"/>
              <a:t>heute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57214" y="1700808"/>
            <a:ext cx="10231341" cy="4728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Montag</a:t>
            </a:r>
            <a:r>
              <a:rPr lang="en-US" sz="2800" dirty="0" smtClean="0"/>
              <a:t>  </a:t>
            </a:r>
            <a:r>
              <a:rPr lang="en-US" sz="2800" dirty="0" err="1" smtClean="0"/>
              <a:t>ist</a:t>
            </a:r>
            <a:r>
              <a:rPr lang="en-US" sz="2800" dirty="0" smtClean="0"/>
              <a:t>  </a:t>
            </a:r>
            <a:r>
              <a:rPr lang="en-US" sz="2800" dirty="0" err="1" smtClean="0"/>
              <a:t>der</a:t>
            </a:r>
            <a:r>
              <a:rPr lang="en-US" sz="2800" dirty="0" smtClean="0"/>
              <a:t>  </a:t>
            </a:r>
            <a:r>
              <a:rPr lang="en-US" sz="2800" dirty="0" err="1" smtClean="0"/>
              <a:t>erste</a:t>
            </a:r>
            <a:r>
              <a:rPr lang="en-US" sz="2800" dirty="0" smtClean="0"/>
              <a:t> </a:t>
            </a:r>
            <a:r>
              <a:rPr lang="en-US" sz="2800" dirty="0" err="1" smtClean="0"/>
              <a:t>Wochentag</a:t>
            </a:r>
            <a:r>
              <a:rPr lang="en-US" sz="2800" dirty="0" smtClean="0"/>
              <a:t>.</a:t>
            </a:r>
            <a:endParaRPr lang="sl-SI" sz="2800" dirty="0" smtClean="0"/>
          </a:p>
          <a:p>
            <a:pPr>
              <a:lnSpc>
                <a:spcPct val="150000"/>
              </a:lnSpc>
            </a:pPr>
            <a:r>
              <a:rPr lang="sl-SI" sz="2800" dirty="0" smtClean="0"/>
              <a:t>Dienstag</a:t>
            </a:r>
            <a:r>
              <a:rPr lang="en-US" sz="2800" dirty="0" smtClean="0"/>
              <a:t> …………….…. </a:t>
            </a:r>
            <a:r>
              <a:rPr lang="en-US" sz="2800" dirty="0" err="1" smtClean="0"/>
              <a:t>Wochentag</a:t>
            </a:r>
            <a:endParaRPr lang="sl-SI" sz="2800" dirty="0" smtClean="0"/>
          </a:p>
          <a:p>
            <a:pPr>
              <a:lnSpc>
                <a:spcPct val="150000"/>
              </a:lnSpc>
            </a:pPr>
            <a:r>
              <a:rPr lang="sl-SI" sz="2800" dirty="0" smtClean="0"/>
              <a:t>Mittwoch</a:t>
            </a:r>
            <a:r>
              <a:rPr lang="en-US" sz="2800" dirty="0" smtClean="0"/>
              <a:t> …………….…. </a:t>
            </a:r>
            <a:r>
              <a:rPr lang="en-US" sz="2800" dirty="0" err="1" smtClean="0"/>
              <a:t>Wochentag</a:t>
            </a:r>
            <a:endParaRPr lang="sl-SI" sz="2800" dirty="0" smtClean="0"/>
          </a:p>
          <a:p>
            <a:pPr>
              <a:lnSpc>
                <a:spcPct val="150000"/>
              </a:lnSpc>
            </a:pPr>
            <a:r>
              <a:rPr lang="sl-SI" sz="2800" dirty="0" smtClean="0"/>
              <a:t>Donnerstag</a:t>
            </a:r>
            <a:r>
              <a:rPr lang="en-US" sz="2800" dirty="0" smtClean="0"/>
              <a:t>……………... </a:t>
            </a:r>
            <a:r>
              <a:rPr lang="en-US" sz="2800" dirty="0" err="1" smtClean="0"/>
              <a:t>Wochentag</a:t>
            </a:r>
            <a:endParaRPr lang="sl-SI" sz="2800" dirty="0" smtClean="0"/>
          </a:p>
          <a:p>
            <a:pPr>
              <a:lnSpc>
                <a:spcPct val="150000"/>
              </a:lnSpc>
            </a:pPr>
            <a:r>
              <a:rPr lang="sl-SI" sz="2800" dirty="0" smtClean="0"/>
              <a:t>Freitag</a:t>
            </a:r>
            <a:r>
              <a:rPr lang="en-US" sz="2800" dirty="0" smtClean="0"/>
              <a:t> ………………….... </a:t>
            </a:r>
            <a:r>
              <a:rPr lang="en-US" sz="2800" dirty="0" err="1" smtClean="0"/>
              <a:t>Wochentag</a:t>
            </a:r>
            <a:endParaRPr lang="sl-SI" sz="2800" dirty="0" smtClean="0"/>
          </a:p>
          <a:p>
            <a:pPr>
              <a:lnSpc>
                <a:spcPct val="150000"/>
              </a:lnSpc>
            </a:pPr>
            <a:r>
              <a:rPr lang="sl-SI" sz="2800" dirty="0" smtClean="0"/>
              <a:t>Samstag</a:t>
            </a:r>
            <a:r>
              <a:rPr lang="en-US" sz="2800" dirty="0" smtClean="0"/>
              <a:t> ………………….. </a:t>
            </a:r>
            <a:r>
              <a:rPr lang="en-US" sz="2800" dirty="0" err="1" smtClean="0"/>
              <a:t>Wochentag</a:t>
            </a:r>
            <a:endParaRPr lang="sl-SI" sz="2800" dirty="0" smtClean="0"/>
          </a:p>
          <a:p>
            <a:pPr>
              <a:lnSpc>
                <a:spcPct val="150000"/>
              </a:lnSpc>
            </a:pPr>
            <a:r>
              <a:rPr lang="sl-SI" sz="2800" dirty="0" smtClean="0"/>
              <a:t>Sonntag</a:t>
            </a:r>
            <a:r>
              <a:rPr lang="en-US" sz="2800" dirty="0" smtClean="0"/>
              <a:t> …………………… </a:t>
            </a:r>
            <a:r>
              <a:rPr lang="en-US" sz="2800" dirty="0" err="1" smtClean="0"/>
              <a:t>Wochentag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4149507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1009</Words>
  <Application>Microsoft Office PowerPoint</Application>
  <PresentationFormat>Произвольный</PresentationFormat>
  <Paragraphs>169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Wortschatz  wiederholen</vt:lpstr>
      <vt:lpstr>Вставте пропущені слова</vt:lpstr>
      <vt:lpstr>Вставте пропущені слова</vt:lpstr>
      <vt:lpstr>Вставте пропущені слова</vt:lpstr>
      <vt:lpstr>Testaufgabe</vt:lpstr>
      <vt:lpstr>ORDNUNGSZAHLEN</vt:lpstr>
      <vt:lpstr>Запам'ятай!!! </vt:lpstr>
      <vt:lpstr>Welcher Tag ist heute?</vt:lpstr>
      <vt:lpstr>Übung 1. Schreiben Sie im Nominativ!</vt:lpstr>
      <vt:lpstr>MONATEN</vt:lpstr>
      <vt:lpstr>Übung 2. Schreiben Sie bitte dem Muster nach!</vt:lpstr>
      <vt:lpstr>Wann?</vt:lpstr>
      <vt:lpstr>Wann?</vt:lpstr>
      <vt:lpstr>Wann hast du Geburtstag?</vt:lpstr>
      <vt:lpstr>Übung 3. Lesen Sie bitte richtig!</vt:lpstr>
      <vt:lpstr>Übung 4. Übersetzen Sie bitte ins Deutsche!</vt:lpstr>
      <vt:lpstr>Übung 5. Schreiben Sie bitte dem Muster nach! </vt:lpstr>
      <vt:lpstr>Слайд 19</vt:lpstr>
      <vt:lpstr>Hausaufgabe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26</cp:revision>
  <dcterms:created xsi:type="dcterms:W3CDTF">2020-06-20T14:12:20Z</dcterms:created>
  <dcterms:modified xsi:type="dcterms:W3CDTF">2022-02-13T17:23:19Z</dcterms:modified>
</cp:coreProperties>
</file>