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 id="281" r:id="rId24"/>
    <p:sldId id="282" r:id="rId25"/>
    <p:sldId id="28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01C4A-2781-4A37-A316-42349848840B}" type="datetimeFigureOut">
              <a:rPr lang="ru-RU" smtClean="0"/>
              <a:pPr/>
              <a:t>27.04.2020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A5200-EC6F-439D-893D-0AD2764E461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1520ECC-D9CB-4CEA-B0D4-430EF0E8B1C9}" type="datetimeFigureOut">
              <a:rPr lang="ru-RU" smtClean="0"/>
              <a:pPr/>
              <a:t>27.04.2020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E101D109-F5BD-49A0-87F2-6F71E78A0C1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01D109-F5BD-49A0-87F2-6F71E78A0C1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01D109-F5BD-49A0-87F2-6F71E78A0C1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01D109-F5BD-49A0-87F2-6F71E78A0C1B}"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101D109-F5BD-49A0-87F2-6F71E78A0C1B}"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01D109-F5BD-49A0-87F2-6F71E78A0C1B}"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101D109-F5BD-49A0-87F2-6F71E78A0C1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101D109-F5BD-49A0-87F2-6F71E78A0C1B}"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1520ECC-D9CB-4CEA-B0D4-430EF0E8B1C9}"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101D109-F5BD-49A0-87F2-6F71E78A0C1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1520ECC-D9CB-4CEA-B0D4-430EF0E8B1C9}"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101D109-F5BD-49A0-87F2-6F71E78A0C1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1520ECC-D9CB-4CEA-B0D4-430EF0E8B1C9}" type="datetimeFigureOut">
              <a:rPr lang="ru-RU" smtClean="0"/>
              <a:pPr/>
              <a:t>27.04.2020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E101D109-F5BD-49A0-87F2-6F71E78A0C1B}"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520ECC-D9CB-4CEA-B0D4-430EF0E8B1C9}" type="datetimeFigureOut">
              <a:rPr lang="ru-RU" smtClean="0"/>
              <a:pPr/>
              <a:t>27.04.2020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01D109-F5BD-49A0-87F2-6F71E78A0C1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6.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40.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5.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5" Type="http://schemas.openxmlformats.org/officeDocument/2006/relationships/image" Target="../media/image96.jpeg"/><Relationship Id="rId4" Type="http://schemas.openxmlformats.org/officeDocument/2006/relationships/image" Target="../media/image95.jpe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100.jpeg"/><Relationship Id="rId4" Type="http://schemas.openxmlformats.org/officeDocument/2006/relationships/image" Target="../media/image9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928670"/>
            <a:ext cx="7772400" cy="1470025"/>
          </a:xfrm>
        </p:spPr>
        <p:txBody>
          <a:bodyPr>
            <a:normAutofit/>
          </a:bodyPr>
          <a:lstStyle/>
          <a:p>
            <a:r>
              <a:rPr lang="uk-UA" sz="5400" dirty="0" smtClean="0">
                <a:latin typeface="Times New Roman" pitchFamily="18" charset="0"/>
                <a:cs typeface="Times New Roman" pitchFamily="18" charset="0"/>
              </a:rPr>
              <a:t>Лекція на тему:</a:t>
            </a:r>
            <a:endParaRPr lang="ru-RU" sz="5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28662" y="2857496"/>
            <a:ext cx="7429552" cy="1752600"/>
          </a:xfrm>
        </p:spPr>
        <p:txBody>
          <a:bodyPr>
            <a:normAutofit/>
          </a:bodyPr>
          <a:lstStyle/>
          <a:p>
            <a:r>
              <a:rPr lang="uk-UA" sz="3600" dirty="0" smtClean="0">
                <a:solidFill>
                  <a:schemeClr val="accent2">
                    <a:lumMod val="50000"/>
                  </a:schemeClr>
                </a:solidFill>
                <a:latin typeface="Arial Black" pitchFamily="34" charset="0"/>
              </a:rPr>
              <a:t>БАЛАНС ТА РІВНОВАГА У ЗАЧІСКАХ</a:t>
            </a:r>
            <a:endParaRPr lang="ru-RU" sz="3600" dirty="0">
              <a:solidFill>
                <a:schemeClr val="accent2">
                  <a:lumMod val="50000"/>
                </a:schemeClr>
              </a:solidFill>
              <a:latin typeface="Arial Black" pitchFamily="34" charset="0"/>
            </a:endParaRPr>
          </a:p>
        </p:txBody>
      </p:sp>
      <p:sp>
        <p:nvSpPr>
          <p:cNvPr id="4" name="TextBox 3"/>
          <p:cNvSpPr txBox="1"/>
          <p:nvPr/>
        </p:nvSpPr>
        <p:spPr>
          <a:xfrm>
            <a:off x="6646372" y="6072206"/>
            <a:ext cx="2312876" cy="646331"/>
          </a:xfrm>
          <a:prstGeom prst="rect">
            <a:avLst/>
          </a:prstGeom>
          <a:noFill/>
        </p:spPr>
        <p:txBody>
          <a:bodyPr wrap="none" rtlCol="0">
            <a:spAutoFit/>
          </a:bodyPr>
          <a:lstStyle/>
          <a:p>
            <a:pPr algn="r"/>
            <a:r>
              <a:rPr lang="uk-UA" b="1" dirty="0" smtClean="0">
                <a:latin typeface="Times New Roman" pitchFamily="18" charset="0"/>
                <a:cs typeface="Times New Roman" pitchFamily="18" charset="0"/>
              </a:rPr>
              <a:t>Розробила викладач</a:t>
            </a:r>
          </a:p>
          <a:p>
            <a:pPr algn="r"/>
            <a:r>
              <a:rPr lang="uk-UA" b="1" dirty="0" smtClean="0">
                <a:latin typeface="Times New Roman" pitchFamily="18" charset="0"/>
                <a:cs typeface="Times New Roman" pitchFamily="18" charset="0"/>
              </a:rPr>
              <a:t>Л. Л. </a:t>
            </a:r>
            <a:r>
              <a:rPr lang="uk-UA" b="1" dirty="0" err="1" smtClean="0">
                <a:latin typeface="Times New Roman" pitchFamily="18" charset="0"/>
                <a:cs typeface="Times New Roman" pitchFamily="18" charset="0"/>
              </a:rPr>
              <a:t>Кульчицька</a:t>
            </a:r>
            <a:endParaRPr lang="ru-RU"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20" y="642918"/>
            <a:ext cx="44291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4625"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асиметричного балансу зачіски характерне використання диспропорцій для досягнення збалансованості рис обличчя.</a:t>
            </a:r>
            <a:endParaRPr kumimoji="0" lang="uk-UA" sz="2400"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4214810" y="3357562"/>
            <a:ext cx="4572000" cy="1200329"/>
          </a:xfrm>
          <a:prstGeom prst="rect">
            <a:avLst/>
          </a:prstGeom>
        </p:spPr>
        <p:txBody>
          <a:bodyPr>
            <a:spAutoFit/>
          </a:bodyPr>
          <a:lstStyle/>
          <a:p>
            <a:pPr algn="just"/>
            <a:r>
              <a:rPr lang="ru-RU" dirty="0">
                <a:latin typeface="Times New Roman" pitchFamily="18" charset="0"/>
                <a:cs typeface="Times New Roman" pitchFamily="18" charset="0"/>
              </a:rPr>
              <a:t>Для </a:t>
            </a:r>
            <a:r>
              <a:rPr lang="ru-RU" dirty="0" err="1">
                <a:latin typeface="Times New Roman" pitchFamily="18" charset="0"/>
                <a:cs typeface="Times New Roman" pitchFamily="18" charset="0"/>
              </a:rPr>
              <a:t>зачіски</a:t>
            </a:r>
            <a:r>
              <a:rPr lang="ru-RU" dirty="0">
                <a:latin typeface="Times New Roman" pitchFamily="18" charset="0"/>
                <a:cs typeface="Times New Roman" pitchFamily="18" charset="0"/>
              </a:rPr>
              <a:t>, яка створена за принципом </a:t>
            </a:r>
            <a:r>
              <a:rPr lang="ru-RU" dirty="0" err="1">
                <a:latin typeface="Times New Roman" pitchFamily="18" charset="0"/>
                <a:cs typeface="Times New Roman" pitchFamily="18" charset="0"/>
              </a:rPr>
              <a:t>асиметрії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властива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нерівних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об'ємів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відносно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рівноваги</a:t>
            </a:r>
            <a:r>
              <a:rPr lang="ru-RU" dirty="0">
                <a:latin typeface="Times New Roman" pitchFamily="18" charset="0"/>
                <a:cs typeface="Times New Roman" pitchFamily="18" charset="0"/>
              </a:rPr>
              <a:t>, яка проходить через середину </a:t>
            </a:r>
            <a:r>
              <a:rPr lang="ru-RU" dirty="0" err="1">
                <a:latin typeface="Times New Roman" pitchFamily="18" charset="0"/>
                <a:cs typeface="Times New Roman" pitchFamily="18" charset="0"/>
              </a:rPr>
              <a:t>обличчя</a:t>
            </a:r>
            <a:r>
              <a:rPr lang="ru-RU" dirty="0">
                <a:latin typeface="Times New Roman" pitchFamily="18" charset="0"/>
                <a:cs typeface="Times New Roman" pitchFamily="18" charset="0"/>
              </a:rPr>
              <a:t>.</a:t>
            </a:r>
          </a:p>
        </p:txBody>
      </p:sp>
      <p:pic>
        <p:nvPicPr>
          <p:cNvPr id="5" name="Рисунок 4" descr="3f546350759ad9ce8a41b60b5e0e3d43.jpg"/>
          <p:cNvPicPr>
            <a:picLocks noChangeAspect="1"/>
          </p:cNvPicPr>
          <p:nvPr/>
        </p:nvPicPr>
        <p:blipFill>
          <a:blip r:embed="rId2"/>
          <a:stretch>
            <a:fillRect/>
          </a:stretch>
        </p:blipFill>
        <p:spPr>
          <a:xfrm>
            <a:off x="6500826" y="285728"/>
            <a:ext cx="1819272" cy="2728908"/>
          </a:xfrm>
          <a:prstGeom prst="rect">
            <a:avLst/>
          </a:prstGeom>
        </p:spPr>
      </p:pic>
      <p:pic>
        <p:nvPicPr>
          <p:cNvPr id="6" name="Рисунок 5" descr="a7c6d2a1bc1d63ce6c268111007c77ad.jpg"/>
          <p:cNvPicPr>
            <a:picLocks noChangeAspect="1"/>
          </p:cNvPicPr>
          <p:nvPr/>
        </p:nvPicPr>
        <p:blipFill>
          <a:blip r:embed="rId3"/>
          <a:stretch>
            <a:fillRect/>
          </a:stretch>
        </p:blipFill>
        <p:spPr>
          <a:xfrm>
            <a:off x="142844" y="2428868"/>
            <a:ext cx="2147690" cy="2857520"/>
          </a:xfrm>
          <a:prstGeom prst="rect">
            <a:avLst/>
          </a:prstGeom>
        </p:spPr>
      </p:pic>
      <p:pic>
        <p:nvPicPr>
          <p:cNvPr id="7" name="Рисунок 6" descr="377f51751dca615b06f0f569af902fbc.jpg"/>
          <p:cNvPicPr>
            <a:picLocks noChangeAspect="1"/>
          </p:cNvPicPr>
          <p:nvPr/>
        </p:nvPicPr>
        <p:blipFill>
          <a:blip r:embed="rId4"/>
          <a:stretch>
            <a:fillRect/>
          </a:stretch>
        </p:blipFill>
        <p:spPr>
          <a:xfrm>
            <a:off x="4786314" y="928670"/>
            <a:ext cx="1678534" cy="2162180"/>
          </a:xfrm>
          <a:prstGeom prst="rect">
            <a:avLst/>
          </a:prstGeom>
        </p:spPr>
      </p:pic>
      <p:pic>
        <p:nvPicPr>
          <p:cNvPr id="8" name="Рисунок 7" descr="e90b5a954246ce781eb173a775690a19.jpg"/>
          <p:cNvPicPr>
            <a:picLocks noChangeAspect="1"/>
          </p:cNvPicPr>
          <p:nvPr/>
        </p:nvPicPr>
        <p:blipFill>
          <a:blip r:embed="rId5"/>
          <a:stretch>
            <a:fillRect/>
          </a:stretch>
        </p:blipFill>
        <p:spPr>
          <a:xfrm>
            <a:off x="2500298" y="1928802"/>
            <a:ext cx="1611860" cy="2124104"/>
          </a:xfrm>
          <a:prstGeom prst="rect">
            <a:avLst/>
          </a:prstGeom>
        </p:spPr>
      </p:pic>
      <p:pic>
        <p:nvPicPr>
          <p:cNvPr id="10" name="Рисунок 9" descr="c5a6fee3eb422c7b58e019f3e127d458.jpg"/>
          <p:cNvPicPr>
            <a:picLocks noChangeAspect="1"/>
          </p:cNvPicPr>
          <p:nvPr/>
        </p:nvPicPr>
        <p:blipFill>
          <a:blip r:embed="rId6"/>
          <a:stretch>
            <a:fillRect/>
          </a:stretch>
        </p:blipFill>
        <p:spPr>
          <a:xfrm>
            <a:off x="3857620" y="4714884"/>
            <a:ext cx="1285604" cy="1838352"/>
          </a:xfrm>
          <a:prstGeom prst="rect">
            <a:avLst/>
          </a:prstGeom>
        </p:spPr>
      </p:pic>
      <p:pic>
        <p:nvPicPr>
          <p:cNvPr id="11" name="Рисунок 10" descr="fcdf4a78ac8d469347b77953c700a2d8.jpg"/>
          <p:cNvPicPr>
            <a:picLocks noChangeAspect="1"/>
          </p:cNvPicPr>
          <p:nvPr/>
        </p:nvPicPr>
        <p:blipFill>
          <a:blip r:embed="rId7"/>
          <a:stretch>
            <a:fillRect/>
          </a:stretch>
        </p:blipFill>
        <p:spPr>
          <a:xfrm>
            <a:off x="5786446" y="4643446"/>
            <a:ext cx="1379817" cy="1835858"/>
          </a:xfrm>
          <a:prstGeom prst="rect">
            <a:avLst/>
          </a:prstGeom>
        </p:spPr>
      </p:pic>
      <p:pic>
        <p:nvPicPr>
          <p:cNvPr id="12" name="Рисунок 11" descr="0d0beb8b9f822cca3912d3d26a5efc88.jpg"/>
          <p:cNvPicPr>
            <a:picLocks noChangeAspect="1"/>
          </p:cNvPicPr>
          <p:nvPr/>
        </p:nvPicPr>
        <p:blipFill>
          <a:blip r:embed="rId8"/>
          <a:stretch>
            <a:fillRect/>
          </a:stretch>
        </p:blipFill>
        <p:spPr>
          <a:xfrm>
            <a:off x="7691728" y="4643446"/>
            <a:ext cx="1123966" cy="16907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1214422"/>
            <a:ext cx="4643470" cy="369332"/>
          </a:xfrm>
          <a:prstGeom prst="rect">
            <a:avLst/>
          </a:prstGeom>
          <a:noFill/>
        </p:spPr>
        <p:txBody>
          <a:bodyPr wrap="square" rtlCol="0">
            <a:spAutoFit/>
          </a:bodyPr>
          <a:lstStyle/>
          <a:p>
            <a:r>
              <a:rPr lang="uk-UA" dirty="0" smtClean="0">
                <a:latin typeface="Times New Roman" pitchFamily="18" charset="0"/>
                <a:cs typeface="Times New Roman" pitchFamily="18" charset="0"/>
              </a:rPr>
              <a:t>ГОРИЗОНТАЛЬНА АСИМЕТРІЯ</a:t>
            </a:r>
            <a:endParaRPr lang="ru-RU" dirty="0">
              <a:latin typeface="Times New Roman" pitchFamily="18" charset="0"/>
              <a:cs typeface="Times New Roman" pitchFamily="18" charset="0"/>
            </a:endParaRPr>
          </a:p>
        </p:txBody>
      </p:sp>
      <p:sp>
        <p:nvSpPr>
          <p:cNvPr id="3" name="Прямоугольник 2"/>
          <p:cNvSpPr/>
          <p:nvPr/>
        </p:nvSpPr>
        <p:spPr>
          <a:xfrm>
            <a:off x="357158" y="285728"/>
            <a:ext cx="8286808" cy="646331"/>
          </a:xfrm>
          <a:prstGeom prst="rect">
            <a:avLst/>
          </a:prstGeom>
        </p:spPr>
        <p:txBody>
          <a:bodyPr wrap="square">
            <a:spAutoFit/>
          </a:bodyPr>
          <a:lstStyle/>
          <a:p>
            <a:pPr algn="just"/>
            <a:r>
              <a:rPr lang="uk-UA" dirty="0" smtClean="0">
                <a:latin typeface="Times New Roman" pitchFamily="18" charset="0"/>
                <a:cs typeface="Times New Roman" pitchFamily="18" charset="0"/>
              </a:rPr>
              <a:t>Протилежні частини зачіски мають різну довжину і різний об'єм. </a:t>
            </a:r>
            <a:r>
              <a:rPr lang="uk-UA" b="1" i="1" dirty="0" smtClean="0">
                <a:latin typeface="Times New Roman" pitchFamily="18" charset="0"/>
                <a:cs typeface="Times New Roman" pitchFamily="18" charset="0"/>
              </a:rPr>
              <a:t>Асиметрія зачіски може бути </a:t>
            </a:r>
            <a:r>
              <a:rPr lang="uk-UA" b="1" i="1" u="sng" dirty="0" smtClean="0">
                <a:latin typeface="Times New Roman" pitchFamily="18" charset="0"/>
                <a:cs typeface="Times New Roman" pitchFamily="18" charset="0"/>
              </a:rPr>
              <a:t>горизонтальною і діагональною. </a:t>
            </a:r>
            <a:endParaRPr lang="uk-UA" b="1" i="1" u="sng" dirty="0">
              <a:latin typeface="Times New Roman" pitchFamily="18" charset="0"/>
              <a:cs typeface="Times New Roman" pitchFamily="18" charset="0"/>
            </a:endParaRPr>
          </a:p>
        </p:txBody>
      </p:sp>
      <p:pic>
        <p:nvPicPr>
          <p:cNvPr id="12289" name="Picture 1" descr="image1"/>
          <p:cNvPicPr>
            <a:picLocks noChangeAspect="1" noChangeArrowheads="1"/>
          </p:cNvPicPr>
          <p:nvPr/>
        </p:nvPicPr>
        <p:blipFill>
          <a:blip r:embed="rId2">
            <a:lum bright="10000"/>
          </a:blip>
          <a:srcRect b="61179"/>
          <a:stretch>
            <a:fillRect/>
          </a:stretch>
        </p:blipFill>
        <p:spPr bwMode="auto">
          <a:xfrm>
            <a:off x="500034" y="2071678"/>
            <a:ext cx="1785950" cy="1481443"/>
          </a:xfrm>
          <a:prstGeom prst="rect">
            <a:avLst/>
          </a:prstGeom>
          <a:noFill/>
          <a:ln w="9525">
            <a:noFill/>
            <a:miter lim="800000"/>
            <a:headEnd/>
            <a:tailEnd/>
          </a:ln>
        </p:spPr>
      </p:pic>
      <p:pic>
        <p:nvPicPr>
          <p:cNvPr id="6" name="Рисунок 5" descr="051d210449e2e558b85c71ff376ef25b.jpg"/>
          <p:cNvPicPr>
            <a:picLocks noChangeAspect="1"/>
          </p:cNvPicPr>
          <p:nvPr/>
        </p:nvPicPr>
        <p:blipFill>
          <a:blip r:embed="rId3"/>
          <a:stretch>
            <a:fillRect/>
          </a:stretch>
        </p:blipFill>
        <p:spPr>
          <a:xfrm>
            <a:off x="6143636" y="1071545"/>
            <a:ext cx="2452705" cy="3679057"/>
          </a:xfrm>
          <a:prstGeom prst="rect">
            <a:avLst/>
          </a:prstGeom>
        </p:spPr>
      </p:pic>
      <p:pic>
        <p:nvPicPr>
          <p:cNvPr id="7" name="Рисунок 6" descr="3ceadf06b7687d26a6f99ad84ce327c2.jpg"/>
          <p:cNvPicPr>
            <a:picLocks noChangeAspect="1"/>
          </p:cNvPicPr>
          <p:nvPr/>
        </p:nvPicPr>
        <p:blipFill>
          <a:blip r:embed="rId4"/>
          <a:srcRect b="37231"/>
          <a:stretch>
            <a:fillRect/>
          </a:stretch>
        </p:blipFill>
        <p:spPr>
          <a:xfrm>
            <a:off x="5357818" y="4071941"/>
            <a:ext cx="3000396" cy="2581241"/>
          </a:xfrm>
          <a:prstGeom prst="rect">
            <a:avLst/>
          </a:prstGeom>
        </p:spPr>
      </p:pic>
      <p:pic>
        <p:nvPicPr>
          <p:cNvPr id="8" name="Рисунок 7" descr="ce73a42379876b30d127a4ece0a25f2c.jpg"/>
          <p:cNvPicPr>
            <a:picLocks noChangeAspect="1"/>
          </p:cNvPicPr>
          <p:nvPr/>
        </p:nvPicPr>
        <p:blipFill>
          <a:blip r:embed="rId5"/>
          <a:stretch>
            <a:fillRect/>
          </a:stretch>
        </p:blipFill>
        <p:spPr>
          <a:xfrm>
            <a:off x="3357554" y="1785926"/>
            <a:ext cx="2266958" cy="3141082"/>
          </a:xfrm>
          <a:prstGeom prst="rect">
            <a:avLst/>
          </a:prstGeom>
        </p:spPr>
      </p:pic>
      <p:pic>
        <p:nvPicPr>
          <p:cNvPr id="5" name="Рисунок 4" descr="4fee995f210aaa7ac2740a6b047ce3b0.jpg"/>
          <p:cNvPicPr>
            <a:picLocks noChangeAspect="1"/>
          </p:cNvPicPr>
          <p:nvPr/>
        </p:nvPicPr>
        <p:blipFill>
          <a:blip r:embed="rId6"/>
          <a:stretch>
            <a:fillRect/>
          </a:stretch>
        </p:blipFill>
        <p:spPr>
          <a:xfrm>
            <a:off x="1428728" y="3571876"/>
            <a:ext cx="2465225" cy="2286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64" y="500042"/>
            <a:ext cx="3203121" cy="369332"/>
          </a:xfrm>
          <a:prstGeom prst="rect">
            <a:avLst/>
          </a:prstGeom>
          <a:noFill/>
        </p:spPr>
        <p:txBody>
          <a:bodyPr wrap="none" rtlCol="0">
            <a:spAutoFit/>
          </a:bodyPr>
          <a:lstStyle/>
          <a:p>
            <a:r>
              <a:rPr lang="uk-UA" dirty="0" smtClean="0">
                <a:latin typeface="Times New Roman" pitchFamily="18" charset="0"/>
                <a:cs typeface="Times New Roman" pitchFamily="18" charset="0"/>
              </a:rPr>
              <a:t>ДІАГОНАЛЬНА АСИМЕТРІЯ</a:t>
            </a:r>
            <a:endParaRPr lang="ru-RU" dirty="0">
              <a:latin typeface="Times New Roman" pitchFamily="18" charset="0"/>
              <a:cs typeface="Times New Roman" pitchFamily="18" charset="0"/>
            </a:endParaRPr>
          </a:p>
        </p:txBody>
      </p:sp>
      <p:pic>
        <p:nvPicPr>
          <p:cNvPr id="11265" name="Picture 1" descr="image1"/>
          <p:cNvPicPr>
            <a:picLocks noChangeAspect="1" noChangeArrowheads="1"/>
          </p:cNvPicPr>
          <p:nvPr/>
        </p:nvPicPr>
        <p:blipFill>
          <a:blip r:embed="rId2">
            <a:lum bright="10000"/>
          </a:blip>
          <a:srcRect t="48527"/>
          <a:stretch>
            <a:fillRect/>
          </a:stretch>
        </p:blipFill>
        <p:spPr bwMode="auto">
          <a:xfrm>
            <a:off x="500034" y="714356"/>
            <a:ext cx="1812901" cy="1993899"/>
          </a:xfrm>
          <a:prstGeom prst="rect">
            <a:avLst/>
          </a:prstGeom>
          <a:noFill/>
          <a:ln w="9525">
            <a:noFill/>
            <a:miter lim="800000"/>
            <a:headEnd/>
            <a:tailEnd/>
          </a:ln>
        </p:spPr>
      </p:pic>
      <p:pic>
        <p:nvPicPr>
          <p:cNvPr id="4" name="Рисунок 3" descr="a5843ad315c30ea31975816c99fc6bcc.jpg"/>
          <p:cNvPicPr>
            <a:picLocks noChangeAspect="1"/>
          </p:cNvPicPr>
          <p:nvPr/>
        </p:nvPicPr>
        <p:blipFill>
          <a:blip r:embed="rId3"/>
          <a:stretch>
            <a:fillRect/>
          </a:stretch>
        </p:blipFill>
        <p:spPr>
          <a:xfrm>
            <a:off x="3286116" y="1214422"/>
            <a:ext cx="2357454" cy="2899167"/>
          </a:xfrm>
          <a:prstGeom prst="rect">
            <a:avLst/>
          </a:prstGeom>
        </p:spPr>
      </p:pic>
      <p:pic>
        <p:nvPicPr>
          <p:cNvPr id="5" name="Рисунок 4" descr="6be851d368af7dd9a0eca3d80945ff1c.jpg"/>
          <p:cNvPicPr>
            <a:picLocks noChangeAspect="1"/>
          </p:cNvPicPr>
          <p:nvPr/>
        </p:nvPicPr>
        <p:blipFill>
          <a:blip r:embed="rId4"/>
          <a:stretch>
            <a:fillRect/>
          </a:stretch>
        </p:blipFill>
        <p:spPr>
          <a:xfrm>
            <a:off x="6500826" y="214290"/>
            <a:ext cx="2294155" cy="3071834"/>
          </a:xfrm>
          <a:prstGeom prst="rect">
            <a:avLst/>
          </a:prstGeom>
        </p:spPr>
      </p:pic>
      <p:pic>
        <p:nvPicPr>
          <p:cNvPr id="7" name="Рисунок 6" descr="592b5d3bbaf42e8b4f982a2fe93093f8.jpg"/>
          <p:cNvPicPr>
            <a:picLocks noChangeAspect="1"/>
          </p:cNvPicPr>
          <p:nvPr/>
        </p:nvPicPr>
        <p:blipFill>
          <a:blip r:embed="rId5"/>
          <a:stretch>
            <a:fillRect/>
          </a:stretch>
        </p:blipFill>
        <p:spPr>
          <a:xfrm>
            <a:off x="261908" y="3143248"/>
            <a:ext cx="1809764" cy="2714644"/>
          </a:xfrm>
          <a:prstGeom prst="rect">
            <a:avLst/>
          </a:prstGeom>
        </p:spPr>
      </p:pic>
      <p:pic>
        <p:nvPicPr>
          <p:cNvPr id="8" name="Рисунок 7" descr="b7bac5fc62e3e80f05692b9a764fc5be.jpg"/>
          <p:cNvPicPr>
            <a:picLocks noChangeAspect="1"/>
          </p:cNvPicPr>
          <p:nvPr/>
        </p:nvPicPr>
        <p:blipFill>
          <a:blip r:embed="rId6"/>
          <a:stretch>
            <a:fillRect/>
          </a:stretch>
        </p:blipFill>
        <p:spPr>
          <a:xfrm>
            <a:off x="2357422" y="3429000"/>
            <a:ext cx="2247900" cy="3000375"/>
          </a:xfrm>
          <a:prstGeom prst="rect">
            <a:avLst/>
          </a:prstGeom>
        </p:spPr>
      </p:pic>
      <p:pic>
        <p:nvPicPr>
          <p:cNvPr id="9" name="Рисунок 8" descr="532bdef02805ed7b83066ddaeb91906c.jpg"/>
          <p:cNvPicPr>
            <a:picLocks noChangeAspect="1"/>
          </p:cNvPicPr>
          <p:nvPr/>
        </p:nvPicPr>
        <p:blipFill>
          <a:blip r:embed="rId7"/>
          <a:stretch>
            <a:fillRect/>
          </a:stretch>
        </p:blipFill>
        <p:spPr>
          <a:xfrm>
            <a:off x="5715008" y="3500438"/>
            <a:ext cx="2357454" cy="30102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8"/>
            <a:ext cx="7929618" cy="646331"/>
          </a:xfrm>
          <a:prstGeom prst="rect">
            <a:avLst/>
          </a:prstGeom>
        </p:spPr>
        <p:txBody>
          <a:bodyPr wrap="square">
            <a:spAutoFit/>
          </a:bodyPr>
          <a:lstStyle/>
          <a:p>
            <a:pPr algn="just"/>
            <a:r>
              <a:rPr lang="ru-RU" dirty="0" err="1">
                <a:latin typeface="Times New Roman" pitchFamily="18" charset="0"/>
                <a:cs typeface="Times New Roman" pitchFamily="18" charset="0"/>
              </a:rPr>
              <a:t>Симетричні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зачіски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більш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зручні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але</a:t>
            </a:r>
            <a:r>
              <a:rPr lang="ru-RU" dirty="0">
                <a:latin typeface="Times New Roman" pitchFamily="18" charset="0"/>
                <a:cs typeface="Times New Roman" pitchFamily="18" charset="0"/>
              </a:rPr>
              <a:t> при </a:t>
            </a:r>
            <a:r>
              <a:rPr lang="ru-RU" dirty="0" err="1">
                <a:latin typeface="Times New Roman" pitchFamily="18" charset="0"/>
                <a:cs typeface="Times New Roman" pitchFamily="18" charset="0"/>
              </a:rPr>
              <a:t>цьому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трохи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нуднуваті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Вирішити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протиріччя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допомагає</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дисиметрія</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тобто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часткове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порушення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симетрії</a:t>
            </a:r>
            <a:r>
              <a:rPr lang="ru-RU" dirty="0">
                <a:latin typeface="Times New Roman" pitchFamily="18" charset="0"/>
                <a:cs typeface="Times New Roman" pitchFamily="18" charset="0"/>
              </a:rPr>
              <a:t>.</a:t>
            </a:r>
          </a:p>
        </p:txBody>
      </p:sp>
      <p:sp>
        <p:nvSpPr>
          <p:cNvPr id="3" name="Прямоугольник 2"/>
          <p:cNvSpPr/>
          <p:nvPr/>
        </p:nvSpPr>
        <p:spPr>
          <a:xfrm>
            <a:off x="3071802" y="1285860"/>
            <a:ext cx="5643602" cy="923330"/>
          </a:xfrm>
          <a:prstGeom prst="rect">
            <a:avLst/>
          </a:prstGeom>
        </p:spPr>
        <p:txBody>
          <a:bodyPr wrap="square">
            <a:spAutoFit/>
          </a:bodyPr>
          <a:lstStyle/>
          <a:p>
            <a:pPr algn="just"/>
            <a:r>
              <a:rPr lang="ru-RU" dirty="0" err="1">
                <a:latin typeface="Times New Roman" pitchFamily="18" charset="0"/>
                <a:cs typeface="Times New Roman" pitchFamily="18" charset="0"/>
              </a:rPr>
              <a:t>Будь-яке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відхилення</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симетричній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системі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усунення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додавання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хоча</a:t>
            </a:r>
            <a:r>
              <a:rPr lang="ru-RU" dirty="0">
                <a:latin typeface="Times New Roman" pitchFamily="18" charset="0"/>
                <a:cs typeface="Times New Roman" pitchFamily="18" charset="0"/>
              </a:rPr>
              <a:t> б </a:t>
            </a:r>
            <a:r>
              <a:rPr lang="ru-RU" dirty="0" err="1">
                <a:latin typeface="Times New Roman" pitchFamily="18" charset="0"/>
                <a:cs typeface="Times New Roman" pitchFamily="18" charset="0"/>
              </a:rPr>
              <a:t>дрібної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деталі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привертає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увагу</a:t>
            </a:r>
            <a:r>
              <a:rPr lang="ru-RU" dirty="0">
                <a:latin typeface="Times New Roman" pitchFamily="18" charset="0"/>
                <a:cs typeface="Times New Roman" pitchFamily="18" charset="0"/>
              </a:rPr>
              <a:t>, вносить у </a:t>
            </a:r>
            <a:r>
              <a:rPr lang="ru-RU" dirty="0" err="1">
                <a:latin typeface="Times New Roman" pitchFamily="18" charset="0"/>
                <a:cs typeface="Times New Roman" pitchFamily="18" charset="0"/>
              </a:rPr>
              <a:t>композицію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деяку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напруженість</a:t>
            </a:r>
            <a:r>
              <a:rPr lang="ru-RU" dirty="0">
                <a:latin typeface="Times New Roman" pitchFamily="18" charset="0"/>
                <a:cs typeface="Times New Roman" pitchFamily="18" charset="0"/>
              </a:rPr>
              <a:t>.</a:t>
            </a:r>
          </a:p>
        </p:txBody>
      </p:sp>
      <p:sp>
        <p:nvSpPr>
          <p:cNvPr id="4" name="Прямоугольник 3"/>
          <p:cNvSpPr/>
          <p:nvPr/>
        </p:nvSpPr>
        <p:spPr>
          <a:xfrm>
            <a:off x="3929058" y="5715016"/>
            <a:ext cx="4929222" cy="923330"/>
          </a:xfrm>
          <a:prstGeom prst="rect">
            <a:avLst/>
          </a:prstGeom>
        </p:spPr>
        <p:txBody>
          <a:bodyPr wrap="square">
            <a:spAutoFit/>
          </a:bodyPr>
          <a:lstStyle/>
          <a:p>
            <a:pPr algn="just"/>
            <a:r>
              <a:rPr lang="ru-RU" dirty="0">
                <a:latin typeface="Times New Roman" pitchFamily="18" charset="0"/>
                <a:cs typeface="Times New Roman" pitchFamily="18" charset="0"/>
              </a:rPr>
              <a:t>Прикладом </a:t>
            </a:r>
            <a:r>
              <a:rPr lang="ru-RU" dirty="0" err="1">
                <a:latin typeface="Times New Roman" pitchFamily="18" charset="0"/>
                <a:cs typeface="Times New Roman" pitchFamily="18" charset="0"/>
              </a:rPr>
              <a:t>дисиметрії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може</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зачісування</a:t>
            </a:r>
            <a:r>
              <a:rPr lang="ru-RU" dirty="0">
                <a:latin typeface="Times New Roman" pitchFamily="18" charset="0"/>
                <a:cs typeface="Times New Roman" pitchFamily="18" charset="0"/>
              </a:rPr>
              <a:t> чубчика при </a:t>
            </a:r>
            <a:r>
              <a:rPr lang="ru-RU" dirty="0" err="1">
                <a:latin typeface="Times New Roman" pitchFamily="18" charset="0"/>
                <a:cs typeface="Times New Roman" pitchFamily="18" charset="0"/>
              </a:rPr>
              <a:t>симетричній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стрижці</a:t>
            </a:r>
            <a:r>
              <a:rPr lang="ru-RU" dirty="0">
                <a:latin typeface="Times New Roman" pitchFamily="18" charset="0"/>
                <a:cs typeface="Times New Roman" pitchFamily="18" charset="0"/>
              </a:rPr>
              <a:t> на одну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сторін</a:t>
            </a:r>
            <a:r>
              <a:rPr lang="ru-RU" dirty="0">
                <a:latin typeface="Times New Roman" pitchFamily="18" charset="0"/>
                <a:cs typeface="Times New Roman" pitchFamily="18" charset="0"/>
              </a:rPr>
              <a:t>.</a:t>
            </a:r>
          </a:p>
        </p:txBody>
      </p:sp>
      <p:pic>
        <p:nvPicPr>
          <p:cNvPr id="5" name="Рисунок 4" descr="f4d114fa80ff0b8654b7f63835572fd0.jpg"/>
          <p:cNvPicPr>
            <a:picLocks noChangeAspect="1"/>
          </p:cNvPicPr>
          <p:nvPr/>
        </p:nvPicPr>
        <p:blipFill>
          <a:blip r:embed="rId2"/>
          <a:stretch>
            <a:fillRect/>
          </a:stretch>
        </p:blipFill>
        <p:spPr>
          <a:xfrm>
            <a:off x="285720" y="1214422"/>
            <a:ext cx="2247900" cy="3362325"/>
          </a:xfrm>
          <a:prstGeom prst="rect">
            <a:avLst/>
          </a:prstGeom>
        </p:spPr>
      </p:pic>
      <p:pic>
        <p:nvPicPr>
          <p:cNvPr id="6" name="Рисунок 5" descr="4919358a5fac5829a99328f0ad4cb3b3.jpg"/>
          <p:cNvPicPr>
            <a:picLocks noChangeAspect="1"/>
          </p:cNvPicPr>
          <p:nvPr/>
        </p:nvPicPr>
        <p:blipFill>
          <a:blip r:embed="rId3"/>
          <a:stretch>
            <a:fillRect/>
          </a:stretch>
        </p:blipFill>
        <p:spPr>
          <a:xfrm>
            <a:off x="6858016" y="2357430"/>
            <a:ext cx="1980634" cy="2962558"/>
          </a:xfrm>
          <a:prstGeom prst="rect">
            <a:avLst/>
          </a:prstGeom>
        </p:spPr>
      </p:pic>
      <p:pic>
        <p:nvPicPr>
          <p:cNvPr id="7" name="Рисунок 6" descr="загружено (7).jpg"/>
          <p:cNvPicPr>
            <a:picLocks noChangeAspect="1"/>
          </p:cNvPicPr>
          <p:nvPr/>
        </p:nvPicPr>
        <p:blipFill>
          <a:blip r:embed="rId4"/>
          <a:stretch>
            <a:fillRect/>
          </a:stretch>
        </p:blipFill>
        <p:spPr>
          <a:xfrm>
            <a:off x="2143108" y="3286124"/>
            <a:ext cx="1819276" cy="2956324"/>
          </a:xfrm>
          <a:prstGeom prst="rect">
            <a:avLst/>
          </a:prstGeom>
        </p:spPr>
      </p:pic>
      <p:pic>
        <p:nvPicPr>
          <p:cNvPr id="8" name="Рисунок 7" descr="974ae056c666427c4e9865b632b73d7c.jpg"/>
          <p:cNvPicPr>
            <a:picLocks noChangeAspect="1"/>
          </p:cNvPicPr>
          <p:nvPr/>
        </p:nvPicPr>
        <p:blipFill>
          <a:blip r:embed="rId5"/>
          <a:stretch>
            <a:fillRect/>
          </a:stretch>
        </p:blipFill>
        <p:spPr>
          <a:xfrm>
            <a:off x="4357686" y="2428868"/>
            <a:ext cx="2047889" cy="30718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715272" y="0"/>
            <a:ext cx="120212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Ритм у зачісках</a:t>
            </a:r>
            <a:endParaRPr kumimoji="0" lang="uk-UA" sz="160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285720" y="357166"/>
            <a:ext cx="5000660" cy="923330"/>
          </a:xfrm>
          <a:prstGeom prst="rect">
            <a:avLst/>
          </a:prstGeom>
        </p:spPr>
        <p:txBody>
          <a:bodyPr wrap="square">
            <a:spAutoFit/>
          </a:bodyPr>
          <a:lstStyle/>
          <a:p>
            <a:pPr algn="just"/>
            <a:r>
              <a:rPr lang="ru-RU" dirty="0" err="1">
                <a:latin typeface="Times New Roman" pitchFamily="18" charset="0"/>
                <a:cs typeface="Times New Roman" pitchFamily="18" charset="0"/>
              </a:rPr>
              <a:t>Багатьом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явищам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природи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властиві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чергування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повторення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Повторюваність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рухів</a:t>
            </a:r>
            <a:r>
              <a:rPr lang="ru-RU" dirty="0">
                <a:latin typeface="Times New Roman" pitchFamily="18" charset="0"/>
                <a:cs typeface="Times New Roman" pitchFamily="18" charset="0"/>
              </a:rPr>
              <a:t> характерна для </a:t>
            </a:r>
            <a:r>
              <a:rPr lang="ru-RU" dirty="0" err="1">
                <a:latin typeface="Times New Roman" pitchFamily="18" charset="0"/>
                <a:cs typeface="Times New Roman" pitchFamily="18" charset="0"/>
              </a:rPr>
              <a:t>усіх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про­цесів</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житті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людини</a:t>
            </a:r>
            <a:r>
              <a:rPr lang="ru-RU" dirty="0">
                <a:latin typeface="Times New Roman" pitchFamily="18" charset="0"/>
                <a:cs typeface="Times New Roman" pitchFamily="18" charset="0"/>
              </a:rPr>
              <a:t>. </a:t>
            </a:r>
          </a:p>
        </p:txBody>
      </p:sp>
      <p:sp>
        <p:nvSpPr>
          <p:cNvPr id="4" name="Прямоугольник 3"/>
          <p:cNvSpPr/>
          <p:nvPr/>
        </p:nvSpPr>
        <p:spPr>
          <a:xfrm>
            <a:off x="3786182" y="5500702"/>
            <a:ext cx="4857784" cy="1015663"/>
          </a:xfrm>
          <a:prstGeom prst="rect">
            <a:avLst/>
          </a:prstGeom>
        </p:spPr>
        <p:txBody>
          <a:bodyPr wrap="square">
            <a:spAutoFit/>
          </a:bodyPr>
          <a:lstStyle/>
          <a:p>
            <a:pPr algn="just"/>
            <a:r>
              <a:rPr lang="ru-RU" sz="2000" u="sng" dirty="0" err="1">
                <a:latin typeface="Times New Roman" pitchFamily="18" charset="0"/>
                <a:cs typeface="Times New Roman" pitchFamily="18" charset="0"/>
              </a:rPr>
              <a:t>Закономірне</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чергування</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повторення</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послідовна</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зміна</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елементів</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називається</a:t>
            </a:r>
            <a:r>
              <a:rPr lang="ru-RU" sz="2000" u="sng" dirty="0">
                <a:latin typeface="Times New Roman" pitchFamily="18" charset="0"/>
                <a:cs typeface="Times New Roman" pitchFamily="18" charset="0"/>
              </a:rPr>
              <a:t> </a:t>
            </a:r>
            <a:r>
              <a:rPr lang="ru-RU" sz="2000" b="1" u="sng" dirty="0">
                <a:latin typeface="Times New Roman" pitchFamily="18" charset="0"/>
                <a:cs typeface="Times New Roman" pitchFamily="18" charset="0"/>
              </a:rPr>
              <a:t>ритмом.</a:t>
            </a:r>
            <a:endParaRPr lang="ru-RU" sz="2000" u="sng" dirty="0">
              <a:latin typeface="Times New Roman" pitchFamily="18" charset="0"/>
              <a:cs typeface="Times New Roman" pitchFamily="18" charset="0"/>
            </a:endParaRPr>
          </a:p>
        </p:txBody>
      </p:sp>
      <p:pic>
        <p:nvPicPr>
          <p:cNvPr id="5" name="Рисунок 4" descr="unnamed (6).jpg"/>
          <p:cNvPicPr>
            <a:picLocks noChangeAspect="1"/>
          </p:cNvPicPr>
          <p:nvPr/>
        </p:nvPicPr>
        <p:blipFill>
          <a:blip r:embed="rId2"/>
          <a:stretch>
            <a:fillRect/>
          </a:stretch>
        </p:blipFill>
        <p:spPr>
          <a:xfrm>
            <a:off x="5429256" y="571480"/>
            <a:ext cx="3571900" cy="2253367"/>
          </a:xfrm>
          <a:prstGeom prst="rect">
            <a:avLst/>
          </a:prstGeom>
        </p:spPr>
      </p:pic>
      <p:pic>
        <p:nvPicPr>
          <p:cNvPr id="6" name="Рисунок 5" descr="unnamed (5).jpg"/>
          <p:cNvPicPr>
            <a:picLocks noChangeAspect="1"/>
          </p:cNvPicPr>
          <p:nvPr/>
        </p:nvPicPr>
        <p:blipFill>
          <a:blip r:embed="rId3"/>
          <a:srcRect l="6054" t="5782" r="8984" b="19388"/>
          <a:stretch>
            <a:fillRect/>
          </a:stretch>
        </p:blipFill>
        <p:spPr>
          <a:xfrm>
            <a:off x="428596" y="1857364"/>
            <a:ext cx="3955068" cy="3000396"/>
          </a:xfrm>
          <a:prstGeom prst="rect">
            <a:avLst/>
          </a:prstGeom>
        </p:spPr>
      </p:pic>
      <p:pic>
        <p:nvPicPr>
          <p:cNvPr id="8" name="Рисунок 7" descr="ritm-v-prirode.jpg"/>
          <p:cNvPicPr>
            <a:picLocks noChangeAspect="1"/>
          </p:cNvPicPr>
          <p:nvPr/>
        </p:nvPicPr>
        <p:blipFill>
          <a:blip r:embed="rId4"/>
          <a:stretch>
            <a:fillRect/>
          </a:stretch>
        </p:blipFill>
        <p:spPr>
          <a:xfrm>
            <a:off x="4714876" y="2928934"/>
            <a:ext cx="3361769" cy="23812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428604"/>
            <a:ext cx="428624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Ритм існує у всіх видах мистецтва: у музиці це сполучення звуків, у поезії - чергування рим, в архітектурі, образо­творчому і прикладному мистецтві - різноманітне повто­рення та чергування форм або їх властивостей на площині, або у просторі.</a:t>
            </a:r>
            <a:endParaRPr kumimoji="0" lang="uk-UA" sz="2400" b="0" i="0" u="none" strike="noStrike" cap="none" normalizeH="0" baseline="0" dirty="0" smtClean="0">
              <a:ln>
                <a:noFill/>
              </a:ln>
              <a:solidFill>
                <a:schemeClr val="tx1"/>
              </a:solidFill>
              <a:effectLst/>
              <a:latin typeface="Arial" pitchFamily="34" charset="0"/>
            </a:endParaRPr>
          </a:p>
        </p:txBody>
      </p:sp>
      <p:sp>
        <p:nvSpPr>
          <p:cNvPr id="44034" name="Rectangle 2"/>
          <p:cNvSpPr>
            <a:spLocks noChangeArrowheads="1"/>
          </p:cNvSpPr>
          <p:nvPr/>
        </p:nvSpPr>
        <p:spPr bwMode="auto">
          <a:xfrm>
            <a:off x="3857620" y="2285992"/>
            <a:ext cx="48577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Закономірна зміна елементів дозволяє створювати ритмічні композиції, іншими словами, ритмічна композиція складається із елементів, які відрізняються один від іншого, але пов'язаних між собою єдиним прийомом зміни.</a:t>
            </a:r>
            <a:endParaRPr kumimoji="0" lang="uk-UA" sz="2400" b="0" i="0" u="none" strike="noStrike" cap="none" normalizeH="0" baseline="0" dirty="0" smtClean="0">
              <a:ln>
                <a:noFill/>
              </a:ln>
              <a:solidFill>
                <a:schemeClr val="tx1"/>
              </a:solidFill>
              <a:effectLst/>
              <a:latin typeface="Arial" pitchFamily="34" charset="0"/>
            </a:endParaRPr>
          </a:p>
        </p:txBody>
      </p:sp>
      <p:sp>
        <p:nvSpPr>
          <p:cNvPr id="44035" name="Rectangle 3"/>
          <p:cNvSpPr>
            <a:spLocks noChangeArrowheads="1"/>
          </p:cNvSpPr>
          <p:nvPr/>
        </p:nvSpPr>
        <p:spPr bwMode="auto">
          <a:xfrm>
            <a:off x="500034" y="4643446"/>
            <a:ext cx="86439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4625" algn="l" defTabSz="914400" rtl="0" eaLnBrk="1" fontAlgn="base" latinLnBrk="0" hangingPunct="1">
              <a:lnSpc>
                <a:spcPct val="100000"/>
              </a:lnSpc>
              <a:spcBef>
                <a:spcPct val="0"/>
              </a:spcBef>
              <a:spcAft>
                <a:spcPct val="0"/>
              </a:spcAft>
              <a:buClrTx/>
              <a:buSzTx/>
              <a:buFontTx/>
              <a:buNone/>
              <a:tabLst>
                <a:tab pos="288925" algn="l"/>
              </a:tabLst>
            </a:pP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Ритм може виявлятися в трьох видах:</a:t>
            </a:r>
            <a:endParaRPr kumimoji="0" lang="ru-RU" sz="105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8925" algn="l"/>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змінюється розмір елементів, які повторюються при збереженні інтервалів між ними;</a:t>
            </a:r>
            <a:r>
              <a:rPr kumimoji="0" lang="ru-RU" sz="105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288925" algn="l"/>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зберігається розмір елементів, які повторюються при </a:t>
            </a:r>
            <a:r>
              <a:rPr kumimoji="0" lang="uk-UA"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зміні інтервалів між ними;</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8925" algn="l"/>
              </a:tabLst>
            </a:pPr>
            <a:r>
              <a:rPr kumimoji="0" lang="uk-UA"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зм</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інюються і розміри елементів, і інтервали між ними.</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descr="unnamed (7).jpg"/>
          <p:cNvPicPr>
            <a:picLocks noChangeAspect="1"/>
          </p:cNvPicPr>
          <p:nvPr/>
        </p:nvPicPr>
        <p:blipFill>
          <a:blip r:embed="rId2"/>
          <a:stretch>
            <a:fillRect/>
          </a:stretch>
        </p:blipFill>
        <p:spPr>
          <a:xfrm>
            <a:off x="6429388" y="5572140"/>
            <a:ext cx="2094513" cy="1165891"/>
          </a:xfrm>
          <a:prstGeom prst="rect">
            <a:avLst/>
          </a:prstGeom>
        </p:spPr>
      </p:pic>
      <p:pic>
        <p:nvPicPr>
          <p:cNvPr id="6" name="Рисунок 5" descr="©Lars-van-de-Goor.jpg"/>
          <p:cNvPicPr>
            <a:picLocks noChangeAspect="1"/>
          </p:cNvPicPr>
          <p:nvPr/>
        </p:nvPicPr>
        <p:blipFill>
          <a:blip r:embed="rId3" cstate="print"/>
          <a:stretch>
            <a:fillRect/>
          </a:stretch>
        </p:blipFill>
        <p:spPr>
          <a:xfrm>
            <a:off x="571472" y="2643181"/>
            <a:ext cx="3071834" cy="1841901"/>
          </a:xfrm>
          <a:prstGeom prst="rect">
            <a:avLst/>
          </a:prstGeom>
        </p:spPr>
      </p:pic>
      <p:pic>
        <p:nvPicPr>
          <p:cNvPr id="7" name="Рисунок 6" descr="istockphoto-89156166-1024x1024.jpg"/>
          <p:cNvPicPr>
            <a:picLocks noChangeAspect="1"/>
          </p:cNvPicPr>
          <p:nvPr/>
        </p:nvPicPr>
        <p:blipFill>
          <a:blip r:embed="rId4" cstate="print"/>
          <a:stretch>
            <a:fillRect/>
          </a:stretch>
        </p:blipFill>
        <p:spPr>
          <a:xfrm>
            <a:off x="4286248" y="571480"/>
            <a:ext cx="2463409" cy="1643074"/>
          </a:xfrm>
          <a:prstGeom prst="rect">
            <a:avLst/>
          </a:prstGeom>
        </p:spPr>
      </p:pic>
      <p:pic>
        <p:nvPicPr>
          <p:cNvPr id="8" name="Рисунок 7" descr="images (8).jpg"/>
          <p:cNvPicPr>
            <a:picLocks noChangeAspect="1"/>
          </p:cNvPicPr>
          <p:nvPr/>
        </p:nvPicPr>
        <p:blipFill>
          <a:blip r:embed="rId5"/>
          <a:stretch>
            <a:fillRect/>
          </a:stretch>
        </p:blipFill>
        <p:spPr>
          <a:xfrm>
            <a:off x="6929454" y="142852"/>
            <a:ext cx="1588658" cy="2064449"/>
          </a:xfrm>
          <a:prstGeom prst="rect">
            <a:avLst/>
          </a:prstGeom>
        </p:spPr>
      </p:pic>
      <p:pic>
        <p:nvPicPr>
          <p:cNvPr id="9" name="Рисунок 8" descr="загружено (12).jpg"/>
          <p:cNvPicPr>
            <a:picLocks noChangeAspect="1"/>
          </p:cNvPicPr>
          <p:nvPr/>
        </p:nvPicPr>
        <p:blipFill>
          <a:blip r:embed="rId6"/>
          <a:stretch>
            <a:fillRect/>
          </a:stretch>
        </p:blipFill>
        <p:spPr>
          <a:xfrm>
            <a:off x="5643570" y="3786190"/>
            <a:ext cx="1907139" cy="10715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d01685e274c6e57c3ca69a34481c4a16.jpg"/>
          <p:cNvPicPr>
            <a:picLocks noChangeAspect="1"/>
          </p:cNvPicPr>
          <p:nvPr/>
        </p:nvPicPr>
        <p:blipFill>
          <a:blip r:embed="rId2"/>
          <a:stretch>
            <a:fillRect/>
          </a:stretch>
        </p:blipFill>
        <p:spPr>
          <a:xfrm>
            <a:off x="142844" y="3786190"/>
            <a:ext cx="1266826" cy="1894871"/>
          </a:xfrm>
          <a:prstGeom prst="rect">
            <a:avLst/>
          </a:prstGeom>
        </p:spPr>
      </p:pic>
      <p:pic>
        <p:nvPicPr>
          <p:cNvPr id="13" name="Рисунок 12" descr="9865a13bc011f56dc81a1b943e3fa967.jpg"/>
          <p:cNvPicPr>
            <a:picLocks noChangeAspect="1"/>
          </p:cNvPicPr>
          <p:nvPr/>
        </p:nvPicPr>
        <p:blipFill>
          <a:blip r:embed="rId3"/>
          <a:srcRect l="19068" r="14194" b="19303"/>
          <a:stretch>
            <a:fillRect/>
          </a:stretch>
        </p:blipFill>
        <p:spPr>
          <a:xfrm>
            <a:off x="1000100" y="2643182"/>
            <a:ext cx="1147210" cy="1857388"/>
          </a:xfrm>
          <a:prstGeom prst="rect">
            <a:avLst/>
          </a:prstGeom>
        </p:spPr>
      </p:pic>
      <p:sp>
        <p:nvSpPr>
          <p:cNvPr id="2" name="TextBox 1"/>
          <p:cNvSpPr txBox="1"/>
          <p:nvPr/>
        </p:nvSpPr>
        <p:spPr>
          <a:xfrm>
            <a:off x="285720" y="357166"/>
            <a:ext cx="8650960" cy="892552"/>
          </a:xfrm>
          <a:prstGeom prst="rect">
            <a:avLst/>
          </a:prstGeom>
          <a:noFill/>
        </p:spPr>
        <p:txBody>
          <a:bodyPr wrap="square" rtlCol="0">
            <a:spAutoFit/>
          </a:bodyPr>
          <a:lstStyle/>
          <a:p>
            <a:r>
              <a:rPr lang="uk-UA" sz="1600" b="1" dirty="0" smtClean="0">
                <a:latin typeface="Times New Roman" pitchFamily="18" charset="0"/>
                <a:cs typeface="Times New Roman" pitchFamily="18" charset="0"/>
              </a:rPr>
              <a:t>ЗА ТИПОМ, А ТАКОЖ ЗА ЕМОЦІЙНИМ СПРИЙНЯТТЯМ РИТМ У ЗАЧІСКАХ  БУВАЄ:</a:t>
            </a:r>
          </a:p>
          <a:p>
            <a:endParaRPr lang="uk-UA" dirty="0">
              <a:latin typeface="Times New Roman" pitchFamily="18" charset="0"/>
              <a:cs typeface="Times New Roman" pitchFamily="18" charset="0"/>
            </a:endParaRPr>
          </a:p>
          <a:p>
            <a:r>
              <a:rPr lang="uk-UA" dirty="0" smtClean="0">
                <a:latin typeface="Times New Roman" pitchFamily="18" charset="0"/>
                <a:cs typeface="Times New Roman" pitchFamily="18" charset="0"/>
              </a:rPr>
              <a:t>Зростаючий                        Спадаючий                       Швидкий                      Плавний         </a:t>
            </a:r>
            <a:endParaRPr lang="ru-RU" dirty="0">
              <a:latin typeface="Times New Roman" pitchFamily="18" charset="0"/>
              <a:cs typeface="Times New Roman" pitchFamily="18" charset="0"/>
            </a:endParaRPr>
          </a:p>
        </p:txBody>
      </p:sp>
      <p:cxnSp>
        <p:nvCxnSpPr>
          <p:cNvPr id="4" name="Прямая соединительная линия 3"/>
          <p:cNvCxnSpPr/>
          <p:nvPr/>
        </p:nvCxnSpPr>
        <p:spPr>
          <a:xfrm rot="5400000">
            <a:off x="643704" y="2642388"/>
            <a:ext cx="328535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rot="5400000">
            <a:off x="2536811" y="3106735"/>
            <a:ext cx="43577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4215604" y="3713958"/>
            <a:ext cx="54292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Рисунок 9" descr="853371f271fe5d0a7415c2b8039537d3.jpg"/>
          <p:cNvPicPr>
            <a:picLocks noChangeAspect="1"/>
          </p:cNvPicPr>
          <p:nvPr/>
        </p:nvPicPr>
        <p:blipFill>
          <a:blip r:embed="rId4"/>
          <a:stretch>
            <a:fillRect/>
          </a:stretch>
        </p:blipFill>
        <p:spPr>
          <a:xfrm>
            <a:off x="142844" y="1357298"/>
            <a:ext cx="1289527" cy="1928826"/>
          </a:xfrm>
          <a:prstGeom prst="rect">
            <a:avLst/>
          </a:prstGeom>
        </p:spPr>
      </p:pic>
      <p:pic>
        <p:nvPicPr>
          <p:cNvPr id="14" name="Рисунок 13" descr="17ea7da962dbae3cdb77f2da2b714645.jpg"/>
          <p:cNvPicPr>
            <a:picLocks noChangeAspect="1"/>
          </p:cNvPicPr>
          <p:nvPr/>
        </p:nvPicPr>
        <p:blipFill>
          <a:blip r:embed="rId5"/>
          <a:srcRect b="12078"/>
          <a:stretch>
            <a:fillRect/>
          </a:stretch>
        </p:blipFill>
        <p:spPr>
          <a:xfrm>
            <a:off x="4857752" y="1285860"/>
            <a:ext cx="1947612" cy="2286016"/>
          </a:xfrm>
          <a:prstGeom prst="rect">
            <a:avLst/>
          </a:prstGeom>
        </p:spPr>
      </p:pic>
      <p:pic>
        <p:nvPicPr>
          <p:cNvPr id="15" name="Рисунок 14" descr="1e635a5879a059edf05993d064cb69b2.jpg"/>
          <p:cNvPicPr>
            <a:picLocks noChangeAspect="1"/>
          </p:cNvPicPr>
          <p:nvPr/>
        </p:nvPicPr>
        <p:blipFill>
          <a:blip r:embed="rId6" cstate="print"/>
          <a:stretch>
            <a:fillRect/>
          </a:stretch>
        </p:blipFill>
        <p:spPr>
          <a:xfrm>
            <a:off x="4786314" y="3071810"/>
            <a:ext cx="1404847" cy="1785950"/>
          </a:xfrm>
          <a:prstGeom prst="rect">
            <a:avLst/>
          </a:prstGeom>
        </p:spPr>
      </p:pic>
      <p:pic>
        <p:nvPicPr>
          <p:cNvPr id="16" name="Рисунок 15" descr="8b835832f7404e76354a68021680bb7e.jpg"/>
          <p:cNvPicPr>
            <a:picLocks noChangeAspect="1"/>
          </p:cNvPicPr>
          <p:nvPr/>
        </p:nvPicPr>
        <p:blipFill>
          <a:blip r:embed="rId7"/>
          <a:stretch>
            <a:fillRect/>
          </a:stretch>
        </p:blipFill>
        <p:spPr>
          <a:xfrm>
            <a:off x="2428860" y="1214422"/>
            <a:ext cx="1385046" cy="2071702"/>
          </a:xfrm>
          <a:prstGeom prst="rect">
            <a:avLst/>
          </a:prstGeom>
        </p:spPr>
      </p:pic>
      <p:pic>
        <p:nvPicPr>
          <p:cNvPr id="17" name="Рисунок 16" descr="5ddbd392335306d7dd3a97aad0a730fa.jpg"/>
          <p:cNvPicPr>
            <a:picLocks noChangeAspect="1"/>
          </p:cNvPicPr>
          <p:nvPr/>
        </p:nvPicPr>
        <p:blipFill>
          <a:blip r:embed="rId8"/>
          <a:stretch>
            <a:fillRect/>
          </a:stretch>
        </p:blipFill>
        <p:spPr>
          <a:xfrm>
            <a:off x="3286116" y="2643182"/>
            <a:ext cx="1424117" cy="2033591"/>
          </a:xfrm>
          <a:prstGeom prst="rect">
            <a:avLst/>
          </a:prstGeom>
        </p:spPr>
      </p:pic>
      <p:pic>
        <p:nvPicPr>
          <p:cNvPr id="18" name="Рисунок 17" descr="85cb05167db5b46bb5f74ce99010d98c.jpg"/>
          <p:cNvPicPr>
            <a:picLocks noChangeAspect="1"/>
          </p:cNvPicPr>
          <p:nvPr/>
        </p:nvPicPr>
        <p:blipFill>
          <a:blip r:embed="rId9"/>
          <a:stretch>
            <a:fillRect/>
          </a:stretch>
        </p:blipFill>
        <p:spPr>
          <a:xfrm>
            <a:off x="2285984" y="3857628"/>
            <a:ext cx="1622038" cy="2357454"/>
          </a:xfrm>
          <a:prstGeom prst="rect">
            <a:avLst/>
          </a:prstGeom>
        </p:spPr>
      </p:pic>
      <p:pic>
        <p:nvPicPr>
          <p:cNvPr id="19" name="Рисунок 18" descr="59a15a5e863e0e6743c4ff093cdd63fc.jpg"/>
          <p:cNvPicPr>
            <a:picLocks noChangeAspect="1"/>
          </p:cNvPicPr>
          <p:nvPr/>
        </p:nvPicPr>
        <p:blipFill>
          <a:blip r:embed="rId10"/>
          <a:stretch>
            <a:fillRect/>
          </a:stretch>
        </p:blipFill>
        <p:spPr>
          <a:xfrm>
            <a:off x="7072330" y="1357298"/>
            <a:ext cx="1824180" cy="2419357"/>
          </a:xfrm>
          <a:prstGeom prst="rect">
            <a:avLst/>
          </a:prstGeom>
        </p:spPr>
      </p:pic>
      <p:pic>
        <p:nvPicPr>
          <p:cNvPr id="21" name="Рисунок 20" descr="b747abd759682f11e55edafb1402243b.jpg"/>
          <p:cNvPicPr>
            <a:picLocks noChangeAspect="1"/>
          </p:cNvPicPr>
          <p:nvPr/>
        </p:nvPicPr>
        <p:blipFill>
          <a:blip r:embed="rId11"/>
          <a:stretch>
            <a:fillRect/>
          </a:stretch>
        </p:blipFill>
        <p:spPr>
          <a:xfrm>
            <a:off x="5214942" y="4581089"/>
            <a:ext cx="1500198" cy="1919745"/>
          </a:xfrm>
          <a:prstGeom prst="rect">
            <a:avLst/>
          </a:prstGeom>
        </p:spPr>
      </p:pic>
      <p:pic>
        <p:nvPicPr>
          <p:cNvPr id="22" name="Рисунок 21" descr="7fd44c50106c60a797a1ec6ca595f166.jpg"/>
          <p:cNvPicPr>
            <a:picLocks noChangeAspect="1"/>
          </p:cNvPicPr>
          <p:nvPr/>
        </p:nvPicPr>
        <p:blipFill>
          <a:blip r:embed="rId12" cstate="print"/>
          <a:stretch>
            <a:fillRect/>
          </a:stretch>
        </p:blipFill>
        <p:spPr>
          <a:xfrm>
            <a:off x="6929454" y="3214686"/>
            <a:ext cx="1479458" cy="2143116"/>
          </a:xfrm>
          <a:prstGeom prst="rect">
            <a:avLst/>
          </a:prstGeom>
        </p:spPr>
      </p:pic>
      <p:pic>
        <p:nvPicPr>
          <p:cNvPr id="20" name="Рисунок 19" descr="8b835832f7404e76354a68021680bb7e.jpg"/>
          <p:cNvPicPr>
            <a:picLocks noChangeAspect="1"/>
          </p:cNvPicPr>
          <p:nvPr/>
        </p:nvPicPr>
        <p:blipFill>
          <a:blip r:embed="rId7"/>
          <a:stretch>
            <a:fillRect/>
          </a:stretch>
        </p:blipFill>
        <p:spPr>
          <a:xfrm>
            <a:off x="7500958" y="4429132"/>
            <a:ext cx="1432808" cy="21431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99037" cy="954107"/>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Види ритму: </a:t>
            </a:r>
          </a:p>
          <a:p>
            <a:r>
              <a:rPr lang="uk-UA" b="1" i="1" u="sng" dirty="0" smtClean="0">
                <a:latin typeface="Times New Roman" pitchFamily="18" charset="0"/>
                <a:cs typeface="Times New Roman" pitchFamily="18" charset="0"/>
              </a:rPr>
              <a:t>вертикальний,    горизонтальний,    діагональний,   радіальний (променевий), почерговий,    кільцевий,    спіральний</a:t>
            </a:r>
            <a:endParaRPr lang="ru-RU" b="1" i="1" u="sng" dirty="0">
              <a:latin typeface="Times New Roman" pitchFamily="18" charset="0"/>
              <a:cs typeface="Times New Roman" pitchFamily="18" charset="0"/>
            </a:endParaRPr>
          </a:p>
        </p:txBody>
      </p:sp>
      <p:sp>
        <p:nvSpPr>
          <p:cNvPr id="3" name="TextBox 2"/>
          <p:cNvSpPr txBox="1"/>
          <p:nvPr/>
        </p:nvSpPr>
        <p:spPr>
          <a:xfrm>
            <a:off x="714348" y="1571612"/>
            <a:ext cx="2988447" cy="646331"/>
          </a:xfrm>
          <a:prstGeom prst="rect">
            <a:avLst/>
          </a:prstGeom>
          <a:noFill/>
        </p:spPr>
        <p:txBody>
          <a:bodyPr wrap="none" rtlCol="0">
            <a:spAutoFit/>
          </a:bodyPr>
          <a:lstStyle/>
          <a:p>
            <a:r>
              <a:rPr lang="uk-UA" dirty="0" smtClean="0">
                <a:latin typeface="Times New Roman" pitchFamily="18" charset="0"/>
                <a:cs typeface="Times New Roman" pitchFamily="18" charset="0"/>
              </a:rPr>
              <a:t>Вертикальний – коли деталі </a:t>
            </a:r>
          </a:p>
          <a:p>
            <a:r>
              <a:rPr lang="uk-UA" dirty="0" smtClean="0">
                <a:latin typeface="Times New Roman" pitchFamily="18" charset="0"/>
                <a:cs typeface="Times New Roman" pitchFamily="18" charset="0"/>
              </a:rPr>
              <a:t>зачіски спрямовані вверх</a:t>
            </a:r>
            <a:endParaRPr lang="ru-RU" dirty="0">
              <a:latin typeface="Times New Roman" pitchFamily="18" charset="0"/>
              <a:cs typeface="Times New Roman" pitchFamily="18" charset="0"/>
            </a:endParaRPr>
          </a:p>
        </p:txBody>
      </p:sp>
      <p:sp>
        <p:nvSpPr>
          <p:cNvPr id="4" name="TextBox 3"/>
          <p:cNvSpPr txBox="1"/>
          <p:nvPr/>
        </p:nvSpPr>
        <p:spPr>
          <a:xfrm>
            <a:off x="4929190" y="1643050"/>
            <a:ext cx="3571900" cy="646331"/>
          </a:xfrm>
          <a:prstGeom prst="rect">
            <a:avLst/>
          </a:prstGeom>
          <a:noFill/>
        </p:spPr>
        <p:txBody>
          <a:bodyPr wrap="square" rtlCol="0">
            <a:spAutoFit/>
          </a:bodyPr>
          <a:lstStyle/>
          <a:p>
            <a:r>
              <a:rPr lang="uk-UA" dirty="0" smtClean="0">
                <a:latin typeface="Times New Roman" pitchFamily="18" charset="0"/>
                <a:cs typeface="Times New Roman" pitchFamily="18" charset="0"/>
              </a:rPr>
              <a:t>Горизонтальний – коли деталі зачіски спрямовані в сторони</a:t>
            </a:r>
            <a:endParaRPr lang="ru-RU" dirty="0">
              <a:latin typeface="Times New Roman" pitchFamily="18" charset="0"/>
              <a:cs typeface="Times New Roman" pitchFamily="18" charset="0"/>
            </a:endParaRPr>
          </a:p>
        </p:txBody>
      </p:sp>
      <p:cxnSp>
        <p:nvCxnSpPr>
          <p:cNvPr id="6" name="Прямая соединительная линия 5"/>
          <p:cNvCxnSpPr/>
          <p:nvPr/>
        </p:nvCxnSpPr>
        <p:spPr>
          <a:xfrm rot="5400000">
            <a:off x="2357422" y="3786190"/>
            <a:ext cx="38576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Рисунок 9" descr="544bc3e27bb269cd793ed00cded81ca1.jpg"/>
          <p:cNvPicPr>
            <a:picLocks noChangeAspect="1"/>
          </p:cNvPicPr>
          <p:nvPr/>
        </p:nvPicPr>
        <p:blipFill>
          <a:blip r:embed="rId2"/>
          <a:stretch>
            <a:fillRect/>
          </a:stretch>
        </p:blipFill>
        <p:spPr>
          <a:xfrm>
            <a:off x="2428860" y="2357430"/>
            <a:ext cx="1652591" cy="2065739"/>
          </a:xfrm>
          <a:prstGeom prst="rect">
            <a:avLst/>
          </a:prstGeom>
        </p:spPr>
      </p:pic>
      <p:pic>
        <p:nvPicPr>
          <p:cNvPr id="11" name="Рисунок 10" descr="df82af375c526cf5eacbd3809e5d6c47.jpg"/>
          <p:cNvPicPr>
            <a:picLocks noChangeAspect="1"/>
          </p:cNvPicPr>
          <p:nvPr/>
        </p:nvPicPr>
        <p:blipFill>
          <a:blip r:embed="rId3"/>
          <a:stretch>
            <a:fillRect/>
          </a:stretch>
        </p:blipFill>
        <p:spPr>
          <a:xfrm>
            <a:off x="142844" y="2643182"/>
            <a:ext cx="1762138" cy="2643206"/>
          </a:xfrm>
          <a:prstGeom prst="rect">
            <a:avLst/>
          </a:prstGeom>
        </p:spPr>
      </p:pic>
      <p:pic>
        <p:nvPicPr>
          <p:cNvPr id="9" name="Рисунок 8" descr="caebd3b9565a852723249900c080eec8.jpg"/>
          <p:cNvPicPr>
            <a:picLocks noChangeAspect="1"/>
          </p:cNvPicPr>
          <p:nvPr/>
        </p:nvPicPr>
        <p:blipFill>
          <a:blip r:embed="rId4"/>
          <a:stretch>
            <a:fillRect/>
          </a:stretch>
        </p:blipFill>
        <p:spPr>
          <a:xfrm>
            <a:off x="1357290" y="4000504"/>
            <a:ext cx="1571636" cy="2091075"/>
          </a:xfrm>
          <a:prstGeom prst="rect">
            <a:avLst/>
          </a:prstGeom>
        </p:spPr>
      </p:pic>
      <p:pic>
        <p:nvPicPr>
          <p:cNvPr id="14" name="Рисунок 13" descr="3ceadf06b7687d26a6f99ad84ce327c2.jpg"/>
          <p:cNvPicPr>
            <a:picLocks noChangeAspect="1"/>
          </p:cNvPicPr>
          <p:nvPr/>
        </p:nvPicPr>
        <p:blipFill>
          <a:blip r:embed="rId5"/>
          <a:srcRect b="45172"/>
          <a:stretch>
            <a:fillRect/>
          </a:stretch>
        </p:blipFill>
        <p:spPr>
          <a:xfrm>
            <a:off x="4572000" y="2357430"/>
            <a:ext cx="2357454" cy="1771558"/>
          </a:xfrm>
          <a:prstGeom prst="rect">
            <a:avLst/>
          </a:prstGeom>
        </p:spPr>
      </p:pic>
      <p:pic>
        <p:nvPicPr>
          <p:cNvPr id="15" name="Рисунок 14" descr="c9ce3dce0e131372efcb82271c2d828a.jpg"/>
          <p:cNvPicPr>
            <a:picLocks noChangeAspect="1"/>
          </p:cNvPicPr>
          <p:nvPr/>
        </p:nvPicPr>
        <p:blipFill>
          <a:blip r:embed="rId6"/>
          <a:stretch>
            <a:fillRect/>
          </a:stretch>
        </p:blipFill>
        <p:spPr>
          <a:xfrm>
            <a:off x="7072330" y="3071810"/>
            <a:ext cx="1752605" cy="2190756"/>
          </a:xfrm>
          <a:prstGeom prst="rect">
            <a:avLst/>
          </a:prstGeom>
        </p:spPr>
      </p:pic>
      <p:pic>
        <p:nvPicPr>
          <p:cNvPr id="16" name="Рисунок 15" descr="ee64ad12cd4a20c1b4a6b918188aa300.jpg"/>
          <p:cNvPicPr>
            <a:picLocks noChangeAspect="1"/>
          </p:cNvPicPr>
          <p:nvPr/>
        </p:nvPicPr>
        <p:blipFill>
          <a:blip r:embed="rId7"/>
          <a:stretch>
            <a:fillRect/>
          </a:stretch>
        </p:blipFill>
        <p:spPr>
          <a:xfrm>
            <a:off x="5072066" y="4357694"/>
            <a:ext cx="1890710" cy="18907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3357586" cy="646331"/>
          </a:xfrm>
          <a:prstGeom prst="rect">
            <a:avLst/>
          </a:prstGeom>
          <a:noFill/>
        </p:spPr>
        <p:txBody>
          <a:bodyPr wrap="square" rtlCol="0">
            <a:spAutoFit/>
          </a:bodyPr>
          <a:lstStyle/>
          <a:p>
            <a:r>
              <a:rPr lang="uk-UA" dirty="0" smtClean="0">
                <a:latin typeface="Times New Roman" pitchFamily="18" charset="0"/>
                <a:cs typeface="Times New Roman" pitchFamily="18" charset="0"/>
              </a:rPr>
              <a:t>Діагональний – коли деталі зачіски розміщені діагонально</a:t>
            </a:r>
            <a:endParaRPr lang="ru-RU" dirty="0">
              <a:latin typeface="Times New Roman" pitchFamily="18" charset="0"/>
              <a:cs typeface="Times New Roman" pitchFamily="18" charset="0"/>
            </a:endParaRPr>
          </a:p>
        </p:txBody>
      </p:sp>
      <p:sp>
        <p:nvSpPr>
          <p:cNvPr id="3" name="TextBox 2"/>
          <p:cNvSpPr txBox="1"/>
          <p:nvPr/>
        </p:nvSpPr>
        <p:spPr>
          <a:xfrm>
            <a:off x="5000628" y="500042"/>
            <a:ext cx="3500462" cy="923330"/>
          </a:xfrm>
          <a:prstGeom prst="rect">
            <a:avLst/>
          </a:prstGeom>
          <a:noFill/>
        </p:spPr>
        <p:txBody>
          <a:bodyPr wrap="square" rtlCol="0">
            <a:spAutoFit/>
          </a:bodyPr>
          <a:lstStyle/>
          <a:p>
            <a:r>
              <a:rPr lang="uk-UA" dirty="0" smtClean="0">
                <a:latin typeface="Times New Roman" pitchFamily="18" charset="0"/>
                <a:cs typeface="Times New Roman" pitchFamily="18" charset="0"/>
              </a:rPr>
              <a:t>Радіальний (променевий) – коли деталі зачіски виходять з однієї точки</a:t>
            </a:r>
            <a:endParaRPr lang="ru-RU" dirty="0">
              <a:latin typeface="Times New Roman" pitchFamily="18" charset="0"/>
              <a:cs typeface="Times New Roman" pitchFamily="18" charset="0"/>
            </a:endParaRPr>
          </a:p>
        </p:txBody>
      </p:sp>
      <p:cxnSp>
        <p:nvCxnSpPr>
          <p:cNvPr id="4" name="Прямая соединительная линия 3"/>
          <p:cNvCxnSpPr/>
          <p:nvPr/>
        </p:nvCxnSpPr>
        <p:spPr>
          <a:xfrm rot="5400000">
            <a:off x="2572530" y="3571082"/>
            <a:ext cx="38576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Рисунок 4" descr="1d2e5d3c381873f8788c1db34f89686c.jpg"/>
          <p:cNvPicPr>
            <a:picLocks noChangeAspect="1"/>
          </p:cNvPicPr>
          <p:nvPr/>
        </p:nvPicPr>
        <p:blipFill>
          <a:blip r:embed="rId2"/>
          <a:stretch>
            <a:fillRect/>
          </a:stretch>
        </p:blipFill>
        <p:spPr>
          <a:xfrm>
            <a:off x="4786314" y="1571613"/>
            <a:ext cx="1885963" cy="2357454"/>
          </a:xfrm>
          <a:prstGeom prst="rect">
            <a:avLst/>
          </a:prstGeom>
        </p:spPr>
      </p:pic>
      <p:pic>
        <p:nvPicPr>
          <p:cNvPr id="6" name="Рисунок 5" descr="8e72765ef4d8bebfdd5ac105c0ecfde0.jpg"/>
          <p:cNvPicPr>
            <a:picLocks noChangeAspect="1"/>
          </p:cNvPicPr>
          <p:nvPr/>
        </p:nvPicPr>
        <p:blipFill>
          <a:blip r:embed="rId3"/>
          <a:stretch>
            <a:fillRect/>
          </a:stretch>
        </p:blipFill>
        <p:spPr>
          <a:xfrm>
            <a:off x="5857884" y="4071942"/>
            <a:ext cx="2070104" cy="2070104"/>
          </a:xfrm>
          <a:prstGeom prst="rect">
            <a:avLst/>
          </a:prstGeom>
        </p:spPr>
      </p:pic>
      <p:pic>
        <p:nvPicPr>
          <p:cNvPr id="7" name="Рисунок 6" descr="6831d516cde22f2d93b5471e8f1d11a5.jpg"/>
          <p:cNvPicPr>
            <a:picLocks noChangeAspect="1"/>
          </p:cNvPicPr>
          <p:nvPr/>
        </p:nvPicPr>
        <p:blipFill>
          <a:blip r:embed="rId4"/>
          <a:stretch>
            <a:fillRect/>
          </a:stretch>
        </p:blipFill>
        <p:spPr>
          <a:xfrm>
            <a:off x="0" y="1643050"/>
            <a:ext cx="2643206" cy="2643206"/>
          </a:xfrm>
          <a:prstGeom prst="rect">
            <a:avLst/>
          </a:prstGeom>
        </p:spPr>
      </p:pic>
      <p:pic>
        <p:nvPicPr>
          <p:cNvPr id="8" name="Рисунок 7" descr="53a4c4d616912cbfc8213998a55d5740.jpg"/>
          <p:cNvPicPr>
            <a:picLocks noChangeAspect="1"/>
          </p:cNvPicPr>
          <p:nvPr/>
        </p:nvPicPr>
        <p:blipFill>
          <a:blip r:embed="rId5"/>
          <a:stretch>
            <a:fillRect/>
          </a:stretch>
        </p:blipFill>
        <p:spPr>
          <a:xfrm>
            <a:off x="2643174" y="1357298"/>
            <a:ext cx="1855738" cy="2786082"/>
          </a:xfrm>
          <a:prstGeom prst="rect">
            <a:avLst/>
          </a:prstGeom>
        </p:spPr>
      </p:pic>
      <p:pic>
        <p:nvPicPr>
          <p:cNvPr id="9" name="Рисунок 8" descr="0c9cd92aad5137e2870f232adb595f48.jpg"/>
          <p:cNvPicPr>
            <a:picLocks noChangeAspect="1"/>
          </p:cNvPicPr>
          <p:nvPr/>
        </p:nvPicPr>
        <p:blipFill>
          <a:blip r:embed="rId6"/>
          <a:stretch>
            <a:fillRect/>
          </a:stretch>
        </p:blipFill>
        <p:spPr>
          <a:xfrm>
            <a:off x="1571604" y="3500438"/>
            <a:ext cx="1839196" cy="2571757"/>
          </a:xfrm>
          <a:prstGeom prst="rect">
            <a:avLst/>
          </a:prstGeom>
        </p:spPr>
      </p:pic>
      <p:pic>
        <p:nvPicPr>
          <p:cNvPr id="10" name="Рисунок 9" descr="8b511214d4649fd01e623f2e849b4ca4.jpg"/>
          <p:cNvPicPr>
            <a:picLocks noChangeAspect="1"/>
          </p:cNvPicPr>
          <p:nvPr/>
        </p:nvPicPr>
        <p:blipFill>
          <a:blip r:embed="rId7"/>
          <a:srcRect l="6065" r="15094"/>
          <a:stretch>
            <a:fillRect/>
          </a:stretch>
        </p:blipFill>
        <p:spPr>
          <a:xfrm>
            <a:off x="6858016" y="1571612"/>
            <a:ext cx="1857388" cy="23558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357166"/>
            <a:ext cx="7500990" cy="923330"/>
          </a:xfrm>
          <a:prstGeom prst="rect">
            <a:avLst/>
          </a:prstGeom>
          <a:noFill/>
        </p:spPr>
        <p:txBody>
          <a:bodyPr wrap="square" rtlCol="0">
            <a:spAutoFit/>
          </a:bodyPr>
          <a:lstStyle/>
          <a:p>
            <a:r>
              <a:rPr lang="uk-UA" dirty="0" smtClean="0"/>
              <a:t>Почерговий – найбільш розповсюджений вид ритму, оскільки він виражається в ритмічному чергуванні деталей зачіски, як однорідних так і протилежних елементів</a:t>
            </a:r>
            <a:endParaRPr lang="ru-RU" dirty="0"/>
          </a:p>
        </p:txBody>
      </p:sp>
      <p:pic>
        <p:nvPicPr>
          <p:cNvPr id="3" name="Рисунок 2" descr="6ec836105f39cd935f9d5d8b4cd69dc9.jpg"/>
          <p:cNvPicPr>
            <a:picLocks noChangeAspect="1"/>
          </p:cNvPicPr>
          <p:nvPr/>
        </p:nvPicPr>
        <p:blipFill>
          <a:blip r:embed="rId2"/>
          <a:stretch>
            <a:fillRect/>
          </a:stretch>
        </p:blipFill>
        <p:spPr>
          <a:xfrm>
            <a:off x="142845" y="1357298"/>
            <a:ext cx="2286016" cy="2857520"/>
          </a:xfrm>
          <a:prstGeom prst="rect">
            <a:avLst/>
          </a:prstGeom>
        </p:spPr>
      </p:pic>
      <p:pic>
        <p:nvPicPr>
          <p:cNvPr id="4" name="Рисунок 3" descr="1e4dfa296427d658b60f1f355278bc59.jpg"/>
          <p:cNvPicPr>
            <a:picLocks noChangeAspect="1"/>
          </p:cNvPicPr>
          <p:nvPr/>
        </p:nvPicPr>
        <p:blipFill>
          <a:blip r:embed="rId3"/>
          <a:srcRect b="8333"/>
          <a:stretch>
            <a:fillRect/>
          </a:stretch>
        </p:blipFill>
        <p:spPr>
          <a:xfrm>
            <a:off x="6500826" y="2214554"/>
            <a:ext cx="2317518" cy="2928958"/>
          </a:xfrm>
          <a:prstGeom prst="rect">
            <a:avLst/>
          </a:prstGeom>
        </p:spPr>
      </p:pic>
      <p:pic>
        <p:nvPicPr>
          <p:cNvPr id="6" name="Рисунок 5" descr="3db3b90f1fbce8ff9bd8fd4334ab17ed.jpg"/>
          <p:cNvPicPr>
            <a:picLocks noChangeAspect="1"/>
          </p:cNvPicPr>
          <p:nvPr/>
        </p:nvPicPr>
        <p:blipFill>
          <a:blip r:embed="rId4"/>
          <a:stretch>
            <a:fillRect/>
          </a:stretch>
        </p:blipFill>
        <p:spPr>
          <a:xfrm>
            <a:off x="4214810" y="4143380"/>
            <a:ext cx="2500306" cy="2500306"/>
          </a:xfrm>
          <a:prstGeom prst="rect">
            <a:avLst/>
          </a:prstGeom>
        </p:spPr>
      </p:pic>
      <p:pic>
        <p:nvPicPr>
          <p:cNvPr id="7" name="Рисунок 6" descr="9b7dc0dc4b8ce56892a16d01649e1400.jpg"/>
          <p:cNvPicPr>
            <a:picLocks noChangeAspect="1"/>
          </p:cNvPicPr>
          <p:nvPr/>
        </p:nvPicPr>
        <p:blipFill>
          <a:blip r:embed="rId5"/>
          <a:stretch>
            <a:fillRect/>
          </a:stretch>
        </p:blipFill>
        <p:spPr>
          <a:xfrm>
            <a:off x="2643174" y="1428736"/>
            <a:ext cx="1866906" cy="2333632"/>
          </a:xfrm>
          <a:prstGeom prst="rect">
            <a:avLst/>
          </a:prstGeom>
        </p:spPr>
      </p:pic>
      <p:pic>
        <p:nvPicPr>
          <p:cNvPr id="8" name="Рисунок 7" descr="52de772d3a5293fdc2cc6331609813f4.jpg"/>
          <p:cNvPicPr>
            <a:picLocks noChangeAspect="1"/>
          </p:cNvPicPr>
          <p:nvPr/>
        </p:nvPicPr>
        <p:blipFill>
          <a:blip r:embed="rId6"/>
          <a:stretch>
            <a:fillRect/>
          </a:stretch>
        </p:blipFill>
        <p:spPr>
          <a:xfrm>
            <a:off x="4714876" y="1428736"/>
            <a:ext cx="1645791" cy="2334966"/>
          </a:xfrm>
          <a:prstGeom prst="rect">
            <a:avLst/>
          </a:prstGeom>
        </p:spPr>
      </p:pic>
      <p:pic>
        <p:nvPicPr>
          <p:cNvPr id="10" name="Рисунок 9" descr="c498837f2f86ff70b1a571638a07501e.jpg"/>
          <p:cNvPicPr>
            <a:picLocks noChangeAspect="1"/>
          </p:cNvPicPr>
          <p:nvPr/>
        </p:nvPicPr>
        <p:blipFill>
          <a:blip r:embed="rId7"/>
          <a:stretch>
            <a:fillRect/>
          </a:stretch>
        </p:blipFill>
        <p:spPr>
          <a:xfrm>
            <a:off x="1857356" y="3929066"/>
            <a:ext cx="2247900" cy="2305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285860"/>
            <a:ext cx="8143932" cy="4308872"/>
          </a:xfrm>
          <a:prstGeom prst="rect">
            <a:avLst/>
          </a:prstGeom>
          <a:noFill/>
        </p:spPr>
        <p:txBody>
          <a:bodyPr wrap="square" rtlCol="0">
            <a:spAutoFit/>
          </a:bodyPr>
          <a:lstStyle/>
          <a:p>
            <a:pPr algn="just"/>
            <a:r>
              <a:rPr lang="uk-UA" sz="3200" b="1" i="1" dirty="0">
                <a:solidFill>
                  <a:schemeClr val="bg2">
                    <a:lumMod val="10000"/>
                  </a:schemeClr>
                </a:solidFill>
                <a:latin typeface="Times New Roman" pitchFamily="18" charset="0"/>
                <a:cs typeface="Times New Roman" pitchFamily="18" charset="0"/>
              </a:rPr>
              <a:t>Мета:</a:t>
            </a:r>
            <a:r>
              <a:rPr lang="uk-UA" sz="3200" dirty="0">
                <a:solidFill>
                  <a:schemeClr val="bg2">
                    <a:lumMod val="10000"/>
                  </a:schemeClr>
                </a:solidFill>
                <a:latin typeface="Times New Roman" pitchFamily="18" charset="0"/>
                <a:cs typeface="Times New Roman" pitchFamily="18" charset="0"/>
              </a:rPr>
              <a:t> </a:t>
            </a:r>
            <a:endParaRPr lang="uk-UA" sz="3200" dirty="0" smtClean="0">
              <a:solidFill>
                <a:schemeClr val="bg2">
                  <a:lumMod val="10000"/>
                </a:schemeClr>
              </a:solidFill>
              <a:latin typeface="Times New Roman" pitchFamily="18" charset="0"/>
              <a:cs typeface="Times New Roman" pitchFamily="18" charset="0"/>
            </a:endParaRPr>
          </a:p>
          <a:p>
            <a:pPr algn="just"/>
            <a:r>
              <a:rPr lang="uk-UA" sz="2800" b="1" dirty="0" smtClean="0">
                <a:latin typeface="Times New Roman" pitchFamily="18" charset="0"/>
                <a:cs typeface="Times New Roman" pitchFamily="18" charset="0"/>
              </a:rPr>
              <a:t>ознайомитись </a:t>
            </a:r>
            <a:r>
              <a:rPr lang="uk-UA" sz="2800" b="1" dirty="0">
                <a:latin typeface="Times New Roman" pitchFamily="18" charset="0"/>
                <a:cs typeface="Times New Roman" pitchFamily="18" charset="0"/>
              </a:rPr>
              <a:t>із елементами композиції такими як баланс та рівновага, розуміти та відчувати симетрію та асиметрію в зачісках. Навчитись правильно вираховувати рівновагу при створенні зачіски</a:t>
            </a:r>
            <a:r>
              <a:rPr lang="uk-UA" sz="2800" b="1" dirty="0" smtClean="0">
                <a:latin typeface="Times New Roman" pitchFamily="18" charset="0"/>
                <a:cs typeface="Times New Roman" pitchFamily="18" charset="0"/>
              </a:rPr>
              <a:t>. </a:t>
            </a:r>
          </a:p>
          <a:p>
            <a:pPr algn="just"/>
            <a:r>
              <a:rPr lang="uk-UA" sz="2800" b="1" dirty="0" smtClean="0">
                <a:latin typeface="Times New Roman" pitchFamily="18" charset="0"/>
                <a:cs typeface="Times New Roman" pitchFamily="18" charset="0"/>
              </a:rPr>
              <a:t>Вивчити такий композиційний засіб, як ритм. Вміти характеризувати та знаходити його у зачісці</a:t>
            </a:r>
            <a:endParaRPr lang="ru-RU" sz="2800" b="1" dirty="0">
              <a:latin typeface="Times New Roman" pitchFamily="18" charset="0"/>
              <a:cs typeface="Times New Roman" pitchFamily="18" charset="0"/>
            </a:endParaRPr>
          </a:p>
          <a:p>
            <a:endParaRPr lang="ru-RU"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4071966" cy="923330"/>
          </a:xfrm>
          <a:prstGeom prst="rect">
            <a:avLst/>
          </a:prstGeom>
          <a:noFill/>
        </p:spPr>
        <p:txBody>
          <a:bodyPr wrap="square" rtlCol="0">
            <a:spAutoFit/>
          </a:bodyPr>
          <a:lstStyle/>
          <a:p>
            <a:r>
              <a:rPr lang="uk-UA" dirty="0" smtClean="0">
                <a:latin typeface="Times New Roman" pitchFamily="18" charset="0"/>
                <a:cs typeface="Times New Roman" pitchFamily="18" charset="0"/>
              </a:rPr>
              <a:t>Кільцевий – коли деталі зачіски побудовані у вигляді кільця (мають кругові елементи)</a:t>
            </a:r>
            <a:endParaRPr lang="ru-RU" dirty="0">
              <a:latin typeface="Times New Roman" pitchFamily="18" charset="0"/>
              <a:cs typeface="Times New Roman" pitchFamily="18" charset="0"/>
            </a:endParaRPr>
          </a:p>
        </p:txBody>
      </p:sp>
      <p:sp>
        <p:nvSpPr>
          <p:cNvPr id="3" name="TextBox 2"/>
          <p:cNvSpPr txBox="1"/>
          <p:nvPr/>
        </p:nvSpPr>
        <p:spPr>
          <a:xfrm>
            <a:off x="4714876" y="285728"/>
            <a:ext cx="4214842" cy="923330"/>
          </a:xfrm>
          <a:prstGeom prst="rect">
            <a:avLst/>
          </a:prstGeom>
          <a:noFill/>
        </p:spPr>
        <p:txBody>
          <a:bodyPr wrap="square" rtlCol="0">
            <a:spAutoFit/>
          </a:bodyPr>
          <a:lstStyle/>
          <a:p>
            <a:r>
              <a:rPr lang="uk-UA" dirty="0" smtClean="0">
                <a:latin typeface="Times New Roman" pitchFamily="18" charset="0"/>
                <a:cs typeface="Times New Roman" pitchFamily="18" charset="0"/>
              </a:rPr>
              <a:t>Спіральний – коли елементи зачіски побудовані таким чином, що нагадують спіраль</a:t>
            </a:r>
            <a:endParaRPr lang="ru-RU" dirty="0">
              <a:latin typeface="Times New Roman" pitchFamily="18" charset="0"/>
              <a:cs typeface="Times New Roman" pitchFamily="18" charset="0"/>
            </a:endParaRPr>
          </a:p>
        </p:txBody>
      </p:sp>
      <p:cxnSp>
        <p:nvCxnSpPr>
          <p:cNvPr id="4" name="Прямая соединительная линия 3"/>
          <p:cNvCxnSpPr/>
          <p:nvPr/>
        </p:nvCxnSpPr>
        <p:spPr>
          <a:xfrm rot="5400000">
            <a:off x="2358216" y="3285330"/>
            <a:ext cx="38576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Рисунок 6" descr="7869c2e034f060b748134665725a2c95.jpg"/>
          <p:cNvPicPr>
            <a:picLocks noChangeAspect="1"/>
          </p:cNvPicPr>
          <p:nvPr/>
        </p:nvPicPr>
        <p:blipFill>
          <a:blip r:embed="rId2"/>
          <a:srcRect t="5637" b="21085"/>
          <a:stretch>
            <a:fillRect/>
          </a:stretch>
        </p:blipFill>
        <p:spPr>
          <a:xfrm>
            <a:off x="500034" y="1428736"/>
            <a:ext cx="1815562" cy="2000264"/>
          </a:xfrm>
          <a:prstGeom prst="rect">
            <a:avLst/>
          </a:prstGeom>
        </p:spPr>
      </p:pic>
      <p:pic>
        <p:nvPicPr>
          <p:cNvPr id="8" name="Рисунок 7" descr="ea46078dd8111bc9c45d7db1c6b640b2.jpg"/>
          <p:cNvPicPr>
            <a:picLocks noChangeAspect="1"/>
          </p:cNvPicPr>
          <p:nvPr/>
        </p:nvPicPr>
        <p:blipFill>
          <a:blip r:embed="rId3"/>
          <a:srcRect b="8704"/>
          <a:stretch>
            <a:fillRect/>
          </a:stretch>
        </p:blipFill>
        <p:spPr>
          <a:xfrm>
            <a:off x="2643174" y="1142984"/>
            <a:ext cx="1571636" cy="2000264"/>
          </a:xfrm>
          <a:prstGeom prst="rect">
            <a:avLst/>
          </a:prstGeom>
        </p:spPr>
      </p:pic>
      <p:pic>
        <p:nvPicPr>
          <p:cNvPr id="9" name="Рисунок 8" descr="bcf40f91db50e0645765d4af78329b31.jpg"/>
          <p:cNvPicPr>
            <a:picLocks noChangeAspect="1"/>
          </p:cNvPicPr>
          <p:nvPr/>
        </p:nvPicPr>
        <p:blipFill>
          <a:blip r:embed="rId4"/>
          <a:stretch>
            <a:fillRect/>
          </a:stretch>
        </p:blipFill>
        <p:spPr>
          <a:xfrm>
            <a:off x="2357422" y="3714752"/>
            <a:ext cx="1747834" cy="2444005"/>
          </a:xfrm>
          <a:prstGeom prst="rect">
            <a:avLst/>
          </a:prstGeom>
        </p:spPr>
      </p:pic>
      <p:pic>
        <p:nvPicPr>
          <p:cNvPr id="10" name="Рисунок 9" descr="1853e2af90640de7bb100f4767c2fe2f.jpg"/>
          <p:cNvPicPr>
            <a:picLocks noChangeAspect="1"/>
          </p:cNvPicPr>
          <p:nvPr/>
        </p:nvPicPr>
        <p:blipFill>
          <a:blip r:embed="rId5"/>
          <a:stretch>
            <a:fillRect/>
          </a:stretch>
        </p:blipFill>
        <p:spPr>
          <a:xfrm>
            <a:off x="4572000" y="1428736"/>
            <a:ext cx="2445277" cy="2382844"/>
          </a:xfrm>
          <a:prstGeom prst="rect">
            <a:avLst/>
          </a:prstGeom>
        </p:spPr>
      </p:pic>
      <p:pic>
        <p:nvPicPr>
          <p:cNvPr id="11" name="Рисунок 10" descr="402a6d1cf193a4e907a866c680e42ac8.jpg"/>
          <p:cNvPicPr>
            <a:picLocks noChangeAspect="1"/>
          </p:cNvPicPr>
          <p:nvPr/>
        </p:nvPicPr>
        <p:blipFill>
          <a:blip r:embed="rId6"/>
          <a:stretch>
            <a:fillRect/>
          </a:stretch>
        </p:blipFill>
        <p:spPr>
          <a:xfrm>
            <a:off x="6572232" y="2500306"/>
            <a:ext cx="2357454" cy="2357454"/>
          </a:xfrm>
          <a:prstGeom prst="rect">
            <a:avLst/>
          </a:prstGeom>
        </p:spPr>
      </p:pic>
      <p:pic>
        <p:nvPicPr>
          <p:cNvPr id="12" name="Рисунок 11" descr="0750113aceed8d90cebb9d59ee56dfc0.jpg"/>
          <p:cNvPicPr>
            <a:picLocks noChangeAspect="1"/>
          </p:cNvPicPr>
          <p:nvPr/>
        </p:nvPicPr>
        <p:blipFill>
          <a:blip r:embed="rId7"/>
          <a:stretch>
            <a:fillRect/>
          </a:stretch>
        </p:blipFill>
        <p:spPr>
          <a:xfrm>
            <a:off x="285720" y="3714752"/>
            <a:ext cx="1838330" cy="1838330"/>
          </a:xfrm>
          <a:prstGeom prst="rect">
            <a:avLst/>
          </a:prstGeom>
        </p:spPr>
      </p:pic>
      <p:pic>
        <p:nvPicPr>
          <p:cNvPr id="14" name="Рисунок 13" descr="загружено (13).jpg"/>
          <p:cNvPicPr>
            <a:picLocks noChangeAspect="1"/>
          </p:cNvPicPr>
          <p:nvPr/>
        </p:nvPicPr>
        <p:blipFill>
          <a:blip r:embed="rId8"/>
          <a:stretch>
            <a:fillRect/>
          </a:stretch>
        </p:blipFill>
        <p:spPr>
          <a:xfrm>
            <a:off x="4500562" y="4214817"/>
            <a:ext cx="2357454" cy="2137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357166"/>
            <a:ext cx="7572427" cy="1477328"/>
          </a:xfrm>
          <a:prstGeom prst="rect">
            <a:avLst/>
          </a:prstGeom>
          <a:noFill/>
        </p:spPr>
        <p:txBody>
          <a:bodyPr wrap="square" rtlCol="0">
            <a:spAutoFit/>
          </a:bodyPr>
          <a:lstStyle/>
          <a:p>
            <a:pPr algn="just"/>
            <a:r>
              <a:rPr lang="uk-UA" dirty="0" smtClean="0">
                <a:latin typeface="Times New Roman" pitchFamily="18" charset="0"/>
                <a:cs typeface="Times New Roman" pitchFamily="18" charset="0"/>
              </a:rPr>
              <a:t>Найчастіше, у більшості зачісок які носять складну побудову, зустрічається </a:t>
            </a:r>
            <a:r>
              <a:rPr lang="uk-UA" b="1" dirty="0" smtClean="0">
                <a:latin typeface="Times New Roman" pitchFamily="18" charset="0"/>
                <a:cs typeface="Times New Roman" pitchFamily="18" charset="0"/>
              </a:rPr>
              <a:t>комбінований ритм </a:t>
            </a:r>
            <a:r>
              <a:rPr lang="uk-UA" dirty="0" smtClean="0">
                <a:latin typeface="Times New Roman" pitchFamily="18" charset="0"/>
                <a:cs typeface="Times New Roman" pitchFamily="18" charset="0"/>
              </a:rPr>
              <a:t>– це коли в одній зачісці зустрічаються кілька видів ритму. Тут головне не перебільшити з експериментами, оскільки тоді втрачається композиційний центр зачіски, а від  того і загальний збалансований вигляд</a:t>
            </a:r>
            <a:endParaRPr lang="ru-RU" dirty="0">
              <a:latin typeface="Times New Roman" pitchFamily="18" charset="0"/>
              <a:cs typeface="Times New Roman" pitchFamily="18" charset="0"/>
            </a:endParaRPr>
          </a:p>
        </p:txBody>
      </p:sp>
      <p:pic>
        <p:nvPicPr>
          <p:cNvPr id="3" name="Рисунок 2" descr="3a12417307454f2ce77e7475de25e93c.jpg"/>
          <p:cNvPicPr>
            <a:picLocks noChangeAspect="1"/>
          </p:cNvPicPr>
          <p:nvPr/>
        </p:nvPicPr>
        <p:blipFill>
          <a:blip r:embed="rId2"/>
          <a:stretch>
            <a:fillRect/>
          </a:stretch>
        </p:blipFill>
        <p:spPr>
          <a:xfrm>
            <a:off x="357158" y="2071678"/>
            <a:ext cx="2157984" cy="2697480"/>
          </a:xfrm>
          <a:prstGeom prst="rect">
            <a:avLst/>
          </a:prstGeom>
        </p:spPr>
      </p:pic>
      <p:pic>
        <p:nvPicPr>
          <p:cNvPr id="4" name="Рисунок 3" descr="88ec8c846e13fedb44bcb7d01256e2c7.jpg"/>
          <p:cNvPicPr>
            <a:picLocks noChangeAspect="1"/>
          </p:cNvPicPr>
          <p:nvPr/>
        </p:nvPicPr>
        <p:blipFill>
          <a:blip r:embed="rId3"/>
          <a:stretch>
            <a:fillRect/>
          </a:stretch>
        </p:blipFill>
        <p:spPr>
          <a:xfrm>
            <a:off x="2500298" y="2928934"/>
            <a:ext cx="2247900" cy="3371850"/>
          </a:xfrm>
          <a:prstGeom prst="rect">
            <a:avLst/>
          </a:prstGeom>
        </p:spPr>
      </p:pic>
      <p:pic>
        <p:nvPicPr>
          <p:cNvPr id="5" name="Рисунок 4" descr="5380ed097a929a813a68a66804e0bbdd.jpg"/>
          <p:cNvPicPr>
            <a:picLocks noChangeAspect="1"/>
          </p:cNvPicPr>
          <p:nvPr/>
        </p:nvPicPr>
        <p:blipFill>
          <a:blip r:embed="rId4"/>
          <a:stretch>
            <a:fillRect/>
          </a:stretch>
        </p:blipFill>
        <p:spPr>
          <a:xfrm>
            <a:off x="4714876" y="1643050"/>
            <a:ext cx="2041086" cy="3143272"/>
          </a:xfrm>
          <a:prstGeom prst="rect">
            <a:avLst/>
          </a:prstGeom>
        </p:spPr>
      </p:pic>
      <p:pic>
        <p:nvPicPr>
          <p:cNvPr id="6" name="Рисунок 5" descr="71383ad33d8ef400d9a1db5a90bf51a9.jpg"/>
          <p:cNvPicPr>
            <a:picLocks noChangeAspect="1"/>
          </p:cNvPicPr>
          <p:nvPr/>
        </p:nvPicPr>
        <p:blipFill>
          <a:blip r:embed="rId5"/>
          <a:stretch>
            <a:fillRect/>
          </a:stretch>
        </p:blipFill>
        <p:spPr>
          <a:xfrm>
            <a:off x="6643702" y="3000372"/>
            <a:ext cx="2214117" cy="35369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6215074" cy="5443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1450" algn="just" defTabSz="914400" rtl="0" eaLnBrk="1" fontAlgn="base" latinLnBrk="0" hangingPunct="1">
              <a:lnSpc>
                <a:spcPct val="15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Дуже важливим питанням у композиції зачіски є ритмічна організація кольорових плям. Причому колір може виступати у різних аспектах: як елемент композиції, який підкоряється іншому, більш важливому, або як головний організуючий елемент, який сприяє вираженню задуму композиції. На особливу увагу заслуговує ритмічна організація контрастних кольорів, які створюють найбільш активні хроматичні композиції.</a:t>
            </a:r>
            <a:endParaRPr kumimoji="0" lang="ru-RU" b="0" i="0" u="none" strike="noStrike" cap="none" normalizeH="0" baseline="0" dirty="0" smtClean="0">
              <a:ln>
                <a:noFill/>
              </a:ln>
              <a:solidFill>
                <a:schemeClr val="tx1"/>
              </a:solidFill>
              <a:effectLst/>
              <a:latin typeface="Arial" pitchFamily="34" charset="0"/>
            </a:endParaRPr>
          </a:p>
          <a:p>
            <a:pPr marL="0" marR="0" lvl="0" indent="176213" algn="just" defTabSz="914400" rtl="0" eaLnBrk="0" fontAlgn="base" latinLnBrk="0" hangingPunct="0">
              <a:lnSpc>
                <a:spcPct val="15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Звичайно в композиції зачіски використовується кілька видів ритмів, тому що ритмізації піддаються усі властивості форми: об'єми, частини зачіски, конструктивні і декоративні лінії, фактури, відносини кольорів, розміри, розташування деталей і т.д.</a:t>
            </a:r>
            <a:endParaRPr kumimoji="0" lang="uk-UA" b="0" i="0" u="none" strike="noStrike" cap="none" normalizeH="0" baseline="0" dirty="0" smtClean="0">
              <a:ln>
                <a:noFill/>
              </a:ln>
              <a:solidFill>
                <a:schemeClr val="tx1"/>
              </a:solidFill>
              <a:effectLst/>
              <a:latin typeface="Arial" pitchFamily="34" charset="0"/>
            </a:endParaRPr>
          </a:p>
        </p:txBody>
      </p:sp>
      <p:pic>
        <p:nvPicPr>
          <p:cNvPr id="3" name="Рисунок 2" descr="images (11).jpg"/>
          <p:cNvPicPr>
            <a:picLocks noChangeAspect="1"/>
          </p:cNvPicPr>
          <p:nvPr/>
        </p:nvPicPr>
        <p:blipFill>
          <a:blip r:embed="rId2"/>
          <a:stretch>
            <a:fillRect/>
          </a:stretch>
        </p:blipFill>
        <p:spPr>
          <a:xfrm>
            <a:off x="6572264" y="4429132"/>
            <a:ext cx="2057400" cy="2228850"/>
          </a:xfrm>
          <a:prstGeom prst="rect">
            <a:avLst/>
          </a:prstGeom>
        </p:spPr>
      </p:pic>
      <p:pic>
        <p:nvPicPr>
          <p:cNvPr id="4" name="Рисунок 3" descr="images (12).jpg"/>
          <p:cNvPicPr>
            <a:picLocks noChangeAspect="1"/>
          </p:cNvPicPr>
          <p:nvPr/>
        </p:nvPicPr>
        <p:blipFill>
          <a:blip r:embed="rId3"/>
          <a:stretch>
            <a:fillRect/>
          </a:stretch>
        </p:blipFill>
        <p:spPr>
          <a:xfrm>
            <a:off x="4071934" y="5143512"/>
            <a:ext cx="2043109" cy="1446246"/>
          </a:xfrm>
          <a:prstGeom prst="rect">
            <a:avLst/>
          </a:prstGeom>
        </p:spPr>
      </p:pic>
      <p:pic>
        <p:nvPicPr>
          <p:cNvPr id="5" name="Рисунок 4" descr="serebro_1549515760-630x315.jpg"/>
          <p:cNvPicPr>
            <a:picLocks noChangeAspect="1"/>
          </p:cNvPicPr>
          <p:nvPr/>
        </p:nvPicPr>
        <p:blipFill>
          <a:blip r:embed="rId4"/>
          <a:srcRect l="32558"/>
          <a:stretch>
            <a:fillRect/>
          </a:stretch>
        </p:blipFill>
        <p:spPr>
          <a:xfrm>
            <a:off x="6643702" y="428604"/>
            <a:ext cx="2071681" cy="1535907"/>
          </a:xfrm>
          <a:prstGeom prst="rect">
            <a:avLst/>
          </a:prstGeom>
        </p:spPr>
      </p:pic>
      <p:pic>
        <p:nvPicPr>
          <p:cNvPr id="7" name="Рисунок 6" descr="c54bec800be462da2a677ebd28070342.jpg"/>
          <p:cNvPicPr>
            <a:picLocks noChangeAspect="1"/>
          </p:cNvPicPr>
          <p:nvPr/>
        </p:nvPicPr>
        <p:blipFill>
          <a:blip r:embed="rId5"/>
          <a:srcRect b="45763"/>
          <a:stretch>
            <a:fillRect/>
          </a:stretch>
        </p:blipFill>
        <p:spPr>
          <a:xfrm>
            <a:off x="6572264" y="2357430"/>
            <a:ext cx="2247900" cy="18288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7715304" cy="1754326"/>
          </a:xfrm>
          <a:prstGeom prst="rect">
            <a:avLst/>
          </a:prstGeom>
          <a:noFill/>
        </p:spPr>
        <p:txBody>
          <a:bodyPr wrap="square" rtlCol="0">
            <a:spAutoFit/>
          </a:bodyPr>
          <a:lstStyle/>
          <a:p>
            <a:pPr algn="just">
              <a:lnSpc>
                <a:spcPct val="150000"/>
              </a:lnSpc>
            </a:pPr>
            <a:r>
              <a:rPr lang="uk-UA" dirty="0" smtClean="0">
                <a:latin typeface="Times New Roman" pitchFamily="18" charset="0"/>
                <a:cs typeface="Times New Roman" pitchFamily="18" charset="0"/>
              </a:rPr>
              <a:t>Отже, симетрія і асиметрія, як два начала, що організовують форму зачіски, взаємопов'язані і взаємодоповнюючі прийоми композиції.</a:t>
            </a:r>
          </a:p>
          <a:p>
            <a:pPr algn="just">
              <a:lnSpc>
                <a:spcPct val="150000"/>
              </a:lnSpc>
            </a:pPr>
            <a:r>
              <a:rPr lang="uk-UA" dirty="0" smtClean="0">
                <a:latin typeface="Times New Roman" pitchFamily="18" charset="0"/>
                <a:cs typeface="Times New Roman" pitchFamily="18" charset="0"/>
              </a:rPr>
              <a:t>Симетрія сприймається глядачем як прояв спокою, закономірності, нерухомості, тоді як асиметрія означає рух, випадковість, волю.</a:t>
            </a:r>
            <a:endParaRPr lang="ru-RU" dirty="0">
              <a:latin typeface="Times New Roman" pitchFamily="18" charset="0"/>
              <a:cs typeface="Times New Roman" pitchFamily="18" charset="0"/>
            </a:endParaRPr>
          </a:p>
        </p:txBody>
      </p:sp>
      <p:sp>
        <p:nvSpPr>
          <p:cNvPr id="3" name="TextBox 2"/>
          <p:cNvSpPr txBox="1"/>
          <p:nvPr/>
        </p:nvSpPr>
        <p:spPr>
          <a:xfrm>
            <a:off x="642910" y="3643314"/>
            <a:ext cx="7786742" cy="1754326"/>
          </a:xfrm>
          <a:prstGeom prst="rect">
            <a:avLst/>
          </a:prstGeom>
          <a:noFill/>
        </p:spPr>
        <p:txBody>
          <a:bodyPr wrap="square" rtlCol="0">
            <a:spAutoFit/>
          </a:bodyPr>
          <a:lstStyle/>
          <a:p>
            <a:pPr algn="just">
              <a:lnSpc>
                <a:spcPct val="150000"/>
              </a:lnSpc>
            </a:pPr>
            <a:r>
              <a:rPr lang="uk-UA" dirty="0" smtClean="0">
                <a:latin typeface="Times New Roman" pitchFamily="18" charset="0"/>
                <a:cs typeface="Times New Roman" pitchFamily="18" charset="0"/>
              </a:rPr>
              <a:t>Ритм у зачісці – це завжди виграшний варіант. У будь-якому випадку, вдало спроектована ритмічна організація зачіски додає їй особливу музичність, підсилює її образність і ідейне звучання. Змінюючи ритм у зачісці, дизайнер змінює і характер її сприйняття глядачем</a:t>
            </a:r>
            <a:endParaRPr lang="ru-RU" dirty="0">
              <a:latin typeface="Times New Roman" pitchFamily="18" charset="0"/>
              <a:cs typeface="Times New Roman" pitchFamily="18" charset="0"/>
            </a:endParaRPr>
          </a:p>
        </p:txBody>
      </p:sp>
      <p:pic>
        <p:nvPicPr>
          <p:cNvPr id="4" name="Рисунок 3" descr="1ebc31e1406245d98ea62bbd54769c84.jpg"/>
          <p:cNvPicPr>
            <a:picLocks noChangeAspect="1"/>
          </p:cNvPicPr>
          <p:nvPr/>
        </p:nvPicPr>
        <p:blipFill>
          <a:blip r:embed="rId2"/>
          <a:srcRect b="53125"/>
          <a:stretch>
            <a:fillRect/>
          </a:stretch>
        </p:blipFill>
        <p:spPr>
          <a:xfrm>
            <a:off x="4643438" y="5286388"/>
            <a:ext cx="1826655" cy="1285884"/>
          </a:xfrm>
          <a:prstGeom prst="rect">
            <a:avLst/>
          </a:prstGeom>
        </p:spPr>
      </p:pic>
      <p:pic>
        <p:nvPicPr>
          <p:cNvPr id="5" name="Рисунок 4" descr="5a14ac513f771ecc85d4929657b4189d.jpg"/>
          <p:cNvPicPr>
            <a:picLocks noChangeAspect="1"/>
          </p:cNvPicPr>
          <p:nvPr/>
        </p:nvPicPr>
        <p:blipFill>
          <a:blip r:embed="rId3"/>
          <a:srcRect t="13453" b="48411"/>
          <a:stretch>
            <a:fillRect/>
          </a:stretch>
        </p:blipFill>
        <p:spPr>
          <a:xfrm>
            <a:off x="5643570" y="2214554"/>
            <a:ext cx="2498732" cy="1429369"/>
          </a:xfrm>
          <a:prstGeom prst="rect">
            <a:avLst/>
          </a:prstGeom>
        </p:spPr>
      </p:pic>
      <p:pic>
        <p:nvPicPr>
          <p:cNvPr id="6" name="Рисунок 5" descr="53e6a600faaa2bd1638a3d16e3b848c4.jpg"/>
          <p:cNvPicPr>
            <a:picLocks noChangeAspect="1"/>
          </p:cNvPicPr>
          <p:nvPr/>
        </p:nvPicPr>
        <p:blipFill>
          <a:blip r:embed="rId4"/>
          <a:srcRect b="34474"/>
          <a:stretch>
            <a:fillRect/>
          </a:stretch>
        </p:blipFill>
        <p:spPr>
          <a:xfrm>
            <a:off x="6715140" y="5000636"/>
            <a:ext cx="2140990" cy="1562090"/>
          </a:xfrm>
          <a:prstGeom prst="rect">
            <a:avLst/>
          </a:prstGeom>
        </p:spPr>
      </p:pic>
      <p:pic>
        <p:nvPicPr>
          <p:cNvPr id="7" name="Рисунок 6" descr="7b4f4af68b4a49bf532cbe40adc984c3.jpg"/>
          <p:cNvPicPr>
            <a:picLocks noChangeAspect="1"/>
          </p:cNvPicPr>
          <p:nvPr/>
        </p:nvPicPr>
        <p:blipFill>
          <a:blip r:embed="rId5"/>
          <a:srcRect t="7627" b="47881"/>
          <a:stretch>
            <a:fillRect/>
          </a:stretch>
        </p:blipFill>
        <p:spPr>
          <a:xfrm>
            <a:off x="928662" y="2285992"/>
            <a:ext cx="2140857" cy="1428760"/>
          </a:xfrm>
          <a:prstGeom prst="rect">
            <a:avLst/>
          </a:prstGeom>
        </p:spPr>
      </p:pic>
      <p:pic>
        <p:nvPicPr>
          <p:cNvPr id="8" name="Рисунок 7" descr="73eea5ccf41cc5f46ac44cd9faf4ee7f.jpg"/>
          <p:cNvPicPr>
            <a:picLocks noChangeAspect="1"/>
          </p:cNvPicPr>
          <p:nvPr/>
        </p:nvPicPr>
        <p:blipFill>
          <a:blip r:embed="rId6"/>
          <a:srcRect t="5508" b="38877"/>
          <a:stretch>
            <a:fillRect/>
          </a:stretch>
        </p:blipFill>
        <p:spPr>
          <a:xfrm>
            <a:off x="3500430" y="2285992"/>
            <a:ext cx="1643074" cy="13706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Контрольні запитання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uk-UA" dirty="0" smtClean="0">
                <a:latin typeface="Times New Roman" pitchFamily="18" charset="0"/>
                <a:cs typeface="Times New Roman" pitchFamily="18" charset="0"/>
              </a:rPr>
              <a:t>Що таке баланс у зачісці, і яку роль він відіграє при побудові форми?</a:t>
            </a:r>
          </a:p>
          <a:p>
            <a:r>
              <a:rPr lang="uk-UA" dirty="0" smtClean="0">
                <a:latin typeface="Times New Roman" pitchFamily="18" charset="0"/>
                <a:cs typeface="Times New Roman" pitchFamily="18" charset="0"/>
              </a:rPr>
              <a:t>Що </a:t>
            </a:r>
            <a:r>
              <a:rPr lang="uk-UA" smtClean="0">
                <a:latin typeface="Times New Roman" pitchFamily="18" charset="0"/>
                <a:cs typeface="Times New Roman" pitchFamily="18" charset="0"/>
              </a:rPr>
              <a:t>таке </a:t>
            </a:r>
            <a:r>
              <a:rPr lang="uk-UA" smtClean="0">
                <a:latin typeface="Times New Roman" pitchFamily="18" charset="0"/>
                <a:cs typeface="Times New Roman" pitchFamily="18" charset="0"/>
              </a:rPr>
              <a:t>композиційна рівновага?</a:t>
            </a:r>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Дайте визначення симетрії. Які є види симетрії?</a:t>
            </a:r>
          </a:p>
          <a:p>
            <a:r>
              <a:rPr lang="uk-UA" dirty="0" smtClean="0">
                <a:latin typeface="Times New Roman" pitchFamily="18" charset="0"/>
                <a:cs typeface="Times New Roman" pitchFamily="18" charset="0"/>
              </a:rPr>
              <a:t>Які є види асиметрії?</a:t>
            </a:r>
          </a:p>
          <a:p>
            <a:r>
              <a:rPr lang="uk-UA" dirty="0" smtClean="0">
                <a:latin typeface="Times New Roman" pitchFamily="18" charset="0"/>
                <a:cs typeface="Times New Roman" pitchFamily="18" charset="0"/>
              </a:rPr>
              <a:t>У чому особливість ритму?</a:t>
            </a:r>
          </a:p>
          <a:p>
            <a:r>
              <a:rPr lang="uk-UA" dirty="0" smtClean="0">
                <a:latin typeface="Times New Roman" pitchFamily="18" charset="0"/>
                <a:cs typeface="Times New Roman" pitchFamily="18" charset="0"/>
              </a:rPr>
              <a:t>Які є типи ритму, що сприймаються на емоційному рівні?</a:t>
            </a:r>
          </a:p>
          <a:p>
            <a:r>
              <a:rPr lang="uk-UA" dirty="0" smtClean="0">
                <a:latin typeface="Times New Roman" pitchFamily="18" charset="0"/>
                <a:cs typeface="Times New Roman" pitchFamily="18" charset="0"/>
              </a:rPr>
              <a:t>Які є види ритму що спостерігаються у лініях зачіски?</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0166" y="2571744"/>
            <a:ext cx="6074100"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ДЯКУЮ ЗА УВАГУ</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lstStyle/>
          <a:p>
            <a:pPr algn="ctr"/>
            <a:r>
              <a:rPr lang="uk-UA" dirty="0" smtClean="0">
                <a:latin typeface="Times New Roman" pitchFamily="18" charset="0"/>
                <a:cs typeface="Times New Roman" pitchFamily="18" charset="0"/>
              </a:rPr>
              <a:t>ПЛАН ЗАНЯТТЯ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571472" y="2214554"/>
            <a:ext cx="8229600" cy="3162118"/>
          </a:xfrm>
        </p:spPr>
        <p:txBody>
          <a:bodyPr/>
          <a:lstStyle/>
          <a:p>
            <a:pPr lvl="0">
              <a:lnSpc>
                <a:spcPct val="150000"/>
              </a:lnSpc>
            </a:pPr>
            <a:r>
              <a:rPr lang="uk-UA" dirty="0" smtClean="0">
                <a:latin typeface="Times New Roman" pitchFamily="18" charset="0"/>
                <a:cs typeface="Times New Roman" pitchFamily="18" charset="0"/>
              </a:rPr>
              <a:t>Баланс, як узгодження висоти та ширини зачіски.</a:t>
            </a:r>
            <a:endParaRPr lang="ru-RU" dirty="0" smtClean="0">
              <a:latin typeface="Times New Roman" pitchFamily="18" charset="0"/>
              <a:cs typeface="Times New Roman" pitchFamily="18" charset="0"/>
            </a:endParaRPr>
          </a:p>
          <a:p>
            <a:pPr lvl="0">
              <a:lnSpc>
                <a:spcPct val="150000"/>
              </a:lnSpc>
            </a:pPr>
            <a:r>
              <a:rPr lang="uk-UA" dirty="0" smtClean="0">
                <a:latin typeface="Times New Roman" pitchFamily="18" charset="0"/>
                <a:cs typeface="Times New Roman" pitchFamily="18" charset="0"/>
              </a:rPr>
              <a:t>Симетрія та види симетрії.</a:t>
            </a:r>
            <a:endParaRPr lang="ru-RU" dirty="0" smtClean="0">
              <a:latin typeface="Times New Roman" pitchFamily="18" charset="0"/>
              <a:cs typeface="Times New Roman" pitchFamily="18" charset="0"/>
            </a:endParaRPr>
          </a:p>
          <a:p>
            <a:pPr lvl="0">
              <a:lnSpc>
                <a:spcPct val="150000"/>
              </a:lnSpc>
            </a:pPr>
            <a:r>
              <a:rPr lang="uk-UA" dirty="0" smtClean="0">
                <a:latin typeface="Times New Roman" pitchFamily="18" charset="0"/>
                <a:cs typeface="Times New Roman" pitchFamily="18" charset="0"/>
              </a:rPr>
              <a:t>Асиметрія у зачісці.</a:t>
            </a:r>
            <a:endParaRPr lang="ru-RU" dirty="0" smtClean="0">
              <a:latin typeface="Times New Roman" pitchFamily="18" charset="0"/>
              <a:cs typeface="Times New Roman" pitchFamily="18" charset="0"/>
            </a:endParaRPr>
          </a:p>
          <a:p>
            <a:pPr lvl="0">
              <a:lnSpc>
                <a:spcPct val="150000"/>
              </a:lnSpc>
            </a:pPr>
            <a:r>
              <a:rPr lang="uk-UA" dirty="0" smtClean="0">
                <a:latin typeface="Times New Roman" pitchFamily="18" charset="0"/>
                <a:cs typeface="Times New Roman" pitchFamily="18" charset="0"/>
              </a:rPr>
              <a:t>Ритм у зачісках та його види.</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2132" y="142852"/>
            <a:ext cx="3425040" cy="553998"/>
          </a:xfrm>
          <a:prstGeom prst="rect">
            <a:avLst/>
          </a:prstGeom>
          <a:noFill/>
        </p:spPr>
        <p:txBody>
          <a:bodyPr wrap="square" rtlCol="0">
            <a:spAutoFit/>
          </a:bodyPr>
          <a:lstStyle/>
          <a:p>
            <a:pPr lvl="0"/>
            <a:r>
              <a:rPr lang="uk-UA" sz="1200" dirty="0" smtClean="0">
                <a:latin typeface="Times New Roman" pitchFamily="18" charset="0"/>
                <a:cs typeface="Times New Roman" pitchFamily="18" charset="0"/>
              </a:rPr>
              <a:t>Баланс, як узгодження висоти та ширини зачіски.</a:t>
            </a:r>
            <a:endParaRPr lang="ru-RU" sz="12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5" name="TextBox 4"/>
          <p:cNvSpPr txBox="1"/>
          <p:nvPr/>
        </p:nvSpPr>
        <p:spPr>
          <a:xfrm>
            <a:off x="214282" y="785794"/>
            <a:ext cx="5495800" cy="369332"/>
          </a:xfrm>
          <a:prstGeom prst="rect">
            <a:avLst/>
          </a:prstGeom>
          <a:noFill/>
        </p:spPr>
        <p:txBody>
          <a:bodyPr wrap="none" rtlCol="0">
            <a:spAutoFit/>
          </a:bodyPr>
          <a:lstStyle/>
          <a:p>
            <a:r>
              <a:rPr lang="ru-RU" b="1" dirty="0">
                <a:latin typeface="Times New Roman" pitchFamily="18" charset="0"/>
                <a:cs typeface="Times New Roman" pitchFamily="18" charset="0"/>
              </a:rPr>
              <a:t>Баланс </a:t>
            </a:r>
            <a:r>
              <a:rPr lang="ru-RU" dirty="0" err="1">
                <a:latin typeface="Times New Roman" pitchFamily="18" charset="0"/>
                <a:cs typeface="Times New Roman" pitchFamily="18" charset="0"/>
              </a:rPr>
              <a:t>означає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узгодження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висоти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ширини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зачіски</a:t>
            </a:r>
            <a:r>
              <a:rPr lang="ru-RU" dirty="0">
                <a:latin typeface="Times New Roman" pitchFamily="18" charset="0"/>
                <a:cs typeface="Times New Roman" pitchFamily="18" charset="0"/>
              </a:rPr>
              <a:t>. </a:t>
            </a:r>
          </a:p>
        </p:txBody>
      </p:sp>
      <p:sp>
        <p:nvSpPr>
          <p:cNvPr id="6" name="Прямоугольник 5"/>
          <p:cNvSpPr/>
          <p:nvPr/>
        </p:nvSpPr>
        <p:spPr>
          <a:xfrm>
            <a:off x="4286248" y="3000372"/>
            <a:ext cx="4572000" cy="369332"/>
          </a:xfrm>
          <a:prstGeom prst="rect">
            <a:avLst/>
          </a:prstGeom>
        </p:spPr>
        <p:txBody>
          <a:bodyPr>
            <a:spAutoFit/>
          </a:bodyPr>
          <a:lstStyle/>
          <a:p>
            <a:r>
              <a:rPr lang="ru-RU" b="1" dirty="0">
                <a:latin typeface="Times New Roman" pitchFamily="18" charset="0"/>
                <a:cs typeface="Times New Roman" pitchFamily="18" charset="0"/>
              </a:rPr>
              <a:t>Баланс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буває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симетричним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асиметричним</a:t>
            </a:r>
            <a:r>
              <a:rPr lang="ru-RU" dirty="0">
                <a:latin typeface="Times New Roman" pitchFamily="18" charset="0"/>
                <a:cs typeface="Times New Roman" pitchFamily="18" charset="0"/>
              </a:rPr>
              <a:t>.</a:t>
            </a:r>
          </a:p>
        </p:txBody>
      </p:sp>
      <p:sp>
        <p:nvSpPr>
          <p:cNvPr id="7" name="Прямоугольник 6"/>
          <p:cNvSpPr/>
          <p:nvPr/>
        </p:nvSpPr>
        <p:spPr>
          <a:xfrm>
            <a:off x="4214810" y="5786454"/>
            <a:ext cx="4572000" cy="923330"/>
          </a:xfrm>
          <a:prstGeom prst="rect">
            <a:avLst/>
          </a:prstGeom>
        </p:spPr>
        <p:txBody>
          <a:bodyPr>
            <a:spAutoFit/>
          </a:bodyPr>
          <a:lstStyle/>
          <a:p>
            <a:r>
              <a:rPr lang="ru-RU" b="1" dirty="0">
                <a:latin typeface="Times New Roman" pitchFamily="18" charset="0"/>
                <a:cs typeface="Times New Roman" pitchFamily="18" charset="0"/>
              </a:rPr>
              <a:t>Баланс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допомагає</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створенні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гармонійної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єдності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a:t>
            </a:r>
            <a:r>
              <a:rPr lang="ru-RU" dirty="0">
                <a:latin typeface="Times New Roman" pitchFamily="18" charset="0"/>
                <a:cs typeface="Times New Roman" pitchFamily="18" charset="0"/>
              </a:rPr>
              <a:t> основною метою дизайнера, у </a:t>
            </a:r>
            <a:r>
              <a:rPr lang="ru-RU" dirty="0" err="1">
                <a:latin typeface="Times New Roman" pitchFamily="18" charset="0"/>
                <a:cs typeface="Times New Roman" pitchFamily="18" charset="0"/>
              </a:rPr>
              <a:t>якій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галузі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він</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працював</a:t>
            </a:r>
            <a:r>
              <a:rPr lang="ru-RU" dirty="0">
                <a:latin typeface="Times New Roman" pitchFamily="18" charset="0"/>
                <a:cs typeface="Times New Roman" pitchFamily="18" charset="0"/>
              </a:rPr>
              <a:t>. </a:t>
            </a:r>
          </a:p>
        </p:txBody>
      </p:sp>
      <p:pic>
        <p:nvPicPr>
          <p:cNvPr id="8" name="Рисунок 7" descr="a5843ad315c30ea31975816c99fc6bcc.jpg"/>
          <p:cNvPicPr>
            <a:picLocks noChangeAspect="1"/>
          </p:cNvPicPr>
          <p:nvPr/>
        </p:nvPicPr>
        <p:blipFill>
          <a:blip r:embed="rId2"/>
          <a:stretch>
            <a:fillRect/>
          </a:stretch>
        </p:blipFill>
        <p:spPr>
          <a:xfrm>
            <a:off x="571472" y="1500174"/>
            <a:ext cx="2984500" cy="3670300"/>
          </a:xfrm>
          <a:prstGeom prst="rect">
            <a:avLst/>
          </a:prstGeom>
        </p:spPr>
      </p:pic>
      <p:pic>
        <p:nvPicPr>
          <p:cNvPr id="9" name="Рисунок 8" descr="a0656bdd6d1899db6e57e22ab181020b.jpg"/>
          <p:cNvPicPr>
            <a:picLocks noChangeAspect="1"/>
          </p:cNvPicPr>
          <p:nvPr/>
        </p:nvPicPr>
        <p:blipFill>
          <a:blip r:embed="rId3"/>
          <a:stretch>
            <a:fillRect/>
          </a:stretch>
        </p:blipFill>
        <p:spPr>
          <a:xfrm>
            <a:off x="5929322" y="500042"/>
            <a:ext cx="2226609" cy="2571768"/>
          </a:xfrm>
          <a:prstGeom prst="rect">
            <a:avLst/>
          </a:prstGeom>
        </p:spPr>
      </p:pic>
      <p:pic>
        <p:nvPicPr>
          <p:cNvPr id="10" name="Рисунок 9" descr="1313b8cc54d1736865e3753e60c15a28.jpg"/>
          <p:cNvPicPr>
            <a:picLocks noChangeAspect="1"/>
          </p:cNvPicPr>
          <p:nvPr/>
        </p:nvPicPr>
        <p:blipFill>
          <a:blip r:embed="rId4"/>
          <a:srcRect b="42834"/>
          <a:stretch>
            <a:fillRect/>
          </a:stretch>
        </p:blipFill>
        <p:spPr>
          <a:xfrm>
            <a:off x="4929190" y="3500438"/>
            <a:ext cx="3000396" cy="22820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571480"/>
            <a:ext cx="5572132" cy="1155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4625" algn="just" defTabSz="914400" rtl="0" eaLnBrk="1" fontAlgn="base" latinLnBrk="0" hangingPunct="1">
              <a:lnSpc>
                <a:spcPct val="15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Композиційна цілісність </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зачіски досягається тоді, коли її композиція врівноважена, тобто такий стан форми, при якому усі елементи і частини збалансовані між собою.</a:t>
            </a:r>
            <a:endParaRPr kumimoji="0" lang="uk-UA" sz="2000" b="0" i="0" u="none" strike="noStrike" cap="none" normalizeH="0" baseline="0" dirty="0" smtClean="0">
              <a:ln>
                <a:noFill/>
              </a:ln>
              <a:solidFill>
                <a:schemeClr val="tx1"/>
              </a:solidFill>
              <a:effectLst/>
              <a:latin typeface="Arial" pitchFamily="34" charset="0"/>
            </a:endParaRPr>
          </a:p>
        </p:txBody>
      </p:sp>
      <p:sp>
        <p:nvSpPr>
          <p:cNvPr id="27650" name="Rectangle 2"/>
          <p:cNvSpPr>
            <a:spLocks noChangeArrowheads="1"/>
          </p:cNvSpPr>
          <p:nvPr/>
        </p:nvSpPr>
        <p:spPr bwMode="auto">
          <a:xfrm>
            <a:off x="2786050" y="5000636"/>
            <a:ext cx="6143636" cy="1155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4625" algn="just" defTabSz="914400" rtl="0" eaLnBrk="1" fontAlgn="base" latinLnBrk="0" hangingPunct="1">
              <a:lnSpc>
                <a:spcPct val="15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Композиційна рівновага </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знаходиться у прямій залежності від розподілу основних мас форми щодо її центра і пов'язано із характером організації простору всередині силуету зачіски.</a:t>
            </a:r>
            <a:endParaRPr kumimoji="0" lang="uk-UA" sz="2000" b="0" i="0" u="none" strike="noStrike" cap="none" normalizeH="0" baseline="0" dirty="0" smtClean="0">
              <a:ln>
                <a:noFill/>
              </a:ln>
              <a:solidFill>
                <a:schemeClr val="tx1"/>
              </a:solidFill>
              <a:effectLst/>
              <a:latin typeface="Arial" pitchFamily="34" charset="0"/>
            </a:endParaRPr>
          </a:p>
        </p:txBody>
      </p:sp>
      <p:pic>
        <p:nvPicPr>
          <p:cNvPr id="4" name="Рисунок 3" descr="6e42c6076faf5e2d5dce7a1852d0d347--fantasy-hair-fantasy-photography.jpg"/>
          <p:cNvPicPr>
            <a:picLocks noChangeAspect="1"/>
          </p:cNvPicPr>
          <p:nvPr/>
        </p:nvPicPr>
        <p:blipFill>
          <a:blip r:embed="rId2"/>
          <a:srcRect b="34483"/>
          <a:stretch>
            <a:fillRect/>
          </a:stretch>
        </p:blipFill>
        <p:spPr>
          <a:xfrm>
            <a:off x="4929190" y="1428736"/>
            <a:ext cx="3887730" cy="3143277"/>
          </a:xfrm>
          <a:prstGeom prst="rect">
            <a:avLst/>
          </a:prstGeom>
        </p:spPr>
      </p:pic>
      <p:pic>
        <p:nvPicPr>
          <p:cNvPr id="5" name="Рисунок 4" descr="1e4dfa296427d658b60f1f355278bc59.jpg"/>
          <p:cNvPicPr>
            <a:picLocks noChangeAspect="1"/>
          </p:cNvPicPr>
          <p:nvPr/>
        </p:nvPicPr>
        <p:blipFill>
          <a:blip r:embed="rId3"/>
          <a:srcRect b="7985"/>
          <a:stretch>
            <a:fillRect/>
          </a:stretch>
        </p:blipFill>
        <p:spPr>
          <a:xfrm>
            <a:off x="214282" y="2643182"/>
            <a:ext cx="2365075" cy="3000396"/>
          </a:xfrm>
          <a:prstGeom prst="rect">
            <a:avLst/>
          </a:prstGeom>
        </p:spPr>
      </p:pic>
      <p:pic>
        <p:nvPicPr>
          <p:cNvPr id="6" name="Рисунок 5" descr="0e50bf700932080b39b3eacee9d40c88.jpg"/>
          <p:cNvPicPr>
            <a:picLocks noChangeAspect="1"/>
          </p:cNvPicPr>
          <p:nvPr/>
        </p:nvPicPr>
        <p:blipFill>
          <a:blip r:embed="rId4"/>
          <a:stretch>
            <a:fillRect/>
          </a:stretch>
        </p:blipFill>
        <p:spPr>
          <a:xfrm>
            <a:off x="2643174" y="2071678"/>
            <a:ext cx="2247900" cy="2247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7000892" y="142852"/>
            <a:ext cx="195194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Симетрія та види симетрії.</a:t>
            </a:r>
            <a:endParaRPr kumimoji="0" lang="uk-UA" sz="160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500034" y="642918"/>
            <a:ext cx="4572000" cy="1156086"/>
          </a:xfrm>
          <a:prstGeom prst="rect">
            <a:avLst/>
          </a:prstGeom>
        </p:spPr>
        <p:txBody>
          <a:bodyPr>
            <a:spAutoFit/>
          </a:bodyPr>
          <a:lstStyle/>
          <a:p>
            <a:pPr algn="just">
              <a:lnSpc>
                <a:spcPct val="150000"/>
              </a:lnSpc>
            </a:pPr>
            <a:r>
              <a:rPr lang="ru-RU" sz="1600" dirty="0" err="1">
                <a:latin typeface="Times New Roman" pitchFamily="18" charset="0"/>
                <a:cs typeface="Times New Roman" pitchFamily="18" charset="0"/>
              </a:rPr>
              <a:t>Частковим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випадком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рівноваги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симетрія</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Симетрія</a:t>
            </a:r>
            <a:r>
              <a:rPr lang="ru-RU" sz="1600" b="1" dirty="0">
                <a:latin typeface="Times New Roman" pitchFamily="18" charset="0"/>
                <a:cs typeface="Times New Roman" pitchFamily="18" charset="0"/>
              </a:rPr>
              <a:t> – </a:t>
            </a:r>
            <a:r>
              <a:rPr lang="ru-RU" sz="1600" dirty="0" err="1">
                <a:latin typeface="Times New Roman" pitchFamily="18" charset="0"/>
                <a:cs typeface="Times New Roman" pitchFamily="18" charset="0"/>
              </a:rPr>
              <a:t>однако</a:t>
            </a:r>
            <a:r>
              <a:rPr lang="ru-RU" sz="1600" u="sng" dirty="0" err="1">
                <a:latin typeface="Times New Roman" pitchFamily="18" charset="0"/>
                <a:cs typeface="Times New Roman" pitchFamily="18" charset="0"/>
              </a:rPr>
              <a:t>вість</a:t>
            </a:r>
            <a:r>
              <a:rPr lang="ru-RU" sz="1600" u="sng" dirty="0">
                <a:latin typeface="Times New Roman" pitchFamily="18" charset="0"/>
                <a:cs typeface="Times New Roman" pitchFamily="18" charset="0"/>
              </a:rPr>
              <a:t> </a:t>
            </a:r>
            <a:r>
              <a:rPr lang="ru-RU" sz="1600" u="sng" dirty="0" err="1">
                <a:latin typeface="Times New Roman" pitchFamily="18" charset="0"/>
                <a:cs typeface="Times New Roman" pitchFamily="18" charset="0"/>
              </a:rPr>
              <a:t>розташування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елементів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відносно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крапки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площини</a:t>
            </a:r>
            <a:r>
              <a:rPr lang="ru-RU" sz="1600" dirty="0">
                <a:latin typeface="Times New Roman" pitchFamily="18" charset="0"/>
                <a:cs typeface="Times New Roman" pitchFamily="18" charset="0"/>
              </a:rPr>
              <a:t>. </a:t>
            </a:r>
          </a:p>
        </p:txBody>
      </p:sp>
      <p:sp>
        <p:nvSpPr>
          <p:cNvPr id="30722" name="Rectangle 2"/>
          <p:cNvSpPr>
            <a:spLocks noChangeArrowheads="1"/>
          </p:cNvSpPr>
          <p:nvPr/>
        </p:nvSpPr>
        <p:spPr bwMode="auto">
          <a:xfrm>
            <a:off x="4786314" y="4786322"/>
            <a:ext cx="41434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462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Симетрія притаманна усьому живому і неживому у природі: квітам, листю, комахам і т.д.</a:t>
            </a:r>
            <a:endParaRPr kumimoji="0" lang="uk-UA" sz="2000" b="0" i="0" u="none" strike="noStrike" cap="none" normalizeH="0" baseline="0" dirty="0" smtClean="0">
              <a:ln>
                <a:noFill/>
              </a:ln>
              <a:solidFill>
                <a:schemeClr val="tx1"/>
              </a:solidFill>
              <a:effectLst/>
              <a:latin typeface="Arial" pitchFamily="34" charset="0"/>
            </a:endParaRPr>
          </a:p>
        </p:txBody>
      </p:sp>
      <p:pic>
        <p:nvPicPr>
          <p:cNvPr id="5" name="Рисунок 4" descr="загружено (4).jpg"/>
          <p:cNvPicPr>
            <a:picLocks noChangeAspect="1"/>
          </p:cNvPicPr>
          <p:nvPr/>
        </p:nvPicPr>
        <p:blipFill>
          <a:blip r:embed="rId2"/>
          <a:stretch>
            <a:fillRect/>
          </a:stretch>
        </p:blipFill>
        <p:spPr>
          <a:xfrm>
            <a:off x="1500166" y="2071678"/>
            <a:ext cx="2219325" cy="2057400"/>
          </a:xfrm>
          <a:prstGeom prst="rect">
            <a:avLst/>
          </a:prstGeom>
        </p:spPr>
      </p:pic>
      <p:pic>
        <p:nvPicPr>
          <p:cNvPr id="6" name="Рисунок 5" descr="загружено (5).jpg"/>
          <p:cNvPicPr>
            <a:picLocks noChangeAspect="1"/>
          </p:cNvPicPr>
          <p:nvPr/>
        </p:nvPicPr>
        <p:blipFill>
          <a:blip r:embed="rId3"/>
          <a:srcRect l="11583" t="11598" r="10231" b="11082"/>
          <a:stretch>
            <a:fillRect/>
          </a:stretch>
        </p:blipFill>
        <p:spPr>
          <a:xfrm>
            <a:off x="285720" y="3643314"/>
            <a:ext cx="2893239" cy="2143140"/>
          </a:xfrm>
          <a:prstGeom prst="rect">
            <a:avLst/>
          </a:prstGeom>
        </p:spPr>
      </p:pic>
      <p:pic>
        <p:nvPicPr>
          <p:cNvPr id="7" name="Рисунок 6" descr="images (6).jpg"/>
          <p:cNvPicPr>
            <a:picLocks noChangeAspect="1"/>
          </p:cNvPicPr>
          <p:nvPr/>
        </p:nvPicPr>
        <p:blipFill>
          <a:blip r:embed="rId4"/>
          <a:stretch>
            <a:fillRect/>
          </a:stretch>
        </p:blipFill>
        <p:spPr>
          <a:xfrm>
            <a:off x="6286512" y="714356"/>
            <a:ext cx="2519364" cy="2175814"/>
          </a:xfrm>
          <a:prstGeom prst="rect">
            <a:avLst/>
          </a:prstGeom>
        </p:spPr>
      </p:pic>
      <p:pic>
        <p:nvPicPr>
          <p:cNvPr id="8" name="Рисунок 7" descr="загружено (6).jpg"/>
          <p:cNvPicPr>
            <a:picLocks noChangeAspect="1"/>
          </p:cNvPicPr>
          <p:nvPr/>
        </p:nvPicPr>
        <p:blipFill>
          <a:blip r:embed="rId5"/>
          <a:srcRect l="11583" r="15251"/>
          <a:stretch>
            <a:fillRect/>
          </a:stretch>
        </p:blipFill>
        <p:spPr>
          <a:xfrm>
            <a:off x="3929058" y="2357430"/>
            <a:ext cx="2363240" cy="24193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7858180" cy="646331"/>
          </a:xfrm>
          <a:prstGeom prst="rect">
            <a:avLst/>
          </a:prstGeom>
        </p:spPr>
        <p:txBody>
          <a:bodyPr wrap="square">
            <a:spAutoFit/>
          </a:bodyPr>
          <a:lstStyle/>
          <a:p>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симетрії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можливість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створювати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різноманітні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симетричні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композиції</a:t>
            </a:r>
            <a:r>
              <a:rPr lang="ru-RU" dirty="0">
                <a:latin typeface="Times New Roman" pitchFamily="18" charset="0"/>
                <a:cs typeface="Times New Roman" pitchFamily="18" charset="0"/>
              </a:rPr>
              <a:t>.</a:t>
            </a:r>
          </a:p>
        </p:txBody>
      </p:sp>
      <p:sp>
        <p:nvSpPr>
          <p:cNvPr id="3" name="TextBox 2"/>
          <p:cNvSpPr txBox="1"/>
          <p:nvPr/>
        </p:nvSpPr>
        <p:spPr>
          <a:xfrm>
            <a:off x="428597" y="1428736"/>
            <a:ext cx="4000527" cy="1477328"/>
          </a:xfrm>
          <a:prstGeom prst="rect">
            <a:avLst/>
          </a:prstGeom>
          <a:noFill/>
        </p:spPr>
        <p:txBody>
          <a:bodyPr wrap="square" rtlCol="0">
            <a:spAutoFit/>
          </a:bodyPr>
          <a:lstStyle/>
          <a:p>
            <a:pPr algn="just"/>
            <a:r>
              <a:rPr lang="uk-UA" b="1" i="1" dirty="0" smtClean="0">
                <a:latin typeface="Times New Roman" pitchFamily="18" charset="0"/>
                <a:cs typeface="Times New Roman" pitchFamily="18" charset="0"/>
              </a:rPr>
              <a:t>Дзеркальна симетрія</a:t>
            </a: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найбільш простий для сприйняття, одна половина композиції, являє собою ніби дзеркальне відображення іншої</a:t>
            </a:r>
          </a:p>
          <a:p>
            <a:endParaRPr lang="ru-RU" dirty="0"/>
          </a:p>
        </p:txBody>
      </p:sp>
      <p:sp>
        <p:nvSpPr>
          <p:cNvPr id="4" name="TextBox 3"/>
          <p:cNvSpPr txBox="1"/>
          <p:nvPr/>
        </p:nvSpPr>
        <p:spPr>
          <a:xfrm>
            <a:off x="5715008" y="3000372"/>
            <a:ext cx="3143272" cy="1754326"/>
          </a:xfrm>
          <a:prstGeom prst="rect">
            <a:avLst/>
          </a:prstGeom>
          <a:noFill/>
        </p:spPr>
        <p:txBody>
          <a:bodyPr wrap="square" rtlCol="0">
            <a:spAutoFit/>
          </a:bodyPr>
          <a:lstStyle/>
          <a:p>
            <a:r>
              <a:rPr lang="uk-UA" b="1" i="1" dirty="0" smtClean="0">
                <a:latin typeface="Times New Roman" pitchFamily="18" charset="0"/>
                <a:cs typeface="Times New Roman" pitchFamily="18" charset="0"/>
              </a:rPr>
              <a:t>Центрально-осьова симетрія </a:t>
            </a:r>
            <a:r>
              <a:rPr lang="uk-UA" dirty="0" smtClean="0">
                <a:latin typeface="Times New Roman" pitchFamily="18" charset="0"/>
                <a:cs typeface="Times New Roman" pitchFamily="18" charset="0"/>
              </a:rPr>
              <a:t>– рівні частини розташовані навколо центральної осі, і при  повороті навколо неї, вони цілком суміщаються</a:t>
            </a:r>
            <a:endParaRPr lang="ru-RU" dirty="0">
              <a:latin typeface="Times New Roman" pitchFamily="18" charset="0"/>
              <a:cs typeface="Times New Roman" pitchFamily="18" charset="0"/>
            </a:endParaRPr>
          </a:p>
        </p:txBody>
      </p:sp>
      <p:sp>
        <p:nvSpPr>
          <p:cNvPr id="5" name="TextBox 4"/>
          <p:cNvSpPr txBox="1"/>
          <p:nvPr/>
        </p:nvSpPr>
        <p:spPr>
          <a:xfrm>
            <a:off x="500035" y="4857760"/>
            <a:ext cx="3929090" cy="1200329"/>
          </a:xfrm>
          <a:prstGeom prst="rect">
            <a:avLst/>
          </a:prstGeom>
          <a:noFill/>
        </p:spPr>
        <p:txBody>
          <a:bodyPr wrap="square" rtlCol="0">
            <a:spAutoFit/>
          </a:bodyPr>
          <a:lstStyle/>
          <a:p>
            <a:r>
              <a:rPr lang="uk-UA" b="1" i="1" dirty="0" smtClean="0">
                <a:latin typeface="Times New Roman" pitchFamily="18" charset="0"/>
                <a:cs typeface="Times New Roman" pitchFamily="18" charset="0"/>
              </a:rPr>
              <a:t>Симетрія гвинта і спіралі </a:t>
            </a:r>
            <a:r>
              <a:rPr lang="uk-UA" dirty="0" smtClean="0">
                <a:latin typeface="Times New Roman" pitchFamily="18" charset="0"/>
                <a:cs typeface="Times New Roman" pitchFamily="18" charset="0"/>
              </a:rPr>
              <a:t>– композиція створюється шляхом обертання елемента навколо осі, і одночасно руху вздовж цієї осі</a:t>
            </a:r>
            <a:endParaRPr lang="ru-RU" dirty="0">
              <a:latin typeface="Times New Roman" pitchFamily="18" charset="0"/>
              <a:cs typeface="Times New Roman" pitchFamily="18" charset="0"/>
            </a:endParaRPr>
          </a:p>
        </p:txBody>
      </p:sp>
      <p:pic>
        <p:nvPicPr>
          <p:cNvPr id="1026" name="Picture 2" descr="image1"/>
          <p:cNvPicPr>
            <a:picLocks noChangeAspect="1" noChangeArrowheads="1"/>
          </p:cNvPicPr>
          <p:nvPr/>
        </p:nvPicPr>
        <p:blipFill>
          <a:blip r:embed="rId2"/>
          <a:srcRect/>
          <a:stretch>
            <a:fillRect/>
          </a:stretch>
        </p:blipFill>
        <p:spPr bwMode="auto">
          <a:xfrm>
            <a:off x="428596" y="3214686"/>
            <a:ext cx="842963" cy="1174750"/>
          </a:xfrm>
          <a:prstGeom prst="rect">
            <a:avLst/>
          </a:prstGeom>
          <a:noFill/>
          <a:ln w="9525">
            <a:noFill/>
            <a:miter lim="800000"/>
            <a:headEnd/>
            <a:tailEnd/>
          </a:ln>
        </p:spPr>
      </p:pic>
      <p:pic>
        <p:nvPicPr>
          <p:cNvPr id="1027" name="Picture 3" descr="image2"/>
          <p:cNvPicPr>
            <a:picLocks noChangeAspect="1" noChangeArrowheads="1"/>
          </p:cNvPicPr>
          <p:nvPr/>
        </p:nvPicPr>
        <p:blipFill>
          <a:blip r:embed="rId3"/>
          <a:srcRect/>
          <a:stretch>
            <a:fillRect/>
          </a:stretch>
        </p:blipFill>
        <p:spPr bwMode="auto">
          <a:xfrm>
            <a:off x="4000496" y="5072074"/>
            <a:ext cx="842963" cy="1163638"/>
          </a:xfrm>
          <a:prstGeom prst="rect">
            <a:avLst/>
          </a:prstGeom>
          <a:noFill/>
          <a:ln w="9525">
            <a:noFill/>
            <a:miter lim="800000"/>
            <a:headEnd/>
            <a:tailEnd/>
          </a:ln>
        </p:spPr>
      </p:pic>
      <p:cxnSp>
        <p:nvCxnSpPr>
          <p:cNvPr id="9" name="Прямая со стрелкой 8"/>
          <p:cNvCxnSpPr/>
          <p:nvPr/>
        </p:nvCxnSpPr>
        <p:spPr>
          <a:xfrm>
            <a:off x="785786" y="1285860"/>
            <a:ext cx="3500462" cy="158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71472" y="4857760"/>
            <a:ext cx="3500462" cy="158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10800000" flipV="1">
            <a:off x="5715008" y="2928934"/>
            <a:ext cx="2786082" cy="158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srcRect l="15160" r="12828" b="27273"/>
          <a:stretch>
            <a:fillRect/>
          </a:stretch>
        </p:blipFill>
        <p:spPr bwMode="auto">
          <a:xfrm>
            <a:off x="4643438" y="857232"/>
            <a:ext cx="1428760" cy="1804749"/>
          </a:xfrm>
          <a:prstGeom prst="rect">
            <a:avLst/>
          </a:prstGeom>
          <a:noFill/>
          <a:ln w="9525">
            <a:noFill/>
            <a:miter lim="800000"/>
            <a:headEnd/>
            <a:tailEnd/>
          </a:ln>
          <a:effectLst/>
        </p:spPr>
      </p:pic>
      <p:sp>
        <p:nvSpPr>
          <p:cNvPr id="1030" name="AutoShape 6" descr="hair - Irina Debrovenko (InDeArt)Russian Hairdressing Awards 2015 (winner)photos - Karen Kananian &amp; Pasha Pavlovretouch - Karen Kanan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air - Irina Debrovenko (InDeArt)Russian Hairdressing Awards 2015 (winner)photos - Karen Kananian &amp; Pasha Pavlovretouch - Karen Kanan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hair - Irina Debrovenko (InDeArt)Russian Hairdressing Awards 2015 (winner)photos - Karen Kananian &amp; Pasha Pavlovretouch - Karen Kanan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 name="Рисунок 20" descr="c4009cc15c04cd62d1a231df02459b29.jpg"/>
          <p:cNvPicPr>
            <a:picLocks noChangeAspect="1"/>
          </p:cNvPicPr>
          <p:nvPr/>
        </p:nvPicPr>
        <p:blipFill>
          <a:blip r:embed="rId5"/>
          <a:stretch>
            <a:fillRect/>
          </a:stretch>
        </p:blipFill>
        <p:spPr>
          <a:xfrm>
            <a:off x="6072198" y="785794"/>
            <a:ext cx="1499796" cy="1995491"/>
          </a:xfrm>
          <a:prstGeom prst="rect">
            <a:avLst/>
          </a:prstGeom>
        </p:spPr>
      </p:pic>
      <p:pic>
        <p:nvPicPr>
          <p:cNvPr id="22" name="Рисунок 21" descr="b0d3debfbcdbbf257dcae2c227d220b4.jpg"/>
          <p:cNvPicPr>
            <a:picLocks noChangeAspect="1"/>
          </p:cNvPicPr>
          <p:nvPr/>
        </p:nvPicPr>
        <p:blipFill>
          <a:blip r:embed="rId6"/>
          <a:stretch>
            <a:fillRect/>
          </a:stretch>
        </p:blipFill>
        <p:spPr>
          <a:xfrm>
            <a:off x="7643834" y="857232"/>
            <a:ext cx="1206498" cy="1812314"/>
          </a:xfrm>
          <a:prstGeom prst="rect">
            <a:avLst/>
          </a:prstGeom>
        </p:spPr>
      </p:pic>
      <p:pic>
        <p:nvPicPr>
          <p:cNvPr id="23" name="Рисунок 22" descr="35d7f145b9c68766605a49375505f8d5.jpg"/>
          <p:cNvPicPr>
            <a:picLocks noChangeAspect="1"/>
          </p:cNvPicPr>
          <p:nvPr/>
        </p:nvPicPr>
        <p:blipFill>
          <a:blip r:embed="rId7"/>
          <a:stretch>
            <a:fillRect/>
          </a:stretch>
        </p:blipFill>
        <p:spPr>
          <a:xfrm>
            <a:off x="1357290" y="2857496"/>
            <a:ext cx="1553098" cy="1809754"/>
          </a:xfrm>
          <a:prstGeom prst="rect">
            <a:avLst/>
          </a:prstGeom>
        </p:spPr>
      </p:pic>
      <p:pic>
        <p:nvPicPr>
          <p:cNvPr id="25" name="Рисунок 24" descr="da60e44d7400d56d33106696af126fb1.jpg"/>
          <p:cNvPicPr>
            <a:picLocks noChangeAspect="1"/>
          </p:cNvPicPr>
          <p:nvPr/>
        </p:nvPicPr>
        <p:blipFill>
          <a:blip r:embed="rId8" cstate="print"/>
          <a:stretch>
            <a:fillRect/>
          </a:stretch>
        </p:blipFill>
        <p:spPr>
          <a:xfrm>
            <a:off x="2786050" y="2834697"/>
            <a:ext cx="1428760" cy="1884747"/>
          </a:xfrm>
          <a:prstGeom prst="rect">
            <a:avLst/>
          </a:prstGeom>
        </p:spPr>
      </p:pic>
      <p:pic>
        <p:nvPicPr>
          <p:cNvPr id="26" name="Рисунок 25" descr="загружено.jpg"/>
          <p:cNvPicPr>
            <a:picLocks noChangeAspect="1"/>
          </p:cNvPicPr>
          <p:nvPr/>
        </p:nvPicPr>
        <p:blipFill>
          <a:blip r:embed="rId9"/>
          <a:stretch>
            <a:fillRect/>
          </a:stretch>
        </p:blipFill>
        <p:spPr>
          <a:xfrm>
            <a:off x="4929190" y="4714884"/>
            <a:ext cx="1419792" cy="1895495"/>
          </a:xfrm>
          <a:prstGeom prst="rect">
            <a:avLst/>
          </a:prstGeom>
        </p:spPr>
      </p:pic>
      <p:pic>
        <p:nvPicPr>
          <p:cNvPr id="29" name="Рисунок 28" descr="6e27c07fe6cdc9e9d1d71098cd91d308.jpg"/>
          <p:cNvPicPr>
            <a:picLocks noChangeAspect="1"/>
          </p:cNvPicPr>
          <p:nvPr/>
        </p:nvPicPr>
        <p:blipFill>
          <a:blip r:embed="rId10"/>
          <a:stretch>
            <a:fillRect/>
          </a:stretch>
        </p:blipFill>
        <p:spPr>
          <a:xfrm>
            <a:off x="6072198" y="4929198"/>
            <a:ext cx="1619248" cy="1619248"/>
          </a:xfrm>
          <a:prstGeom prst="rect">
            <a:avLst/>
          </a:prstGeom>
        </p:spPr>
      </p:pic>
      <p:pic>
        <p:nvPicPr>
          <p:cNvPr id="28" name="Рисунок 27" descr="58a413737a3b66c03338d67cfa64930b.jpg"/>
          <p:cNvPicPr>
            <a:picLocks noChangeAspect="1"/>
          </p:cNvPicPr>
          <p:nvPr/>
        </p:nvPicPr>
        <p:blipFill>
          <a:blip r:embed="rId11"/>
          <a:stretch>
            <a:fillRect/>
          </a:stretch>
        </p:blipFill>
        <p:spPr>
          <a:xfrm>
            <a:off x="7358082" y="4643446"/>
            <a:ext cx="1571604" cy="19512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4572000" cy="646331"/>
          </a:xfrm>
          <a:prstGeom prst="rect">
            <a:avLst/>
          </a:prstGeom>
        </p:spPr>
        <p:txBody>
          <a:bodyPr>
            <a:spAutoFit/>
          </a:bodyPr>
          <a:lstStyle/>
          <a:p>
            <a:r>
              <a:rPr lang="uk-UA" dirty="0" smtClean="0">
                <a:latin typeface="Times New Roman" pitchFamily="18" charset="0"/>
                <a:cs typeface="Times New Roman" pitchFamily="18" charset="0"/>
              </a:rPr>
              <a:t>Отже, симетрія сприймається людиною як прояв порядку, що панує у природі.</a:t>
            </a:r>
            <a:endParaRPr lang="uk-UA" dirty="0">
              <a:latin typeface="Times New Roman" pitchFamily="18" charset="0"/>
              <a:cs typeface="Times New Roman" pitchFamily="18" charset="0"/>
            </a:endParaRPr>
          </a:p>
        </p:txBody>
      </p:sp>
      <p:sp>
        <p:nvSpPr>
          <p:cNvPr id="3" name="Прямоугольник 2"/>
          <p:cNvSpPr/>
          <p:nvPr/>
        </p:nvSpPr>
        <p:spPr>
          <a:xfrm>
            <a:off x="4286248" y="2214554"/>
            <a:ext cx="4572000" cy="1477328"/>
          </a:xfrm>
          <a:prstGeom prst="rect">
            <a:avLst/>
          </a:prstGeom>
        </p:spPr>
        <p:txBody>
          <a:bodyPr>
            <a:spAutoFit/>
          </a:bodyPr>
          <a:lstStyle/>
          <a:p>
            <a:pPr algn="just"/>
            <a:r>
              <a:rPr lang="uk-UA" dirty="0" smtClean="0">
                <a:latin typeface="Times New Roman" pitchFamily="18" charset="0"/>
                <a:cs typeface="Times New Roman" pitchFamily="18" charset="0"/>
              </a:rPr>
              <a:t>Однак людина за своєю психологією влаштована подвійно: з одного боку, вона прагне до, закономірності, порядку, з іншого, вона намагається його І порушити якою-небудь деталлю.</a:t>
            </a:r>
            <a:endParaRPr lang="uk-UA" dirty="0">
              <a:latin typeface="Times New Roman" pitchFamily="18" charset="0"/>
              <a:cs typeface="Times New Roman" pitchFamily="18" charset="0"/>
            </a:endParaRPr>
          </a:p>
        </p:txBody>
      </p:sp>
      <p:sp>
        <p:nvSpPr>
          <p:cNvPr id="4" name="Прямоугольник 3"/>
          <p:cNvSpPr/>
          <p:nvPr/>
        </p:nvSpPr>
        <p:spPr>
          <a:xfrm>
            <a:off x="571472" y="4714884"/>
            <a:ext cx="4572000" cy="1200329"/>
          </a:xfrm>
          <a:prstGeom prst="rect">
            <a:avLst/>
          </a:prstGeom>
        </p:spPr>
        <p:txBody>
          <a:bodyPr>
            <a:spAutoFit/>
          </a:bodyPr>
          <a:lstStyle/>
          <a:p>
            <a:pPr algn="just"/>
            <a:r>
              <a:rPr lang="uk-UA" dirty="0" smtClean="0">
                <a:latin typeface="Times New Roman" pitchFamily="18" charset="0"/>
                <a:cs typeface="Times New Roman" pitchFamily="18" charset="0"/>
              </a:rPr>
              <a:t>Щирої гармонії можна досягти тільки в єдності протилежностей,а виходить, сутність прекрасного визначає єдність симетрії і якості, протилежній </a:t>
            </a:r>
            <a:r>
              <a:rPr lang="uk-UA" dirty="0" err="1" smtClean="0">
                <a:latin typeface="Times New Roman" pitchFamily="18" charset="0"/>
                <a:cs typeface="Times New Roman" pitchFamily="18" charset="0"/>
              </a:rPr>
              <a:t>ії</a:t>
            </a:r>
            <a:r>
              <a:rPr lang="uk-UA" dirty="0" smtClean="0">
                <a:latin typeface="Times New Roman" pitchFamily="18" charset="0"/>
                <a:cs typeface="Times New Roman" pitchFamily="18" charset="0"/>
              </a:rPr>
              <a:t> - </a:t>
            </a:r>
            <a:r>
              <a:rPr lang="uk-UA" b="1" dirty="0" smtClean="0">
                <a:latin typeface="Times New Roman" pitchFamily="18" charset="0"/>
                <a:cs typeface="Times New Roman" pitchFamily="18" charset="0"/>
              </a:rPr>
              <a:t>асиметрії.</a:t>
            </a:r>
            <a:endParaRPr lang="uk-UA" b="1" dirty="0">
              <a:latin typeface="Times New Roman" pitchFamily="18" charset="0"/>
              <a:cs typeface="Times New Roman" pitchFamily="18" charset="0"/>
            </a:endParaRPr>
          </a:p>
        </p:txBody>
      </p:sp>
      <p:pic>
        <p:nvPicPr>
          <p:cNvPr id="5" name="Рисунок 4" descr="20ebdb3e19e35c8031dba36245363c51.jpg"/>
          <p:cNvPicPr>
            <a:picLocks noChangeAspect="1"/>
          </p:cNvPicPr>
          <p:nvPr/>
        </p:nvPicPr>
        <p:blipFill>
          <a:blip r:embed="rId2"/>
          <a:stretch>
            <a:fillRect/>
          </a:stretch>
        </p:blipFill>
        <p:spPr>
          <a:xfrm>
            <a:off x="500034" y="1285860"/>
            <a:ext cx="1889261" cy="2552699"/>
          </a:xfrm>
          <a:prstGeom prst="rect">
            <a:avLst/>
          </a:prstGeom>
        </p:spPr>
      </p:pic>
      <p:pic>
        <p:nvPicPr>
          <p:cNvPr id="6" name="Рисунок 5" descr="9673639c94b2798a9a4446a793a8726b.jpg"/>
          <p:cNvPicPr>
            <a:picLocks noChangeAspect="1"/>
          </p:cNvPicPr>
          <p:nvPr/>
        </p:nvPicPr>
        <p:blipFill>
          <a:blip r:embed="rId3"/>
          <a:stretch>
            <a:fillRect/>
          </a:stretch>
        </p:blipFill>
        <p:spPr>
          <a:xfrm>
            <a:off x="7500958" y="4143380"/>
            <a:ext cx="1338264" cy="2103797"/>
          </a:xfrm>
          <a:prstGeom prst="rect">
            <a:avLst/>
          </a:prstGeom>
        </p:spPr>
      </p:pic>
      <p:pic>
        <p:nvPicPr>
          <p:cNvPr id="7" name="Рисунок 6" descr="a8107b9309fa58da46dbf55f11a7a6e7.jpg"/>
          <p:cNvPicPr>
            <a:picLocks noChangeAspect="1"/>
          </p:cNvPicPr>
          <p:nvPr/>
        </p:nvPicPr>
        <p:blipFill>
          <a:blip r:embed="rId4"/>
          <a:stretch>
            <a:fillRect/>
          </a:stretch>
        </p:blipFill>
        <p:spPr>
          <a:xfrm>
            <a:off x="5357818" y="3857628"/>
            <a:ext cx="1861547" cy="2524132"/>
          </a:xfrm>
          <a:prstGeom prst="rect">
            <a:avLst/>
          </a:prstGeom>
        </p:spPr>
      </p:pic>
      <p:pic>
        <p:nvPicPr>
          <p:cNvPr id="8" name="Рисунок 7" descr="ddb1161745254c5d26a795e43bbab682.jpg"/>
          <p:cNvPicPr>
            <a:picLocks noChangeAspect="1"/>
          </p:cNvPicPr>
          <p:nvPr/>
        </p:nvPicPr>
        <p:blipFill>
          <a:blip r:embed="rId5"/>
          <a:stretch>
            <a:fillRect/>
          </a:stretch>
        </p:blipFill>
        <p:spPr>
          <a:xfrm>
            <a:off x="2571736" y="2143116"/>
            <a:ext cx="1659167" cy="2214567"/>
          </a:xfrm>
          <a:prstGeom prst="rect">
            <a:avLst/>
          </a:prstGeom>
        </p:spPr>
      </p:pic>
      <p:pic>
        <p:nvPicPr>
          <p:cNvPr id="9" name="Рисунок 8" descr="unnamed (4).jpg"/>
          <p:cNvPicPr>
            <a:picLocks noChangeAspect="1"/>
          </p:cNvPicPr>
          <p:nvPr/>
        </p:nvPicPr>
        <p:blipFill>
          <a:blip r:embed="rId6"/>
          <a:stretch>
            <a:fillRect/>
          </a:stretch>
        </p:blipFill>
        <p:spPr>
          <a:xfrm>
            <a:off x="5214942" y="642918"/>
            <a:ext cx="3454407" cy="14573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00958" y="142852"/>
            <a:ext cx="1460528" cy="276999"/>
          </a:xfrm>
          <a:prstGeom prst="rect">
            <a:avLst/>
          </a:prstGeom>
        </p:spPr>
        <p:txBody>
          <a:bodyPr wrap="none">
            <a:spAutoFit/>
          </a:bodyPr>
          <a:lstStyle/>
          <a:p>
            <a:r>
              <a:rPr lang="uk-UA" sz="1200" dirty="0">
                <a:latin typeface="Times New Roman" pitchFamily="18" charset="0"/>
                <a:cs typeface="Times New Roman" pitchFamily="18" charset="0"/>
              </a:rPr>
              <a:t>Асиметрія у зачісці</a:t>
            </a:r>
            <a:endParaRPr lang="ru-RU" sz="1200" dirty="0">
              <a:latin typeface="Times New Roman" pitchFamily="18" charset="0"/>
              <a:cs typeface="Times New Roman" pitchFamily="18" charset="0"/>
            </a:endParaRPr>
          </a:p>
        </p:txBody>
      </p:sp>
      <p:sp>
        <p:nvSpPr>
          <p:cNvPr id="3" name="Прямоугольник 2"/>
          <p:cNvSpPr/>
          <p:nvPr/>
        </p:nvSpPr>
        <p:spPr>
          <a:xfrm>
            <a:off x="357158" y="428604"/>
            <a:ext cx="4572000" cy="646331"/>
          </a:xfrm>
          <a:prstGeom prst="rect">
            <a:avLst/>
          </a:prstGeom>
        </p:spPr>
        <p:txBody>
          <a:bodyPr>
            <a:spAutoFit/>
          </a:bodyPr>
          <a:lstStyle/>
          <a:p>
            <a:r>
              <a:rPr lang="ru-RU" b="1" dirty="0" err="1">
                <a:latin typeface="Times New Roman" pitchFamily="18" charset="0"/>
                <a:cs typeface="Times New Roman" pitchFamily="18" charset="0"/>
              </a:rPr>
              <a:t>Асиметрія</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розташування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елементів</a:t>
            </a:r>
            <a:r>
              <a:rPr lang="ru-RU" dirty="0">
                <a:latin typeface="Times New Roman" pitchFamily="18" charset="0"/>
                <a:cs typeface="Times New Roman" pitchFamily="18" charset="0"/>
              </a:rPr>
              <a:t> при </a:t>
            </a:r>
            <a:r>
              <a:rPr lang="ru-RU" dirty="0" err="1">
                <a:latin typeface="Times New Roman" pitchFamily="18" charset="0"/>
                <a:cs typeface="Times New Roman" pitchFamily="18" charset="0"/>
              </a:rPr>
              <a:t>відсутності</a:t>
            </a:r>
            <a:r>
              <a:rPr lang="ru-RU" dirty="0">
                <a:latin typeface="Times New Roman" pitchFamily="18" charset="0"/>
                <a:cs typeface="Times New Roman" pitchFamily="18" charset="0"/>
              </a:rPr>
              <a:t> точки, </a:t>
            </a:r>
            <a:r>
              <a:rPr lang="ru-RU" dirty="0" err="1">
                <a:latin typeface="Times New Roman" pitchFamily="18" charset="0"/>
                <a:cs typeface="Times New Roman" pitchFamily="18" charset="0"/>
              </a:rPr>
              <a:t>осі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площини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симетрії</a:t>
            </a:r>
            <a:r>
              <a:rPr lang="ru-RU" dirty="0">
                <a:latin typeface="Times New Roman" pitchFamily="18" charset="0"/>
                <a:cs typeface="Times New Roman" pitchFamily="18" charset="0"/>
              </a:rPr>
              <a:t>.</a:t>
            </a:r>
          </a:p>
        </p:txBody>
      </p:sp>
      <p:sp>
        <p:nvSpPr>
          <p:cNvPr id="4" name="Прямоугольник 3"/>
          <p:cNvSpPr/>
          <p:nvPr/>
        </p:nvSpPr>
        <p:spPr>
          <a:xfrm>
            <a:off x="4286248" y="2357430"/>
            <a:ext cx="4572000" cy="923330"/>
          </a:xfrm>
          <a:prstGeom prst="rect">
            <a:avLst/>
          </a:prstGeom>
        </p:spPr>
        <p:txBody>
          <a:bodyPr>
            <a:spAutoFit/>
          </a:bodyPr>
          <a:lstStyle/>
          <a:p>
            <a:pPr algn="just"/>
            <a:r>
              <a:rPr lang="ru-RU" dirty="0" err="1">
                <a:latin typeface="Times New Roman" pitchFamily="18" charset="0"/>
                <a:cs typeface="Times New Roman" pitchFamily="18" charset="0"/>
              </a:rPr>
              <a:t>Асиметрія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надає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формі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різний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ступінь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динаміки</a:t>
            </a:r>
            <a:r>
              <a:rPr lang="ru-RU" dirty="0">
                <a:latin typeface="Times New Roman" pitchFamily="18" charset="0"/>
                <a:cs typeface="Times New Roman" pitchFamily="18" charset="0"/>
              </a:rPr>
              <a:t>, яка </a:t>
            </a:r>
            <a:r>
              <a:rPr lang="ru-RU" dirty="0" err="1">
                <a:latin typeface="Times New Roman" pitchFamily="18" charset="0"/>
                <a:cs typeface="Times New Roman" pitchFamily="18" charset="0"/>
              </a:rPr>
              <a:t>може</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внутрішньою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зовнішньою</a:t>
            </a:r>
            <a:r>
              <a:rPr lang="ru-RU" dirty="0">
                <a:latin typeface="Times New Roman" pitchFamily="18" charset="0"/>
                <a:cs typeface="Times New Roman" pitchFamily="18" charset="0"/>
              </a:rPr>
              <a:t>. </a:t>
            </a:r>
          </a:p>
        </p:txBody>
      </p:sp>
      <p:pic>
        <p:nvPicPr>
          <p:cNvPr id="6" name="Рисунок 5" descr="загружено (11).jpg"/>
          <p:cNvPicPr>
            <a:picLocks noChangeAspect="1"/>
          </p:cNvPicPr>
          <p:nvPr/>
        </p:nvPicPr>
        <p:blipFill>
          <a:blip r:embed="rId2"/>
          <a:stretch>
            <a:fillRect/>
          </a:stretch>
        </p:blipFill>
        <p:spPr>
          <a:xfrm>
            <a:off x="642910" y="1643050"/>
            <a:ext cx="2861202" cy="2143140"/>
          </a:xfrm>
          <a:prstGeom prst="rect">
            <a:avLst/>
          </a:prstGeom>
        </p:spPr>
      </p:pic>
      <p:pic>
        <p:nvPicPr>
          <p:cNvPr id="7" name="Рисунок 6" descr="загружено (10).jpg"/>
          <p:cNvPicPr>
            <a:picLocks noChangeAspect="1"/>
          </p:cNvPicPr>
          <p:nvPr/>
        </p:nvPicPr>
        <p:blipFill>
          <a:blip r:embed="rId3"/>
          <a:stretch>
            <a:fillRect/>
          </a:stretch>
        </p:blipFill>
        <p:spPr>
          <a:xfrm>
            <a:off x="2143108" y="4143380"/>
            <a:ext cx="2953904" cy="1947864"/>
          </a:xfrm>
          <a:prstGeom prst="rect">
            <a:avLst/>
          </a:prstGeom>
        </p:spPr>
      </p:pic>
      <p:pic>
        <p:nvPicPr>
          <p:cNvPr id="8" name="Рисунок 7" descr="img9.jpg"/>
          <p:cNvPicPr>
            <a:picLocks noChangeAspect="1"/>
          </p:cNvPicPr>
          <p:nvPr/>
        </p:nvPicPr>
        <p:blipFill>
          <a:blip r:embed="rId4"/>
          <a:srcRect l="26613" t="29095" r="29838" b="15948"/>
          <a:stretch>
            <a:fillRect/>
          </a:stretch>
        </p:blipFill>
        <p:spPr>
          <a:xfrm>
            <a:off x="5572132" y="285728"/>
            <a:ext cx="1966646" cy="1857388"/>
          </a:xfrm>
          <a:prstGeom prst="rect">
            <a:avLst/>
          </a:prstGeom>
        </p:spPr>
      </p:pic>
      <p:pic>
        <p:nvPicPr>
          <p:cNvPr id="9" name="Рисунок 8" descr="img10.jpg"/>
          <p:cNvPicPr>
            <a:picLocks noChangeAspect="1"/>
          </p:cNvPicPr>
          <p:nvPr/>
        </p:nvPicPr>
        <p:blipFill>
          <a:blip r:embed="rId5"/>
          <a:srcRect l="19531" t="25000" r="18359" b="12500"/>
          <a:stretch>
            <a:fillRect/>
          </a:stretch>
        </p:blipFill>
        <p:spPr>
          <a:xfrm>
            <a:off x="5786446" y="4071942"/>
            <a:ext cx="2786082" cy="210270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304</TotalTime>
  <Words>1061</Words>
  <Application>Microsoft Office PowerPoint</Application>
  <PresentationFormat>Экран (4:3)</PresentationFormat>
  <Paragraphs>76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Открытая</vt:lpstr>
      <vt:lpstr>Лекція на тему:</vt:lpstr>
      <vt:lpstr>Слайд 2</vt:lpstr>
      <vt:lpstr>ПЛАН ЗАНЯТТЯ</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Контрольні запитання</vt:lpstr>
      <vt:lpstr>Слайд 25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на тему:</dc:title>
  <dc:creator>User</dc:creator>
  <cp:lastModifiedBy>User</cp:lastModifiedBy>
  <cp:revision>31</cp:revision>
  <dcterms:created xsi:type="dcterms:W3CDTF">2020-04-26T16:36:27Z</dcterms:created>
  <dcterms:modified xsi:type="dcterms:W3CDTF">2020-04-27T20:27:56Z</dcterms:modified>
</cp:coreProperties>
</file>