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849EE7-4800-4689-A7A2-2C0837C37DC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B1163F-6B48-4544-B368-3D8DB8D572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972" y="0"/>
            <a:ext cx="8566028" cy="642942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Розділ: 3 Гармонійне сполучення </a:t>
            </a:r>
            <a:r>
              <a:rPr lang="uk-UA" sz="2400" dirty="0" err="1" smtClean="0"/>
              <a:t>зачіскки</a:t>
            </a:r>
            <a:r>
              <a:rPr lang="uk-UA" sz="2400" dirty="0" smtClean="0"/>
              <a:t> та зовнішності людини</a:t>
            </a:r>
            <a:br>
              <a:rPr lang="uk-UA" sz="2400" dirty="0" smtClean="0"/>
            </a:br>
            <a:r>
              <a:rPr lang="uk-UA" sz="2400" dirty="0" smtClean="0"/>
              <a:t>Лекція </a:t>
            </a:r>
            <a:r>
              <a:rPr lang="uk-UA" sz="2400" dirty="0" smtClean="0"/>
              <a:t>на тему: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atin typeface="Arial Black" pitchFamily="34" charset="0"/>
              </a:rPr>
              <a:t>АКЦЕНТ, КОНТРАСТ </a:t>
            </a:r>
          </a:p>
          <a:p>
            <a:pPr algn="ctr"/>
            <a:r>
              <a:rPr lang="uk-UA" sz="4400" b="1" dirty="0" smtClean="0">
                <a:latin typeface="Arial Black" pitchFamily="34" charset="0"/>
              </a:rPr>
              <a:t>ТА НЮАНС У ЗАЧІСКАХ</a:t>
            </a:r>
            <a:endParaRPr lang="ru-RU" sz="4400" b="1" dirty="0">
              <a:latin typeface="Arial Black" pitchFamily="34" charset="0"/>
            </a:endParaRPr>
          </a:p>
        </p:txBody>
      </p:sp>
      <p:pic>
        <p:nvPicPr>
          <p:cNvPr id="4" name="Рисунок 3" descr="fe7eca03cb22c1883375f1f33a96e5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071810"/>
            <a:ext cx="2537580" cy="3128965"/>
          </a:xfrm>
          <a:prstGeom prst="rect">
            <a:avLst/>
          </a:prstGeom>
        </p:spPr>
      </p:pic>
      <p:pic>
        <p:nvPicPr>
          <p:cNvPr id="5" name="Рисунок 4" descr="3b572fd1ed2ad7cea6152ba3ffdaefb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000372"/>
            <a:ext cx="2354944" cy="3143251"/>
          </a:xfrm>
          <a:prstGeom prst="rect">
            <a:avLst/>
          </a:prstGeom>
        </p:spPr>
      </p:pic>
      <p:pic>
        <p:nvPicPr>
          <p:cNvPr id="6" name="Рисунок 5" descr="535817cc84d904f7fd99dacd48ad86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071810"/>
            <a:ext cx="2053674" cy="307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32030" y="6211669"/>
            <a:ext cx="2511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Розробила викладач</a:t>
            </a:r>
          </a:p>
          <a:p>
            <a:r>
              <a:rPr lang="uk-UA" b="1" i="1" dirty="0" smtClean="0"/>
              <a:t>Л. Л. </a:t>
            </a:r>
            <a:r>
              <a:rPr lang="uk-UA" b="1" i="1" dirty="0" err="1" smtClean="0"/>
              <a:t>Кульчицька</a:t>
            </a:r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14678" y="285728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Акцент на колір</a:t>
            </a:r>
            <a:endParaRPr lang="ru-RU" sz="2000" b="1" i="1" dirty="0"/>
          </a:p>
        </p:txBody>
      </p:sp>
      <p:pic>
        <p:nvPicPr>
          <p:cNvPr id="7" name="Рисунок 6" descr="6fec31871a601bab015e565db6c30d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143116"/>
            <a:ext cx="2783133" cy="3714776"/>
          </a:xfrm>
          <a:prstGeom prst="rect">
            <a:avLst/>
          </a:prstGeom>
        </p:spPr>
      </p:pic>
      <p:pic>
        <p:nvPicPr>
          <p:cNvPr id="8" name="Рисунок 7" descr="79aa2b724c0b6ed0c7d0a14e3abeb2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857364"/>
            <a:ext cx="2571768" cy="3944830"/>
          </a:xfrm>
          <a:prstGeom prst="rect">
            <a:avLst/>
          </a:prstGeom>
        </p:spPr>
      </p:pic>
      <p:pic>
        <p:nvPicPr>
          <p:cNvPr id="9" name="Рисунок 8" descr="e437a2db7fdcc343b10724a4fa3289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643050"/>
            <a:ext cx="2812090" cy="4214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857232"/>
            <a:ext cx="8112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Акцентом у </a:t>
            </a:r>
            <a:r>
              <a:rPr lang="ru-RU" b="1" dirty="0" err="1" smtClean="0"/>
              <a:t>зачісці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колір</a:t>
            </a:r>
            <a:r>
              <a:rPr lang="ru-RU" b="1" dirty="0" smtClean="0"/>
              <a:t> </a:t>
            </a:r>
            <a:r>
              <a:rPr lang="ru-RU" b="1" dirty="0" err="1" smtClean="0"/>
              <a:t>тоді</a:t>
            </a:r>
            <a:r>
              <a:rPr lang="ru-RU" b="1" dirty="0" smtClean="0"/>
              <a:t>, коли </a:t>
            </a:r>
            <a:r>
              <a:rPr lang="ru-RU" b="1" dirty="0" err="1" smtClean="0"/>
              <a:t>найпершим</a:t>
            </a:r>
            <a:r>
              <a:rPr lang="ru-RU" b="1" dirty="0" smtClean="0"/>
              <a:t>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помічається</a:t>
            </a:r>
            <a:r>
              <a:rPr lang="ru-RU" b="1" dirty="0" smtClean="0"/>
              <a:t> </a:t>
            </a:r>
            <a:endParaRPr lang="en-US" b="1" dirty="0" smtClean="0"/>
          </a:p>
          <a:p>
            <a:r>
              <a:rPr lang="ru-RU" b="1" dirty="0" err="1" smtClean="0"/>
              <a:t>людиною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колір</a:t>
            </a:r>
            <a:r>
              <a:rPr lang="ru-RU" b="1" dirty="0" smtClean="0"/>
              <a:t>, як правило </a:t>
            </a:r>
            <a:r>
              <a:rPr lang="ru-RU" b="1" dirty="0" err="1" smtClean="0"/>
              <a:t>яскравий</a:t>
            </a:r>
            <a:r>
              <a:rPr lang="ru-RU" b="1" dirty="0" smtClean="0"/>
              <a:t>, тому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натуральні</a:t>
            </a:r>
            <a:r>
              <a:rPr lang="ru-RU" b="1" dirty="0" smtClean="0"/>
              <a:t> </a:t>
            </a:r>
            <a:r>
              <a:rPr lang="ru-RU" b="1" dirty="0" err="1" smtClean="0"/>
              <a:t>кольори</a:t>
            </a:r>
            <a:endParaRPr lang="en-US" b="1" dirty="0" smtClean="0"/>
          </a:p>
          <a:p>
            <a:r>
              <a:rPr lang="ru-RU" b="1" dirty="0" smtClean="0"/>
              <a:t> </a:t>
            </a:r>
            <a:r>
              <a:rPr lang="ru-RU" b="1" dirty="0" smtClean="0"/>
              <a:t>не </a:t>
            </a:r>
            <a:r>
              <a:rPr lang="ru-RU" b="1" dirty="0" err="1" smtClean="0"/>
              <a:t>настільки</a:t>
            </a:r>
            <a:r>
              <a:rPr lang="ru-RU" b="1" dirty="0" smtClean="0"/>
              <a:t> моментально </a:t>
            </a:r>
            <a:r>
              <a:rPr lang="ru-RU" b="1" dirty="0" err="1" smtClean="0"/>
              <a:t>привертають</a:t>
            </a:r>
            <a:r>
              <a:rPr lang="ru-RU" b="1" dirty="0" smtClean="0"/>
              <a:t> </a:t>
            </a:r>
            <a:r>
              <a:rPr lang="ru-RU" b="1" dirty="0" err="1" smtClean="0"/>
              <a:t>увагу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6050" y="285728"/>
            <a:ext cx="421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/>
              <a:t>Акцент на декоративні деталі</a:t>
            </a:r>
            <a:endParaRPr lang="ru-RU" sz="2000" b="1" i="1" dirty="0"/>
          </a:p>
        </p:txBody>
      </p:sp>
      <p:pic>
        <p:nvPicPr>
          <p:cNvPr id="7" name="Рисунок 6" descr="2d170fcc628c33d1a70ae992dca2f90b.jpg"/>
          <p:cNvPicPr>
            <a:picLocks noChangeAspect="1"/>
          </p:cNvPicPr>
          <p:nvPr/>
        </p:nvPicPr>
        <p:blipFill>
          <a:blip r:embed="rId2"/>
          <a:srcRect l="2439" t="1885" r="2439" b="3880"/>
          <a:stretch>
            <a:fillRect/>
          </a:stretch>
        </p:blipFill>
        <p:spPr>
          <a:xfrm>
            <a:off x="142844" y="2071678"/>
            <a:ext cx="2786082" cy="3571900"/>
          </a:xfrm>
          <a:prstGeom prst="rect">
            <a:avLst/>
          </a:prstGeom>
        </p:spPr>
      </p:pic>
      <p:pic>
        <p:nvPicPr>
          <p:cNvPr id="8" name="Рисунок 7" descr="3b572fd1ed2ad7cea6152ba3ffdaefb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143116"/>
            <a:ext cx="2569039" cy="3429014"/>
          </a:xfrm>
          <a:prstGeom prst="rect">
            <a:avLst/>
          </a:prstGeom>
        </p:spPr>
      </p:pic>
      <p:pic>
        <p:nvPicPr>
          <p:cNvPr id="9" name="Рисунок 8" descr="6a7ea74fac7d0c479e4642152f5d6b0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071678"/>
            <a:ext cx="2857520" cy="4286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857232"/>
            <a:ext cx="8373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 smtClean="0"/>
              <a:t>говорити</a:t>
            </a:r>
            <a:r>
              <a:rPr lang="ru-RU" b="1" dirty="0" smtClean="0"/>
              <a:t> про </a:t>
            </a:r>
            <a:r>
              <a:rPr lang="ru-RU" b="1" dirty="0" err="1" smtClean="0"/>
              <a:t>прикраси</a:t>
            </a:r>
            <a:r>
              <a:rPr lang="ru-RU" b="1" dirty="0" smtClean="0"/>
              <a:t> та </a:t>
            </a:r>
            <a:r>
              <a:rPr lang="ru-RU" b="1" dirty="0" err="1" smtClean="0"/>
              <a:t>декоративні</a:t>
            </a:r>
            <a:r>
              <a:rPr lang="ru-RU" b="1" dirty="0" smtClean="0"/>
              <a:t> </a:t>
            </a:r>
            <a:r>
              <a:rPr lang="ru-RU" b="1" dirty="0" err="1" smtClean="0"/>
              <a:t>деталі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грають</a:t>
            </a:r>
            <a:r>
              <a:rPr lang="ru-RU" b="1" dirty="0" smtClean="0"/>
              <a:t> роль </a:t>
            </a:r>
          </a:p>
          <a:p>
            <a:r>
              <a:rPr lang="ru-RU" dirty="0" smtClean="0"/>
              <a:t>акценту </a:t>
            </a:r>
            <a:r>
              <a:rPr lang="ru-RU" dirty="0" err="1" smtClean="0"/>
              <a:t>зачіски</a:t>
            </a:r>
            <a:r>
              <a:rPr lang="ru-RU" dirty="0" smtClean="0"/>
              <a:t>, то </a:t>
            </a:r>
            <a:r>
              <a:rPr lang="ru-RU" dirty="0" err="1" smtClean="0"/>
              <a:t>це</a:t>
            </a:r>
            <a:r>
              <a:rPr lang="ru-RU" dirty="0" smtClean="0"/>
              <a:t> той </a:t>
            </a:r>
            <a:r>
              <a:rPr lang="ru-RU" dirty="0" err="1" smtClean="0"/>
              <a:t>випадок</a:t>
            </a:r>
            <a:r>
              <a:rPr lang="ru-RU" dirty="0" smtClean="0"/>
              <a:t>, коли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часто, а особливо </a:t>
            </a:r>
            <a:endParaRPr lang="en-US" dirty="0" smtClean="0"/>
          </a:p>
          <a:p>
            <a:r>
              <a:rPr lang="ru-RU" dirty="0" smtClean="0"/>
              <a:t>коли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декори</a:t>
            </a:r>
            <a:r>
              <a:rPr lang="ru-RU" dirty="0" smtClean="0"/>
              <a:t> </a:t>
            </a:r>
            <a:r>
              <a:rPr lang="ru-RU" dirty="0" err="1" smtClean="0"/>
              <a:t>насичені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яскравою</a:t>
            </a:r>
            <a:r>
              <a:rPr lang="ru-RU" dirty="0" smtClean="0"/>
              <a:t> </a:t>
            </a:r>
            <a:r>
              <a:rPr lang="ru-RU" dirty="0" err="1" smtClean="0"/>
              <a:t>імітацією</a:t>
            </a:r>
            <a:r>
              <a:rPr lang="ru-RU" dirty="0" smtClean="0"/>
              <a:t> </a:t>
            </a:r>
            <a:r>
              <a:rPr lang="ru-RU" dirty="0" err="1" smtClean="0"/>
              <a:t>розкоші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7851648" cy="1057284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КОНТРАСТ – це різко виражена нерівність, протилежність елементів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857496"/>
            <a:ext cx="7854696" cy="3000396"/>
          </a:xfrm>
        </p:spPr>
        <p:txBody>
          <a:bodyPr/>
          <a:lstStyle/>
          <a:p>
            <a:pPr algn="l"/>
            <a:r>
              <a:rPr lang="uk-UA" dirty="0" smtClean="0"/>
              <a:t>Зв’язок у цьому випадку створюється шляхом яскраво вираженої різниці та протиставлення.</a:t>
            </a:r>
          </a:p>
          <a:p>
            <a:pPr algn="l"/>
            <a:endParaRPr lang="uk-UA" dirty="0" smtClean="0"/>
          </a:p>
          <a:p>
            <a:pPr algn="l"/>
            <a:r>
              <a:rPr lang="uk-UA" dirty="0" smtClean="0"/>
              <a:t>Контраст виникає при зіставленні великого та малого, темного та світлого, гладкого та рельєфного, хвилястого та рівного і т. д.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388" y="142852"/>
            <a:ext cx="245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2. Контраст у зачісках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3214710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dirty="0" smtClean="0"/>
              <a:t>Контраст помітний у:</a:t>
            </a:r>
            <a:br>
              <a:rPr lang="uk-UA" sz="4000" dirty="0" smtClean="0"/>
            </a:br>
            <a:r>
              <a:rPr lang="uk-UA" sz="4000" dirty="0" smtClean="0"/>
              <a:t> - кольорі;</a:t>
            </a:r>
            <a:br>
              <a:rPr lang="uk-UA" sz="4000" dirty="0" smtClean="0"/>
            </a:br>
            <a:r>
              <a:rPr lang="uk-UA" sz="4000" dirty="0" smtClean="0"/>
              <a:t> - деталях зачіски та направленнях ліній;</a:t>
            </a:r>
            <a:br>
              <a:rPr lang="uk-UA" sz="4000" dirty="0" smtClean="0"/>
            </a:br>
            <a:r>
              <a:rPr lang="uk-UA" sz="4000" dirty="0" smtClean="0"/>
              <a:t> - фактурі поверхні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4643446"/>
            <a:ext cx="7854696" cy="1500198"/>
          </a:xfrm>
        </p:spPr>
        <p:txBody>
          <a:bodyPr/>
          <a:lstStyle/>
          <a:p>
            <a:pPr algn="l"/>
            <a:r>
              <a:rPr lang="uk-UA" dirty="0" smtClean="0"/>
              <a:t>Якщо контраст не достатній, то зачіска може бути невиразною, а надмірність (тобто перенасиченість) може зруйнувати композиційну єдність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1736" y="214290"/>
            <a:ext cx="2897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Контраст  у кольорі</a:t>
            </a:r>
            <a:endParaRPr lang="ru-RU" sz="2400" dirty="0"/>
          </a:p>
        </p:txBody>
      </p:sp>
      <p:pic>
        <p:nvPicPr>
          <p:cNvPr id="7" name="Рисунок 6" descr="feb5f6ff7584678b138fe3bed2ba5156.jpg"/>
          <p:cNvPicPr>
            <a:picLocks noChangeAspect="1"/>
          </p:cNvPicPr>
          <p:nvPr/>
        </p:nvPicPr>
        <p:blipFill>
          <a:blip r:embed="rId2"/>
          <a:srcRect l="7838" t="4166" r="15089" b="40625"/>
          <a:stretch>
            <a:fillRect/>
          </a:stretch>
        </p:blipFill>
        <p:spPr>
          <a:xfrm>
            <a:off x="1142976" y="1285860"/>
            <a:ext cx="3071834" cy="2759444"/>
          </a:xfrm>
          <a:prstGeom prst="rect">
            <a:avLst/>
          </a:prstGeom>
        </p:spPr>
      </p:pic>
      <p:pic>
        <p:nvPicPr>
          <p:cNvPr id="8" name="Рисунок 7" descr="b1789c53ca42b8ed81f659f35157dc3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286124"/>
            <a:ext cx="2741621" cy="3427027"/>
          </a:xfrm>
          <a:prstGeom prst="rect">
            <a:avLst/>
          </a:prstGeom>
        </p:spPr>
      </p:pic>
      <p:pic>
        <p:nvPicPr>
          <p:cNvPr id="10" name="Рисунок 9" descr="0a80d6f7c2dc6ce43bab167d72ad5c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428736"/>
            <a:ext cx="2819404" cy="3524255"/>
          </a:xfrm>
          <a:prstGeom prst="rect">
            <a:avLst/>
          </a:prstGeom>
        </p:spPr>
      </p:pic>
      <p:pic>
        <p:nvPicPr>
          <p:cNvPr id="11" name="Рисунок 10" descr="f5f996d4eda04b599e4642d314080e0c.jpg"/>
          <p:cNvPicPr>
            <a:picLocks noChangeAspect="1"/>
          </p:cNvPicPr>
          <p:nvPr/>
        </p:nvPicPr>
        <p:blipFill>
          <a:blip r:embed="rId5"/>
          <a:srcRect l="2330" t="11068" r="9481" b="13753"/>
          <a:stretch>
            <a:fillRect/>
          </a:stretch>
        </p:blipFill>
        <p:spPr>
          <a:xfrm>
            <a:off x="6786578" y="3357562"/>
            <a:ext cx="2214578" cy="3351794"/>
          </a:xfrm>
          <a:prstGeom prst="rect">
            <a:avLst/>
          </a:prstGeom>
        </p:spPr>
      </p:pic>
      <p:pic>
        <p:nvPicPr>
          <p:cNvPr id="12" name="Рисунок 11" descr="c8a265863af78ce3ac0459fa77c5472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3643314"/>
            <a:ext cx="2997200" cy="299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472" y="642918"/>
            <a:ext cx="7459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Гак як </a:t>
            </a:r>
            <a:r>
              <a:rPr lang="ru-RU" dirty="0" err="1" smtClean="0"/>
              <a:t>і</a:t>
            </a:r>
            <a:r>
              <a:rPr lang="ru-RU" dirty="0" smtClean="0"/>
              <a:t> акцент, </a:t>
            </a:r>
            <a:r>
              <a:rPr lang="ru-RU" b="1" dirty="0" smtClean="0"/>
              <a:t>контраст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виражатися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кольорі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а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endParaRPr lang="en-US" b="1" dirty="0" smtClean="0"/>
          </a:p>
          <a:p>
            <a:r>
              <a:rPr lang="ru-RU" b="1" dirty="0" err="1" smtClean="0"/>
              <a:t>випадку</a:t>
            </a:r>
            <a:r>
              <a:rPr lang="ru-RU" b="1" dirty="0" smtClean="0"/>
              <a:t> </a:t>
            </a:r>
            <a:r>
              <a:rPr lang="ru-RU" b="1" dirty="0" smtClean="0"/>
              <a:t>одного </a:t>
            </a:r>
            <a:r>
              <a:rPr lang="ru-RU" b="1" dirty="0" err="1" smtClean="0"/>
              <a:t>кольору</a:t>
            </a:r>
            <a:r>
              <a:rPr lang="ru-RU" b="1" dirty="0" smtClean="0"/>
              <a:t> </a:t>
            </a:r>
            <a:r>
              <a:rPr lang="ru-RU" b="1" dirty="0" err="1" smtClean="0"/>
              <a:t>замало</a:t>
            </a:r>
            <a:r>
              <a:rPr lang="ru-RU" b="1" dirty="0" smtClean="0"/>
              <a:t>, як </a:t>
            </a:r>
            <a:r>
              <a:rPr lang="ru-RU" b="1" dirty="0" err="1" smtClean="0"/>
              <a:t>мінімум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повинно бути два.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290" y="214290"/>
            <a:ext cx="5956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Контраст в деталях зачіски та направленнях ліній</a:t>
            </a:r>
            <a:endParaRPr lang="ru-RU" sz="2000" dirty="0"/>
          </a:p>
        </p:txBody>
      </p:sp>
      <p:pic>
        <p:nvPicPr>
          <p:cNvPr id="8" name="Рисунок 7" descr="ae6ca0bdd2949b0434ef8b66d38b8a8d.jpg"/>
          <p:cNvPicPr>
            <a:picLocks noChangeAspect="1"/>
          </p:cNvPicPr>
          <p:nvPr/>
        </p:nvPicPr>
        <p:blipFill>
          <a:blip r:embed="rId2"/>
          <a:srcRect l="5696" r="16772" b="5696"/>
          <a:stretch>
            <a:fillRect/>
          </a:stretch>
        </p:blipFill>
        <p:spPr>
          <a:xfrm>
            <a:off x="6572264" y="1571612"/>
            <a:ext cx="2231846" cy="2714644"/>
          </a:xfrm>
          <a:prstGeom prst="rect">
            <a:avLst/>
          </a:prstGeom>
        </p:spPr>
      </p:pic>
      <p:pic>
        <p:nvPicPr>
          <p:cNvPr id="10" name="Рисунок 9" descr="663dd72b330332f442f658567d25c2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357298"/>
            <a:ext cx="2786082" cy="4190928"/>
          </a:xfrm>
          <a:prstGeom prst="rect">
            <a:avLst/>
          </a:prstGeom>
        </p:spPr>
      </p:pic>
      <p:pic>
        <p:nvPicPr>
          <p:cNvPr id="11" name="Рисунок 10" descr="861ffdd089cefd83a74cedefdf5386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357298"/>
            <a:ext cx="3051628" cy="4572032"/>
          </a:xfrm>
          <a:prstGeom prst="rect">
            <a:avLst/>
          </a:prstGeom>
        </p:spPr>
      </p:pic>
      <p:pic>
        <p:nvPicPr>
          <p:cNvPr id="7" name="Рисунок 6" descr="7f63723d08ca7246e5af7430b690627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4071942"/>
            <a:ext cx="2571768" cy="2571768"/>
          </a:xfrm>
          <a:prstGeom prst="rect">
            <a:avLst/>
          </a:prstGeom>
        </p:spPr>
      </p:pic>
      <p:pic>
        <p:nvPicPr>
          <p:cNvPr id="12" name="Рисунок 11" descr="e0f0a16c69bc785441bba161eeae2aa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3857628"/>
            <a:ext cx="2218319" cy="2857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642918"/>
            <a:ext cx="809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Контраст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виражатись</a:t>
            </a:r>
            <a:r>
              <a:rPr lang="ru-RU" dirty="0" smtClean="0"/>
              <a:t>, у </a:t>
            </a:r>
            <a:r>
              <a:rPr lang="ru-RU" dirty="0" err="1" smtClean="0"/>
              <a:t>протиставленні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зіткнення</a:t>
            </a:r>
            <a:r>
              <a:rPr lang="ru-RU" dirty="0" smtClean="0"/>
              <a:t> коротких </a:t>
            </a:r>
            <a:endParaRPr lang="en-US" dirty="0" smtClean="0"/>
          </a:p>
          <a:p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довгих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, </a:t>
            </a:r>
            <a:r>
              <a:rPr lang="ru-RU" dirty="0" err="1" smtClean="0"/>
              <a:t>вертикальних</a:t>
            </a:r>
            <a:r>
              <a:rPr lang="ru-RU" dirty="0" smtClean="0"/>
              <a:t> та </a:t>
            </a:r>
            <a:r>
              <a:rPr lang="ru-RU" dirty="0" err="1" smtClean="0"/>
              <a:t>горизонтальних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зігнутих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4546" y="714356"/>
            <a:ext cx="3487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Контраст у фактурі поверхні</a:t>
            </a:r>
            <a:endParaRPr lang="ru-RU" sz="2000" dirty="0"/>
          </a:p>
        </p:txBody>
      </p:sp>
      <p:pic>
        <p:nvPicPr>
          <p:cNvPr id="7" name="Рисунок 6" descr="caebd3b9565a852723249900c080eec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214554"/>
            <a:ext cx="3282952" cy="4367995"/>
          </a:xfrm>
          <a:prstGeom prst="rect">
            <a:avLst/>
          </a:prstGeom>
        </p:spPr>
      </p:pic>
      <p:pic>
        <p:nvPicPr>
          <p:cNvPr id="8" name="Рисунок 7" descr="be4a02aaa8c136babfca6c63fd52e7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214554"/>
            <a:ext cx="3247120" cy="4334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214422"/>
            <a:ext cx="8015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Також</a:t>
            </a:r>
            <a:r>
              <a:rPr lang="ru-RU" dirty="0" smtClean="0"/>
              <a:t> контраст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помітно</a:t>
            </a:r>
            <a:r>
              <a:rPr lang="ru-RU" dirty="0" smtClean="0"/>
              <a:t>, коли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b="1" dirty="0" err="1" smtClean="0"/>
              <a:t>деталі</a:t>
            </a:r>
            <a:r>
              <a:rPr lang="ru-RU" b="1" dirty="0" smtClean="0"/>
              <a:t> </a:t>
            </a:r>
            <a:r>
              <a:rPr lang="ru-RU" b="1" dirty="0" err="1" smtClean="0"/>
              <a:t>зачіски</a:t>
            </a:r>
            <a:r>
              <a:rPr lang="ru-RU" b="1" dirty="0" smtClean="0"/>
              <a:t> </a:t>
            </a:r>
            <a:r>
              <a:rPr lang="ru-RU" b="1" dirty="0" err="1" smtClean="0"/>
              <a:t>направлені</a:t>
            </a:r>
            <a:r>
              <a:rPr lang="ru-RU" b="1" dirty="0" smtClean="0"/>
              <a:t> </a:t>
            </a:r>
            <a:endParaRPr lang="en-US" b="1" dirty="0" smtClean="0"/>
          </a:p>
          <a:p>
            <a:r>
              <a:rPr lang="ru-RU" b="1" dirty="0" smtClean="0"/>
              <a:t>у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сторони</a:t>
            </a:r>
            <a:r>
              <a:rPr lang="ru-RU" b="1" dirty="0" smtClean="0"/>
              <a:t>.</a:t>
            </a:r>
            <a:r>
              <a:rPr lang="en-US" b="1" dirty="0" smtClean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цього</a:t>
            </a:r>
            <a:r>
              <a:rPr lang="ru-RU" dirty="0" smtClean="0"/>
              <a:t> ж </a:t>
            </a:r>
            <a:r>
              <a:rPr lang="ru-RU" dirty="0" err="1" smtClean="0"/>
              <a:t>відноситься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протиставлення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у </a:t>
            </a:r>
            <a:r>
              <a:rPr lang="ru-RU" dirty="0" err="1" smtClean="0"/>
              <a:t>фактурі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err="1" smtClean="0"/>
              <a:t>поверхні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7851648" cy="64294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Протилежність контрасту є НЮАНС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500990" cy="1557786"/>
          </a:xfrm>
        </p:spPr>
        <p:txBody>
          <a:bodyPr>
            <a:noAutofit/>
          </a:bodyPr>
          <a:lstStyle/>
          <a:p>
            <a:r>
              <a:rPr lang="uk-UA" sz="2400" dirty="0" smtClean="0"/>
              <a:t>Нюанс – </a:t>
            </a:r>
            <a:r>
              <a:rPr lang="uk-UA" sz="2400" dirty="0" smtClean="0"/>
              <a:t>це малопомітний перехід між елементами;</a:t>
            </a:r>
          </a:p>
          <a:p>
            <a:endParaRPr lang="uk-UA" sz="2400" dirty="0" smtClean="0"/>
          </a:p>
          <a:p>
            <a:r>
              <a:rPr lang="uk-UA" sz="2400" dirty="0" smtClean="0"/>
              <a:t>    </a:t>
            </a:r>
            <a:r>
              <a:rPr lang="uk-UA" sz="2400" dirty="0" smtClean="0"/>
              <a:t>- </a:t>
            </a:r>
            <a:r>
              <a:rPr lang="uk-UA" sz="2400" dirty="0" smtClean="0"/>
              <a:t>це відношення однорідних елементів схожих між </a:t>
            </a:r>
            <a:r>
              <a:rPr lang="uk-UA" sz="2400" dirty="0" smtClean="0"/>
              <a:t>собою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214290"/>
            <a:ext cx="319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3. Нюанс як засіб композиції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4357694"/>
            <a:ext cx="8197693" cy="1709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нюанс, в основному, служить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маскування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ледь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помітний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відтінок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згладжує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монотонність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жорсткість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Нюанс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найтонше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Нюансування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головне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елегантною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досконалою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851648" cy="4857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>Різниця між контрастом та нюансом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428736"/>
            <a:ext cx="4263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dirty="0" smtClean="0"/>
              <a:t>У КОНТРАСТНОМУ ЗІСТАВЛЕННІ </a:t>
            </a:r>
          </a:p>
          <a:p>
            <a:pPr algn="just"/>
            <a:r>
              <a:rPr lang="uk-UA" dirty="0" smtClean="0"/>
              <a:t>ЧОРНОГО ТА БІЛОГО Є ТІЛЬКИ ДВА </a:t>
            </a:r>
          </a:p>
          <a:p>
            <a:pPr algn="just"/>
            <a:r>
              <a:rPr lang="uk-UA" dirty="0" smtClean="0"/>
              <a:t>ЦИХ КОЛЬОРИ І РІЗКИЙ ПЕРЕХІД</a:t>
            </a:r>
          </a:p>
          <a:p>
            <a:pPr algn="just"/>
            <a:r>
              <a:rPr lang="uk-UA" dirty="0" smtClean="0"/>
              <a:t> МІЖ НИМИ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1428736"/>
            <a:ext cx="42019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 В НЮАНСНОМУ ВІДНОШЕННІ</a:t>
            </a:r>
          </a:p>
          <a:p>
            <a:r>
              <a:rPr lang="uk-UA" dirty="0" smtClean="0"/>
              <a:t>ЗАВЖДИ ІСНУЄ ПЛАВНИЙ ПЕРЕХІД</a:t>
            </a:r>
          </a:p>
          <a:p>
            <a:r>
              <a:rPr lang="uk-UA" dirty="0" smtClean="0"/>
              <a:t> ВІД БІЛОГО ДО ЧОРНОГО ЧЕРЕЗ </a:t>
            </a:r>
          </a:p>
          <a:p>
            <a:r>
              <a:rPr lang="uk-UA" dirty="0" smtClean="0"/>
              <a:t>ПОСЛІДОВНІСТЬ ВІДТІНКІВ СІРОГО</a:t>
            </a:r>
            <a:endParaRPr lang="ru-RU" dirty="0"/>
          </a:p>
        </p:txBody>
      </p:sp>
      <p:pic>
        <p:nvPicPr>
          <p:cNvPr id="8" name="Рисунок 7" descr="f145b558151a47f7814909c3c9225b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71810"/>
            <a:ext cx="4000528" cy="3019444"/>
          </a:xfrm>
          <a:prstGeom prst="rect">
            <a:avLst/>
          </a:prstGeom>
        </p:spPr>
      </p:pic>
      <p:pic>
        <p:nvPicPr>
          <p:cNvPr id="9" name="Рисунок 8" descr="1446714385_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071810"/>
            <a:ext cx="406383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0364" y="142852"/>
            <a:ext cx="306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Нюанс у колірному рішенні</a:t>
            </a:r>
            <a:endParaRPr lang="ru-RU" dirty="0"/>
          </a:p>
        </p:txBody>
      </p:sp>
      <p:pic>
        <p:nvPicPr>
          <p:cNvPr id="7" name="Рисунок 6" descr="65fb0ccce35f7ab405e48d9c557a9b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3214709" cy="3754780"/>
          </a:xfrm>
          <a:prstGeom prst="rect">
            <a:avLst/>
          </a:prstGeom>
        </p:spPr>
      </p:pic>
      <p:pic>
        <p:nvPicPr>
          <p:cNvPr id="8" name="Рисунок 7" descr="1fd71f424fc6f88e265fe6f739b740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500174"/>
            <a:ext cx="2431766" cy="3643338"/>
          </a:xfrm>
          <a:prstGeom prst="rect">
            <a:avLst/>
          </a:prstGeom>
        </p:spPr>
      </p:pic>
      <p:pic>
        <p:nvPicPr>
          <p:cNvPr id="10" name="Рисунок 9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714620"/>
            <a:ext cx="3063524" cy="3981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10" y="714356"/>
            <a:ext cx="8397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розтяжки</a:t>
            </a:r>
            <a:r>
              <a:rPr lang="ru-RU" dirty="0" smtClean="0"/>
              <a:t> при </a:t>
            </a:r>
            <a:r>
              <a:rPr lang="ru-RU" dirty="0" err="1" smtClean="0"/>
              <a:t>фарбуванні</a:t>
            </a:r>
            <a:r>
              <a:rPr lang="ru-RU" dirty="0" smtClean="0"/>
              <a:t> як </a:t>
            </a:r>
            <a:r>
              <a:rPr lang="ru-RU" dirty="0" err="1" smtClean="0"/>
              <a:t>балаяж</a:t>
            </a:r>
            <a:r>
              <a:rPr lang="ru-RU" dirty="0" smtClean="0"/>
              <a:t>, </a:t>
            </a:r>
            <a:r>
              <a:rPr lang="ru-RU" dirty="0" err="1" smtClean="0"/>
              <a:t>омбре</a:t>
            </a:r>
            <a:r>
              <a:rPr lang="ru-RU" dirty="0" smtClean="0"/>
              <a:t> </a:t>
            </a:r>
            <a:r>
              <a:rPr lang="ru-RU" dirty="0" smtClean="0"/>
              <a:t>коли </a:t>
            </a:r>
            <a:r>
              <a:rPr lang="ru-RU" dirty="0" err="1" smtClean="0"/>
              <a:t>присутня</a:t>
            </a:r>
            <a:r>
              <a:rPr lang="ru-RU" dirty="0" smtClean="0"/>
              <a:t> </a:t>
            </a:r>
            <a:r>
              <a:rPr lang="ru-RU" dirty="0" err="1" smtClean="0"/>
              <a:t>розтяжка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одного </a:t>
            </a:r>
            <a:r>
              <a:rPr lang="ru-RU" dirty="0" err="1" smtClean="0"/>
              <a:t>кольору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світлішого</a:t>
            </a:r>
            <a:r>
              <a:rPr lang="ru-RU" dirty="0" smtClean="0"/>
              <a:t> до </a:t>
            </a:r>
            <a:r>
              <a:rPr lang="ru-RU" dirty="0" err="1" smtClean="0"/>
              <a:t>темнішого</a:t>
            </a:r>
            <a:r>
              <a:rPr lang="ru-RU" dirty="0" smtClean="0"/>
              <a:t>), </a:t>
            </a:r>
            <a:r>
              <a:rPr lang="ru-RU" dirty="0" err="1" smtClean="0"/>
              <a:t>або</a:t>
            </a:r>
            <a:r>
              <a:rPr lang="ru-RU" dirty="0" smtClean="0"/>
              <a:t> коли </a:t>
            </a:r>
            <a:r>
              <a:rPr lang="ru-RU" dirty="0" err="1" smtClean="0"/>
              <a:t>від</a:t>
            </a:r>
            <a:r>
              <a:rPr lang="ru-RU" dirty="0" smtClean="0"/>
              <a:t> одного </a:t>
            </a:r>
            <a:r>
              <a:rPr lang="ru-RU" dirty="0" smtClean="0"/>
              <a:t>тону до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smtClean="0"/>
              <a:t>через </a:t>
            </a:r>
            <a:r>
              <a:rPr lang="ru-RU" dirty="0" err="1" smtClean="0"/>
              <a:t>плавний</a:t>
            </a:r>
            <a:r>
              <a:rPr lang="ru-RU" dirty="0" smtClean="0"/>
              <a:t> </a:t>
            </a:r>
            <a:r>
              <a:rPr lang="ru-RU" dirty="0" err="1" smtClean="0"/>
              <a:t>перехід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851648" cy="6286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Мета заняття: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1785926"/>
            <a:ext cx="7854696" cy="421484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uk-UA" dirty="0" smtClean="0"/>
              <a:t> ознайомитись із композиційними засобами – </a:t>
            </a:r>
            <a:r>
              <a:rPr lang="uk-UA" dirty="0" err="1" smtClean="0"/>
              <a:t>акцетом</a:t>
            </a:r>
            <a:r>
              <a:rPr lang="uk-UA" dirty="0" smtClean="0"/>
              <a:t>, контрастом та нюансом при створенні зачісок;</a:t>
            </a:r>
          </a:p>
          <a:p>
            <a:pPr algn="l">
              <a:buFont typeface="Arial" pitchFamily="34" charset="0"/>
              <a:buChar char="•"/>
            </a:pPr>
            <a:endParaRPr lang="uk-UA" dirty="0" smtClean="0"/>
          </a:p>
          <a:p>
            <a:pPr algn="l">
              <a:buFont typeface="Arial" pitchFamily="34" charset="0"/>
              <a:buChar char="•"/>
            </a:pPr>
            <a:r>
              <a:rPr lang="uk-UA" dirty="0" smtClean="0"/>
              <a:t>Вміти характеризувати їх та знаходити в зачісках, щоб в подальшому правильно вміти використовувати їх на практиці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0430" y="214290"/>
            <a:ext cx="172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Нюанс у лініях</a:t>
            </a:r>
            <a:endParaRPr lang="ru-RU" dirty="0"/>
          </a:p>
        </p:txBody>
      </p:sp>
      <p:pic>
        <p:nvPicPr>
          <p:cNvPr id="7" name="Рисунок 6" descr="8e72765ef4d8bebfdd5ac105c0ecfd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3641740" cy="3641740"/>
          </a:xfrm>
          <a:prstGeom prst="rect">
            <a:avLst/>
          </a:prstGeom>
        </p:spPr>
      </p:pic>
      <p:pic>
        <p:nvPicPr>
          <p:cNvPr id="11" name="Рисунок 10" descr="fe7eca03cb22c1883375f1f33a96e5d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286124"/>
            <a:ext cx="2804093" cy="3457589"/>
          </a:xfrm>
          <a:prstGeom prst="rect">
            <a:avLst/>
          </a:prstGeom>
        </p:spPr>
      </p:pic>
      <p:pic>
        <p:nvPicPr>
          <p:cNvPr id="13" name="Рисунок 12" descr="загружено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285860"/>
            <a:ext cx="2920640" cy="43889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472" y="642918"/>
            <a:ext cx="7506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Це плавний перехід напряму ліній, які не мають чітких кутів та різкої </a:t>
            </a:r>
          </a:p>
          <a:p>
            <a:r>
              <a:rPr lang="uk-UA" dirty="0" smtClean="0"/>
              <a:t>зміни спрямованого руху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7854696" cy="2500330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/>
              <a:t>Нюанс ще виконує таку головну роль, як виділення композиційного центру, м'яко та акуратно підкреслює акцент, тим самим робить його виразнішим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ечерние-прически-2018-года_Вечерняя-прическа-своими-руками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428868"/>
            <a:ext cx="4887168" cy="3323274"/>
          </a:xfrm>
          <a:prstGeom prst="rect">
            <a:avLst/>
          </a:prstGeom>
        </p:spPr>
      </p:pic>
      <p:sp>
        <p:nvSpPr>
          <p:cNvPr id="6" name="Стрелка вверх 5"/>
          <p:cNvSpPr/>
          <p:nvPr/>
        </p:nvSpPr>
        <p:spPr>
          <a:xfrm rot="1510513">
            <a:off x="463929" y="4410227"/>
            <a:ext cx="182302" cy="12144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863636">
            <a:off x="4522868" y="2328607"/>
            <a:ext cx="199576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000240"/>
            <a:ext cx="2757061" cy="3714776"/>
          </a:xfrm>
          <a:prstGeom prst="rect">
            <a:avLst/>
          </a:prstGeom>
        </p:spPr>
      </p:pic>
      <p:sp>
        <p:nvSpPr>
          <p:cNvPr id="9" name="Стрелка вверх 8"/>
          <p:cNvSpPr/>
          <p:nvPr/>
        </p:nvSpPr>
        <p:spPr>
          <a:xfrm rot="19360718">
            <a:off x="8121688" y="4157343"/>
            <a:ext cx="258146" cy="1785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14414" y="128586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Нюанс у зачісках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1071546"/>
            <a:ext cx="64294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Акцент, контраст та нюанс тісно пов'язані між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собою і практично не можуть існувати один без 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одного. Вони завжди підкреслюють та виділяють 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окремі деталі зачіски. Акцент присутній завжди, </a:t>
            </a: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ез нього не відбувається жодна композиція.</a:t>
            </a:r>
          </a:p>
          <a:p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Контрастне рішення не менш важливе, хоча 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зустрічається не в кожній зачісці, але в більшості. 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Колірна гама у контрасті є більш виразнішою 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ніж лінійна.</a:t>
            </a:r>
          </a:p>
          <a:p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Нюанс проводить зв’язок та підкреслення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певних деталей і практично завжди знаходиться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поряд з акцентом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851648" cy="6286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Контрольні запитання: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2428868"/>
            <a:ext cx="7854696" cy="3123772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uk-UA" dirty="0" smtClean="0"/>
              <a:t>Охарактеризуйте акцент, як композиційний центр зачіски</a:t>
            </a:r>
          </a:p>
          <a:p>
            <a:pPr marL="514350" indent="-514350" algn="l">
              <a:buAutoNum type="arabicPeriod"/>
            </a:pPr>
            <a:r>
              <a:rPr lang="uk-UA" dirty="0" smtClean="0"/>
              <a:t>У чому може виражатись акцент?</a:t>
            </a:r>
          </a:p>
          <a:p>
            <a:pPr marL="514350" indent="-514350" algn="l">
              <a:buAutoNum type="arabicPeriod"/>
            </a:pPr>
            <a:r>
              <a:rPr lang="uk-UA" dirty="0" smtClean="0"/>
              <a:t>Яка роль контрасту при побудові композиції?</a:t>
            </a:r>
          </a:p>
          <a:p>
            <a:pPr marL="514350" indent="-514350" algn="l">
              <a:buAutoNum type="arabicPeriod"/>
            </a:pPr>
            <a:r>
              <a:rPr lang="uk-UA" dirty="0" smtClean="0"/>
              <a:t>Яка різниця між контрастом та нюансом?</a:t>
            </a:r>
          </a:p>
          <a:p>
            <a:pPr marL="514350" indent="-514350" algn="l">
              <a:buAutoNum type="arabicPeriod"/>
            </a:pPr>
            <a:r>
              <a:rPr lang="uk-UA" dirty="0" smtClean="0"/>
              <a:t>Чим важливий нюанс при оформленні зачіски?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142984"/>
            <a:ext cx="5527560" cy="1128722"/>
          </a:xfrm>
        </p:spPr>
        <p:txBody>
          <a:bodyPr/>
          <a:lstStyle/>
          <a:p>
            <a:r>
              <a:rPr lang="uk-UA" i="1" dirty="0" smtClean="0"/>
              <a:t>ДЯКУЮ ЗА УВАГУ</a:t>
            </a:r>
            <a:endParaRPr lang="ru-RU" i="1" dirty="0"/>
          </a:p>
        </p:txBody>
      </p:sp>
      <p:pic>
        <p:nvPicPr>
          <p:cNvPr id="7" name="Рисунок 6" descr="images.png"/>
          <p:cNvPicPr>
            <a:picLocks noChangeAspect="1"/>
          </p:cNvPicPr>
          <p:nvPr/>
        </p:nvPicPr>
        <p:blipFill>
          <a:blip r:embed="rId2"/>
          <a:srcRect b="11290"/>
          <a:stretch>
            <a:fillRect/>
          </a:stretch>
        </p:blipFill>
        <p:spPr>
          <a:xfrm>
            <a:off x="3500430" y="2857496"/>
            <a:ext cx="2000264" cy="27351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928670"/>
            <a:ext cx="4313114" cy="7715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План заняття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533400" y="2500306"/>
            <a:ext cx="7854696" cy="321471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uk-UA" sz="4000" dirty="0" smtClean="0"/>
              <a:t>Акцент, як основний елемент зачіски;</a:t>
            </a:r>
          </a:p>
          <a:p>
            <a:pPr marL="514350" indent="-514350" algn="l">
              <a:buAutoNum type="arabicPeriod"/>
            </a:pPr>
            <a:r>
              <a:rPr lang="uk-UA" sz="4000" dirty="0" smtClean="0"/>
              <a:t>Контраст у зачісках;</a:t>
            </a:r>
          </a:p>
          <a:p>
            <a:pPr marL="514350" indent="-514350" algn="l">
              <a:buAutoNum type="arabicPeriod"/>
            </a:pPr>
            <a:r>
              <a:rPr lang="uk-UA" sz="4000" dirty="0" smtClean="0"/>
              <a:t>Нюанс як засіб композиції. 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851648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latin typeface="Arial Black" pitchFamily="34" charset="0"/>
              </a:rPr>
              <a:t>АКЦЕНТ – ЦЕ ТА ДЕТАЛЬ, НА ЯКОМУ ПЕРШ ЗА ВСЕ ЗУПИНЯЄТЬСЯ ПОГЛЯД 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6" name="Рисунок 5" descr="fd0236bf7d43a2e401898f26d63727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500306"/>
            <a:ext cx="2997200" cy="398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4943" y="0"/>
            <a:ext cx="427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1. Акцент, як основний елемент зачіски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132126f84496949a8b678ecdad863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42918"/>
            <a:ext cx="2247900" cy="3371850"/>
          </a:xfrm>
          <a:prstGeom prst="rect">
            <a:avLst/>
          </a:prstGeom>
        </p:spPr>
      </p:pic>
      <p:pic>
        <p:nvPicPr>
          <p:cNvPr id="7" name="Рисунок 6" descr="663dd72b330332f442f658567d25c2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357298"/>
            <a:ext cx="2997200" cy="4508500"/>
          </a:xfrm>
          <a:prstGeom prst="rect">
            <a:avLst/>
          </a:prstGeom>
        </p:spPr>
      </p:pic>
      <p:pic>
        <p:nvPicPr>
          <p:cNvPr id="8" name="Рисунок 7" descr="97a09574030ca69dc5cf0025b14433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857496"/>
            <a:ext cx="2987495" cy="3429024"/>
          </a:xfrm>
          <a:prstGeom prst="rect">
            <a:avLst/>
          </a:prstGeom>
        </p:spPr>
      </p:pic>
      <p:sp>
        <p:nvSpPr>
          <p:cNvPr id="11" name="Стрелка вверх 10"/>
          <p:cNvSpPr/>
          <p:nvPr/>
        </p:nvSpPr>
        <p:spPr>
          <a:xfrm rot="1360022">
            <a:off x="595368" y="1828590"/>
            <a:ext cx="179985" cy="16430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928070">
            <a:off x="5617120" y="267104"/>
            <a:ext cx="288244" cy="2071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908650">
            <a:off x="5972131" y="4068502"/>
            <a:ext cx="239565" cy="20002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0622a549b4bc3c4aa8366e5266e0daf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4000504"/>
            <a:ext cx="1770054" cy="2673911"/>
          </a:xfrm>
          <a:prstGeom prst="rect">
            <a:avLst/>
          </a:prstGeom>
        </p:spPr>
      </p:pic>
      <p:pic>
        <p:nvPicPr>
          <p:cNvPr id="15" name="Рисунок 14" descr="3d24034059e05aa20f4caea3564f6bb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142852"/>
            <a:ext cx="1932921" cy="2571768"/>
          </a:xfrm>
          <a:prstGeom prst="rect">
            <a:avLst/>
          </a:prstGeom>
        </p:spPr>
      </p:pic>
      <p:sp>
        <p:nvSpPr>
          <p:cNvPr id="16" name="Стрелка вверх 15"/>
          <p:cNvSpPr/>
          <p:nvPr/>
        </p:nvSpPr>
        <p:spPr>
          <a:xfrm rot="19664111">
            <a:off x="7858573" y="936946"/>
            <a:ext cx="307570" cy="14287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670200">
            <a:off x="645198" y="4395897"/>
            <a:ext cx="335639" cy="19288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786182" y="571480"/>
            <a:ext cx="1099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Акцент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7851648" cy="557218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Акцентом може бути: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1928802"/>
            <a:ext cx="7854696" cy="400052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uk-UA" dirty="0" smtClean="0"/>
              <a:t> - само форма зачіски;</a:t>
            </a:r>
          </a:p>
          <a:p>
            <a:pPr algn="l">
              <a:lnSpc>
                <a:spcPct val="150000"/>
              </a:lnSpc>
            </a:pPr>
            <a:r>
              <a:rPr lang="uk-UA" dirty="0" smtClean="0"/>
              <a:t> - форма хвиль чи локонів;</a:t>
            </a:r>
          </a:p>
          <a:p>
            <a:pPr algn="l">
              <a:lnSpc>
                <a:spcPct val="150000"/>
              </a:lnSpc>
            </a:pPr>
            <a:r>
              <a:rPr lang="uk-UA" dirty="0" smtClean="0"/>
              <a:t> - фактура поверхні форми зачіски;</a:t>
            </a:r>
          </a:p>
          <a:p>
            <a:pPr algn="l">
              <a:lnSpc>
                <a:spcPct val="150000"/>
              </a:lnSpc>
            </a:pPr>
            <a:r>
              <a:rPr lang="uk-UA" dirty="0" smtClean="0"/>
              <a:t> - колір у зачісці;</a:t>
            </a:r>
          </a:p>
          <a:p>
            <a:pPr algn="l">
              <a:lnSpc>
                <a:spcPct val="150000"/>
              </a:lnSpc>
            </a:pPr>
            <a:r>
              <a:rPr lang="uk-UA" dirty="0" smtClean="0"/>
              <a:t> - прикраси або декоративні деталі.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1736" y="571480"/>
            <a:ext cx="380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Акцент у формі зачіски</a:t>
            </a:r>
            <a:endParaRPr lang="ru-RU" sz="2400" b="1" i="1" dirty="0"/>
          </a:p>
        </p:txBody>
      </p:sp>
      <p:pic>
        <p:nvPicPr>
          <p:cNvPr id="7" name="Рисунок 6" descr="374b88647e8a8194951b8eb6904f5a2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857364"/>
            <a:ext cx="3286148" cy="3007661"/>
          </a:xfrm>
          <a:prstGeom prst="rect">
            <a:avLst/>
          </a:prstGeom>
        </p:spPr>
      </p:pic>
      <p:pic>
        <p:nvPicPr>
          <p:cNvPr id="8" name="Рисунок 7" descr="e5bfd45ce33948bf84ee48401eb6167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000372"/>
            <a:ext cx="2500330" cy="3750495"/>
          </a:xfrm>
          <a:prstGeom prst="rect">
            <a:avLst/>
          </a:prstGeom>
        </p:spPr>
      </p:pic>
      <p:pic>
        <p:nvPicPr>
          <p:cNvPr id="9" name="Рисунок 8" descr="9d804950e8728faadd0a59d7bf46573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3643314"/>
            <a:ext cx="2247900" cy="2990850"/>
          </a:xfrm>
          <a:prstGeom prst="rect">
            <a:avLst/>
          </a:prstGeom>
        </p:spPr>
      </p:pic>
      <p:pic>
        <p:nvPicPr>
          <p:cNvPr id="10" name="Рисунок 9" descr="06fcb35ac3d50b162bd1e843ed94ab0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1678"/>
            <a:ext cx="2643206" cy="3725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158" y="928670"/>
            <a:ext cx="8677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про </a:t>
            </a:r>
            <a:r>
              <a:rPr lang="ru-RU" b="1" dirty="0" smtClean="0"/>
              <a:t>форму </a:t>
            </a:r>
            <a:r>
              <a:rPr lang="ru-RU" b="1" dirty="0" err="1" smtClean="0"/>
              <a:t>зачіски</a:t>
            </a:r>
            <a:r>
              <a:rPr lang="ru-RU" b="1" dirty="0" smtClean="0"/>
              <a:t>, як акцент, то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в тих </a:t>
            </a:r>
            <a:r>
              <a:rPr lang="ru-RU" b="1" dirty="0" err="1" smtClean="0"/>
              <a:t>випадках</a:t>
            </a:r>
            <a:r>
              <a:rPr lang="ru-RU" b="1" dirty="0" smtClean="0"/>
              <a:t>, </a:t>
            </a:r>
            <a:endParaRPr lang="en-US" b="1" dirty="0" smtClean="0"/>
          </a:p>
          <a:p>
            <a:r>
              <a:rPr lang="ru-RU" b="1" dirty="0" smtClean="0"/>
              <a:t>коли </a:t>
            </a:r>
            <a:r>
              <a:rPr lang="ru-RU" b="1" dirty="0" smtClean="0"/>
              <a:t>у </a:t>
            </a:r>
            <a:r>
              <a:rPr lang="ru-RU" b="1" dirty="0" err="1" smtClean="0"/>
              <a:t>побудові</a:t>
            </a:r>
            <a:r>
              <a:rPr lang="ru-RU" b="1" dirty="0" smtClean="0"/>
              <a:t> </a:t>
            </a:r>
            <a:r>
              <a:rPr lang="ru-RU" b="1" dirty="0" err="1" smtClean="0"/>
              <a:t>форми</a:t>
            </a:r>
            <a:r>
              <a:rPr lang="ru-RU" b="1" dirty="0" smtClean="0"/>
              <a:t> </a:t>
            </a:r>
            <a:r>
              <a:rPr lang="ru-RU" b="1" dirty="0" err="1" smtClean="0"/>
              <a:t>відсутні</a:t>
            </a:r>
            <a:r>
              <a:rPr lang="ru-RU" b="1" dirty="0" smtClean="0"/>
              <a:t> </a:t>
            </a:r>
            <a:r>
              <a:rPr lang="ru-RU" b="1" dirty="0" err="1" smtClean="0"/>
              <a:t>декоративні</a:t>
            </a:r>
            <a:r>
              <a:rPr lang="ru-RU" b="1" dirty="0" smtClean="0"/>
              <a:t> </a:t>
            </a:r>
            <a:r>
              <a:rPr lang="ru-RU" b="1" dirty="0" err="1" smtClean="0"/>
              <a:t>деталі</a:t>
            </a:r>
            <a:r>
              <a:rPr lang="ru-RU" b="1" dirty="0" smtClean="0"/>
              <a:t>, </a:t>
            </a:r>
            <a:r>
              <a:rPr lang="ru-RU" b="1" dirty="0" err="1" smtClean="0"/>
              <a:t>нічого</a:t>
            </a:r>
            <a:r>
              <a:rPr lang="ru-RU" b="1" dirty="0" smtClean="0"/>
              <a:t> </a:t>
            </a:r>
            <a:r>
              <a:rPr lang="ru-RU" b="1" dirty="0" err="1" smtClean="0"/>
              <a:t>крім</a:t>
            </a:r>
            <a:r>
              <a:rPr lang="ru-RU" b="1" dirty="0" smtClean="0"/>
              <a:t> </a:t>
            </a:r>
            <a:r>
              <a:rPr lang="ru-RU" b="1" dirty="0" err="1" smtClean="0"/>
              <a:t>масивності</a:t>
            </a:r>
            <a:endParaRPr lang="en-US" b="1" dirty="0" smtClean="0"/>
          </a:p>
          <a:p>
            <a:r>
              <a:rPr lang="ru-RU" b="1" dirty="0" smtClean="0"/>
              <a:t> </a:t>
            </a:r>
            <a:r>
              <a:rPr lang="ru-RU" b="1" dirty="0" err="1" smtClean="0"/>
              <a:t>форми</a:t>
            </a:r>
            <a:r>
              <a:rPr lang="ru-RU" b="1" dirty="0" smtClean="0"/>
              <a:t> не </a:t>
            </a:r>
            <a:r>
              <a:rPr lang="ru-RU" b="1" dirty="0" err="1" smtClean="0"/>
              <a:t>привертає</a:t>
            </a:r>
            <a:r>
              <a:rPr lang="ru-RU" b="1" dirty="0" smtClean="0"/>
              <a:t> </a:t>
            </a:r>
            <a:r>
              <a:rPr lang="ru-RU" b="1" dirty="0" err="1" smtClean="0"/>
              <a:t>увагу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357166"/>
            <a:ext cx="4401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/>
              <a:t>Акцент у формі хвилі та локонів</a:t>
            </a:r>
            <a:endParaRPr lang="ru-RU" sz="2000" b="1" i="1" dirty="0"/>
          </a:p>
        </p:txBody>
      </p:sp>
      <p:pic>
        <p:nvPicPr>
          <p:cNvPr id="8" name="Рисунок 7" descr="7e714f24766d923d3aa824d5af402d5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714488"/>
            <a:ext cx="2997200" cy="3822700"/>
          </a:xfrm>
          <a:prstGeom prst="rect">
            <a:avLst/>
          </a:prstGeom>
        </p:spPr>
      </p:pic>
      <p:pic>
        <p:nvPicPr>
          <p:cNvPr id="10" name="Рисунок 9" descr="25fd89591919cdf3e88b1d73e6b143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643050"/>
            <a:ext cx="2247900" cy="3371850"/>
          </a:xfrm>
          <a:prstGeom prst="rect">
            <a:avLst/>
          </a:prstGeom>
        </p:spPr>
      </p:pic>
      <p:pic>
        <p:nvPicPr>
          <p:cNvPr id="11" name="Рисунок 10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785926"/>
            <a:ext cx="2228860" cy="3349380"/>
          </a:xfrm>
          <a:prstGeom prst="rect">
            <a:avLst/>
          </a:prstGeom>
        </p:spPr>
      </p:pic>
      <p:pic>
        <p:nvPicPr>
          <p:cNvPr id="9" name="Рисунок 8" descr="ecfa187776174539f740ba4bc470e1d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286124"/>
            <a:ext cx="2247900" cy="3295650"/>
          </a:xfrm>
          <a:prstGeom prst="rect">
            <a:avLst/>
          </a:prstGeom>
        </p:spPr>
      </p:pic>
      <p:pic>
        <p:nvPicPr>
          <p:cNvPr id="12" name="Рисунок 11" descr="27dcf9c739caa6018bf8fcf25599a1c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3857628"/>
            <a:ext cx="2757488" cy="27574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8662" y="714356"/>
            <a:ext cx="7422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Коли </a:t>
            </a:r>
            <a:r>
              <a:rPr lang="ru-RU" b="1" dirty="0" err="1" smtClean="0"/>
              <a:t>звернути</a:t>
            </a:r>
            <a:r>
              <a:rPr lang="ru-RU" b="1" dirty="0" smtClean="0"/>
              <a:t> </a:t>
            </a:r>
            <a:r>
              <a:rPr lang="ru-RU" b="1" dirty="0" err="1" smtClean="0"/>
              <a:t>увагу</a:t>
            </a:r>
            <a:r>
              <a:rPr lang="ru-RU" b="1" dirty="0" smtClean="0"/>
              <a:t> на форму </a:t>
            </a:r>
            <a:r>
              <a:rPr lang="ru-RU" b="1" dirty="0" err="1" smtClean="0"/>
              <a:t>хвиль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локонів</a:t>
            </a:r>
            <a:r>
              <a:rPr lang="ru-RU" b="1" dirty="0" smtClean="0"/>
              <a:t>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виступають</a:t>
            </a:r>
            <a:r>
              <a:rPr lang="ru-RU" b="1" dirty="0" smtClean="0"/>
              <a:t> </a:t>
            </a:r>
            <a:endParaRPr lang="en-US" b="1" dirty="0" smtClean="0"/>
          </a:p>
          <a:p>
            <a:r>
              <a:rPr lang="ru-RU" b="1" dirty="0" smtClean="0"/>
              <a:t>акцентом</a:t>
            </a:r>
            <a:r>
              <a:rPr lang="ru-RU" b="1" dirty="0" smtClean="0"/>
              <a:t>, </a:t>
            </a:r>
            <a:r>
              <a:rPr lang="ru-RU" dirty="0" smtClean="0"/>
              <a:t>то </a:t>
            </a:r>
            <a:r>
              <a:rPr lang="ru-RU" dirty="0" smtClean="0"/>
              <a:t>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погляд</a:t>
            </a:r>
            <a:r>
              <a:rPr lang="ru-RU" dirty="0" smtClean="0"/>
              <a:t> </a:t>
            </a:r>
            <a:r>
              <a:rPr lang="ru-RU" dirty="0" err="1" smtClean="0"/>
              <a:t>кидається</a:t>
            </a:r>
            <a:r>
              <a:rPr lang="ru-RU" dirty="0" smtClean="0"/>
              <a:t> на саму </a:t>
            </a:r>
            <a:r>
              <a:rPr lang="ru-RU" dirty="0" err="1" smtClean="0"/>
              <a:t>гру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, </a:t>
            </a:r>
            <a:endParaRPr lang="en-US" dirty="0" smtClean="0"/>
          </a:p>
          <a:p>
            <a:r>
              <a:rPr lang="ru-RU" dirty="0" err="1" smtClean="0"/>
              <a:t>завитків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цікаво</a:t>
            </a:r>
            <a:r>
              <a:rPr lang="ru-RU" dirty="0" smtClean="0"/>
              <a:t> </a:t>
            </a:r>
            <a:r>
              <a:rPr lang="ru-RU" dirty="0" err="1" smtClean="0"/>
              <a:t>побудовані</a:t>
            </a:r>
            <a:r>
              <a:rPr lang="ru-RU" dirty="0" smtClean="0"/>
              <a:t> та </a:t>
            </a:r>
            <a:r>
              <a:rPr lang="ru-RU" dirty="0" err="1" smtClean="0"/>
              <a:t>розміщені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357166"/>
            <a:ext cx="4097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Акцент на фактуру поверхні</a:t>
            </a:r>
            <a:endParaRPr lang="ru-RU" sz="2400" dirty="0"/>
          </a:p>
        </p:txBody>
      </p:sp>
      <p:pic>
        <p:nvPicPr>
          <p:cNvPr id="7" name="Рисунок 6" descr="748ddad21e521a591e4bebf4366c127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2391181" cy="3576639"/>
          </a:xfrm>
          <a:prstGeom prst="rect">
            <a:avLst/>
          </a:prstGeom>
        </p:spPr>
      </p:pic>
      <p:pic>
        <p:nvPicPr>
          <p:cNvPr id="8" name="Рисунок 7" descr="5e08303992c0a3cf812f2e6454146d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714488"/>
            <a:ext cx="2997200" cy="4533900"/>
          </a:xfrm>
          <a:prstGeom prst="rect">
            <a:avLst/>
          </a:prstGeom>
        </p:spPr>
      </p:pic>
      <p:pic>
        <p:nvPicPr>
          <p:cNvPr id="9" name="Рисунок 8" descr="f48e8f3679900160140d0c1fb8efa76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000240"/>
            <a:ext cx="2397539" cy="34337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3780" y="857232"/>
            <a:ext cx="8530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b="1" dirty="0" smtClean="0"/>
              <a:t>акцентом </a:t>
            </a:r>
            <a:r>
              <a:rPr lang="ru-RU" b="1" dirty="0" err="1" smtClean="0"/>
              <a:t>виступає</a:t>
            </a:r>
            <a:r>
              <a:rPr lang="ru-RU" b="1" dirty="0" smtClean="0"/>
              <a:t> фактура </a:t>
            </a:r>
            <a:r>
              <a:rPr lang="ru-RU" b="1" dirty="0" err="1" smtClean="0"/>
              <a:t>поверхні</a:t>
            </a:r>
            <a:r>
              <a:rPr lang="ru-RU" b="1" dirty="0" smtClean="0"/>
              <a:t>, то </a:t>
            </a:r>
            <a:r>
              <a:rPr lang="ru-RU" b="1" dirty="0" err="1" smtClean="0"/>
              <a:t>мається</a:t>
            </a:r>
            <a:r>
              <a:rPr lang="ru-RU" b="1" dirty="0" smtClean="0"/>
              <a:t> на </a:t>
            </a:r>
            <a:r>
              <a:rPr lang="ru-RU" b="1" dirty="0" err="1" smtClean="0"/>
              <a:t>увазі</a:t>
            </a:r>
            <a:r>
              <a:rPr lang="ru-RU" b="1" dirty="0" smtClean="0"/>
              <a:t> те, </a:t>
            </a:r>
            <a:endParaRPr lang="en-US" b="1" dirty="0" smtClean="0"/>
          </a:p>
          <a:p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найцікавішим</a:t>
            </a:r>
            <a:r>
              <a:rPr lang="ru-RU" b="1" dirty="0" smtClean="0"/>
              <a:t> та </a:t>
            </a:r>
            <a:r>
              <a:rPr lang="ru-RU" b="1" dirty="0" err="1" smtClean="0"/>
              <a:t>тим</a:t>
            </a:r>
            <a:r>
              <a:rPr lang="ru-RU" b="1" dirty="0" smtClean="0"/>
              <a:t>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впадає</a:t>
            </a:r>
            <a:r>
              <a:rPr lang="ru-RU" b="1" dirty="0" smtClean="0"/>
              <a:t> в око, </a:t>
            </a:r>
            <a:r>
              <a:rPr lang="ru-RU" b="1" dirty="0" err="1" smtClean="0"/>
              <a:t>є</a:t>
            </a:r>
            <a:r>
              <a:rPr lang="ru-RU" b="1" dirty="0" smtClean="0"/>
              <a:t> сам характер </a:t>
            </a:r>
            <a:r>
              <a:rPr lang="ru-RU" b="1" dirty="0" err="1" smtClean="0"/>
              <a:t>поверхні</a:t>
            </a:r>
            <a:r>
              <a:rPr lang="ru-RU" b="1" dirty="0" smtClean="0"/>
              <a:t> </a:t>
            </a:r>
            <a:r>
              <a:rPr lang="ru-RU" b="1" dirty="0" err="1" smtClean="0"/>
              <a:t>зачіски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786</Words>
  <Application>Microsoft Office PowerPoint</Application>
  <PresentationFormat>Экран (4:3)</PresentationFormat>
  <Paragraphs>106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Поток</vt:lpstr>
      <vt:lpstr>1_Поток</vt:lpstr>
      <vt:lpstr>Розділ: 3 Гармонійне сполучення зачіскки та зовнішності людини Лекція на тему:</vt:lpstr>
      <vt:lpstr>Мета заняття:</vt:lpstr>
      <vt:lpstr>План заняття </vt:lpstr>
      <vt:lpstr>АКЦЕНТ – ЦЕ ТА ДЕТАЛЬ, НА ЯКОМУ ПЕРШ ЗА ВСЕ ЗУПИНЯЄТЬСЯ ПОГЛЯД </vt:lpstr>
      <vt:lpstr>Слайд 5</vt:lpstr>
      <vt:lpstr>Акцентом може бути:</vt:lpstr>
      <vt:lpstr>Слайд 7</vt:lpstr>
      <vt:lpstr>Слайд 8</vt:lpstr>
      <vt:lpstr>Слайд 9</vt:lpstr>
      <vt:lpstr>Слайд 10</vt:lpstr>
      <vt:lpstr>Слайд 11</vt:lpstr>
      <vt:lpstr>КОНТРАСТ – це різко виражена нерівність, протилежність елементів</vt:lpstr>
      <vt:lpstr>Контраст помітний у:  - кольорі;  - деталях зачіски та направленнях ліній;  - фактурі поверхні. </vt:lpstr>
      <vt:lpstr>Слайд 14</vt:lpstr>
      <vt:lpstr>Слайд 15</vt:lpstr>
      <vt:lpstr>Слайд 16</vt:lpstr>
      <vt:lpstr>Протилежність контрасту є НЮАНС</vt:lpstr>
      <vt:lpstr>Різниця між контрастом та нюансом</vt:lpstr>
      <vt:lpstr>Слайд 19</vt:lpstr>
      <vt:lpstr>Слайд 20</vt:lpstr>
      <vt:lpstr>Слайд 21</vt:lpstr>
      <vt:lpstr>Слайд 22</vt:lpstr>
      <vt:lpstr>Слайд 23</vt:lpstr>
      <vt:lpstr>Контрольні запитання: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на тему:</dc:title>
  <dc:creator>User</dc:creator>
  <cp:lastModifiedBy>User</cp:lastModifiedBy>
  <cp:revision>20</cp:revision>
  <dcterms:created xsi:type="dcterms:W3CDTF">2020-03-30T08:11:50Z</dcterms:created>
  <dcterms:modified xsi:type="dcterms:W3CDTF">2020-03-30T12:52:17Z</dcterms:modified>
</cp:coreProperties>
</file>