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84" r:id="rId8"/>
    <p:sldId id="261" r:id="rId9"/>
    <p:sldId id="262" r:id="rId10"/>
    <p:sldId id="263" r:id="rId11"/>
    <p:sldId id="264" r:id="rId12"/>
    <p:sldId id="265" r:id="rId13"/>
    <p:sldId id="28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1" r:id="rId29"/>
    <p:sldId id="280" r:id="rId30"/>
    <p:sldId id="28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76A"/>
    <a:srgbClr val="265F8E"/>
    <a:srgbClr val="4D4D4D"/>
    <a:srgbClr val="2F77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0" d="100"/>
          <a:sy n="70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08476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Класифікація і т</a:t>
            </a:r>
            <a:r>
              <a:rPr lang="uk-UA" sz="4800" dirty="0" smtClean="0">
                <a:solidFill>
                  <a:schemeClr val="tx1"/>
                </a:solidFill>
              </a:rPr>
              <a:t>ипи </a:t>
            </a:r>
            <a:r>
              <a:rPr lang="uk-UA" sz="4800" dirty="0" smtClean="0">
                <a:solidFill>
                  <a:schemeClr val="tx1"/>
                </a:solidFill>
              </a:rPr>
              <a:t>закладів ресторанного господарства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uk-UA" b="1" dirty="0" smtClean="0">
                <a:solidFill>
                  <a:srgbClr val="1C476A"/>
                </a:solidFill>
              </a:rPr>
              <a:t>Комбіновані  заклади</a:t>
            </a:r>
            <a:r>
              <a:rPr lang="uk-UA" b="1" i="1" dirty="0" smtClean="0">
                <a:solidFill>
                  <a:srgbClr val="1C476A"/>
                </a:solidFill>
              </a:rPr>
              <a:t> </a:t>
            </a:r>
            <a:endParaRPr lang="uk-UA" b="1" dirty="0">
              <a:solidFill>
                <a:srgbClr val="1C476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3528392"/>
          </a:xfrm>
        </p:spPr>
        <p:txBody>
          <a:bodyPr>
            <a:normAutofit/>
          </a:bodyPr>
          <a:lstStyle/>
          <a:p>
            <a:r>
              <a:rPr lang="uk-UA" i="1" dirty="0" smtClean="0"/>
              <a:t>– </a:t>
            </a:r>
            <a:r>
              <a:rPr lang="uk-UA" dirty="0" smtClean="0"/>
              <a:t>це  об'єднання декількох закладів різних типів в одній </a:t>
            </a:r>
            <a:r>
              <a:rPr lang="uk-UA" dirty="0" smtClean="0"/>
              <a:t>будівлі</a:t>
            </a:r>
            <a:r>
              <a:rPr lang="uk-UA" dirty="0" smtClean="0"/>
              <a:t>:</a:t>
            </a:r>
          </a:p>
          <a:p>
            <a:r>
              <a:rPr lang="uk-UA" dirty="0" smtClean="0"/>
              <a:t> кафе-бар </a:t>
            </a:r>
          </a:p>
          <a:p>
            <a:r>
              <a:rPr lang="uk-UA" dirty="0" smtClean="0"/>
              <a:t>ресторан-нічний клуб</a:t>
            </a:r>
            <a:endParaRPr lang="uk-UA" dirty="0" smtClean="0"/>
          </a:p>
          <a:p>
            <a:r>
              <a:rPr lang="uk-UA" dirty="0" smtClean="0"/>
              <a:t>ресторан-бар </a:t>
            </a:r>
            <a:r>
              <a:rPr lang="uk-UA" dirty="0" smtClean="0"/>
              <a:t>тощо</a:t>
            </a:r>
            <a:r>
              <a:rPr lang="uk-UA" dirty="0" smtClean="0"/>
              <a:t>.  </a:t>
            </a:r>
          </a:p>
          <a:p>
            <a:r>
              <a:rPr lang="uk-UA" dirty="0" smtClean="0"/>
              <a:t> </a:t>
            </a:r>
          </a:p>
          <a:p>
            <a:endParaRPr lang="uk-UA" dirty="0"/>
          </a:p>
        </p:txBody>
      </p:sp>
      <p:pic>
        <p:nvPicPr>
          <p:cNvPr id="11267" name="Picture 3" descr="C:\Users\user\Downloads\png-transparent-3d-puzzle-creative-people-white-business-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789040"/>
            <a:ext cx="2797324" cy="2797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1C476A"/>
                </a:solidFill>
              </a:rPr>
              <a:t>При визначенні типу підприємства враховують наступні  фактори</a:t>
            </a:r>
            <a:endParaRPr lang="uk-UA" dirty="0">
              <a:solidFill>
                <a:srgbClr val="1C476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ü"/>
            </a:pPr>
            <a:r>
              <a:rPr lang="uk-UA" b="1" i="1" dirty="0" smtClean="0">
                <a:solidFill>
                  <a:srgbClr val="265F8E"/>
                </a:solidFill>
              </a:rPr>
              <a:t>асортимент </a:t>
            </a:r>
            <a:r>
              <a:rPr lang="uk-UA" b="1" i="1" dirty="0" smtClean="0">
                <a:solidFill>
                  <a:srgbClr val="265F8E"/>
                </a:solidFill>
              </a:rPr>
              <a:t>продукції</a:t>
            </a:r>
            <a:r>
              <a:rPr lang="uk-UA" dirty="0" smtClean="0"/>
              <a:t>, що реалізується, різноманітність та складність приготування;</a:t>
            </a:r>
          </a:p>
          <a:p>
            <a:pPr lvl="1"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b="1" i="1" dirty="0" smtClean="0">
                <a:solidFill>
                  <a:srgbClr val="265F8E"/>
                </a:solidFill>
              </a:rPr>
              <a:t>технічне оснащення </a:t>
            </a:r>
            <a:r>
              <a:rPr lang="uk-UA" dirty="0" smtClean="0"/>
              <a:t>(матеріальна база, інженерно-технічне оснащення і обладнання, склад приміщень, архітектурно-планове рішення, тощо);</a:t>
            </a:r>
          </a:p>
          <a:p>
            <a:pPr lvl="1">
              <a:buFont typeface="Wingdings" pitchFamily="2" charset="2"/>
              <a:buChar char="ü"/>
            </a:pPr>
            <a:r>
              <a:rPr lang="uk-UA" b="1" i="1" dirty="0" smtClean="0">
                <a:solidFill>
                  <a:srgbClr val="265F8E"/>
                </a:solidFill>
              </a:rPr>
              <a:t>методи обслуговування</a:t>
            </a:r>
            <a:r>
              <a:rPr lang="uk-UA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uk-UA" b="1" i="1" dirty="0" smtClean="0">
                <a:solidFill>
                  <a:srgbClr val="265F8E"/>
                </a:solidFill>
              </a:rPr>
              <a:t>кваліфікація персоналу</a:t>
            </a:r>
            <a:r>
              <a:rPr lang="uk-UA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uk-UA" b="1" i="1" dirty="0" smtClean="0">
                <a:solidFill>
                  <a:srgbClr val="265F8E"/>
                </a:solidFill>
              </a:rPr>
              <a:t>якість обслуговування </a:t>
            </a:r>
            <a:r>
              <a:rPr lang="uk-UA" dirty="0" smtClean="0"/>
              <a:t>(комфортність, етика спілкування тощо);</a:t>
            </a:r>
          </a:p>
          <a:p>
            <a:pPr lvl="1">
              <a:buFont typeface="Wingdings" pitchFamily="2" charset="2"/>
              <a:buChar char="ü"/>
            </a:pPr>
            <a:r>
              <a:rPr lang="uk-UA" b="1" i="1" dirty="0" smtClean="0">
                <a:solidFill>
                  <a:srgbClr val="265F8E"/>
                </a:solidFill>
              </a:rPr>
              <a:t>види послуг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 fontScale="90000"/>
          </a:bodyPr>
          <a:lstStyle/>
          <a:p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/>
            </a:r>
            <a:br>
              <a:rPr lang="uk-UA" sz="3100" b="1" i="1" dirty="0" smtClean="0">
                <a:solidFill>
                  <a:schemeClr val="tx1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844824"/>
            <a:ext cx="8291264" cy="4609984"/>
          </a:xfrm>
        </p:spPr>
        <p:txBody>
          <a:bodyPr>
            <a:normAutofit fontScale="85000" lnSpcReduction="10000"/>
          </a:bodyPr>
          <a:lstStyle/>
          <a:p>
            <a:r>
              <a:rPr lang="uk-UA" sz="3200" b="1" i="1" dirty="0" smtClean="0">
                <a:solidFill>
                  <a:srgbClr val="265F8E"/>
                </a:solidFill>
              </a:rPr>
              <a:t>Ресторан – найбільш комфортабельне підприємство ресторанного господарства, в якому організація харчування поєднана з організацією відпочинку. </a:t>
            </a:r>
            <a:endParaRPr lang="uk-UA" dirty="0" smtClean="0"/>
          </a:p>
          <a:p>
            <a:endParaRPr lang="uk-UA" dirty="0" smtClean="0"/>
          </a:p>
          <a:p>
            <a:r>
              <a:rPr lang="uk-UA" b="1" i="1" dirty="0" smtClean="0"/>
              <a:t>Ресторан </a:t>
            </a:r>
            <a:r>
              <a:rPr lang="uk-UA" b="1" i="1" dirty="0" smtClean="0"/>
              <a:t>– це підприємство ресторанного господарства з широким асортиментом страв складного приготування, включаючи на замовлення і фірмові, вино-горілчані, кондитерські вироби,  з підвищеним рівнем обслуговування.</a:t>
            </a:r>
          </a:p>
          <a:p>
            <a:endParaRPr lang="uk-UA" dirty="0"/>
          </a:p>
        </p:txBody>
      </p:sp>
      <p:pic>
        <p:nvPicPr>
          <p:cNvPr id="5122" name="Picture 2" descr="C:\Users\user\Downloads\Без названия (22).jpg"/>
          <p:cNvPicPr>
            <a:picLocks noChangeAspect="1" noChangeArrowheads="1"/>
          </p:cNvPicPr>
          <p:nvPr/>
        </p:nvPicPr>
        <p:blipFill>
          <a:blip r:embed="rId2" cstate="print"/>
          <a:srcRect t="19760" b="23120"/>
          <a:stretch>
            <a:fillRect/>
          </a:stretch>
        </p:blipFill>
        <p:spPr bwMode="auto">
          <a:xfrm>
            <a:off x="6876256" y="980728"/>
            <a:ext cx="2017059" cy="115212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1520" y="404664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</a:rPr>
              <a:t>2. Характеристика основних типів закладів ресторанного господарства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265F8E"/>
                </a:solidFill>
              </a:rPr>
              <a:t>Ресторан</a:t>
            </a:r>
            <a:endParaRPr lang="uk-UA" sz="4800" b="1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412777"/>
            <a:ext cx="4100264" cy="48356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3800" b="1" dirty="0" smtClean="0">
                <a:solidFill>
                  <a:srgbClr val="265F8E"/>
                </a:solidFill>
              </a:rPr>
              <a:t>Ресторани </a:t>
            </a:r>
            <a:r>
              <a:rPr lang="uk-UA" sz="3800" b="1" dirty="0" smtClean="0">
                <a:solidFill>
                  <a:srgbClr val="265F8E"/>
                </a:solidFill>
              </a:rPr>
              <a:t>розміщують на</a:t>
            </a:r>
            <a:r>
              <a:rPr lang="uk-UA" sz="3400" b="1" dirty="0" smtClean="0">
                <a:solidFill>
                  <a:srgbClr val="265F8E"/>
                </a:solidFill>
              </a:rPr>
              <a:t>:</a:t>
            </a:r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центральних вулицях,</a:t>
            </a:r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залізничних </a:t>
            </a:r>
            <a:r>
              <a:rPr lang="uk-UA" sz="3400" b="1" dirty="0" smtClean="0"/>
              <a:t>вокзалах, автовокзалах, </a:t>
            </a:r>
            <a:endParaRPr lang="uk-UA" sz="3400" b="1" dirty="0" smtClean="0"/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аеропортах</a:t>
            </a:r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при готелях</a:t>
            </a:r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в </a:t>
            </a:r>
            <a:r>
              <a:rPr lang="uk-UA" sz="3400" b="1" dirty="0" smtClean="0"/>
              <a:t>місцях масового відпочинку: </a:t>
            </a:r>
            <a:r>
              <a:rPr lang="uk-UA" sz="3400" b="1" dirty="0" smtClean="0"/>
              <a:t>парках, садах</a:t>
            </a:r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приміських </a:t>
            </a:r>
            <a:r>
              <a:rPr lang="uk-UA" sz="3400" b="1" dirty="0" smtClean="0"/>
              <a:t>зонах, </a:t>
            </a:r>
            <a:endParaRPr lang="uk-UA" sz="3400" b="1" dirty="0" smtClean="0"/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в </a:t>
            </a:r>
            <a:r>
              <a:rPr lang="uk-UA" sz="3400" b="1" dirty="0" smtClean="0"/>
              <a:t>місцях, </a:t>
            </a:r>
            <a:r>
              <a:rPr lang="uk-UA" sz="3400" b="1" dirty="0" smtClean="0"/>
              <a:t>де </a:t>
            </a:r>
            <a:r>
              <a:rPr lang="uk-UA" sz="3400" b="1" dirty="0" smtClean="0"/>
              <a:t>знаходься історичні та архітектурні </a:t>
            </a:r>
            <a:r>
              <a:rPr lang="uk-UA" sz="3400" b="1" dirty="0" smtClean="0"/>
              <a:t>пам’ятники</a:t>
            </a:r>
          </a:p>
          <a:p>
            <a:pPr marL="578358" indent="-514350">
              <a:buFont typeface="Wingdings" pitchFamily="2" charset="2"/>
              <a:buChar char="ü"/>
            </a:pPr>
            <a:r>
              <a:rPr lang="uk-UA" sz="3400" b="1" dirty="0" smtClean="0"/>
              <a:t>тощо.</a:t>
            </a:r>
          </a:p>
          <a:p>
            <a:pPr marL="578358" indent="-514350">
              <a:buFont typeface="Wingdings" pitchFamily="2" charset="2"/>
              <a:buChar char="ü"/>
            </a:pPr>
            <a:endParaRPr lang="uk-UA" sz="3400" b="1" dirty="0" smtClean="0"/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484785"/>
            <a:ext cx="3970784" cy="28083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 smtClean="0">
                <a:solidFill>
                  <a:srgbClr val="265F8E"/>
                </a:solidFill>
              </a:rPr>
              <a:t>Ресторани</a:t>
            </a:r>
            <a:r>
              <a:rPr lang="ru-RU" sz="2400" b="1" dirty="0" smtClean="0">
                <a:solidFill>
                  <a:srgbClr val="265F8E"/>
                </a:solidFill>
              </a:rPr>
              <a:t> </a:t>
            </a:r>
            <a:r>
              <a:rPr lang="ru-RU" sz="2400" b="1" dirty="0" err="1" smtClean="0">
                <a:solidFill>
                  <a:srgbClr val="265F8E"/>
                </a:solidFill>
              </a:rPr>
              <a:t>можуть</a:t>
            </a:r>
            <a:r>
              <a:rPr lang="ru-RU" sz="2400" b="1" dirty="0" smtClean="0">
                <a:solidFill>
                  <a:srgbClr val="265F8E"/>
                </a:solidFill>
              </a:rPr>
              <a:t> бути</a:t>
            </a:r>
            <a:r>
              <a:rPr lang="ru-RU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err="1" smtClean="0"/>
              <a:t>повносервісними</a:t>
            </a:r>
            <a:endParaRPr lang="ru-RU" sz="24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i="1" dirty="0" err="1" smtClean="0">
                <a:latin typeface="+mj-lt"/>
              </a:rPr>
              <a:t>спеціалізованими</a:t>
            </a:r>
            <a:r>
              <a:rPr lang="ru-RU" sz="2400" b="1" i="1" dirty="0" smtClean="0">
                <a:latin typeface="+mj-lt"/>
              </a:rPr>
              <a:t>:</a:t>
            </a:r>
          </a:p>
          <a:p>
            <a:pPr>
              <a:buFontTx/>
              <a:buChar char="-"/>
            </a:pPr>
            <a:r>
              <a:rPr lang="ru-RU" sz="2000" b="1" i="1" dirty="0" err="1" smtClean="0">
                <a:latin typeface="+mj-lt"/>
              </a:rPr>
              <a:t>рибний</a:t>
            </a:r>
            <a:r>
              <a:rPr lang="ru-RU" sz="2000" b="1" i="1" dirty="0" smtClean="0">
                <a:latin typeface="+mj-lt"/>
              </a:rPr>
              <a:t> ресторан,</a:t>
            </a:r>
          </a:p>
          <a:p>
            <a:pPr>
              <a:buFontTx/>
              <a:buChar char="-"/>
            </a:pPr>
            <a:r>
              <a:rPr lang="ru-RU" sz="2000" b="1" i="1" dirty="0" smtClean="0">
                <a:latin typeface="+mj-lt"/>
              </a:rPr>
              <a:t>ресторан </a:t>
            </a:r>
            <a:r>
              <a:rPr lang="ru-RU" sz="2000" b="1" i="1" dirty="0" err="1" smtClean="0">
                <a:latin typeface="+mj-lt"/>
              </a:rPr>
              <a:t>національної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ru-RU" sz="2000" b="1" i="1" dirty="0" err="1" smtClean="0">
                <a:latin typeface="+mj-lt"/>
              </a:rPr>
              <a:t>кухні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ru-RU" sz="2000" b="1" i="1" dirty="0" err="1" smtClean="0">
                <a:latin typeface="+mj-lt"/>
              </a:rPr>
              <a:t>тощо</a:t>
            </a:r>
            <a:r>
              <a:rPr lang="ru-RU" sz="2000" b="1" i="1" dirty="0" smtClean="0">
                <a:latin typeface="+mj-lt"/>
              </a:rPr>
              <a:t>.</a:t>
            </a:r>
            <a:endParaRPr lang="uk-UA" sz="2000" b="1" i="1" dirty="0">
              <a:latin typeface="+mj-lt"/>
            </a:endParaRPr>
          </a:p>
        </p:txBody>
      </p:sp>
      <p:pic>
        <p:nvPicPr>
          <p:cNvPr id="12290" name="Picture 2" descr="C:\Users\user\Downloads\люди-официант-клиент-маленький-3d-рисунок_csp3688224.jpg"/>
          <p:cNvPicPr>
            <a:picLocks noChangeAspect="1" noChangeArrowheads="1"/>
          </p:cNvPicPr>
          <p:nvPr/>
        </p:nvPicPr>
        <p:blipFill>
          <a:blip r:embed="rId2" cstate="print"/>
          <a:srcRect b="9803"/>
          <a:stretch>
            <a:fillRect/>
          </a:stretch>
        </p:blipFill>
        <p:spPr bwMode="auto">
          <a:xfrm>
            <a:off x="5724128" y="4221088"/>
            <a:ext cx="2592288" cy="223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937370"/>
          </a:xfrm>
        </p:spPr>
        <p:txBody>
          <a:bodyPr>
            <a:normAutofit/>
          </a:bodyPr>
          <a:lstStyle/>
          <a:p>
            <a:r>
              <a:rPr lang="uk-UA" sz="2700" b="1" i="1" dirty="0" smtClean="0">
                <a:solidFill>
                  <a:srgbClr val="265F8E"/>
                </a:solidFill>
              </a:rPr>
              <a:t>Бар – спеціалізоване підприємство з </a:t>
            </a:r>
            <a:r>
              <a:rPr lang="uk-UA" sz="2700" b="1" i="1" dirty="0" err="1" smtClean="0">
                <a:solidFill>
                  <a:srgbClr val="265F8E"/>
                </a:solidFill>
              </a:rPr>
              <a:t>барною</a:t>
            </a:r>
            <a:r>
              <a:rPr lang="uk-UA" sz="2700" b="1" i="1" dirty="0" smtClean="0">
                <a:solidFill>
                  <a:srgbClr val="265F8E"/>
                </a:solidFill>
              </a:rPr>
              <a:t> стійкою, призначене для приготування та реалізації змішаних напоїв в широкому асортименті та організації відпочинку</a:t>
            </a:r>
            <a:r>
              <a:rPr lang="uk-UA" sz="2700" b="1" i="1" dirty="0" smtClean="0">
                <a:solidFill>
                  <a:srgbClr val="265F8E"/>
                </a:solidFill>
              </a:rPr>
              <a:t>.</a:t>
            </a:r>
            <a:endParaRPr lang="uk-UA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4043536"/>
          </a:xfrm>
        </p:spPr>
        <p:txBody>
          <a:bodyPr>
            <a:normAutofit fontScale="85000" lnSpcReduction="20000"/>
          </a:bodyPr>
          <a:lstStyle/>
          <a:p>
            <a:r>
              <a:rPr lang="uk-UA" sz="3300" b="1" u="sng" dirty="0" smtClean="0">
                <a:solidFill>
                  <a:srgbClr val="265F8E"/>
                </a:solidFill>
              </a:rPr>
              <a:t>Бари розміщують </a:t>
            </a:r>
            <a:r>
              <a:rPr lang="uk-UA" sz="3300" dirty="0" smtClean="0"/>
              <a:t>в адміністративно-культурних і торгових центрах, в мікрорайонах, при ресторанах, кафе, готелях.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8064" y="2276872"/>
            <a:ext cx="3538736" cy="39715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u="sng" dirty="0" smtClean="0">
                <a:solidFill>
                  <a:srgbClr val="265F8E"/>
                </a:solidFill>
              </a:rPr>
              <a:t>Бари </a:t>
            </a:r>
            <a:r>
              <a:rPr lang="uk-UA" b="1" u="sng" dirty="0" smtClean="0">
                <a:solidFill>
                  <a:srgbClr val="265F8E"/>
                </a:solidFill>
              </a:rPr>
              <a:t>поділяють на: </a:t>
            </a:r>
            <a:endParaRPr lang="uk-UA" b="1" u="sng" dirty="0" smtClean="0">
              <a:solidFill>
                <a:srgbClr val="265F8E"/>
              </a:solidFill>
            </a:endParaRPr>
          </a:p>
          <a:p>
            <a:r>
              <a:rPr lang="uk-UA" b="1" dirty="0" smtClean="0"/>
              <a:t>пивні</a:t>
            </a:r>
            <a:r>
              <a:rPr lang="uk-UA" b="1" dirty="0" smtClean="0"/>
              <a:t>, </a:t>
            </a:r>
            <a:endParaRPr lang="uk-UA" b="1" dirty="0" smtClean="0"/>
          </a:p>
          <a:p>
            <a:r>
              <a:rPr lang="uk-UA" b="1" dirty="0" smtClean="0"/>
              <a:t>винні</a:t>
            </a:r>
            <a:r>
              <a:rPr lang="uk-UA" b="1" dirty="0" smtClean="0"/>
              <a:t>, </a:t>
            </a:r>
            <a:endParaRPr lang="uk-UA" b="1" dirty="0" smtClean="0"/>
          </a:p>
          <a:p>
            <a:r>
              <a:rPr lang="uk-UA" b="1" dirty="0" smtClean="0"/>
              <a:t>молочні</a:t>
            </a:r>
            <a:r>
              <a:rPr lang="uk-UA" b="1" dirty="0" smtClean="0"/>
              <a:t>, </a:t>
            </a:r>
            <a:endParaRPr lang="uk-UA" b="1" dirty="0" smtClean="0"/>
          </a:p>
          <a:p>
            <a:r>
              <a:rPr lang="uk-UA" b="1" dirty="0" smtClean="0"/>
              <a:t>гриль-бари,</a:t>
            </a:r>
          </a:p>
          <a:p>
            <a:r>
              <a:rPr lang="uk-UA" b="1" dirty="0" smtClean="0"/>
              <a:t>пивні бари,</a:t>
            </a:r>
          </a:p>
          <a:p>
            <a:r>
              <a:rPr lang="uk-UA" b="1" dirty="0" smtClean="0"/>
              <a:t>диско-бари,</a:t>
            </a:r>
          </a:p>
          <a:p>
            <a:r>
              <a:rPr lang="uk-UA" b="1" dirty="0" smtClean="0"/>
              <a:t>салатні, вітамінні бари,</a:t>
            </a:r>
          </a:p>
          <a:p>
            <a:r>
              <a:rPr lang="uk-UA" b="1" dirty="0" smtClean="0"/>
              <a:t>коктейль-холи</a:t>
            </a:r>
            <a:r>
              <a:rPr lang="uk-UA" b="1" dirty="0" smtClean="0"/>
              <a:t>, коктейль-бари, </a:t>
            </a:r>
            <a:r>
              <a:rPr lang="uk-UA" b="1" dirty="0" err="1" smtClean="0"/>
              <a:t>снек-бари</a:t>
            </a:r>
            <a:r>
              <a:rPr lang="uk-UA" b="1" dirty="0" smtClean="0"/>
              <a:t> та ін.</a:t>
            </a:r>
          </a:p>
          <a:p>
            <a:endParaRPr lang="uk-UA" dirty="0"/>
          </a:p>
        </p:txBody>
      </p:sp>
      <p:pic>
        <p:nvPicPr>
          <p:cNvPr id="4098" name="Picture 2" descr="C:\Users\user\Downloads\Без названия (21).jpg"/>
          <p:cNvPicPr>
            <a:picLocks noChangeAspect="1" noChangeArrowheads="1"/>
          </p:cNvPicPr>
          <p:nvPr/>
        </p:nvPicPr>
        <p:blipFill>
          <a:blip r:embed="rId2" cstate="print"/>
          <a:srcRect t="23520" b="19361"/>
          <a:stretch>
            <a:fillRect/>
          </a:stretch>
        </p:blipFill>
        <p:spPr bwMode="auto">
          <a:xfrm>
            <a:off x="2411760" y="4869160"/>
            <a:ext cx="2773456" cy="1584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985176" cy="1656184"/>
          </a:xfrm>
        </p:spPr>
        <p:txBody>
          <a:bodyPr>
            <a:noAutofit/>
          </a:bodyPr>
          <a:lstStyle/>
          <a:p>
            <a:r>
              <a:rPr lang="uk-UA" sz="2800" b="1" i="1" dirty="0" smtClean="0">
                <a:solidFill>
                  <a:srgbClr val="265F8E"/>
                </a:solidFill>
              </a:rPr>
              <a:t>Кафе </a:t>
            </a:r>
            <a:r>
              <a:rPr lang="uk-UA" sz="2800" b="1" i="1" dirty="0" smtClean="0">
                <a:solidFill>
                  <a:srgbClr val="265F8E"/>
                </a:solidFill>
              </a:rPr>
              <a:t>– </a:t>
            </a:r>
            <a:r>
              <a:rPr lang="uk-UA" sz="2800" i="1" dirty="0" smtClean="0">
                <a:solidFill>
                  <a:srgbClr val="265F8E"/>
                </a:solidFill>
              </a:rPr>
              <a:t>підприємство ресторанного господарства, призначене для відпочинку відвідувачів з обмеженим асортиментом </a:t>
            </a:r>
            <a:r>
              <a:rPr lang="uk-UA" sz="2800" i="1" dirty="0" smtClean="0">
                <a:solidFill>
                  <a:srgbClr val="265F8E"/>
                </a:solidFill>
              </a:rPr>
              <a:t>продукції  </a:t>
            </a:r>
            <a:endParaRPr lang="uk-UA" sz="2800" dirty="0">
              <a:solidFill>
                <a:srgbClr val="265F8E"/>
              </a:solidFill>
            </a:endParaRPr>
          </a:p>
        </p:txBody>
      </p:sp>
      <p:pic>
        <p:nvPicPr>
          <p:cNvPr id="3074" name="Picture 2" descr="C:\Users\user\Downloads\Без названия.png"/>
          <p:cNvPicPr>
            <a:picLocks noChangeAspect="1" noChangeArrowheads="1"/>
          </p:cNvPicPr>
          <p:nvPr/>
        </p:nvPicPr>
        <p:blipFill>
          <a:blip r:embed="rId2" cstate="print"/>
          <a:srcRect t="19390" b="35415"/>
          <a:stretch>
            <a:fillRect/>
          </a:stretch>
        </p:blipFill>
        <p:spPr bwMode="auto">
          <a:xfrm>
            <a:off x="5004048" y="5445224"/>
            <a:ext cx="3558886" cy="108012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3168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>
                <a:solidFill>
                  <a:srgbClr val="265F8E"/>
                </a:solidFill>
              </a:rPr>
              <a:t>Види кафе:</a:t>
            </a:r>
          </a:p>
          <a:p>
            <a:r>
              <a:rPr lang="uk-UA" dirty="0" smtClean="0"/>
              <a:t>загального типу</a:t>
            </a:r>
          </a:p>
          <a:p>
            <a:r>
              <a:rPr lang="uk-UA" dirty="0" smtClean="0"/>
              <a:t>кафе-кондитерська</a:t>
            </a:r>
          </a:p>
          <a:p>
            <a:r>
              <a:rPr lang="uk-UA" dirty="0" smtClean="0"/>
              <a:t>Кафе-пекарня</a:t>
            </a:r>
          </a:p>
          <a:p>
            <a:r>
              <a:rPr lang="uk-UA" dirty="0" smtClean="0"/>
              <a:t>кафе-морозиво</a:t>
            </a:r>
          </a:p>
          <a:p>
            <a:r>
              <a:rPr lang="uk-UA" dirty="0" smtClean="0"/>
              <a:t>кафе-кава (кав’ярня) та ін.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399032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rgbClr val="265F8E"/>
                </a:solidFill>
              </a:rPr>
              <a:t>Їдальня – загальнодоступне або те, що обслуговує певний контингент відвідувачів, підприємство ресторанного господарства, яке виготовляє і реалізує страви</a:t>
            </a:r>
            <a:r>
              <a:rPr lang="uk-UA" sz="2800" i="1" dirty="0" smtClean="0">
                <a:solidFill>
                  <a:srgbClr val="265F8E"/>
                </a:solidFill>
              </a:rPr>
              <a:t>.</a:t>
            </a:r>
            <a:endParaRPr lang="uk-UA" sz="2800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u="sng" dirty="0" smtClean="0"/>
              <a:t>П</a:t>
            </a:r>
            <a:r>
              <a:rPr lang="uk-UA" u="sng" dirty="0" smtClean="0"/>
              <a:t>о </a:t>
            </a:r>
            <a:r>
              <a:rPr lang="uk-UA" u="sng" dirty="0" smtClean="0"/>
              <a:t>асортименту продукції, що </a:t>
            </a:r>
            <a:r>
              <a:rPr lang="uk-UA" u="sng" dirty="0" smtClean="0"/>
              <a:t>реалізуються:</a:t>
            </a:r>
          </a:p>
          <a:p>
            <a:r>
              <a:rPr lang="uk-UA" dirty="0" smtClean="0"/>
              <a:t> </a:t>
            </a:r>
            <a:r>
              <a:rPr lang="uk-UA" dirty="0" smtClean="0"/>
              <a:t>– загального типу і дієтичні;</a:t>
            </a:r>
          </a:p>
          <a:p>
            <a:pPr lvl="0"/>
            <a:r>
              <a:rPr lang="uk-UA" dirty="0" smtClean="0"/>
              <a:t> </a:t>
            </a:r>
            <a:r>
              <a:rPr lang="uk-UA" u="sng" dirty="0" smtClean="0"/>
              <a:t>По </a:t>
            </a:r>
            <a:r>
              <a:rPr lang="uk-UA" u="sng" dirty="0" smtClean="0"/>
              <a:t>контингенту відвідувачів: </a:t>
            </a:r>
            <a:endParaRPr lang="uk-UA" u="sng" dirty="0" smtClean="0"/>
          </a:p>
          <a:p>
            <a:pPr lvl="0"/>
            <a:r>
              <a:rPr lang="uk-UA" dirty="0" smtClean="0"/>
              <a:t>шкільна</a:t>
            </a:r>
            <a:r>
              <a:rPr lang="uk-UA" dirty="0" smtClean="0"/>
              <a:t>, </a:t>
            </a:r>
            <a:r>
              <a:rPr lang="uk-UA" dirty="0" smtClean="0"/>
              <a:t>студентська, робітнича.</a:t>
            </a:r>
            <a:endParaRPr lang="uk-UA" dirty="0" smtClean="0"/>
          </a:p>
          <a:p>
            <a:pPr lvl="0"/>
            <a:r>
              <a:rPr lang="uk-UA" dirty="0" smtClean="0"/>
              <a:t> </a:t>
            </a:r>
            <a:r>
              <a:rPr lang="uk-UA" u="sng" dirty="0" smtClean="0"/>
              <a:t>По </a:t>
            </a:r>
            <a:r>
              <a:rPr lang="uk-UA" u="sng" dirty="0" smtClean="0"/>
              <a:t>місцю розміщення </a:t>
            </a:r>
            <a:r>
              <a:rPr lang="uk-UA" dirty="0" smtClean="0"/>
              <a:t>– загальнодоступна, по місцю навчання, роботи.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 smtClean="0">
                <a:solidFill>
                  <a:srgbClr val="265F8E"/>
                </a:solidFill>
              </a:rPr>
              <a:t/>
            </a:r>
            <a:br>
              <a:rPr lang="uk-UA" sz="3600" b="1" i="1" dirty="0" smtClean="0">
                <a:solidFill>
                  <a:srgbClr val="265F8E"/>
                </a:solidFill>
              </a:rPr>
            </a:br>
            <a:r>
              <a:rPr lang="uk-UA" sz="3600" b="1" i="1" dirty="0" smtClean="0">
                <a:solidFill>
                  <a:srgbClr val="265F8E"/>
                </a:solidFill>
              </a:rPr>
              <a:t>Закусочна </a:t>
            </a:r>
            <a:r>
              <a:rPr lang="uk-UA" sz="3600" i="1" dirty="0" smtClean="0">
                <a:solidFill>
                  <a:srgbClr val="265F8E"/>
                </a:solidFill>
              </a:rPr>
              <a:t>– підприємство із обмеженим асортиментом страв нескладного приготування.</a:t>
            </a:r>
            <a:r>
              <a:rPr lang="uk-UA" sz="3600" dirty="0" smtClean="0">
                <a:solidFill>
                  <a:srgbClr val="265F8E"/>
                </a:solidFill>
              </a:rPr>
              <a:t/>
            </a:r>
            <a:br>
              <a:rPr lang="uk-UA" sz="3600" dirty="0" smtClean="0">
                <a:solidFill>
                  <a:srgbClr val="265F8E"/>
                </a:solidFill>
              </a:rPr>
            </a:br>
            <a:endParaRPr lang="uk-UA" sz="3600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2232248"/>
          </a:xfrm>
        </p:spPr>
        <p:txBody>
          <a:bodyPr/>
          <a:lstStyle/>
          <a:p>
            <a:r>
              <a:rPr lang="uk-UA" dirty="0" smtClean="0"/>
              <a:t>Є </a:t>
            </a:r>
            <a:r>
              <a:rPr lang="uk-UA" dirty="0" smtClean="0"/>
              <a:t>загального типу і спеціалізовані (пельменна, </a:t>
            </a:r>
            <a:r>
              <a:rPr lang="uk-UA" dirty="0" err="1" smtClean="0"/>
              <a:t>піцерія</a:t>
            </a:r>
            <a:r>
              <a:rPr lang="uk-UA" dirty="0" smtClean="0"/>
              <a:t>, пиріжкова та </a:t>
            </a:r>
            <a:r>
              <a:rPr lang="uk-UA" dirty="0" err="1" smtClean="0"/>
              <a:t>ін</a:t>
            </a:r>
            <a:r>
              <a:rPr lang="uk-UA" dirty="0" smtClean="0"/>
              <a:t>).  </a:t>
            </a:r>
          </a:p>
          <a:p>
            <a:r>
              <a:rPr lang="uk-UA" dirty="0" smtClean="0"/>
              <a:t>Відвідувачі </a:t>
            </a:r>
            <a:r>
              <a:rPr lang="uk-UA" dirty="0" smtClean="0"/>
              <a:t>можуть приймати їжу сидячи і стоячи.</a:t>
            </a:r>
          </a:p>
          <a:p>
            <a:endParaRPr lang="uk-UA" dirty="0"/>
          </a:p>
        </p:txBody>
      </p:sp>
      <p:pic>
        <p:nvPicPr>
          <p:cNvPr id="13314" name="Picture 2" descr="C:\Users\user\Downloads\images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77072"/>
            <a:ext cx="2352675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9900592" y="908720"/>
            <a:ext cx="1296144" cy="7200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3672408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 smtClean="0">
                <a:solidFill>
                  <a:srgbClr val="265F8E"/>
                </a:solidFill>
              </a:rPr>
              <a:t>Буфет</a:t>
            </a:r>
            <a:r>
              <a:rPr lang="uk-UA" dirty="0" smtClean="0">
                <a:solidFill>
                  <a:srgbClr val="265F8E"/>
                </a:solidFill>
              </a:rPr>
              <a:t> </a:t>
            </a:r>
            <a:r>
              <a:rPr lang="uk-UA" dirty="0" smtClean="0"/>
              <a:t>– </a:t>
            </a:r>
            <a:r>
              <a:rPr lang="uk-UA" i="1" dirty="0" smtClean="0"/>
              <a:t>це заклад ресторанного господарства з обмеженим асортиментом готових страв і напоїв, розміщений у спеціально обладнаному приміщенні.</a:t>
            </a:r>
          </a:p>
          <a:p>
            <a:endParaRPr lang="uk-UA" i="1" dirty="0" smtClean="0"/>
          </a:p>
          <a:p>
            <a:pPr>
              <a:buNone/>
            </a:pPr>
            <a:r>
              <a:rPr lang="uk-UA" sz="3200" b="1" i="1" dirty="0" smtClean="0">
                <a:solidFill>
                  <a:srgbClr val="265F8E"/>
                </a:solidFill>
              </a:rPr>
              <a:t>Розташовують </a:t>
            </a:r>
            <a:r>
              <a:rPr lang="uk-UA" sz="3200" b="1" i="1" dirty="0" smtClean="0">
                <a:solidFill>
                  <a:srgbClr val="265F8E"/>
                </a:solidFill>
              </a:rPr>
              <a:t>у </a:t>
            </a:r>
            <a:r>
              <a:rPr lang="uk-UA" sz="3200" b="1" i="1" dirty="0" smtClean="0">
                <a:solidFill>
                  <a:srgbClr val="265F8E"/>
                </a:solidFill>
              </a:rPr>
              <a:t>приміщеннях залізничного, </a:t>
            </a:r>
            <a:r>
              <a:rPr lang="uk-UA" sz="3200" b="1" i="1" dirty="0" smtClean="0">
                <a:solidFill>
                  <a:srgbClr val="265F8E"/>
                </a:solidFill>
              </a:rPr>
              <a:t>  </a:t>
            </a:r>
            <a:r>
              <a:rPr lang="uk-UA" sz="3200" b="1" i="1" dirty="0" err="1" smtClean="0">
                <a:solidFill>
                  <a:srgbClr val="265F8E"/>
                </a:solidFill>
              </a:rPr>
              <a:t>авто-</a:t>
            </a:r>
            <a:r>
              <a:rPr lang="uk-UA" sz="3200" b="1" i="1" dirty="0" smtClean="0">
                <a:solidFill>
                  <a:srgbClr val="265F8E"/>
                </a:solidFill>
              </a:rPr>
              <a:t>, </a:t>
            </a:r>
            <a:r>
              <a:rPr lang="uk-UA" sz="3200" b="1" i="1" dirty="0" smtClean="0">
                <a:solidFill>
                  <a:srgbClr val="265F8E"/>
                </a:solidFill>
              </a:rPr>
              <a:t>аеровокзалів в навчальних закладах тощо.</a:t>
            </a:r>
            <a:endParaRPr lang="uk-UA" sz="3200" b="1" i="1" dirty="0" smtClean="0">
              <a:solidFill>
                <a:srgbClr val="265F8E"/>
              </a:solidFill>
            </a:endParaRP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933056"/>
            <a:ext cx="8064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rgbClr val="4D4D4D"/>
                </a:solidFill>
              </a:rPr>
              <a:t>Доставляють готову їжу, на місці в буфеті її </a:t>
            </a:r>
            <a:r>
              <a:rPr lang="uk-UA" sz="2000" b="1" i="1" dirty="0" err="1" smtClean="0">
                <a:solidFill>
                  <a:srgbClr val="4D4D4D"/>
                </a:solidFill>
              </a:rPr>
              <a:t>порціонують</a:t>
            </a:r>
            <a:r>
              <a:rPr lang="uk-UA" sz="2000" b="1" i="1" dirty="0" smtClean="0">
                <a:solidFill>
                  <a:srgbClr val="4D4D4D"/>
                </a:solidFill>
              </a:rPr>
              <a:t>, підігрівають та реалізують.</a:t>
            </a:r>
            <a:endParaRPr lang="uk-UA" sz="2000" b="1" i="1" dirty="0">
              <a:solidFill>
                <a:srgbClr val="4D4D4D"/>
              </a:solidFill>
            </a:endParaRPr>
          </a:p>
        </p:txBody>
      </p:sp>
      <p:pic>
        <p:nvPicPr>
          <p:cNvPr id="14338" name="Picture 2" descr="C:\Users\user\Downloads\клиент-и-официант-в-иллюстрации-вектора-кафе-мужские-женские-1665116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437112"/>
            <a:ext cx="2834738" cy="211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3816424"/>
          </a:xfrm>
        </p:spPr>
        <p:txBody>
          <a:bodyPr/>
          <a:lstStyle/>
          <a:p>
            <a:r>
              <a:rPr lang="uk-UA" b="1" i="1" dirty="0" err="1" smtClean="0">
                <a:solidFill>
                  <a:srgbClr val="1C476A"/>
                </a:solidFill>
              </a:rPr>
              <a:t>Фабрика-заготівельня</a:t>
            </a:r>
            <a:r>
              <a:rPr lang="uk-UA" b="1" i="1" dirty="0" smtClean="0">
                <a:solidFill>
                  <a:srgbClr val="1C476A"/>
                </a:solidFill>
              </a:rPr>
              <a:t> </a:t>
            </a:r>
            <a:r>
              <a:rPr lang="uk-UA" b="1" dirty="0" smtClean="0">
                <a:solidFill>
                  <a:srgbClr val="1C476A"/>
                </a:solidFill>
              </a:rPr>
              <a:t>– </a:t>
            </a:r>
            <a:r>
              <a:rPr lang="uk-UA" b="1" i="1" dirty="0" smtClean="0">
                <a:solidFill>
                  <a:srgbClr val="1C476A"/>
                </a:solidFill>
              </a:rPr>
              <a:t>це заклад ресторанного господарства, призначений для механізованого виробництва власної продукції та централізованого забезпечення нею інших закладів ресторанного господарства та об’єктів роздрібної торгівлі.</a:t>
            </a:r>
            <a:endParaRPr lang="uk-UA" b="1" dirty="0" smtClean="0">
              <a:solidFill>
                <a:srgbClr val="1C476A"/>
              </a:solidFill>
            </a:endParaRPr>
          </a:p>
          <a:p>
            <a:endParaRPr lang="uk-UA" dirty="0"/>
          </a:p>
        </p:txBody>
      </p:sp>
      <p:pic>
        <p:nvPicPr>
          <p:cNvPr id="15364" name="Picture 4" descr="C:\Users\user\Downloads\depositphotos_278925098-stock-illustration-presenting-non-veg-food-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005064"/>
            <a:ext cx="4275501" cy="25577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265F8E"/>
                </a:solidFill>
              </a:rPr>
              <a:t>ПЛАН</a:t>
            </a:r>
            <a:endParaRPr lang="uk-UA" sz="5400" b="1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898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1</a:t>
            </a:r>
            <a:r>
              <a:rPr lang="uk-UA" sz="3200" b="1" i="1" dirty="0" smtClean="0">
                <a:solidFill>
                  <a:srgbClr val="C00000"/>
                </a:solidFill>
              </a:rPr>
              <a:t>.  Класифікація закладів ресторанного </a:t>
            </a:r>
            <a:r>
              <a:rPr lang="uk-UA" sz="3200" b="1" i="1" dirty="0" smtClean="0">
                <a:solidFill>
                  <a:srgbClr val="C00000"/>
                </a:solidFill>
              </a:rPr>
              <a:t>господарства.</a:t>
            </a:r>
          </a:p>
          <a:p>
            <a:pPr>
              <a:buNone/>
            </a:pPr>
            <a:r>
              <a:rPr lang="uk-UA" sz="3200" b="1" i="1" dirty="0" smtClean="0">
                <a:solidFill>
                  <a:srgbClr val="C00000"/>
                </a:solidFill>
              </a:rPr>
              <a:t>2. Характеристика основних типів закладів </a:t>
            </a:r>
            <a:r>
              <a:rPr lang="uk-UA" sz="3200" b="1" i="1" dirty="0" smtClean="0">
                <a:solidFill>
                  <a:srgbClr val="C00000"/>
                </a:solidFill>
              </a:rPr>
              <a:t> РГ.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C00000"/>
                </a:solidFill>
              </a:rPr>
              <a:t>3. Класи закладів ресторанного </a:t>
            </a:r>
            <a:r>
              <a:rPr lang="uk-UA" sz="3200" b="1" dirty="0" smtClean="0">
                <a:solidFill>
                  <a:srgbClr val="C00000"/>
                </a:solidFill>
              </a:rPr>
              <a:t>господарства.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C00000"/>
                </a:solidFill>
              </a:rPr>
              <a:t>4. Вимоги до закладів </a:t>
            </a:r>
            <a:r>
              <a:rPr lang="uk-UA" sz="3200" b="1" dirty="0" smtClean="0">
                <a:solidFill>
                  <a:srgbClr val="C00000"/>
                </a:solidFill>
              </a:rPr>
              <a:t>РГ.</a:t>
            </a:r>
            <a:r>
              <a:rPr lang="uk-UA" sz="3200" dirty="0" smtClean="0">
                <a:solidFill>
                  <a:srgbClr val="C00000"/>
                </a:solidFill>
              </a:rPr>
              <a:t/>
            </a:r>
            <a:br>
              <a:rPr lang="uk-UA" sz="3200" dirty="0" smtClean="0">
                <a:solidFill>
                  <a:srgbClr val="C00000"/>
                </a:solidFill>
              </a:rPr>
            </a:br>
            <a:endParaRPr lang="uk-UA" sz="3200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3816424"/>
          </a:xfrm>
        </p:spPr>
        <p:txBody>
          <a:bodyPr>
            <a:normAutofit lnSpcReduction="10000"/>
          </a:bodyPr>
          <a:lstStyle/>
          <a:p>
            <a:r>
              <a:rPr lang="uk-UA" sz="4400" b="1" i="1" dirty="0" smtClean="0">
                <a:solidFill>
                  <a:srgbClr val="265F8E"/>
                </a:solidFill>
              </a:rPr>
              <a:t>Фабрика-кухн</a:t>
            </a:r>
            <a:r>
              <a:rPr lang="uk-UA" b="1" i="1" dirty="0" smtClean="0">
                <a:solidFill>
                  <a:srgbClr val="1C476A"/>
                </a:solidFill>
              </a:rPr>
              <a:t>я – це заклад ресторанного господарства, призначений для централізованого приготування і постачання готової їжі для споживання у різних місцях: у авіакомпаніях, у пунктах «їжа на колесах», буфетах, закладах швидкого обслуговування тощо.</a:t>
            </a:r>
            <a:endParaRPr lang="uk-UA" b="1" dirty="0" smtClean="0">
              <a:solidFill>
                <a:srgbClr val="1C476A"/>
              </a:solidFill>
            </a:endParaRPr>
          </a:p>
          <a:p>
            <a:endParaRPr lang="uk-UA" dirty="0"/>
          </a:p>
        </p:txBody>
      </p:sp>
      <p:pic>
        <p:nvPicPr>
          <p:cNvPr id="4" name="Picture 3" descr="C:\Users\user\Downloads\Без названия (23).jpg"/>
          <p:cNvPicPr>
            <a:picLocks noChangeAspect="1" noChangeArrowheads="1"/>
          </p:cNvPicPr>
          <p:nvPr/>
        </p:nvPicPr>
        <p:blipFill>
          <a:blip r:embed="rId2" cstate="print"/>
          <a:srcRect t="15432"/>
          <a:stretch>
            <a:fillRect/>
          </a:stretch>
        </p:blipFill>
        <p:spPr bwMode="auto">
          <a:xfrm>
            <a:off x="5220072" y="4221088"/>
            <a:ext cx="2799754" cy="23677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3240360"/>
          </a:xfrm>
        </p:spPr>
        <p:txBody>
          <a:bodyPr/>
          <a:lstStyle/>
          <a:p>
            <a:r>
              <a:rPr lang="uk-UA" sz="4000" b="1" i="1" dirty="0" smtClean="0">
                <a:solidFill>
                  <a:srgbClr val="265F8E"/>
                </a:solidFill>
              </a:rPr>
              <a:t>Домова кухня  </a:t>
            </a:r>
            <a:r>
              <a:rPr lang="uk-UA" b="1" dirty="0" smtClean="0">
                <a:solidFill>
                  <a:srgbClr val="1C476A"/>
                </a:solidFill>
              </a:rPr>
              <a:t>– це заклад ресторанного господарства, призначений для централізованого виготовлення готової продукції та продажу її домашнім </a:t>
            </a:r>
            <a:r>
              <a:rPr lang="uk-UA" b="1" dirty="0" smtClean="0">
                <a:solidFill>
                  <a:srgbClr val="1C476A"/>
                </a:solidFill>
              </a:rPr>
              <a:t>господарствам</a:t>
            </a:r>
            <a:endParaRPr lang="uk-UA" b="1" dirty="0" smtClean="0">
              <a:solidFill>
                <a:srgbClr val="1C476A"/>
              </a:solidFill>
            </a:endParaRPr>
          </a:p>
        </p:txBody>
      </p:sp>
      <p:pic>
        <p:nvPicPr>
          <p:cNvPr id="16386" name="Picture 2" descr="C:\Users\user\Downloads\png-clipart-woman-cooking-woman-che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429400"/>
            <a:ext cx="2993226" cy="29965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lvl="1" algn="l" rtl="0">
              <a:spcBef>
                <a:spcPct val="0"/>
              </a:spcBef>
            </a:pPr>
            <a:r>
              <a:rPr lang="uk-UA" sz="3600" b="1" dirty="0" smtClean="0">
                <a:solidFill>
                  <a:srgbClr val="C00000"/>
                </a:solidFill>
              </a:rPr>
              <a:t>3. Класи </a:t>
            </a:r>
            <a:r>
              <a:rPr lang="uk-UA" sz="3600" b="1" dirty="0">
                <a:solidFill>
                  <a:srgbClr val="C00000"/>
                </a:solidFill>
              </a:rPr>
              <a:t>закладів ресторанного господарства</a:t>
            </a:r>
            <a:r>
              <a:rPr lang="uk-UA" sz="3600" dirty="0">
                <a:solidFill>
                  <a:srgbClr val="265F8E"/>
                </a:solidFill>
              </a:rPr>
              <a:t/>
            </a:r>
            <a:br>
              <a:rPr lang="uk-UA" sz="3600" dirty="0">
                <a:solidFill>
                  <a:srgbClr val="265F8E"/>
                </a:solidFill>
              </a:rPr>
            </a:br>
            <a:endParaRPr lang="uk-UA" sz="3600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2304256"/>
          </a:xfrm>
        </p:spPr>
        <p:txBody>
          <a:bodyPr/>
          <a:lstStyle/>
          <a:p>
            <a:r>
              <a:rPr lang="uk-UA" sz="2800" b="1" u="sng" dirty="0" smtClean="0"/>
              <a:t>Клас підприємств ресторанного господарства</a:t>
            </a:r>
            <a:r>
              <a:rPr lang="uk-UA" sz="2800" b="1" dirty="0" smtClean="0"/>
              <a:t> – це сукупність відмінних ознак підприємств певного типу, які характеризуються якістю представлених послуг, рівнем і умовами послуг.</a:t>
            </a:r>
          </a:p>
          <a:p>
            <a:endParaRPr lang="uk-UA" dirty="0"/>
          </a:p>
        </p:txBody>
      </p:sp>
      <p:pic>
        <p:nvPicPr>
          <p:cNvPr id="19458" name="Picture 2" descr="C:\Users\user\Downloads\Без названия (2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933056"/>
            <a:ext cx="3531631" cy="23932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265F8E"/>
                </a:solidFill>
              </a:rPr>
              <a:t>Класи підприємств: </a:t>
            </a:r>
            <a:r>
              <a:rPr lang="uk-UA" b="1" i="1" dirty="0" smtClean="0">
                <a:solidFill>
                  <a:srgbClr val="265F8E"/>
                </a:solidFill>
              </a:rPr>
              <a:t> </a:t>
            </a:r>
            <a:r>
              <a:rPr lang="uk-UA" b="1" dirty="0" smtClean="0">
                <a:solidFill>
                  <a:srgbClr val="265F8E"/>
                </a:solidFill>
              </a:rPr>
              <a:t/>
            </a:r>
            <a:br>
              <a:rPr lang="uk-UA" b="1" dirty="0" smtClean="0">
                <a:solidFill>
                  <a:srgbClr val="265F8E"/>
                </a:solidFill>
              </a:rPr>
            </a:br>
            <a:endParaRPr lang="uk-UA" b="1" dirty="0">
              <a:solidFill>
                <a:srgbClr val="265F8E"/>
              </a:solidFill>
            </a:endParaRPr>
          </a:p>
        </p:txBody>
      </p:sp>
      <p:pic>
        <p:nvPicPr>
          <p:cNvPr id="17410" name="Picture 2" descr="C:\Users\user\Downloads\2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7697" r="7342"/>
          <a:stretch>
            <a:fillRect/>
          </a:stretch>
        </p:blipFill>
        <p:spPr bwMode="auto">
          <a:xfrm>
            <a:off x="755576" y="908720"/>
            <a:ext cx="7409029" cy="5541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692680" y="267494"/>
            <a:ext cx="864096" cy="13990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6336704"/>
          </a:xfrm>
        </p:spPr>
        <p:txBody>
          <a:bodyPr>
            <a:noAutofit/>
          </a:bodyPr>
          <a:lstStyle/>
          <a:p>
            <a:r>
              <a:rPr lang="uk-UA" sz="2100" b="1" u="sng" dirty="0" smtClean="0">
                <a:solidFill>
                  <a:srgbClr val="265F8E"/>
                </a:solidFill>
              </a:rPr>
              <a:t>Згідно діючих стандартів </a:t>
            </a:r>
            <a:r>
              <a:rPr lang="uk-UA" sz="2100" b="1" u="sng" dirty="0" smtClean="0">
                <a:solidFill>
                  <a:srgbClr val="C00000"/>
                </a:solidFill>
              </a:rPr>
              <a:t>клас люкс </a:t>
            </a:r>
            <a:r>
              <a:rPr lang="uk-UA" sz="2100" b="1" u="sng" dirty="0" smtClean="0">
                <a:solidFill>
                  <a:srgbClr val="265F8E"/>
                </a:solidFill>
              </a:rPr>
              <a:t>присвоюють ресторанам і барам, </a:t>
            </a:r>
            <a:r>
              <a:rPr lang="uk-UA" sz="2100" b="1" u="sng" dirty="0" smtClean="0">
                <a:solidFill>
                  <a:srgbClr val="265F8E"/>
                </a:solidFill>
              </a:rPr>
              <a:t>які: </a:t>
            </a:r>
          </a:p>
          <a:p>
            <a:r>
              <a:rPr lang="uk-UA" sz="2200" dirty="0" smtClean="0">
                <a:solidFill>
                  <a:srgbClr val="1C476A"/>
                </a:solidFill>
              </a:rPr>
              <a:t>відрізняються </a:t>
            </a:r>
            <a:r>
              <a:rPr lang="uk-UA" sz="2200" dirty="0" smtClean="0">
                <a:solidFill>
                  <a:srgbClr val="1C476A"/>
                </a:solidFill>
              </a:rPr>
              <a:t>від інших унікальним характером планового рішення споруди в цілому і приміщень для клієнтів, </a:t>
            </a:r>
            <a:endParaRPr lang="uk-UA" sz="2200" dirty="0" smtClean="0">
              <a:solidFill>
                <a:srgbClr val="1C476A"/>
              </a:solidFill>
            </a:endParaRPr>
          </a:p>
          <a:p>
            <a:r>
              <a:rPr lang="uk-UA" sz="2200" dirty="0" smtClean="0">
                <a:solidFill>
                  <a:srgbClr val="1C476A"/>
                </a:solidFill>
              </a:rPr>
              <a:t> </a:t>
            </a:r>
            <a:r>
              <a:rPr lang="uk-UA" sz="2200" dirty="0" smtClean="0">
                <a:solidFill>
                  <a:srgbClr val="1C476A"/>
                </a:solidFill>
              </a:rPr>
              <a:t>максимальним рівнем комфортності, </a:t>
            </a:r>
            <a:endParaRPr lang="uk-UA" sz="2200" dirty="0" smtClean="0">
              <a:solidFill>
                <a:srgbClr val="1C476A"/>
              </a:solidFill>
            </a:endParaRPr>
          </a:p>
          <a:p>
            <a:r>
              <a:rPr lang="uk-UA" sz="2200" dirty="0" smtClean="0">
                <a:solidFill>
                  <a:srgbClr val="1C476A"/>
                </a:solidFill>
              </a:rPr>
              <a:t>вишуканим </a:t>
            </a:r>
            <a:r>
              <a:rPr lang="uk-UA" sz="2200" dirty="0" smtClean="0">
                <a:solidFill>
                  <a:srgbClr val="1C476A"/>
                </a:solidFill>
              </a:rPr>
              <a:t>інтер’єром, </a:t>
            </a:r>
            <a:endParaRPr lang="uk-UA" sz="2200" dirty="0" smtClean="0">
              <a:solidFill>
                <a:srgbClr val="1C476A"/>
              </a:solidFill>
            </a:endParaRPr>
          </a:p>
          <a:p>
            <a:r>
              <a:rPr lang="uk-UA" sz="2200" dirty="0" smtClean="0">
                <a:solidFill>
                  <a:srgbClr val="1C476A"/>
                </a:solidFill>
              </a:rPr>
              <a:t>широким </a:t>
            </a:r>
            <a:r>
              <a:rPr lang="uk-UA" sz="2200" dirty="0" smtClean="0">
                <a:solidFill>
                  <a:srgbClr val="1C476A"/>
                </a:solidFill>
              </a:rPr>
              <a:t>вибором послуг</a:t>
            </a:r>
            <a:r>
              <a:rPr lang="uk-UA" sz="2200" dirty="0" smtClean="0">
                <a:solidFill>
                  <a:srgbClr val="1C476A"/>
                </a:solidFill>
              </a:rPr>
              <a:t>,</a:t>
            </a:r>
          </a:p>
          <a:p>
            <a:r>
              <a:rPr lang="uk-UA" sz="2200" dirty="0" smtClean="0">
                <a:solidFill>
                  <a:srgbClr val="1C476A"/>
                </a:solidFill>
              </a:rPr>
              <a:t> </a:t>
            </a:r>
            <a:r>
              <a:rPr lang="uk-UA" sz="2200" dirty="0" smtClean="0">
                <a:solidFill>
                  <a:srgbClr val="1C476A"/>
                </a:solidFill>
              </a:rPr>
              <a:t>оригінальним асортиментом вишуканих страв і </a:t>
            </a:r>
            <a:r>
              <a:rPr lang="uk-UA" sz="2200" dirty="0" smtClean="0">
                <a:solidFill>
                  <a:srgbClr val="1C476A"/>
                </a:solidFill>
              </a:rPr>
              <a:t>напоїв</a:t>
            </a:r>
            <a:r>
              <a:rPr lang="uk-UA" sz="2200" dirty="0" smtClean="0">
                <a:solidFill>
                  <a:srgbClr val="1C476A"/>
                </a:solidFill>
              </a:rPr>
              <a:t>,</a:t>
            </a:r>
            <a:endParaRPr lang="uk-UA" sz="2200" dirty="0" smtClean="0">
              <a:solidFill>
                <a:srgbClr val="1C476A"/>
              </a:solidFill>
            </a:endParaRPr>
          </a:p>
          <a:p>
            <a:r>
              <a:rPr lang="uk-UA" sz="2200" dirty="0" smtClean="0">
                <a:solidFill>
                  <a:srgbClr val="1C476A"/>
                </a:solidFill>
              </a:rPr>
              <a:t> наявністю сучасного інженерного обладнання,</a:t>
            </a:r>
          </a:p>
          <a:p>
            <a:r>
              <a:rPr lang="uk-UA" sz="2200" dirty="0" smtClean="0">
                <a:solidFill>
                  <a:srgbClr val="1C476A"/>
                </a:solidFill>
              </a:rPr>
              <a:t> </a:t>
            </a:r>
            <a:r>
              <a:rPr lang="uk-UA" sz="2200" dirty="0" smtClean="0">
                <a:solidFill>
                  <a:srgbClr val="1C476A"/>
                </a:solidFill>
              </a:rPr>
              <a:t>м</a:t>
            </a:r>
            <a:r>
              <a:rPr lang="uk-UA" sz="2200" dirty="0" smtClean="0">
                <a:solidFill>
                  <a:srgbClr val="1C476A"/>
                </a:solidFill>
              </a:rPr>
              <a:t>еблі</a:t>
            </a:r>
            <a:r>
              <a:rPr lang="uk-UA" sz="2200" dirty="0" smtClean="0">
                <a:solidFill>
                  <a:srgbClr val="1C476A"/>
                </a:solidFill>
              </a:rPr>
              <a:t>, столовий посуд, столова білизна, освітлювальні прибори </a:t>
            </a:r>
            <a:r>
              <a:rPr lang="uk-UA" sz="2200" dirty="0" smtClean="0">
                <a:solidFill>
                  <a:srgbClr val="1C476A"/>
                </a:solidFill>
              </a:rPr>
              <a:t>виконані </a:t>
            </a:r>
            <a:r>
              <a:rPr lang="uk-UA" sz="2200" dirty="0" smtClean="0">
                <a:solidFill>
                  <a:srgbClr val="1C476A"/>
                </a:solidFill>
              </a:rPr>
              <a:t>для таких закладів на </a:t>
            </a:r>
            <a:r>
              <a:rPr lang="uk-UA" sz="2200" dirty="0" smtClean="0">
                <a:solidFill>
                  <a:srgbClr val="1C476A"/>
                </a:solidFill>
              </a:rPr>
              <a:t>замовлення, </a:t>
            </a:r>
          </a:p>
          <a:p>
            <a:r>
              <a:rPr lang="uk-UA" sz="2200" dirty="0" smtClean="0">
                <a:solidFill>
                  <a:srgbClr val="1C476A"/>
                </a:solidFill>
              </a:rPr>
              <a:t>м</a:t>
            </a:r>
            <a:r>
              <a:rPr lang="uk-UA" sz="2200" dirty="0" smtClean="0">
                <a:solidFill>
                  <a:srgbClr val="1C476A"/>
                </a:solidFill>
              </a:rPr>
              <a:t>еню </a:t>
            </a:r>
            <a:r>
              <a:rPr lang="uk-UA" sz="2200" dirty="0" smtClean="0">
                <a:solidFill>
                  <a:srgbClr val="1C476A"/>
                </a:solidFill>
              </a:rPr>
              <a:t>– віддруковане на кількох мовах, </a:t>
            </a:r>
            <a:r>
              <a:rPr lang="uk-UA" sz="2200" dirty="0" smtClean="0">
                <a:solidFill>
                  <a:srgbClr val="1C476A"/>
                </a:solidFill>
              </a:rPr>
              <a:t>проілюстроване, </a:t>
            </a:r>
          </a:p>
          <a:p>
            <a:r>
              <a:rPr lang="uk-UA" sz="2200" dirty="0" smtClean="0">
                <a:solidFill>
                  <a:srgbClr val="1C476A"/>
                </a:solidFill>
              </a:rPr>
              <a:t>одяг </a:t>
            </a:r>
            <a:r>
              <a:rPr lang="uk-UA" sz="2200" dirty="0" smtClean="0">
                <a:solidFill>
                  <a:srgbClr val="1C476A"/>
                </a:solidFill>
              </a:rPr>
              <a:t>і взуття обслуговуючого персоналу – єдиного </a:t>
            </a:r>
            <a:r>
              <a:rPr lang="uk-UA" sz="2200" dirty="0" smtClean="0">
                <a:solidFill>
                  <a:srgbClr val="1C476A"/>
                </a:solidFill>
              </a:rPr>
              <a:t>зразка,</a:t>
            </a:r>
          </a:p>
          <a:p>
            <a:r>
              <a:rPr lang="uk-UA" sz="2200" dirty="0" smtClean="0">
                <a:solidFill>
                  <a:srgbClr val="1C476A"/>
                </a:solidFill>
              </a:rPr>
              <a:t>в</a:t>
            </a:r>
            <a:r>
              <a:rPr lang="uk-UA" sz="2200" dirty="0" smtClean="0">
                <a:solidFill>
                  <a:srgbClr val="1C476A"/>
                </a:solidFill>
              </a:rPr>
              <a:t>исококласний </a:t>
            </a:r>
            <a:r>
              <a:rPr lang="uk-UA" sz="2200" dirty="0" smtClean="0">
                <a:solidFill>
                  <a:srgbClr val="1C476A"/>
                </a:solidFill>
              </a:rPr>
              <a:t>обслуговуючий персонал усього закладу</a:t>
            </a:r>
            <a:r>
              <a:rPr lang="uk-UA" sz="2100" b="1" dirty="0" smtClean="0">
                <a:solidFill>
                  <a:srgbClr val="1C476A"/>
                </a:solidFill>
              </a:rPr>
              <a:t>.</a:t>
            </a:r>
            <a:endParaRPr lang="uk-UA" sz="2100" b="1" dirty="0" smtClean="0">
              <a:solidFill>
                <a:srgbClr val="1C47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4648" y="267494"/>
            <a:ext cx="288032" cy="13990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2152"/>
          </a:xfrm>
        </p:spPr>
        <p:txBody>
          <a:bodyPr>
            <a:normAutofit fontScale="92500" lnSpcReduction="20000"/>
          </a:bodyPr>
          <a:lstStyle/>
          <a:p>
            <a:r>
              <a:rPr lang="uk-UA" b="1" u="sng" dirty="0" smtClean="0">
                <a:solidFill>
                  <a:srgbClr val="C00000"/>
                </a:solidFill>
              </a:rPr>
              <a:t>Вищий клас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>
                <a:solidFill>
                  <a:srgbClr val="265F8E"/>
                </a:solidFill>
              </a:rPr>
              <a:t>присвоюється ресторанам і барам, які мають:</a:t>
            </a:r>
          </a:p>
          <a:p>
            <a:r>
              <a:rPr lang="uk-UA" dirty="0" smtClean="0">
                <a:solidFill>
                  <a:srgbClr val="265F8E"/>
                </a:solidFill>
              </a:rPr>
              <a:t> </a:t>
            </a:r>
            <a:r>
              <a:rPr lang="uk-UA" dirty="0" smtClean="0">
                <a:solidFill>
                  <a:srgbClr val="265F8E"/>
                </a:solidFill>
              </a:rPr>
              <a:t>оригінальні інтер’єри, </a:t>
            </a:r>
            <a:endParaRPr lang="uk-UA" dirty="0" smtClean="0">
              <a:solidFill>
                <a:srgbClr val="265F8E"/>
              </a:solidFill>
            </a:endParaRPr>
          </a:p>
          <a:p>
            <a:r>
              <a:rPr lang="uk-UA" dirty="0" smtClean="0">
                <a:solidFill>
                  <a:srgbClr val="265F8E"/>
                </a:solidFill>
              </a:rPr>
              <a:t>широкий </a:t>
            </a:r>
            <a:r>
              <a:rPr lang="uk-UA" dirty="0" smtClean="0">
                <a:solidFill>
                  <a:srgbClr val="265F8E"/>
                </a:solidFill>
              </a:rPr>
              <a:t>вибір послуг, </a:t>
            </a:r>
            <a:endParaRPr lang="uk-UA" dirty="0" smtClean="0">
              <a:solidFill>
                <a:srgbClr val="265F8E"/>
              </a:solidFill>
            </a:endParaRPr>
          </a:p>
          <a:p>
            <a:r>
              <a:rPr lang="uk-UA" dirty="0" smtClean="0">
                <a:solidFill>
                  <a:srgbClr val="265F8E"/>
                </a:solidFill>
              </a:rPr>
              <a:t>комфортність,</a:t>
            </a:r>
          </a:p>
          <a:p>
            <a:r>
              <a:rPr lang="uk-UA" dirty="0" smtClean="0">
                <a:solidFill>
                  <a:srgbClr val="265F8E"/>
                </a:solidFill>
              </a:rPr>
              <a:t> </a:t>
            </a:r>
            <a:r>
              <a:rPr lang="uk-UA" dirty="0" smtClean="0">
                <a:solidFill>
                  <a:srgbClr val="265F8E"/>
                </a:solidFill>
              </a:rPr>
              <a:t>асортимент оригінальних, вишуканих фірмових страв і на замовлення, а також напоїв і коктейлів.</a:t>
            </a:r>
          </a:p>
          <a:p>
            <a:r>
              <a:rPr lang="uk-UA" b="1" i="1" dirty="0" smtClean="0">
                <a:solidFill>
                  <a:srgbClr val="265F8E"/>
                </a:solidFill>
              </a:rPr>
              <a:t>Ресторан вищого класу має в розпорядженні бенкетний зал, приміщення красиво оформлене і витримане в єдиному стилі. Меблі, посуд, столова білизна – найкращої якості. Меню на двох-трьох мовах, проілюстроване.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044608" y="267494"/>
            <a:ext cx="2376264" cy="13990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22152"/>
          </a:xfrm>
        </p:spPr>
        <p:txBody>
          <a:bodyPr/>
          <a:lstStyle/>
          <a:p>
            <a:pPr>
              <a:buNone/>
            </a:pPr>
            <a:r>
              <a:rPr lang="uk-UA" sz="3600" b="1" dirty="0" smtClean="0">
                <a:solidFill>
                  <a:srgbClr val="265F8E"/>
                </a:solidFill>
              </a:rPr>
              <a:t>Ресторани і бари </a:t>
            </a:r>
            <a:r>
              <a:rPr lang="uk-UA" sz="3600" b="1" u="sng" dirty="0" smtClean="0">
                <a:solidFill>
                  <a:srgbClr val="C00000"/>
                </a:solidFill>
              </a:rPr>
              <a:t>першого класу</a:t>
            </a:r>
            <a:r>
              <a:rPr lang="uk-UA" sz="3600" dirty="0" smtClean="0">
                <a:solidFill>
                  <a:srgbClr val="C00000"/>
                </a:solidFill>
              </a:rPr>
              <a:t> </a:t>
            </a:r>
            <a:r>
              <a:rPr lang="uk-UA" sz="3600" b="1" dirty="0" smtClean="0">
                <a:solidFill>
                  <a:srgbClr val="265F8E"/>
                </a:solidFill>
              </a:rPr>
              <a:t>повинні </a:t>
            </a:r>
            <a:r>
              <a:rPr lang="uk-UA" sz="3600" b="1" dirty="0" smtClean="0">
                <a:solidFill>
                  <a:srgbClr val="265F8E"/>
                </a:solidFill>
              </a:rPr>
              <a:t>мати:</a:t>
            </a:r>
          </a:p>
          <a:p>
            <a:r>
              <a:rPr lang="uk-UA" b="1" dirty="0" smtClean="0">
                <a:solidFill>
                  <a:srgbClr val="265F8E"/>
                </a:solidFill>
              </a:rPr>
              <a:t> гармонійний інтер’єр,</a:t>
            </a:r>
          </a:p>
          <a:p>
            <a:r>
              <a:rPr lang="uk-UA" b="1" dirty="0" smtClean="0">
                <a:solidFill>
                  <a:srgbClr val="265F8E"/>
                </a:solidFill>
              </a:rPr>
              <a:t>  комфортність,</a:t>
            </a:r>
          </a:p>
          <a:p>
            <a:r>
              <a:rPr lang="uk-UA" b="1" dirty="0" smtClean="0">
                <a:solidFill>
                  <a:srgbClr val="265F8E"/>
                </a:solidFill>
              </a:rPr>
              <a:t>вибір </a:t>
            </a:r>
            <a:r>
              <a:rPr lang="uk-UA" b="1" dirty="0" smtClean="0">
                <a:solidFill>
                  <a:srgbClr val="265F8E"/>
                </a:solidFill>
              </a:rPr>
              <a:t>послуг</a:t>
            </a:r>
            <a:r>
              <a:rPr lang="uk-UA" b="1" dirty="0" smtClean="0">
                <a:solidFill>
                  <a:srgbClr val="265F8E"/>
                </a:solidFill>
              </a:rPr>
              <a:t>,</a:t>
            </a:r>
          </a:p>
          <a:p>
            <a:r>
              <a:rPr lang="uk-UA" b="1" dirty="0" smtClean="0">
                <a:solidFill>
                  <a:srgbClr val="265F8E"/>
                </a:solidFill>
              </a:rPr>
              <a:t> </a:t>
            </a:r>
            <a:r>
              <a:rPr lang="uk-UA" b="1" dirty="0" smtClean="0">
                <a:solidFill>
                  <a:srgbClr val="265F8E"/>
                </a:solidFill>
              </a:rPr>
              <a:t>різноманітний асортимент страв у тому числі і </a:t>
            </a:r>
            <a:r>
              <a:rPr lang="uk-UA" b="1" dirty="0" smtClean="0">
                <a:solidFill>
                  <a:srgbClr val="265F8E"/>
                </a:solidFill>
              </a:rPr>
              <a:t>фірмових,</a:t>
            </a:r>
            <a:endParaRPr lang="uk-UA" b="1" dirty="0" smtClean="0">
              <a:solidFill>
                <a:srgbClr val="265F8E"/>
              </a:solidFill>
            </a:endParaRPr>
          </a:p>
          <a:p>
            <a:r>
              <a:rPr lang="uk-UA" b="1" dirty="0" smtClean="0">
                <a:solidFill>
                  <a:srgbClr val="265F8E"/>
                </a:solidFill>
              </a:rPr>
              <a:t>п</a:t>
            </a:r>
            <a:r>
              <a:rPr lang="uk-UA" b="1" dirty="0" smtClean="0">
                <a:solidFill>
                  <a:srgbClr val="265F8E"/>
                </a:solidFill>
              </a:rPr>
              <a:t>осуд </a:t>
            </a:r>
            <a:r>
              <a:rPr lang="uk-UA" b="1" dirty="0" smtClean="0">
                <a:solidFill>
                  <a:srgbClr val="265F8E"/>
                </a:solidFill>
              </a:rPr>
              <a:t>фарфоровий, прибори з нержавіючої сталі звичайного зразка</a:t>
            </a:r>
            <a:endParaRPr lang="uk-UA" b="1" dirty="0">
              <a:solidFill>
                <a:srgbClr val="265F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lvl="1" algn="l" rtl="0">
              <a:spcBef>
                <a:spcPct val="0"/>
              </a:spcBef>
            </a:pPr>
            <a:r>
              <a:rPr lang="uk-UA" sz="3600" b="1" dirty="0" smtClean="0">
                <a:solidFill>
                  <a:srgbClr val="C00000"/>
                </a:solidFill>
              </a:rPr>
              <a:t>4. Вимоги </a:t>
            </a:r>
            <a:r>
              <a:rPr lang="uk-UA" sz="3600" b="1" dirty="0">
                <a:solidFill>
                  <a:srgbClr val="C00000"/>
                </a:solidFill>
              </a:rPr>
              <a:t>до закладів ресторанного господарства</a:t>
            </a:r>
            <a:r>
              <a:rPr lang="uk-UA" sz="3600" dirty="0">
                <a:solidFill>
                  <a:srgbClr val="C00000"/>
                </a:solidFill>
              </a:rPr>
              <a:t/>
            </a:r>
            <a:br>
              <a:rPr lang="uk-UA" sz="3600" dirty="0">
                <a:solidFill>
                  <a:srgbClr val="C00000"/>
                </a:solidFill>
              </a:rPr>
            </a:br>
            <a:endParaRPr lang="uk-UA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114040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 забезпечення безпеки </a:t>
            </a:r>
            <a:r>
              <a:rPr lang="uk-UA" dirty="0" smtClean="0"/>
              <a:t>життя і </a:t>
            </a:r>
            <a:r>
              <a:rPr lang="uk-UA" dirty="0" smtClean="0"/>
              <a:t>здоров’я</a:t>
            </a:r>
          </a:p>
          <a:p>
            <a:pPr lvl="0"/>
            <a:r>
              <a:rPr lang="uk-UA" dirty="0" smtClean="0"/>
              <a:t>споживачів </a:t>
            </a:r>
            <a:r>
              <a:rPr lang="uk-UA" dirty="0" smtClean="0"/>
              <a:t>та </a:t>
            </a:r>
            <a:r>
              <a:rPr lang="uk-UA" dirty="0" smtClean="0"/>
              <a:t>збереження </a:t>
            </a:r>
            <a:r>
              <a:rPr lang="uk-UA" dirty="0" smtClean="0"/>
              <a:t>їхніх </a:t>
            </a:r>
            <a:r>
              <a:rPr lang="uk-UA" dirty="0" smtClean="0"/>
              <a:t>речей,</a:t>
            </a:r>
          </a:p>
          <a:p>
            <a:pPr lvl="0"/>
            <a:r>
              <a:rPr lang="uk-UA" dirty="0" smtClean="0"/>
              <a:t>виконання </a:t>
            </a:r>
            <a:r>
              <a:rPr lang="uk-UA" dirty="0" smtClean="0"/>
              <a:t>санітарних </a:t>
            </a:r>
            <a:r>
              <a:rPr lang="uk-UA" dirty="0" smtClean="0"/>
              <a:t>вимог, </a:t>
            </a:r>
            <a:r>
              <a:rPr lang="uk-UA" dirty="0" smtClean="0"/>
              <a:t>технічних норм і правил, чинних ДСТУ, </a:t>
            </a:r>
            <a:r>
              <a:rPr lang="uk-UA" dirty="0" err="1" smtClean="0"/>
              <a:t>ГОСТів</a:t>
            </a:r>
            <a:r>
              <a:rPr lang="uk-UA" dirty="0" smtClean="0"/>
              <a:t>, ТУ, збірників рецептур страв, кулінарних і кондитерських виробів, наказів про порядок розробки та затвердження технологічної документації на фірмові страви, кулінарні та борошняні кондитерські вироби;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lvl="1" algn="l" rtl="0">
              <a:spcBef>
                <a:spcPct val="0"/>
              </a:spcBef>
            </a:pPr>
            <a:r>
              <a:rPr lang="uk-UA" sz="3600" b="1" dirty="0">
                <a:solidFill>
                  <a:srgbClr val="265F8E"/>
                </a:solidFill>
              </a:rPr>
              <a:t>Вимоги до закладів ресторанного господарства</a:t>
            </a:r>
            <a:r>
              <a:rPr lang="uk-UA" sz="3600" dirty="0">
                <a:solidFill>
                  <a:srgbClr val="265F8E"/>
                </a:solidFill>
              </a:rPr>
              <a:t/>
            </a:r>
            <a:br>
              <a:rPr lang="uk-UA" sz="3600" dirty="0">
                <a:solidFill>
                  <a:srgbClr val="265F8E"/>
                </a:solidFill>
              </a:rPr>
            </a:br>
            <a:endParaRPr lang="uk-UA" sz="3600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8980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dirty="0" smtClean="0"/>
              <a:t>в   усіх   закладах   ресторанного   господарства рекомендується передбачати умови  для можливості пересування  інвалідів  на колясках;</a:t>
            </a:r>
          </a:p>
          <a:p>
            <a:r>
              <a:rPr lang="uk-UA" dirty="0" smtClean="0"/>
              <a:t>мати </a:t>
            </a:r>
            <a:r>
              <a:rPr lang="uk-UA" dirty="0" smtClean="0"/>
              <a:t>необхідні, </a:t>
            </a:r>
            <a:r>
              <a:rPr lang="uk-UA" dirty="0" smtClean="0"/>
              <a:t>відповідно </a:t>
            </a:r>
            <a:r>
              <a:rPr lang="uk-UA" dirty="0" smtClean="0"/>
              <a:t>до свого типу, виробничі, торговельні та побутові примі­щення, </a:t>
            </a:r>
            <a:endParaRPr lang="uk-UA" dirty="0" smtClean="0"/>
          </a:p>
          <a:p>
            <a:r>
              <a:rPr lang="uk-UA" dirty="0" smtClean="0"/>
              <a:t>мати</a:t>
            </a:r>
            <a:r>
              <a:rPr lang="uk-UA" dirty="0" smtClean="0"/>
              <a:t> </a:t>
            </a:r>
            <a:r>
              <a:rPr lang="uk-UA" dirty="0" smtClean="0"/>
              <a:t>устаткування для приготування та продажу їжі, що відповідають екологічним та санітарно-гігієнічним нормам, правилам техніки безпеки та протипожежним вимогам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lvl="1" algn="l" rtl="0">
              <a:spcBef>
                <a:spcPct val="0"/>
              </a:spcBef>
            </a:pPr>
            <a:r>
              <a:rPr lang="uk-UA" sz="3600" b="1" dirty="0">
                <a:solidFill>
                  <a:srgbClr val="265F8E"/>
                </a:solidFill>
              </a:rPr>
              <a:t>Вимоги до закладів ресторанного господарства</a:t>
            </a:r>
            <a:r>
              <a:rPr lang="uk-UA" sz="3600" dirty="0">
                <a:solidFill>
                  <a:srgbClr val="265F8E"/>
                </a:solidFill>
              </a:rPr>
              <a:t/>
            </a:r>
            <a:br>
              <a:rPr lang="uk-UA" sz="3600" dirty="0">
                <a:solidFill>
                  <a:srgbClr val="265F8E"/>
                </a:solidFill>
              </a:rPr>
            </a:br>
            <a:endParaRPr lang="uk-UA" sz="3600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4203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dirty="0" smtClean="0"/>
              <a:t>склад і площі приміщень закладів повинні відповідати </a:t>
            </a:r>
            <a:r>
              <a:rPr lang="uk-UA" dirty="0" smtClean="0"/>
              <a:t>будівельним </a:t>
            </a:r>
            <a:r>
              <a:rPr lang="uk-UA" dirty="0" smtClean="0"/>
              <a:t>нормам і санітарно-технічним вимогам до сфери </a:t>
            </a:r>
            <a:r>
              <a:rPr lang="uk-UA" dirty="0" smtClean="0"/>
              <a:t>ресторанного </a:t>
            </a:r>
            <a:r>
              <a:rPr lang="uk-UA" dirty="0" smtClean="0"/>
              <a:t>господарства;</a:t>
            </a:r>
          </a:p>
          <a:p>
            <a:pPr lvl="0"/>
            <a:r>
              <a:rPr lang="uk-UA" dirty="0" smtClean="0"/>
              <a:t>архітектурно-планувальні рішення та матеріально-технічне </a:t>
            </a:r>
            <a:r>
              <a:rPr lang="uk-UA" dirty="0" smtClean="0"/>
              <a:t>оснащення </a:t>
            </a:r>
            <a:r>
              <a:rPr lang="uk-UA" dirty="0" smtClean="0"/>
              <a:t>приміщень  закладів  ресторанного  господарства мають базуватися на принципах раціональної організації виробничо-торговельних процесів;</a:t>
            </a:r>
          </a:p>
          <a:p>
            <a:pPr lvl="0"/>
            <a:r>
              <a:rPr lang="uk-UA" dirty="0" smtClean="0"/>
              <a:t>у  закладах  ресторанного  господарства  має  бути забезпечена відповідно до типу і класу гармонія зовнішнього та внутрішнього оформлення;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C00000"/>
                </a:solidFill>
              </a:rPr>
              <a:t>1.  Класифікація закладів ресторанного господарства</a:t>
            </a:r>
            <a:r>
              <a:rPr lang="uk-UA" b="1" i="1" dirty="0" smtClean="0">
                <a:solidFill>
                  <a:srgbClr val="1C476A"/>
                </a:solidFill>
              </a:rPr>
              <a:t/>
            </a:r>
            <a:br>
              <a:rPr lang="uk-UA" b="1" i="1" dirty="0" smtClean="0">
                <a:solidFill>
                  <a:srgbClr val="1C476A"/>
                </a:solidFill>
              </a:rPr>
            </a:br>
            <a:endParaRPr lang="uk-UA" dirty="0">
              <a:solidFill>
                <a:srgbClr val="1C476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3501008"/>
            <a:ext cx="6275040" cy="2953800"/>
          </a:xfrm>
        </p:spPr>
        <p:txBody>
          <a:bodyPr>
            <a:normAutofit/>
          </a:bodyPr>
          <a:lstStyle/>
          <a:p>
            <a:r>
              <a:rPr lang="uk-UA" dirty="0" smtClean="0"/>
              <a:t>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5" name="Выноска со стрелкой вправо 4"/>
          <p:cNvSpPr/>
          <p:nvPr/>
        </p:nvSpPr>
        <p:spPr>
          <a:xfrm rot="16200000">
            <a:off x="2893504" y="1507096"/>
            <a:ext cx="4293096" cy="640871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0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Діючий нормативний документ, в якому затверджені 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типи підприємств ресторанного господарства і їх 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характеристики:</a:t>
            </a:r>
          </a:p>
          <a:p>
            <a:pPr algn="ctr"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приблизний асортимент продукції, що випускається, </a:t>
            </a:r>
            <a:endParaRPr lang="uk-UA" sz="2400" b="1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tx1"/>
                </a:solidFill>
              </a:rPr>
              <a:t>методи </a:t>
            </a:r>
            <a:r>
              <a:rPr lang="uk-UA" sz="2400" b="1" dirty="0" smtClean="0">
                <a:solidFill>
                  <a:schemeClr val="tx1"/>
                </a:solidFill>
              </a:rPr>
              <a:t>і форми обслуговування, особливості організації роботи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412776"/>
            <a:ext cx="58326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</a:rPr>
              <a:t>ДСТУ 4281 : 2004. «Заклади ресторанного господарства. Класифікація</a:t>
            </a:r>
            <a:r>
              <a:rPr lang="uk-UA" sz="2400" b="1" i="1" dirty="0" smtClean="0">
                <a:solidFill>
                  <a:srgbClr val="FF0000"/>
                </a:solidFill>
              </a:rPr>
              <a:t>»</a:t>
            </a:r>
            <a:endParaRPr lang="uk-UA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lvl="1" algn="l" rtl="0">
              <a:spcBef>
                <a:spcPct val="0"/>
              </a:spcBef>
            </a:pPr>
            <a:r>
              <a:rPr lang="uk-UA" sz="3600" b="1" dirty="0">
                <a:solidFill>
                  <a:srgbClr val="265F8E"/>
                </a:solidFill>
              </a:rPr>
              <a:t>Вимоги до закладів ресторанного господарства</a:t>
            </a:r>
            <a:r>
              <a:rPr lang="uk-UA" sz="3600" dirty="0">
                <a:solidFill>
                  <a:srgbClr val="265F8E"/>
                </a:solidFill>
              </a:rPr>
              <a:t/>
            </a:r>
            <a:br>
              <a:rPr lang="uk-UA" sz="3600" dirty="0">
                <a:solidFill>
                  <a:srgbClr val="265F8E"/>
                </a:solidFill>
              </a:rPr>
            </a:br>
            <a:endParaRPr lang="uk-UA" sz="3600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186048"/>
          </a:xfrm>
        </p:spPr>
        <p:txBody>
          <a:bodyPr>
            <a:noAutofit/>
          </a:bodyPr>
          <a:lstStyle/>
          <a:p>
            <a:pPr lvl="0"/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відповідно до типу і класу закладу ресторанного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господарства забезпечена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наявність достатньої кількості столового посуду, наборів та столової білизни;</a:t>
            </a:r>
          </a:p>
          <a:p>
            <a:pPr lvl="0"/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 та професійно-кваліфікаційний склад працівників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виробництва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 обслуговуючого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персоналу </a:t>
            </a:r>
          </a:p>
          <a:p>
            <a:pPr lvl="0"/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має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забезпечувати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виконання  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вимог згідно  з типом  і  класом  закладу ресторанного господарства;</a:t>
            </a:r>
          </a:p>
          <a:p>
            <a:pPr lvl="0"/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обслуговуючий   персонал   закладу   ресторанного господарства повинен    надавати    споживачам    вичерпну інформацію про кулінарну продукцію, товари та послуги;</a:t>
            </a:r>
          </a:p>
          <a:p>
            <a:pPr lvl="0"/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інформація про тип і клас закладу, режим його роботи повинна бути розміщена на фасаді приміщення</a:t>
            </a:r>
            <a:r>
              <a:rPr lang="uk-UA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uk-UA" sz="2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265F8E"/>
                </a:solidFill>
              </a:rPr>
              <a:t>Заклад</a:t>
            </a:r>
            <a:r>
              <a:rPr lang="uk-UA" dirty="0" smtClean="0">
                <a:solidFill>
                  <a:srgbClr val="265F8E"/>
                </a:solidFill>
              </a:rPr>
              <a:t> </a:t>
            </a:r>
            <a:r>
              <a:rPr lang="uk-UA" dirty="0" smtClean="0">
                <a:solidFill>
                  <a:srgbClr val="265F8E"/>
                </a:solidFill>
              </a:rPr>
              <a:t>ресторанного господарства – </a:t>
            </a:r>
            <a:r>
              <a:rPr lang="uk-UA" dirty="0" smtClean="0">
                <a:solidFill>
                  <a:srgbClr val="265F8E"/>
                </a:solidFill>
              </a:rPr>
              <a:t>це </a:t>
            </a:r>
            <a:endParaRPr lang="uk-UA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754000"/>
          </a:xfrm>
        </p:spPr>
        <p:txBody>
          <a:bodyPr/>
          <a:lstStyle/>
          <a:p>
            <a:r>
              <a:rPr lang="uk-UA" sz="2800" dirty="0" smtClean="0"/>
              <a:t>організаційно-структурна одиниця у  сфері ресторанного господарства, яка здійснює виробничо-торговельну діяльність: </a:t>
            </a:r>
            <a:r>
              <a:rPr lang="uk-UA" sz="2800" dirty="0" smtClean="0"/>
              <a:t>виробляє </a:t>
            </a:r>
            <a:r>
              <a:rPr lang="uk-UA" sz="2800" dirty="0" smtClean="0"/>
              <a:t>або/і </a:t>
            </a:r>
            <a:r>
              <a:rPr lang="uk-UA" sz="2800" dirty="0" err="1" smtClean="0"/>
              <a:t>доготовляє</a:t>
            </a:r>
            <a:r>
              <a:rPr lang="uk-UA" sz="2800" dirty="0" smtClean="0"/>
              <a:t>, продає і організовує споживання продукції власного виробництва і  закупних товарів, а також може організовувати дозвілля споживачів.</a:t>
            </a:r>
          </a:p>
          <a:p>
            <a:endParaRPr lang="uk-UA" dirty="0"/>
          </a:p>
        </p:txBody>
      </p:sp>
      <p:pic>
        <p:nvPicPr>
          <p:cNvPr id="6147" name="Picture 3" descr="C:\Users\user\Downloads\images (21).jpg"/>
          <p:cNvPicPr>
            <a:picLocks noChangeAspect="1" noChangeArrowheads="1"/>
          </p:cNvPicPr>
          <p:nvPr/>
        </p:nvPicPr>
        <p:blipFill>
          <a:blip r:embed="rId2" cstate="print"/>
          <a:srcRect t="27655" b="31380"/>
          <a:stretch>
            <a:fillRect/>
          </a:stretch>
        </p:blipFill>
        <p:spPr bwMode="auto">
          <a:xfrm>
            <a:off x="4572000" y="5229200"/>
            <a:ext cx="3881417" cy="1296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1C476A"/>
                </a:solidFill>
              </a:rPr>
              <a:t>Тип закладу </a:t>
            </a:r>
            <a:endParaRPr lang="uk-UA" sz="4800" b="1" dirty="0">
              <a:solidFill>
                <a:srgbClr val="1C476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3312368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визначається за сукупністю загальних характерних ознак:</a:t>
            </a:r>
          </a:p>
          <a:p>
            <a:r>
              <a:rPr lang="uk-UA" b="1" dirty="0" smtClean="0"/>
              <a:t>-  </a:t>
            </a:r>
            <a:r>
              <a:rPr lang="uk-UA" b="1" i="1" dirty="0" smtClean="0">
                <a:solidFill>
                  <a:srgbClr val="265F8E"/>
                </a:solidFill>
              </a:rPr>
              <a:t>асортимент продукції;</a:t>
            </a:r>
          </a:p>
          <a:p>
            <a:r>
              <a:rPr lang="uk-UA" b="1" i="1" dirty="0" smtClean="0">
                <a:solidFill>
                  <a:srgbClr val="265F8E"/>
                </a:solidFill>
              </a:rPr>
              <a:t>-  рівень обслуговування;</a:t>
            </a:r>
          </a:p>
          <a:p>
            <a:r>
              <a:rPr lang="uk-UA" b="1" i="1" dirty="0" smtClean="0">
                <a:solidFill>
                  <a:srgbClr val="265F8E"/>
                </a:solidFill>
              </a:rPr>
              <a:t>-  номенклатура надаваних послуг;</a:t>
            </a:r>
          </a:p>
          <a:p>
            <a:r>
              <a:rPr lang="uk-UA" b="1" i="1" dirty="0" smtClean="0">
                <a:solidFill>
                  <a:srgbClr val="265F8E"/>
                </a:solidFill>
              </a:rPr>
              <a:t>-  рівень матеріально-технічної </a:t>
            </a:r>
            <a:r>
              <a:rPr lang="uk-UA" b="1" dirty="0" smtClean="0">
                <a:solidFill>
                  <a:srgbClr val="265F8E"/>
                </a:solidFill>
              </a:rPr>
              <a:t>бази</a:t>
            </a:r>
            <a:r>
              <a:rPr lang="uk-UA" b="1" dirty="0" smtClean="0"/>
              <a:t>.</a:t>
            </a:r>
          </a:p>
          <a:p>
            <a:endParaRPr lang="uk-UA" dirty="0"/>
          </a:p>
        </p:txBody>
      </p:sp>
      <p:pic>
        <p:nvPicPr>
          <p:cNvPr id="7171" name="Picture 3" descr="C:\Users\user\Downloads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714875"/>
            <a:ext cx="2143125" cy="2143125"/>
          </a:xfrm>
          <a:prstGeom prst="rect">
            <a:avLst/>
          </a:prstGeom>
          <a:noFill/>
        </p:spPr>
      </p:pic>
      <p:pic>
        <p:nvPicPr>
          <p:cNvPr id="7174" name="Picture 6" descr="C:\Users\user\Downloads\istockphoto-1137800718-612x612.jpg"/>
          <p:cNvPicPr>
            <a:picLocks noChangeAspect="1" noChangeArrowheads="1"/>
          </p:cNvPicPr>
          <p:nvPr/>
        </p:nvPicPr>
        <p:blipFill>
          <a:blip r:embed="rId3" cstate="print"/>
          <a:srcRect t="25743" b="27919"/>
          <a:stretch>
            <a:fillRect/>
          </a:stretch>
        </p:blipFill>
        <p:spPr bwMode="auto">
          <a:xfrm>
            <a:off x="4211960" y="4797152"/>
            <a:ext cx="414514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265F8E"/>
                </a:solidFill>
              </a:rPr>
              <a:t>Основними типами підприємств ресторанного господарства </a:t>
            </a:r>
            <a:r>
              <a:rPr lang="uk-UA" b="1" dirty="0" smtClean="0">
                <a:solidFill>
                  <a:srgbClr val="265F8E"/>
                </a:solidFill>
              </a:rPr>
              <a:t>є:</a:t>
            </a:r>
            <a:endParaRPr lang="uk-UA" dirty="0">
              <a:solidFill>
                <a:srgbClr val="265F8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4609984"/>
          </a:xfrm>
        </p:spPr>
        <p:txBody>
          <a:bodyPr>
            <a:normAutofit fontScale="92500" lnSpcReduction="20000"/>
          </a:bodyPr>
          <a:lstStyle/>
          <a:p>
            <a:r>
              <a:rPr lang="uk-UA" sz="3500" b="1" dirty="0" smtClean="0">
                <a:solidFill>
                  <a:srgbClr val="4D4D4D"/>
                </a:solidFill>
              </a:rPr>
              <a:t>ресторан</a:t>
            </a:r>
            <a:endParaRPr lang="uk-UA" sz="3500" b="1" dirty="0" smtClean="0">
              <a:solidFill>
                <a:srgbClr val="4D4D4D"/>
              </a:solidFill>
            </a:endParaRP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бар</a:t>
            </a: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закусочна</a:t>
            </a: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їдальня</a:t>
            </a: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кафе</a:t>
            </a: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буфет</a:t>
            </a:r>
          </a:p>
          <a:p>
            <a:pPr lvl="0"/>
            <a:r>
              <a:rPr lang="uk-UA" sz="3500" b="1" dirty="0" err="1" smtClean="0">
                <a:solidFill>
                  <a:srgbClr val="4D4D4D"/>
                </a:solidFill>
              </a:rPr>
              <a:t>фабрика-заготівельня</a:t>
            </a:r>
            <a:endParaRPr lang="uk-UA" sz="3500" b="1" dirty="0" smtClean="0">
              <a:solidFill>
                <a:srgbClr val="4D4D4D"/>
              </a:solidFill>
            </a:endParaRP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фабрика-кухня</a:t>
            </a:r>
          </a:p>
          <a:p>
            <a:pPr lvl="0"/>
            <a:r>
              <a:rPr lang="uk-UA" sz="3500" b="1" dirty="0" smtClean="0">
                <a:solidFill>
                  <a:srgbClr val="4D4D4D"/>
                </a:solidFill>
              </a:rPr>
              <a:t>домова кухня</a:t>
            </a:r>
          </a:p>
          <a:p>
            <a:endParaRPr lang="uk-UA" dirty="0"/>
          </a:p>
        </p:txBody>
      </p:sp>
      <p:pic>
        <p:nvPicPr>
          <p:cNvPr id="8195" name="Picture 3" descr="C:\Users\user\Downloads\images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340768"/>
            <a:ext cx="3456384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user\Downloads\2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0853" r="9055"/>
          <a:stretch>
            <a:fillRect/>
          </a:stretch>
        </p:blipFill>
        <p:spPr bwMode="auto">
          <a:xfrm>
            <a:off x="611560" y="476672"/>
            <a:ext cx="7920880" cy="5829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Основні ознаки класифікації закладів ресторанного господарства (ДСТУ 4281 : 2004):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 smtClean="0"/>
              <a:t>за видом економічної діяльності</a:t>
            </a:r>
          </a:p>
          <a:p>
            <a:pPr lvl="0"/>
            <a:r>
              <a:rPr lang="uk-UA" dirty="0" smtClean="0"/>
              <a:t>торгівельно-виробничими ознаками</a:t>
            </a:r>
          </a:p>
          <a:p>
            <a:pPr lvl="0"/>
            <a:r>
              <a:rPr lang="uk-UA" dirty="0" smtClean="0"/>
              <a:t>класами</a:t>
            </a:r>
          </a:p>
          <a:p>
            <a:pPr lvl="0"/>
            <a:r>
              <a:rPr lang="uk-UA" dirty="0" smtClean="0"/>
              <a:t>комплексом продукції і послуг</a:t>
            </a:r>
          </a:p>
          <a:p>
            <a:pPr lvl="0"/>
            <a:r>
              <a:rPr lang="uk-UA" dirty="0" smtClean="0"/>
              <a:t>сезонністю</a:t>
            </a:r>
          </a:p>
          <a:p>
            <a:pPr lvl="0"/>
            <a:r>
              <a:rPr lang="uk-UA" dirty="0" smtClean="0"/>
              <a:t>потужністю</a:t>
            </a:r>
          </a:p>
          <a:p>
            <a:pPr lvl="0"/>
            <a:r>
              <a:rPr lang="uk-UA" dirty="0" smtClean="0"/>
              <a:t>характером контингенту</a:t>
            </a:r>
          </a:p>
          <a:p>
            <a:pPr lvl="0"/>
            <a:r>
              <a:rPr lang="uk-UA" dirty="0" smtClean="0"/>
              <a:t>використовуваними методами обслуговування.</a:t>
            </a:r>
          </a:p>
          <a:p>
            <a:endParaRPr lang="uk-UA" dirty="0"/>
          </a:p>
        </p:txBody>
      </p:sp>
      <p:pic>
        <p:nvPicPr>
          <p:cNvPr id="9219" name="Picture 3" descr="C:\Users\user\Downloads\images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212976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1C476A"/>
                </a:solidFill>
                <a:effectLst/>
              </a:rPr>
              <a:t>Спеціалізовані заклади РГ:       </a:t>
            </a:r>
            <a:endParaRPr lang="uk-UA" sz="4000" dirty="0">
              <a:solidFill>
                <a:srgbClr val="1C476A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186048"/>
          </a:xfrm>
        </p:spPr>
        <p:txBody>
          <a:bodyPr/>
          <a:lstStyle/>
          <a:p>
            <a:pPr lvl="0"/>
            <a:r>
              <a:rPr lang="uk-UA" i="1" dirty="0" smtClean="0"/>
              <a:t>ресторани з національною кухнею </a:t>
            </a:r>
            <a:endParaRPr lang="uk-UA" dirty="0" smtClean="0"/>
          </a:p>
          <a:p>
            <a:pPr lvl="0"/>
            <a:r>
              <a:rPr lang="uk-UA" i="1" dirty="0" smtClean="0"/>
              <a:t>кафе-морозиво</a:t>
            </a:r>
            <a:endParaRPr lang="uk-UA" dirty="0" smtClean="0"/>
          </a:p>
          <a:p>
            <a:pPr lvl="0"/>
            <a:r>
              <a:rPr lang="uk-UA" i="1" dirty="0" smtClean="0"/>
              <a:t>кафе-кондитерська</a:t>
            </a:r>
            <a:endParaRPr lang="uk-UA" dirty="0" smtClean="0"/>
          </a:p>
          <a:p>
            <a:pPr lvl="0"/>
            <a:r>
              <a:rPr lang="uk-UA" i="1" dirty="0" smtClean="0"/>
              <a:t>закусочна млинцева, пиріжкова, </a:t>
            </a:r>
            <a:r>
              <a:rPr lang="uk-UA" i="1" dirty="0" err="1" smtClean="0"/>
              <a:t>піцерія</a:t>
            </a:r>
            <a:endParaRPr lang="uk-UA" dirty="0" smtClean="0"/>
          </a:p>
          <a:p>
            <a:pPr lvl="0"/>
            <a:r>
              <a:rPr lang="uk-UA" i="1" dirty="0" smtClean="0"/>
              <a:t>бар пивний, винний.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10242" name="Picture 2" descr="C:\Users\user\Downloads\kissclipart-energy-3d-man-clipart-stock-photography-royalty-fr-16029a9bd1331334.jpg"/>
          <p:cNvPicPr>
            <a:picLocks noChangeAspect="1" noChangeArrowheads="1"/>
          </p:cNvPicPr>
          <p:nvPr/>
        </p:nvPicPr>
        <p:blipFill>
          <a:blip r:embed="rId2" cstate="print"/>
          <a:srcRect l="21441" r="16400" b="7881"/>
          <a:stretch>
            <a:fillRect/>
          </a:stretch>
        </p:blipFill>
        <p:spPr bwMode="auto">
          <a:xfrm>
            <a:off x="6084168" y="3573016"/>
            <a:ext cx="2662500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347</TotalTime>
  <Words>1215</Words>
  <Application>Microsoft Office PowerPoint</Application>
  <PresentationFormat>Экран (4:3)</PresentationFormat>
  <Paragraphs>156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Яркая</vt:lpstr>
      <vt:lpstr>Класифікація і типи закладів ресторанного господарства</vt:lpstr>
      <vt:lpstr>ПЛАН</vt:lpstr>
      <vt:lpstr>1.  Класифікація закладів ресторанного господарства </vt:lpstr>
      <vt:lpstr>Заклад ресторанного господарства – це </vt:lpstr>
      <vt:lpstr>Тип закладу </vt:lpstr>
      <vt:lpstr>Основними типами підприємств ресторанного господарства є:</vt:lpstr>
      <vt:lpstr>Слайд 7</vt:lpstr>
      <vt:lpstr>Основні ознаки класифікації закладів ресторанного господарства (ДСТУ 4281 : 2004): </vt:lpstr>
      <vt:lpstr>Спеціалізовані заклади РГ:       </vt:lpstr>
      <vt:lpstr>Комбіновані  заклади </vt:lpstr>
      <vt:lpstr>При визначенні типу підприємства враховують наступні  фактори</vt:lpstr>
      <vt:lpstr>         </vt:lpstr>
      <vt:lpstr>Ресторан</vt:lpstr>
      <vt:lpstr>Бар – спеціалізоване підприємство з барною стійкою, призначене для приготування та реалізації змішаних напоїв в широкому асортименті та організації відпочинку.</vt:lpstr>
      <vt:lpstr>Кафе – підприємство ресторанного господарства, призначене для відпочинку відвідувачів з обмеженим асортиментом продукції  </vt:lpstr>
      <vt:lpstr>Їдальня – загальнодоступне або те, що обслуговує певний контингент відвідувачів, підприємство ресторанного господарства, яке виготовляє і реалізує страви.</vt:lpstr>
      <vt:lpstr> Закусочна – підприємство із обмеженим асортиментом страв нескладного приготування. </vt:lpstr>
      <vt:lpstr>Слайд 18</vt:lpstr>
      <vt:lpstr>Слайд 19</vt:lpstr>
      <vt:lpstr>Слайд 20</vt:lpstr>
      <vt:lpstr>Слайд 21</vt:lpstr>
      <vt:lpstr>3. Класи закладів ресторанного господарства </vt:lpstr>
      <vt:lpstr>Класи підприємств:   </vt:lpstr>
      <vt:lpstr>Слайд 24</vt:lpstr>
      <vt:lpstr>Слайд 25</vt:lpstr>
      <vt:lpstr>Слайд 26</vt:lpstr>
      <vt:lpstr>4. Вимоги до закладів ресторанного господарства </vt:lpstr>
      <vt:lpstr>Вимоги до закладів ресторанного господарства </vt:lpstr>
      <vt:lpstr>Вимоги до закладів ресторанного господарства </vt:lpstr>
      <vt:lpstr>Вимоги до закладів ресторанного господарства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 закладів ресторанного господарства</dc:title>
  <dc:creator>user</dc:creator>
  <cp:lastModifiedBy>user</cp:lastModifiedBy>
  <cp:revision>23</cp:revision>
  <dcterms:created xsi:type="dcterms:W3CDTF">2022-02-02T21:50:39Z</dcterms:created>
  <dcterms:modified xsi:type="dcterms:W3CDTF">2022-02-03T23:57:53Z</dcterms:modified>
</cp:coreProperties>
</file>