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64" r:id="rId10"/>
    <p:sldId id="266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CE4D-8B74-4840-AC45-FE0773C1BB9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DD6-FB93-4D07-8893-B2F1FC5D6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CE4D-8B74-4840-AC45-FE0773C1BB9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DD6-FB93-4D07-8893-B2F1FC5D6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CE4D-8B74-4840-AC45-FE0773C1BB9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DD6-FB93-4D07-8893-B2F1FC5D6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CE4D-8B74-4840-AC45-FE0773C1BB9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DD6-FB93-4D07-8893-B2F1FC5D6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CE4D-8B74-4840-AC45-FE0773C1BB9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DD6-FB93-4D07-8893-B2F1FC5D6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CE4D-8B74-4840-AC45-FE0773C1BB9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DD6-FB93-4D07-8893-B2F1FC5D6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CE4D-8B74-4840-AC45-FE0773C1BB9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DD6-FB93-4D07-8893-B2F1FC5D6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CE4D-8B74-4840-AC45-FE0773C1BB9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DD6-FB93-4D07-8893-B2F1FC5D6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CE4D-8B74-4840-AC45-FE0773C1BB9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DD6-FB93-4D07-8893-B2F1FC5D6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CE4D-8B74-4840-AC45-FE0773C1BB9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DD6-FB93-4D07-8893-B2F1FC5D6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7CE4D-8B74-4840-AC45-FE0773C1BB9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91DD6-FB93-4D07-8893-B2F1FC5D6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7CE4D-8B74-4840-AC45-FE0773C1BB95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91DD6-FB93-4D07-8893-B2F1FC5D67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uk.wikipedia.org/wiki/%D0%9F%D0%B0%D1%80%D0%B8%D0%B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r>
              <a:rPr lang="uk-UA" dirty="0" err="1" smtClean="0"/>
              <a:t>Барний</a:t>
            </a:r>
            <a:r>
              <a:rPr lang="uk-UA" dirty="0" smtClean="0"/>
              <a:t> посуд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Назар\Desktop\bok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57300"/>
            <a:ext cx="6840760" cy="560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80920" cy="908720"/>
          </a:xfrm>
        </p:spPr>
        <p:txBody>
          <a:bodyPr/>
          <a:lstStyle/>
          <a:p>
            <a:r>
              <a:rPr lang="uk-UA" dirty="0" err="1" smtClean="0"/>
              <a:t>Сніфтер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en-US" dirty="0" smtClean="0"/>
              <a:t> </a:t>
            </a:r>
            <a:r>
              <a:rPr lang="ru-RU" dirty="0" smtClean="0"/>
              <a:t>                                  </a:t>
            </a:r>
            <a:r>
              <a:rPr lang="en-US" dirty="0" smtClean="0"/>
              <a:t>(</a:t>
            </a:r>
            <a:r>
              <a:rPr lang="ru-RU" dirty="0" smtClean="0"/>
              <a:t>англ. </a:t>
            </a:r>
            <a:r>
              <a:rPr lang="en-US" dirty="0" smtClean="0"/>
              <a:t>Sniff</a:t>
            </a:r>
            <a:r>
              <a:rPr lang="ru-RU" dirty="0" smtClean="0"/>
              <a:t> - </a:t>
            </a:r>
            <a:r>
              <a:rPr lang="ru-RU" dirty="0" err="1" smtClean="0"/>
              <a:t>нюхати</a:t>
            </a:r>
            <a:r>
              <a:rPr lang="en-US" dirty="0" smtClean="0"/>
              <a:t>) 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       </a:t>
            </a:r>
            <a:r>
              <a:rPr lang="ru-RU" dirty="0" err="1" smtClean="0"/>
              <a:t>Кулястий</a:t>
            </a:r>
            <a:r>
              <a:rPr lang="ru-RU" dirty="0" smtClean="0"/>
              <a:t> </a:t>
            </a:r>
            <a:r>
              <a:rPr lang="ru-RU" dirty="0" err="1"/>
              <a:t>келих</a:t>
            </a:r>
            <a:r>
              <a:rPr lang="ru-RU" dirty="0"/>
              <a:t> на </a:t>
            </a:r>
            <a:r>
              <a:rPr lang="ru-RU" dirty="0" err="1"/>
              <a:t>низькій</a:t>
            </a:r>
            <a:r>
              <a:rPr lang="ru-RU" dirty="0"/>
              <a:t> </a:t>
            </a:r>
            <a:r>
              <a:rPr lang="ru-RU" dirty="0" err="1"/>
              <a:t>ніжці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чашею, за формою </a:t>
            </a:r>
            <a:r>
              <a:rPr lang="ru-RU" dirty="0" err="1"/>
              <a:t>нагадує</a:t>
            </a:r>
            <a:r>
              <a:rPr lang="ru-RU" dirty="0"/>
              <a:t> тюльпан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яблуко</a:t>
            </a:r>
            <a:r>
              <a:rPr lang="ru-RU" dirty="0"/>
              <a:t>,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подачі</a:t>
            </a:r>
            <a:r>
              <a:rPr lang="ru-RU" dirty="0"/>
              <a:t> коньяку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бренді</a:t>
            </a:r>
            <a:r>
              <a:rPr lang="ru-RU" dirty="0"/>
              <a:t>. Бокал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ідеально</a:t>
            </a:r>
            <a:r>
              <a:rPr lang="ru-RU" dirty="0"/>
              <a:t> </a:t>
            </a:r>
            <a:r>
              <a:rPr lang="ru-RU" dirty="0" err="1"/>
              <a:t>лягає</a:t>
            </a:r>
            <a:r>
              <a:rPr lang="ru-RU" dirty="0"/>
              <a:t> в </a:t>
            </a:r>
            <a:r>
              <a:rPr lang="ru-RU" dirty="0" err="1"/>
              <a:t>долоню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зігрівати</a:t>
            </a:r>
            <a:r>
              <a:rPr lang="ru-RU" dirty="0"/>
              <a:t> </a:t>
            </a:r>
            <a:r>
              <a:rPr lang="ru-RU" dirty="0" err="1"/>
              <a:t>напій</a:t>
            </a:r>
            <a:r>
              <a:rPr lang="ru-RU" dirty="0"/>
              <a:t> теплом </a:t>
            </a:r>
            <a:r>
              <a:rPr lang="ru-RU" dirty="0" err="1"/>
              <a:t>своїх</a:t>
            </a:r>
            <a:r>
              <a:rPr lang="ru-RU" dirty="0"/>
              <a:t> рук, так як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коньяк </a:t>
            </a:r>
            <a:r>
              <a:rPr lang="ru-RU" dirty="0" err="1"/>
              <a:t>розкриє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 </a:t>
            </a:r>
            <a:r>
              <a:rPr lang="ru-RU" dirty="0" err="1"/>
              <a:t>насичений</a:t>
            </a:r>
            <a:r>
              <a:rPr lang="ru-RU" dirty="0"/>
              <a:t> аромат,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ви</a:t>
            </a:r>
            <a:r>
              <a:rPr lang="ru-RU" dirty="0"/>
              <a:t> </a:t>
            </a:r>
            <a:r>
              <a:rPr lang="ru-RU" dirty="0" err="1"/>
              <a:t>зможете</a:t>
            </a:r>
            <a:r>
              <a:rPr lang="ru-RU" dirty="0"/>
              <a:t> </a:t>
            </a:r>
            <a:r>
              <a:rPr lang="ru-RU" dirty="0" err="1"/>
              <a:t>насолодитися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м'яким</a:t>
            </a:r>
            <a:r>
              <a:rPr lang="ru-RU" dirty="0"/>
              <a:t> </a:t>
            </a:r>
            <a:r>
              <a:rPr lang="ru-RU" dirty="0" err="1"/>
              <a:t>гармонійним</a:t>
            </a:r>
            <a:r>
              <a:rPr lang="ru-RU" dirty="0"/>
              <a:t> смаком.</a:t>
            </a:r>
          </a:p>
          <a:p>
            <a:pPr fontAlgn="base"/>
            <a:r>
              <a:rPr lang="ru-RU" dirty="0"/>
              <a:t>За правилами </a:t>
            </a:r>
            <a:r>
              <a:rPr lang="ru-RU" dirty="0" err="1"/>
              <a:t>етикету</a:t>
            </a:r>
            <a:r>
              <a:rPr lang="ru-RU" dirty="0"/>
              <a:t> </a:t>
            </a:r>
            <a:r>
              <a:rPr lang="ru-RU" dirty="0" err="1"/>
              <a:t>келих</a:t>
            </a:r>
            <a:r>
              <a:rPr lang="ru-RU" dirty="0"/>
              <a:t> (в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розміру</a:t>
            </a:r>
            <a:r>
              <a:rPr lang="ru-RU" dirty="0"/>
              <a:t>) </a:t>
            </a:r>
            <a:r>
              <a:rPr lang="ru-RU" dirty="0" err="1"/>
              <a:t>наповнюється</a:t>
            </a:r>
            <a:r>
              <a:rPr lang="ru-RU" dirty="0"/>
              <a:t> не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на одну </a:t>
            </a:r>
            <a:r>
              <a:rPr lang="ru-RU" dirty="0" err="1"/>
              <a:t>четверту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п'яту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. </a:t>
            </a:r>
            <a:r>
              <a:rPr lang="ru-RU" dirty="0" err="1"/>
              <a:t>Пити</a:t>
            </a:r>
            <a:r>
              <a:rPr lang="ru-RU" dirty="0"/>
              <a:t> коньяк </a:t>
            </a:r>
            <a:r>
              <a:rPr lang="ru-RU" dirty="0" err="1"/>
              <a:t>рекомендують</a:t>
            </a:r>
            <a:r>
              <a:rPr lang="ru-RU" dirty="0"/>
              <a:t> маленькими </a:t>
            </a:r>
            <a:r>
              <a:rPr lang="ru-RU" dirty="0" err="1"/>
              <a:t>ковтками</a:t>
            </a:r>
            <a:r>
              <a:rPr lang="ru-RU" dirty="0"/>
              <a:t>, </a:t>
            </a:r>
            <a:r>
              <a:rPr lang="ru-RU" dirty="0" err="1"/>
              <a:t>відчуваючи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, як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кожним</a:t>
            </a:r>
            <a:r>
              <a:rPr lang="ru-RU" dirty="0"/>
              <a:t> </a:t>
            </a:r>
            <a:r>
              <a:rPr lang="ru-RU" dirty="0" err="1"/>
              <a:t>ковтком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зігріває</a:t>
            </a:r>
            <a:r>
              <a:rPr lang="ru-RU" dirty="0"/>
              <a:t> вас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наповнює</a:t>
            </a:r>
            <a:r>
              <a:rPr lang="ru-RU" dirty="0"/>
              <a:t> </a:t>
            </a:r>
            <a:r>
              <a:rPr lang="ru-RU" dirty="0" err="1"/>
              <a:t>відчуттям</a:t>
            </a:r>
            <a:r>
              <a:rPr lang="ru-RU" dirty="0"/>
              <a:t> </a:t>
            </a:r>
            <a:r>
              <a:rPr lang="ru-RU" dirty="0" err="1"/>
              <a:t>спокою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Users\Назар\Desktop\ef6eb5ee179e681e1ecc0c06b85beb0b_i-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832477"/>
            <a:ext cx="2016224" cy="2025523"/>
          </a:xfrm>
          <a:prstGeom prst="rect">
            <a:avLst/>
          </a:prstGeom>
          <a:noFill/>
        </p:spPr>
      </p:pic>
      <p:pic>
        <p:nvPicPr>
          <p:cNvPr id="5" name="Picture 4" descr="C:\Users\Назар\Desktop\10409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913784"/>
            <a:ext cx="1944216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uk-UA" dirty="0" err="1" smtClean="0"/>
              <a:t>Олд</a:t>
            </a:r>
            <a:r>
              <a:rPr lang="uk-UA" dirty="0" smtClean="0"/>
              <a:t> </a:t>
            </a:r>
            <a:r>
              <a:rPr lang="uk-UA" dirty="0" err="1" smtClean="0"/>
              <a:t>Фешн</a:t>
            </a:r>
            <a:r>
              <a:rPr lang="uk-UA" dirty="0" smtClean="0"/>
              <a:t> / </a:t>
            </a:r>
            <a:r>
              <a:rPr lang="uk-UA" dirty="0" err="1" smtClean="0"/>
              <a:t>рокс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 fontAlgn="base"/>
            <a:r>
              <a:rPr lang="uk-UA" sz="2400" dirty="0" smtClean="0"/>
              <a:t>Англ. </a:t>
            </a:r>
            <a:r>
              <a:rPr lang="en-US" sz="2400" dirty="0" smtClean="0"/>
              <a:t>Old-fashioned, lowball, rocks</a:t>
            </a:r>
            <a:endParaRPr lang="ru-RU" sz="2400" dirty="0" smtClean="0"/>
          </a:p>
          <a:p>
            <a:pPr fontAlgn="base"/>
            <a:r>
              <a:rPr lang="ru-RU" sz="2400" dirty="0" err="1" smtClean="0"/>
              <a:t>Віскі</a:t>
            </a:r>
            <a:r>
              <a:rPr lang="ru-RU" sz="2400" dirty="0" smtClean="0"/>
              <a:t> </a:t>
            </a:r>
            <a:r>
              <a:rPr lang="ru-RU" sz="2400" dirty="0" err="1"/>
              <a:t>подають</a:t>
            </a:r>
            <a:r>
              <a:rPr lang="ru-RU" sz="2400" dirty="0"/>
              <a:t> у </a:t>
            </a:r>
            <a:r>
              <a:rPr lang="ru-RU" sz="2400" dirty="0" err="1"/>
              <a:t>високому</a:t>
            </a:r>
            <a:r>
              <a:rPr lang="ru-RU" sz="2400" dirty="0"/>
              <a:t>, прямому </a:t>
            </a:r>
            <a:r>
              <a:rPr lang="ru-RU" sz="2400" dirty="0" err="1"/>
              <a:t>келиху</a:t>
            </a:r>
            <a:r>
              <a:rPr lang="ru-RU" sz="2400" dirty="0"/>
              <a:t> без </a:t>
            </a:r>
            <a:r>
              <a:rPr lang="ru-RU" sz="2400" dirty="0" err="1"/>
              <a:t>ніжки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масивним</a:t>
            </a:r>
            <a:r>
              <a:rPr lang="ru-RU" sz="2400" dirty="0"/>
              <a:t>, </a:t>
            </a:r>
            <a:r>
              <a:rPr lang="ru-RU" sz="2400" dirty="0" err="1"/>
              <a:t>товстим</a:t>
            </a:r>
            <a:r>
              <a:rPr lang="ru-RU" sz="2400" dirty="0"/>
              <a:t> </a:t>
            </a:r>
            <a:r>
              <a:rPr lang="ru-RU" sz="2400" dirty="0" smtClean="0"/>
              <a:t>дном. </a:t>
            </a:r>
            <a:r>
              <a:rPr lang="ru-RU" sz="2400" dirty="0"/>
              <a:t>За </a:t>
            </a:r>
            <a:r>
              <a:rPr lang="ru-RU" sz="2400" dirty="0" err="1"/>
              <a:t>переказами</a:t>
            </a:r>
            <a:r>
              <a:rPr lang="ru-RU" sz="2400" dirty="0"/>
              <a:t>, </a:t>
            </a:r>
            <a:r>
              <a:rPr lang="ru-RU" sz="2400" dirty="0" err="1"/>
              <a:t>такі</a:t>
            </a:r>
            <a:r>
              <a:rPr lang="ru-RU" sz="2400" dirty="0"/>
              <a:t> </a:t>
            </a:r>
            <a:r>
              <a:rPr lang="ru-RU" sz="2400" dirty="0" err="1"/>
              <a:t>келихи</a:t>
            </a:r>
            <a:r>
              <a:rPr lang="ru-RU" sz="2400" dirty="0"/>
              <a:t> </a:t>
            </a:r>
            <a:r>
              <a:rPr lang="ru-RU" sz="2400" dirty="0" err="1"/>
              <a:t>винайшли</a:t>
            </a:r>
            <a:r>
              <a:rPr lang="ru-RU" sz="2400" dirty="0"/>
              <a:t> на Дикому </a:t>
            </a:r>
            <a:r>
              <a:rPr lang="ru-RU" sz="2400" dirty="0" err="1"/>
              <a:t>Заході</a:t>
            </a:r>
            <a:r>
              <a:rPr lang="ru-RU" sz="2400" dirty="0"/>
              <a:t>: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 smtClean="0"/>
              <a:t>зменшити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збитки</a:t>
            </a:r>
            <a:r>
              <a:rPr lang="ru-RU" sz="2400" dirty="0" smtClean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 smtClean="0"/>
              <a:t>розбитого</a:t>
            </a:r>
            <a:r>
              <a:rPr lang="ru-RU" sz="2400" dirty="0" smtClean="0"/>
              <a:t> </a:t>
            </a:r>
            <a:r>
              <a:rPr lang="ru-RU" sz="2400" dirty="0" err="1"/>
              <a:t>відвідувачами</a:t>
            </a:r>
            <a:r>
              <a:rPr lang="ru-RU" sz="2400" dirty="0"/>
              <a:t> посуду, </a:t>
            </a:r>
            <a:r>
              <a:rPr lang="ru-RU" sz="2400" dirty="0" err="1"/>
              <a:t>власники</a:t>
            </a:r>
            <a:r>
              <a:rPr lang="ru-RU" sz="2400" dirty="0"/>
              <a:t> </a:t>
            </a:r>
            <a:r>
              <a:rPr lang="ru-RU" sz="2400" dirty="0" smtClean="0"/>
              <a:t>салун</a:t>
            </a:r>
            <a:r>
              <a:rPr lang="en-US" sz="2400" dirty="0" err="1" smtClean="0"/>
              <a:t>i</a:t>
            </a:r>
            <a:r>
              <a:rPr lang="ru-RU" sz="2400" dirty="0" smtClean="0"/>
              <a:t>в </a:t>
            </a:r>
            <a:r>
              <a:rPr lang="ru-RU" sz="2400" dirty="0" err="1"/>
              <a:t>розпилювали</a:t>
            </a:r>
            <a:r>
              <a:rPr lang="ru-RU" sz="2400" dirty="0"/>
              <a:t> </a:t>
            </a:r>
            <a:r>
              <a:rPr lang="ru-RU" sz="2400" dirty="0" err="1"/>
              <a:t>навпіл</a:t>
            </a:r>
            <a:r>
              <a:rPr lang="ru-RU" sz="2400" dirty="0"/>
              <a:t> </a:t>
            </a:r>
            <a:r>
              <a:rPr lang="ru-RU" sz="2400" dirty="0" err="1"/>
              <a:t>пляшки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використовували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для </a:t>
            </a:r>
            <a:r>
              <a:rPr lang="ru-RU" sz="2400" dirty="0" err="1"/>
              <a:t>подачі</a:t>
            </a:r>
            <a:r>
              <a:rPr lang="ru-RU" sz="2400" dirty="0"/>
              <a:t> </a:t>
            </a:r>
            <a:r>
              <a:rPr lang="ru-RU" sz="2400" dirty="0" err="1"/>
              <a:t>алкогольних</a:t>
            </a:r>
            <a:r>
              <a:rPr lang="ru-RU" sz="2400" dirty="0"/>
              <a:t> </a:t>
            </a:r>
            <a:r>
              <a:rPr lang="ru-RU" sz="2400" dirty="0" err="1" smtClean="0"/>
              <a:t>напоїв.Крім</a:t>
            </a:r>
            <a:r>
              <a:rPr lang="ru-RU" sz="2400" dirty="0" smtClean="0"/>
              <a:t> чистого </a:t>
            </a:r>
            <a:r>
              <a:rPr lang="ru-RU" sz="2400" dirty="0" err="1" smtClean="0"/>
              <a:t>віскі</a:t>
            </a:r>
            <a:r>
              <a:rPr lang="ru-RU" sz="2400" dirty="0" smtClean="0"/>
              <a:t>, </a:t>
            </a:r>
            <a:r>
              <a:rPr lang="ru-RU" sz="2400" dirty="0" err="1" smtClean="0"/>
              <a:t>рокс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використовують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подачі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коктейлів</a:t>
            </a:r>
            <a:r>
              <a:rPr lang="ru-RU" sz="2400" dirty="0" smtClean="0"/>
              <a:t> об</a:t>
            </a:r>
            <a:r>
              <a:rPr lang="en-US" sz="2400" dirty="0" smtClean="0"/>
              <a:t>’</a:t>
            </a:r>
            <a:r>
              <a:rPr lang="ru-RU" sz="2400" dirty="0" err="1" smtClean="0"/>
              <a:t>ємом</a:t>
            </a:r>
            <a:r>
              <a:rPr lang="ru-RU" sz="2400" dirty="0" smtClean="0"/>
              <a:t> 150-250 мл.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Picture 2" descr="C:\Users\Назар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1720891" cy="2276871"/>
          </a:xfrm>
          <a:prstGeom prst="rect">
            <a:avLst/>
          </a:prstGeom>
          <a:noFill/>
        </p:spPr>
      </p:pic>
      <p:pic>
        <p:nvPicPr>
          <p:cNvPr id="5" name="Picture 4" descr="C:\Users\Назар\Desktop\data-old-fashion-maskarad-500x5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977680"/>
            <a:ext cx="2880320" cy="2880320"/>
          </a:xfrm>
          <a:prstGeom prst="rect">
            <a:avLst/>
          </a:prstGeom>
          <a:noFill/>
        </p:spPr>
      </p:pic>
      <p:pic>
        <p:nvPicPr>
          <p:cNvPr id="6" name="Picture 3" descr="C:\Users\Назар\Desktop\4d3940ec1d8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905672"/>
            <a:ext cx="2952328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964488" cy="1700808"/>
          </a:xfrm>
        </p:spPr>
        <p:txBody>
          <a:bodyPr/>
          <a:lstStyle/>
          <a:p>
            <a:r>
              <a:rPr lang="uk-UA" dirty="0" err="1" smtClean="0"/>
              <a:t>Шот</a:t>
            </a:r>
            <a:r>
              <a:rPr lang="uk-UA" dirty="0" smtClean="0"/>
              <a:t>/</a:t>
            </a:r>
            <a:r>
              <a:rPr lang="uk-UA" dirty="0" err="1" smtClean="0"/>
              <a:t>рюмка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2160240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/>
                </a:solidFill>
              </a:rPr>
              <a:t>Англ. </a:t>
            </a:r>
            <a:r>
              <a:rPr lang="en-US" sz="2400" dirty="0" smtClean="0">
                <a:solidFill>
                  <a:schemeClr val="tx1"/>
                </a:solidFill>
              </a:rPr>
              <a:t>Shot, shot glass, shooter, long shot, hot shot</a:t>
            </a:r>
            <a:endParaRPr lang="uk-UA" sz="2400" dirty="0" smtClean="0">
              <a:solidFill>
                <a:schemeClr val="tx1"/>
              </a:solidFill>
            </a:endParaRPr>
          </a:p>
          <a:p>
            <a:r>
              <a:rPr lang="uk-UA" sz="2400" dirty="0" smtClean="0">
                <a:solidFill>
                  <a:schemeClr val="tx1"/>
                </a:solidFill>
              </a:rPr>
              <a:t>Невеликий прямий келих «</a:t>
            </a:r>
            <a:r>
              <a:rPr lang="uk-UA" sz="2400" dirty="0" err="1" smtClean="0">
                <a:solidFill>
                  <a:schemeClr val="tx1"/>
                </a:solidFill>
              </a:rPr>
              <a:t>шот</a:t>
            </a:r>
            <a:r>
              <a:rPr lang="uk-UA" sz="2400" dirty="0" smtClean="0">
                <a:solidFill>
                  <a:schemeClr val="tx1"/>
                </a:solidFill>
              </a:rPr>
              <a:t>» з товстим дном, об'ємом 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  <a:r>
              <a:rPr lang="uk-UA" sz="2400" dirty="0" smtClean="0">
                <a:solidFill>
                  <a:schemeClr val="tx1"/>
                </a:solidFill>
              </a:rPr>
              <a:t>0-60 </a:t>
            </a:r>
            <a:r>
              <a:rPr lang="uk-UA" sz="2400" dirty="0" err="1" smtClean="0">
                <a:solidFill>
                  <a:schemeClr val="tx1"/>
                </a:solidFill>
              </a:rPr>
              <a:t>мл</a:t>
            </a:r>
            <a:r>
              <a:rPr lang="uk-UA" sz="2400" dirty="0" smtClean="0">
                <a:solidFill>
                  <a:schemeClr val="tx1"/>
                </a:solidFill>
              </a:rPr>
              <a:t>, призначений для охолодженого міцного алкоголю в чистому вигляді (наприклад, горілки) </a:t>
            </a:r>
            <a:r>
              <a:rPr lang="ru-RU" sz="2400" dirty="0" smtClean="0">
                <a:solidFill>
                  <a:schemeClr val="tx1"/>
                </a:solidFill>
              </a:rPr>
              <a:t>та</a:t>
            </a:r>
            <a:r>
              <a:rPr lang="uk-UA" sz="2400" dirty="0" smtClean="0">
                <a:solidFill>
                  <a:schemeClr val="tx1"/>
                </a:solidFill>
              </a:rPr>
              <a:t> для міцних </a:t>
            </a:r>
            <a:r>
              <a:rPr lang="uk-UA" sz="2400" dirty="0" err="1" smtClean="0">
                <a:solidFill>
                  <a:schemeClr val="tx1"/>
                </a:solidFill>
              </a:rPr>
              <a:t>шарових</a:t>
            </a:r>
            <a:r>
              <a:rPr lang="uk-UA" sz="2400" dirty="0" smtClean="0">
                <a:solidFill>
                  <a:schemeClr val="tx1"/>
                </a:solidFill>
              </a:rPr>
              <a:t> коктейлів невеликого об</a:t>
            </a:r>
            <a:r>
              <a:rPr lang="en-US" sz="2400" dirty="0" smtClean="0">
                <a:solidFill>
                  <a:schemeClr val="tx1"/>
                </a:solidFill>
              </a:rPr>
              <a:t>’</a:t>
            </a:r>
            <a:r>
              <a:rPr lang="uk-UA" sz="2400" dirty="0" err="1" smtClean="0">
                <a:solidFill>
                  <a:schemeClr val="tx1"/>
                </a:solidFill>
              </a:rPr>
              <a:t>єму</a:t>
            </a:r>
            <a:r>
              <a:rPr lang="uk-UA" sz="2400" dirty="0" smtClean="0">
                <a:solidFill>
                  <a:schemeClr val="tx1"/>
                </a:solidFill>
              </a:rPr>
              <a:t>, розрахованих на 1 ковток.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8674" name="Picture 2" descr="C:\Users\Назар\Desktop\b8e15ad7b1087805548ea459a7c99727_norm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3016"/>
            <a:ext cx="1453379" cy="2145928"/>
          </a:xfrm>
          <a:prstGeom prst="rect">
            <a:avLst/>
          </a:prstGeom>
          <a:noFill/>
        </p:spPr>
      </p:pic>
      <p:pic>
        <p:nvPicPr>
          <p:cNvPr id="28675" name="Picture 3" descr="C:\Users\Назар\Desktop\sh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613944"/>
            <a:ext cx="2088232" cy="2088232"/>
          </a:xfrm>
          <a:prstGeom prst="rect">
            <a:avLst/>
          </a:prstGeom>
          <a:noFill/>
        </p:spPr>
      </p:pic>
      <p:pic>
        <p:nvPicPr>
          <p:cNvPr id="28676" name="Picture 4" descr="C:\Users\Назар\Desktop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356992"/>
            <a:ext cx="2664296" cy="2664296"/>
          </a:xfrm>
          <a:prstGeom prst="rect">
            <a:avLst/>
          </a:prstGeom>
          <a:noFill/>
        </p:spPr>
      </p:pic>
      <p:pic>
        <p:nvPicPr>
          <p:cNvPr id="28677" name="Picture 5" descr="C:\Users\Назар\Desktop\images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140968"/>
            <a:ext cx="2659062" cy="2659062"/>
          </a:xfrm>
          <a:prstGeom prst="rect">
            <a:avLst/>
          </a:prstGeom>
          <a:noFill/>
        </p:spPr>
      </p:pic>
      <p:pic>
        <p:nvPicPr>
          <p:cNvPr id="28679" name="Picture 7" descr="C:\Users\Назар\Desktop\images 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7500" y="4365104"/>
            <a:ext cx="2356500" cy="1482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7772400" cy="1470025"/>
          </a:xfrm>
        </p:spPr>
        <p:txBody>
          <a:bodyPr/>
          <a:lstStyle/>
          <a:p>
            <a:r>
              <a:rPr lang="uk-UA" dirty="0" smtClean="0"/>
              <a:t>Пивний келих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52736"/>
            <a:ext cx="9144000" cy="5472608"/>
          </a:xfrm>
        </p:spPr>
        <p:txBody>
          <a:bodyPr/>
          <a:lstStyle/>
          <a:p>
            <a:r>
              <a:rPr lang="uk-UA" dirty="0" smtClean="0"/>
              <a:t> </a:t>
            </a:r>
            <a:r>
              <a:rPr lang="uk-UA" sz="2400" dirty="0" smtClean="0">
                <a:solidFill>
                  <a:schemeClr val="tx1"/>
                </a:solidFill>
              </a:rPr>
              <a:t>Температура подачі пива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uk-UA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+ 5 +10 С – </a:t>
            </a:r>
            <a:r>
              <a:rPr lang="en-US" sz="2400" dirty="0" smtClean="0">
                <a:solidFill>
                  <a:schemeClr val="tx1"/>
                </a:solidFill>
              </a:rPr>
              <a:t>Lager</a:t>
            </a:r>
          </a:p>
          <a:p>
            <a:r>
              <a:rPr lang="uk-UA" sz="2400" dirty="0" smtClean="0">
                <a:solidFill>
                  <a:schemeClr val="tx1"/>
                </a:solidFill>
              </a:rPr>
              <a:t>+ </a:t>
            </a:r>
            <a:r>
              <a:rPr lang="en-US" sz="2400" dirty="0" smtClean="0">
                <a:solidFill>
                  <a:schemeClr val="tx1"/>
                </a:solidFill>
              </a:rPr>
              <a:t>10 +15 C – Ale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Подача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uk-UA" sz="2400" dirty="0" smtClean="0">
                <a:solidFill>
                  <a:schemeClr val="tx1"/>
                </a:solidFill>
              </a:rPr>
              <a:t> вибирається відповідний бокал, промивання без обтирання, формування пінки на поверхні для втримання температури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9698" name="Picture 2" descr="C:\Users\Назар\Desktop\beer_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89040"/>
            <a:ext cx="5172150" cy="2852071"/>
          </a:xfrm>
          <a:prstGeom prst="rect">
            <a:avLst/>
          </a:prstGeom>
          <a:noFill/>
        </p:spPr>
      </p:pic>
      <p:pic>
        <p:nvPicPr>
          <p:cNvPr id="29699" name="Picture 3" descr="C:\Users\Назар\Desktop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717032"/>
            <a:ext cx="1590675" cy="2886075"/>
          </a:xfrm>
          <a:prstGeom prst="rect">
            <a:avLst/>
          </a:prstGeom>
          <a:noFill/>
        </p:spPr>
      </p:pic>
      <p:pic>
        <p:nvPicPr>
          <p:cNvPr id="29700" name="Picture 4" descr="C:\Users\Назар\Desktop\2fefaef3b182765549b5641bcb1d006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7147" y="3933056"/>
            <a:ext cx="2576853" cy="2751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80728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Перфе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260648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Для безалкогольних</a:t>
            </a:r>
            <a:endParaRPr lang="ru-RU" sz="3200" dirty="0"/>
          </a:p>
        </p:txBody>
      </p:sp>
      <p:pic>
        <p:nvPicPr>
          <p:cNvPr id="1026" name="Picture 2" descr="C:\Users\Назар\Desktop\water_gl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15912"/>
            <a:ext cx="1944215" cy="2842088"/>
          </a:xfrm>
          <a:prstGeom prst="rect">
            <a:avLst/>
          </a:prstGeom>
          <a:noFill/>
        </p:spPr>
      </p:pic>
      <p:pic>
        <p:nvPicPr>
          <p:cNvPr id="1027" name="Picture 3" descr="C:\Users\Назар\Desktop\Ф.-3-Стаття-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3" y="4005064"/>
            <a:ext cx="1901957" cy="2852936"/>
          </a:xfrm>
          <a:prstGeom prst="rect">
            <a:avLst/>
          </a:prstGeom>
          <a:noFill/>
        </p:spPr>
      </p:pic>
      <p:pic>
        <p:nvPicPr>
          <p:cNvPr id="4" name="Picture 2" descr="C:\Users\Назар\Desktop\1360393744_parfe-so-slivkami-i-klubnikoy-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836712"/>
            <a:ext cx="2927871" cy="2927871"/>
          </a:xfrm>
          <a:prstGeom prst="rect">
            <a:avLst/>
          </a:prstGeom>
          <a:noFill/>
        </p:spPr>
      </p:pic>
      <p:pic>
        <p:nvPicPr>
          <p:cNvPr id="5" name="Picture 3" descr="C:\Users\Назар\Desktop\1332124805_parfe-s-klubnikoy-kivi-i-kukuruznymi-hlopyam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908720"/>
            <a:ext cx="3810000" cy="2809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КОЛІНЗ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/>
              <a:t>Колінз</a:t>
            </a:r>
            <a:r>
              <a:rPr lang="en-US" dirty="0" smtClean="0"/>
              <a:t> — 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склянка циліндричної форми</a:t>
            </a:r>
            <a:r>
              <a:rPr lang="vi-VN" dirty="0" smtClean="0"/>
              <a:t> форми з прямими стінками, використовується для 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лонгдрінків</a:t>
            </a:r>
            <a:r>
              <a:rPr lang="vi-VN" dirty="0" smtClean="0"/>
              <a:t>.</a:t>
            </a:r>
          </a:p>
          <a:p>
            <a:r>
              <a:rPr lang="vi-VN" dirty="0" smtClean="0"/>
              <a:t>Свою назву цей різновид посуду отримав за назвою коктейлю 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Том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Колінс</a:t>
            </a:r>
            <a:r>
              <a:rPr lang="vi-VN" dirty="0" smtClean="0"/>
              <a:t> Вперше склянка такої форми запропонована в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1925</a:t>
            </a:r>
            <a:r>
              <a:rPr lang="vi-VN" dirty="0" smtClean="0"/>
              <a:t> році </a:t>
            </a:r>
            <a:r>
              <a:rPr lang="vi-VN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 Париж</a:t>
            </a:r>
            <a:r>
              <a:rPr lang="vi-VN" dirty="0" smtClean="0">
                <a:hlinkClick r:id="rId2" tooltip="Париж"/>
              </a:rPr>
              <a:t>і</a:t>
            </a:r>
            <a:r>
              <a:rPr lang="vi-VN" dirty="0" smtClean="0"/>
              <a:t>. Своєю формою склянка мало відрізняється від</a:t>
            </a:r>
            <a:r>
              <a:rPr lang="uk-UA" dirty="0" smtClean="0"/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хайбола</a:t>
            </a:r>
            <a:r>
              <a:rPr lang="vi-VN" dirty="0" smtClean="0"/>
              <a:t>, хіба що колінз трохи вищий і вужчий. В якійсь мірі склянка колінз займає середнє місце між хайболом і келихом 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Зомбі</a:t>
            </a:r>
            <a:r>
              <a:rPr lang="vi-VN" dirty="0" smtClean="0"/>
              <a:t>. Крім того, колінз не має ніжки.</a:t>
            </a:r>
          </a:p>
          <a:p>
            <a:endParaRPr lang="ru-RU" dirty="0"/>
          </a:p>
        </p:txBody>
      </p:sp>
      <p:pic>
        <p:nvPicPr>
          <p:cNvPr id="2050" name="Picture 2" descr="C:\Users\Назар\Desktop\vc_ZR1XN2j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7670800" cy="307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836712"/>
            <a:ext cx="8028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Коктейльна</a:t>
            </a:r>
            <a:r>
              <a:rPr lang="uk-UA" sz="2400" dirty="0" smtClean="0"/>
              <a:t> </a:t>
            </a:r>
            <a:r>
              <a:rPr lang="uk-UA" sz="2400" dirty="0" err="1" smtClean="0"/>
              <a:t>рюмка</a:t>
            </a:r>
            <a:r>
              <a:rPr lang="uk-UA" sz="2400" dirty="0" smtClean="0"/>
              <a:t>, - келих трикутної форми з широкою шийкою і довгою тонкою ніжкою , завдяки якій коктейль не нагрівається. Він ідеальний для більшості охолоджених коктейлів середнього об'єму без льоду , але абсолютно не підходить для напоїв в чистому вигляді (у тому числі і мартіні , незважаючи на свою назву ) . Обсяг цього келиха - 90-280 </a:t>
            </a:r>
            <a:r>
              <a:rPr lang="uk-UA" sz="2400" dirty="0" err="1" smtClean="0"/>
              <a:t>мл</a:t>
            </a:r>
            <a:r>
              <a:rPr lang="uk-UA" sz="2400" dirty="0" smtClean="0"/>
              <a:t>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763688" y="18864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err="1" smtClean="0"/>
              <a:t>Коктейльна</a:t>
            </a:r>
            <a:r>
              <a:rPr lang="uk-UA" sz="3600" dirty="0" smtClean="0"/>
              <a:t> </a:t>
            </a:r>
            <a:r>
              <a:rPr lang="uk-UA" sz="3600" dirty="0" err="1" smtClean="0"/>
              <a:t>рюмка</a:t>
            </a:r>
            <a:endParaRPr lang="ru-RU" sz="3600" dirty="0"/>
          </a:p>
        </p:txBody>
      </p:sp>
      <p:pic>
        <p:nvPicPr>
          <p:cNvPr id="3074" name="Picture 2" descr="C:\Users\Назар\Desktop\btGNfhXMN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33056"/>
            <a:ext cx="3766023" cy="2924944"/>
          </a:xfrm>
          <a:prstGeom prst="rect">
            <a:avLst/>
          </a:prstGeom>
          <a:noFill/>
        </p:spPr>
      </p:pic>
      <p:pic>
        <p:nvPicPr>
          <p:cNvPr id="3075" name="Picture 3" descr="C:\Users\Назар\Desktop\f4fccd93c851446df054c47d449e29ef_s240x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3447430"/>
            <a:ext cx="3410570" cy="3410570"/>
          </a:xfrm>
          <a:prstGeom prst="rect">
            <a:avLst/>
          </a:prstGeom>
          <a:noFill/>
        </p:spPr>
      </p:pic>
      <p:pic>
        <p:nvPicPr>
          <p:cNvPr id="3076" name="Picture 4" descr="C:\Users\Назар\Desktop\d_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6017" y="3430017"/>
            <a:ext cx="3427983" cy="3427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Маргаритка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836712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Келих об'ємом 200-250 </a:t>
            </a:r>
            <a:r>
              <a:rPr lang="uk-UA" sz="2400" dirty="0" err="1" smtClean="0"/>
              <a:t>мл</a:t>
            </a:r>
            <a:r>
              <a:rPr lang="uk-UA" sz="2400" dirty="0" smtClean="0"/>
              <a:t> на тонкій довгій ніжці , дуже вузький біля основи і дуже широкий біля горлечка, призначений для коктейлю «Маргарита» і його варіацій, а також для заморожених напоїв. Краї цього келиха зазвичай прикрашають кромкою. Рецепт в </a:t>
            </a:r>
            <a:r>
              <a:rPr lang="uk-UA" sz="2400" dirty="0" err="1" smtClean="0"/>
              <a:t>шейкер</a:t>
            </a:r>
            <a:r>
              <a:rPr lang="uk-UA" sz="2400" dirty="0" smtClean="0"/>
              <a:t> сік </a:t>
            </a:r>
            <a:r>
              <a:rPr lang="uk-UA" sz="2400" dirty="0" err="1" smtClean="0"/>
              <a:t>лайма</a:t>
            </a:r>
            <a:r>
              <a:rPr lang="uk-UA" sz="2400" dirty="0" smtClean="0"/>
              <a:t> 30 </a:t>
            </a:r>
            <a:r>
              <a:rPr lang="uk-UA" sz="2400" dirty="0" err="1" smtClean="0"/>
              <a:t>цукрорвий</a:t>
            </a:r>
            <a:r>
              <a:rPr lang="uk-UA" sz="2400" dirty="0" smtClean="0"/>
              <a:t> сироп 10 </a:t>
            </a:r>
            <a:r>
              <a:rPr lang="uk-UA" sz="2400" dirty="0" err="1" smtClean="0"/>
              <a:t>тріпел</a:t>
            </a:r>
            <a:r>
              <a:rPr lang="uk-UA" sz="2400" dirty="0" smtClean="0"/>
              <a:t> </a:t>
            </a:r>
            <a:r>
              <a:rPr lang="uk-UA" sz="2400" dirty="0" err="1" smtClean="0"/>
              <a:t>сек</a:t>
            </a:r>
            <a:r>
              <a:rPr lang="uk-UA" sz="2400" dirty="0" smtClean="0"/>
              <a:t> 25 текіла 50 + СТРЕЙНЕР</a:t>
            </a:r>
            <a:endParaRPr lang="ru-RU" sz="2400" dirty="0"/>
          </a:p>
        </p:txBody>
      </p:sp>
      <p:pic>
        <p:nvPicPr>
          <p:cNvPr id="4098" name="Picture 2" descr="C:\Users\Назар\Desktop\11402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367559" cy="3367559"/>
          </a:xfrm>
          <a:prstGeom prst="rect">
            <a:avLst/>
          </a:prstGeom>
          <a:noFill/>
        </p:spPr>
      </p:pic>
      <p:pic>
        <p:nvPicPr>
          <p:cNvPr id="4099" name="Picture 3" descr="C:\Users\Назар\Desktop\114030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615903"/>
            <a:ext cx="3242097" cy="3242097"/>
          </a:xfrm>
          <a:prstGeom prst="rect">
            <a:avLst/>
          </a:prstGeom>
          <a:noFill/>
        </p:spPr>
      </p:pic>
      <p:pic>
        <p:nvPicPr>
          <p:cNvPr id="4100" name="Picture 4" descr="C:\Users\Назар\Desktop\1140208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9913" y="3212976"/>
            <a:ext cx="3494087" cy="3494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dirty="0" smtClean="0"/>
          </a:p>
          <a:p>
            <a:endParaRPr lang="uk-UA" sz="2400" dirty="0" smtClean="0"/>
          </a:p>
          <a:p>
            <a:endParaRPr lang="uk-UA" sz="2400" dirty="0" smtClean="0"/>
          </a:p>
          <a:p>
            <a:r>
              <a:rPr lang="uk-UA" sz="2400" dirty="0" err="1" smtClean="0"/>
              <a:t>Харрікейн</a:t>
            </a:r>
            <a:r>
              <a:rPr lang="uk-UA" sz="2400" dirty="0" smtClean="0"/>
              <a:t> - довгий келих у формі тюльпана на короткій фігурної ніжці об'ємом 400-480 </a:t>
            </a:r>
            <a:r>
              <a:rPr lang="uk-UA" sz="2400" dirty="0" err="1" smtClean="0"/>
              <a:t>мл</a:t>
            </a:r>
            <a:r>
              <a:rPr lang="uk-UA" sz="2400" dirty="0" smtClean="0"/>
              <a:t> - створений спеціально для подачі тропічних коктейлів типу « Блакитні </a:t>
            </a:r>
            <a:r>
              <a:rPr lang="uk-UA" sz="2400" dirty="0" err="1" smtClean="0"/>
              <a:t>Гаваї</a:t>
            </a:r>
            <a:r>
              <a:rPr lang="uk-UA" sz="2400" dirty="0" smtClean="0"/>
              <a:t> » або « Піна </a:t>
            </a:r>
            <a:r>
              <a:rPr lang="uk-UA" sz="2400" dirty="0" err="1" smtClean="0"/>
              <a:t>Колада</a:t>
            </a:r>
            <a:r>
              <a:rPr lang="uk-UA" sz="2400" dirty="0" smtClean="0"/>
              <a:t> ».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260648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err="1" smtClean="0"/>
              <a:t>Харрікейн</a:t>
            </a:r>
            <a:endParaRPr lang="ru-RU" sz="4000" dirty="0"/>
          </a:p>
        </p:txBody>
      </p:sp>
      <p:pic>
        <p:nvPicPr>
          <p:cNvPr id="5122" name="Picture 2" descr="C:\Users\Назар\Desktop\97076265_1703154_koktei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6338304" cy="3672408"/>
          </a:xfrm>
          <a:prstGeom prst="rect">
            <a:avLst/>
          </a:prstGeom>
          <a:noFill/>
        </p:spPr>
      </p:pic>
      <p:pic>
        <p:nvPicPr>
          <p:cNvPr id="5123" name="Picture 3" descr="C:\Users\Назар\Desktop\bokal-arcoroc-coctail-hurricane-440-ml-1!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1275" y="3501008"/>
            <a:ext cx="3392725" cy="3008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8820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     Келих незвичайної форми ( </a:t>
            </a:r>
            <a:r>
              <a:rPr lang="uk-UA" sz="2800" dirty="0" err="1" smtClean="0"/>
              <a:t>граппагласс</a:t>
            </a:r>
            <a:r>
              <a:rPr lang="uk-UA" sz="2800" dirty="0" smtClean="0"/>
              <a:t> ) призначений для </a:t>
            </a:r>
            <a:r>
              <a:rPr lang="uk-UA" sz="2800" dirty="0" err="1" smtClean="0"/>
              <a:t>граппи</a:t>
            </a:r>
            <a:r>
              <a:rPr lang="uk-UA" sz="2800" dirty="0" smtClean="0"/>
              <a:t> ,чачі та </a:t>
            </a:r>
            <a:r>
              <a:rPr lang="uk-UA" sz="2800" dirty="0" err="1" smtClean="0"/>
              <a:t>марк</a:t>
            </a:r>
            <a:r>
              <a:rPr lang="uk-UA" sz="2800" dirty="0" smtClean="0"/>
              <a:t> італійського алкогольного напою , настояного на виноградних шкірках.</a:t>
            </a:r>
            <a:endParaRPr lang="ru-RU" sz="2800" dirty="0"/>
          </a:p>
        </p:txBody>
      </p:sp>
      <p:pic>
        <p:nvPicPr>
          <p:cNvPr id="6146" name="Picture 2" descr="C:\Users\Назар\Desktop\Grappaglas-Riserv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3475707" cy="3475707"/>
          </a:xfrm>
          <a:prstGeom prst="rect">
            <a:avLst/>
          </a:prstGeom>
          <a:noFill/>
        </p:spPr>
      </p:pic>
      <p:pic>
        <p:nvPicPr>
          <p:cNvPr id="6147" name="Picture 3" descr="C:\Users\Назар\Desktop\61D19dVliPS._SL150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3384376" cy="3384376"/>
          </a:xfrm>
          <a:prstGeom prst="rect">
            <a:avLst/>
          </a:prstGeom>
          <a:noFill/>
        </p:spPr>
      </p:pic>
      <p:pic>
        <p:nvPicPr>
          <p:cNvPr id="6148" name="Picture 4" descr="C:\Users\Назар\Desktop\alghult-grappaglas-8cl-30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636912"/>
            <a:ext cx="3306812" cy="3306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err="1" smtClean="0"/>
              <a:t>Декантер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err="1" smtClean="0"/>
              <a:t>Декантер</a:t>
            </a:r>
            <a:r>
              <a:rPr lang="uk-UA" sz="2400" dirty="0" smtClean="0"/>
              <a:t> – використовується для того щоб відокремити осад(винний камінь), збагатити киснем  та розкрити букет.</a:t>
            </a:r>
            <a:endParaRPr lang="ru-RU" sz="2400" dirty="0"/>
          </a:p>
        </p:txBody>
      </p:sp>
      <p:pic>
        <p:nvPicPr>
          <p:cNvPr id="2052" name="Picture 4" descr="C:\Users\Назар\Desktop\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73054"/>
            <a:ext cx="3456384" cy="3649748"/>
          </a:xfrm>
          <a:prstGeom prst="rect">
            <a:avLst/>
          </a:prstGeom>
          <a:noFill/>
        </p:spPr>
      </p:pic>
      <p:pic>
        <p:nvPicPr>
          <p:cNvPr id="2053" name="Picture 5" descr="C:\Users\Назар\Desktop\Бдэк_та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3286571" cy="3286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У невеликому </a:t>
            </a:r>
            <a:r>
              <a:rPr lang="ru-RU" sz="2400" dirty="0" err="1" smtClean="0"/>
              <a:t>вузькому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келиху</a:t>
            </a:r>
            <a:r>
              <a:rPr lang="ru-RU" sz="2400" dirty="0" smtClean="0"/>
              <a:t> </a:t>
            </a:r>
            <a:r>
              <a:rPr lang="ru-RU" sz="2400" dirty="0" err="1" smtClean="0"/>
              <a:t>об'ємом</a:t>
            </a:r>
            <a:r>
              <a:rPr lang="ru-RU" sz="2400" dirty="0" smtClean="0"/>
              <a:t> 50-120 мл </a:t>
            </a:r>
            <a:r>
              <a:rPr lang="ru-RU" sz="2400" dirty="0" err="1" smtClean="0"/>
              <a:t>подають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пус</a:t>
            </a:r>
            <a:r>
              <a:rPr lang="ru-RU" sz="2400" dirty="0" smtClean="0"/>
              <a:t> кафе ( </a:t>
            </a:r>
            <a:r>
              <a:rPr lang="en-US" sz="2400" dirty="0" err="1" smtClean="0"/>
              <a:t>pousse</a:t>
            </a:r>
            <a:r>
              <a:rPr lang="en-US" sz="2400" dirty="0" smtClean="0"/>
              <a:t> cafe ) - </a:t>
            </a:r>
            <a:r>
              <a:rPr lang="ru-RU" sz="2400" dirty="0" err="1" smtClean="0"/>
              <a:t>шаруваті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коктейлі</a:t>
            </a:r>
            <a:r>
              <a:rPr lang="ru-RU" sz="2400" dirty="0" smtClean="0"/>
              <a:t>, </a:t>
            </a:r>
            <a:r>
              <a:rPr lang="ru-RU" sz="2400" dirty="0" err="1" smtClean="0"/>
              <a:t>окремі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компоненти</a:t>
            </a:r>
            <a:r>
              <a:rPr lang="ru-RU" sz="2400" dirty="0" smtClean="0"/>
              <a:t>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розташовуються</a:t>
            </a:r>
            <a:r>
              <a:rPr lang="ru-RU" sz="2400" dirty="0" smtClean="0"/>
              <a:t> шарами </a:t>
            </a:r>
            <a:r>
              <a:rPr lang="ru-RU" sz="2400" dirty="0" err="1" smtClean="0"/>
              <a:t>і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змішуються</a:t>
            </a:r>
            <a:r>
              <a:rPr lang="ru-RU" sz="2400" dirty="0" smtClean="0"/>
              <a:t> один </a:t>
            </a:r>
            <a:r>
              <a:rPr lang="ru-RU" sz="2400" dirty="0" err="1" smtClean="0"/>
              <a:t>з</a:t>
            </a:r>
            <a:r>
              <a:rPr lang="ru-RU" sz="2400" dirty="0" smtClean="0"/>
              <a:t> одним.</a:t>
            </a:r>
          </a:p>
          <a:p>
            <a:r>
              <a:rPr lang="uk-UA" sz="2400" dirty="0" smtClean="0"/>
              <a:t>Порядок наливу нижніх компонентів визначається вмістом цукру кожного з них, а верхніх – по вмісту алкоголю.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0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err="1" smtClean="0"/>
              <a:t>Пус</a:t>
            </a:r>
            <a:r>
              <a:rPr lang="uk-UA" sz="4400" dirty="0" smtClean="0"/>
              <a:t> кафе</a:t>
            </a:r>
            <a:endParaRPr lang="ru-RU" sz="4400" dirty="0"/>
          </a:p>
        </p:txBody>
      </p:sp>
      <p:pic>
        <p:nvPicPr>
          <p:cNvPr id="5122" name="Picture 2" descr="C:\Users\Назар\Desktop\9dd7096cc1f794949b7d3fd960b512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05992"/>
            <a:ext cx="3707904" cy="4052008"/>
          </a:xfrm>
          <a:prstGeom prst="rect">
            <a:avLst/>
          </a:prstGeom>
          <a:noFill/>
        </p:spPr>
      </p:pic>
      <p:pic>
        <p:nvPicPr>
          <p:cNvPr id="5123" name="Picture 3" descr="C:\Users\Назар\Desktop\pouss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144" y="3717032"/>
            <a:ext cx="3132856" cy="2937052"/>
          </a:xfrm>
          <a:prstGeom prst="rect">
            <a:avLst/>
          </a:prstGeom>
          <a:noFill/>
        </p:spPr>
      </p:pic>
      <p:pic>
        <p:nvPicPr>
          <p:cNvPr id="5124" name="Picture 4" descr="C:\Users\Назар\Desktop\pouss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789040"/>
            <a:ext cx="2808312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36712"/>
            <a:ext cx="8892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err="1" smtClean="0"/>
              <a:t>Айріш</a:t>
            </a:r>
            <a:r>
              <a:rPr lang="uk-UA" sz="2400" dirty="0" smtClean="0"/>
              <a:t> кава ( </a:t>
            </a:r>
            <a:r>
              <a:rPr lang="uk-UA" sz="2400" dirty="0" err="1" smtClean="0"/>
              <a:t>irish</a:t>
            </a:r>
            <a:r>
              <a:rPr lang="uk-UA" sz="2400" dirty="0" smtClean="0"/>
              <a:t> </a:t>
            </a:r>
            <a:r>
              <a:rPr lang="uk-UA" sz="2400" dirty="0" err="1" smtClean="0"/>
              <a:t>coffee</a:t>
            </a:r>
            <a:r>
              <a:rPr lang="uk-UA" sz="2400" dirty="0" smtClean="0"/>
              <a:t> ) – історія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18864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err="1" smtClean="0"/>
              <a:t>Іrish</a:t>
            </a:r>
            <a:r>
              <a:rPr lang="uk-UA" sz="3600" dirty="0" smtClean="0"/>
              <a:t> </a:t>
            </a:r>
            <a:r>
              <a:rPr lang="uk-UA" sz="3600" dirty="0" err="1" smtClean="0"/>
              <a:t>coffee</a:t>
            </a:r>
            <a:endParaRPr lang="ru-RU" sz="3600" dirty="0"/>
          </a:p>
        </p:txBody>
      </p:sp>
      <p:pic>
        <p:nvPicPr>
          <p:cNvPr id="8194" name="Picture 2" descr="C:\Users\Назар\Desktop\bokal-dlja-ajrish-kofe-270-ml-rand3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6992"/>
            <a:ext cx="2475186" cy="2475186"/>
          </a:xfrm>
          <a:prstGeom prst="rect">
            <a:avLst/>
          </a:prstGeom>
          <a:noFill/>
        </p:spPr>
      </p:pic>
      <p:pic>
        <p:nvPicPr>
          <p:cNvPr id="8195" name="Picture 3" descr="C:\Users\Назар\Desktop\air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3297212" cy="3297212"/>
          </a:xfrm>
          <a:prstGeom prst="rect">
            <a:avLst/>
          </a:prstGeom>
          <a:noFill/>
        </p:spPr>
      </p:pic>
      <p:pic>
        <p:nvPicPr>
          <p:cNvPr id="8196" name="Picture 4" descr="C:\Users\Назар\Desktop\Irish Coff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852936"/>
            <a:ext cx="2613868" cy="37416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26064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Пунш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26876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чашах об'ємом 100-180 </a:t>
            </a:r>
            <a:r>
              <a:rPr lang="uk-UA" dirty="0" err="1" smtClean="0"/>
              <a:t>мл</a:t>
            </a:r>
            <a:r>
              <a:rPr lang="uk-UA" dirty="0" smtClean="0"/>
              <a:t> подають гарячий пунш , наповнюючи їх на три чверті.</a:t>
            </a:r>
            <a:endParaRPr lang="ru-RU" dirty="0"/>
          </a:p>
        </p:txBody>
      </p:sp>
      <p:pic>
        <p:nvPicPr>
          <p:cNvPr id="9218" name="Picture 2" descr="C:\Users\Назар\Desktop\1323111698_pic.7499.3.740x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932040" cy="2466021"/>
          </a:xfrm>
          <a:prstGeom prst="rect">
            <a:avLst/>
          </a:prstGeom>
          <a:noFill/>
        </p:spPr>
      </p:pic>
      <p:pic>
        <p:nvPicPr>
          <p:cNvPr id="9219" name="Picture 3" descr="C:\Users\Назар\Desktop\1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556792"/>
            <a:ext cx="3128664" cy="3128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Келихи</a:t>
            </a:r>
            <a:r>
              <a:rPr lang="ru-RU" dirty="0" smtClean="0"/>
              <a:t> для вина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dirty="0" err="1"/>
              <a:t>Келихи</a:t>
            </a:r>
            <a:r>
              <a:rPr lang="ru-RU" dirty="0"/>
              <a:t> для </a:t>
            </a:r>
            <a:r>
              <a:rPr lang="ru-RU" dirty="0" smtClean="0"/>
              <a:t>вина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/>
              <a:t>у вина </a:t>
            </a:r>
            <a:r>
              <a:rPr lang="ru-RU" dirty="0" err="1"/>
              <a:t>є</a:t>
            </a:r>
            <a:r>
              <a:rPr lang="ru-RU" dirty="0"/>
              <a:t> душа, то без </a:t>
            </a:r>
            <a:r>
              <a:rPr lang="ru-RU" dirty="0" err="1"/>
              <a:t>келиха</a:t>
            </a:r>
            <a:r>
              <a:rPr lang="ru-RU" dirty="0"/>
              <a:t> вам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пізнати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. Правильно </a:t>
            </a:r>
            <a:r>
              <a:rPr lang="ru-RU" dirty="0" err="1"/>
              <a:t>обрані</a:t>
            </a:r>
            <a:r>
              <a:rPr lang="ru-RU" dirty="0"/>
              <a:t> </a:t>
            </a:r>
            <a:r>
              <a:rPr lang="ru-RU" dirty="0" err="1"/>
              <a:t>келихи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вино дозволять вам </a:t>
            </a:r>
            <a:r>
              <a:rPr lang="ru-RU" dirty="0" err="1"/>
              <a:t>вловити</a:t>
            </a:r>
            <a:r>
              <a:rPr lang="ru-RU" dirty="0"/>
              <a:t> </a:t>
            </a:r>
            <a:r>
              <a:rPr lang="ru-RU" dirty="0" err="1"/>
              <a:t>найтонші</a:t>
            </a:r>
            <a:r>
              <a:rPr lang="ru-RU" dirty="0"/>
              <a:t> </a:t>
            </a:r>
            <a:r>
              <a:rPr lang="ru-RU" dirty="0" err="1"/>
              <a:t>відтінки</a:t>
            </a:r>
            <a:r>
              <a:rPr lang="ru-RU" dirty="0"/>
              <a:t> смаку, </a:t>
            </a:r>
            <a:r>
              <a:rPr lang="ru-RU" dirty="0" err="1"/>
              <a:t>оцінити</a:t>
            </a:r>
            <a:r>
              <a:rPr lang="ru-RU" dirty="0"/>
              <a:t> </a:t>
            </a:r>
            <a:r>
              <a:rPr lang="ru-RU" dirty="0" err="1"/>
              <a:t>колір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прозорість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, </a:t>
            </a:r>
            <a:r>
              <a:rPr lang="ru-RU" dirty="0" err="1"/>
              <a:t>врешті-решт</a:t>
            </a:r>
            <a:r>
              <a:rPr lang="ru-RU" dirty="0"/>
              <a:t>,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естетичне</a:t>
            </a:r>
            <a:r>
              <a:rPr lang="ru-RU" dirty="0"/>
              <a:t> </a:t>
            </a:r>
            <a:r>
              <a:rPr lang="ru-RU" dirty="0" err="1" smtClean="0"/>
              <a:t>задоволення</a:t>
            </a:r>
            <a:r>
              <a:rPr lang="ru-RU" dirty="0" smtClean="0"/>
              <a:t>.</a:t>
            </a:r>
            <a:endParaRPr lang="en-US" dirty="0" smtClean="0"/>
          </a:p>
          <a:p>
            <a:pPr>
              <a:buFontTx/>
              <a:buChar char="-"/>
            </a:pPr>
            <a:r>
              <a:rPr lang="ru-RU" dirty="0" smtClean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дегустатори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колекціонери</a:t>
            </a:r>
            <a:r>
              <a:rPr lang="ru-RU" dirty="0"/>
              <a:t> часто </a:t>
            </a:r>
            <a:r>
              <a:rPr lang="ru-RU" dirty="0" err="1"/>
              <a:t>володіють</a:t>
            </a:r>
            <a:r>
              <a:rPr lang="ru-RU" dirty="0"/>
              <a:t> набором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десятків</a:t>
            </a:r>
            <a:r>
              <a:rPr lang="ru-RU" dirty="0"/>
              <a:t> </a:t>
            </a:r>
            <a:r>
              <a:rPr lang="ru-RU" dirty="0" err="1"/>
              <a:t>келихів</a:t>
            </a:r>
            <a:r>
              <a:rPr lang="ru-RU" dirty="0"/>
              <a:t> для вина, </a:t>
            </a:r>
            <a:r>
              <a:rPr lang="ru-RU" dirty="0" err="1"/>
              <a:t>однак</a:t>
            </a:r>
            <a:r>
              <a:rPr lang="ru-RU" dirty="0"/>
              <a:t> для </a:t>
            </a:r>
            <a:r>
              <a:rPr lang="ru-RU" dirty="0" err="1"/>
              <a:t>звичайного</a:t>
            </a:r>
            <a:r>
              <a:rPr lang="ru-RU" dirty="0"/>
              <a:t> любителя вина </a:t>
            </a:r>
            <a:r>
              <a:rPr lang="ru-RU" dirty="0" err="1"/>
              <a:t>подібна</a:t>
            </a:r>
            <a:r>
              <a:rPr lang="ru-RU" dirty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/>
              <a:t>надлишково</a:t>
            </a:r>
            <a:r>
              <a:rPr lang="ru-RU" dirty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Келих для білого вина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Келихи для білого вина за формою нагадують тип «Бордо» , але мають менший обсяг (до 350 </a:t>
            </a:r>
            <a:r>
              <a:rPr lang="uk-UA" sz="2400" dirty="0" err="1" smtClean="0"/>
              <a:t>мл</a:t>
            </a:r>
            <a:r>
              <a:rPr lang="uk-UA" sz="2400" dirty="0" smtClean="0"/>
              <a:t>). З маленького келиха вино п'ють швидше, і воно не встигає нагрітися (температура подачі білих вин зазвичай нижче, ніж червоних ) .</a:t>
            </a:r>
            <a:endParaRPr lang="en-US" sz="2400" dirty="0" smtClean="0"/>
          </a:p>
          <a:p>
            <a:pPr>
              <a:buNone/>
            </a:pPr>
            <a:r>
              <a:rPr lang="uk-UA" sz="2400" dirty="0" smtClean="0"/>
              <a:t>О</a:t>
            </a:r>
            <a:r>
              <a:rPr lang="ru-RU" sz="2400" dirty="0" err="1" smtClean="0"/>
              <a:t>птимальна</a:t>
            </a:r>
            <a:r>
              <a:rPr lang="ru-RU" sz="2400" dirty="0" smtClean="0"/>
              <a:t> </a:t>
            </a:r>
            <a:r>
              <a:rPr lang="ru-RU" sz="2400" dirty="0"/>
              <a:t>температура </a:t>
            </a:r>
            <a:r>
              <a:rPr lang="en-US" sz="2400" dirty="0" smtClean="0"/>
              <a:t>: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білих</a:t>
            </a:r>
            <a:r>
              <a:rPr lang="ru-RU" sz="2400" dirty="0" smtClean="0"/>
              <a:t> </a:t>
            </a:r>
            <a:r>
              <a:rPr lang="ru-RU" sz="2400" dirty="0" err="1"/>
              <a:t>молодих</a:t>
            </a:r>
            <a:r>
              <a:rPr lang="ru-RU" sz="2400" dirty="0"/>
              <a:t> </a:t>
            </a:r>
            <a:r>
              <a:rPr lang="ru-RU" sz="2400" dirty="0" err="1"/>
              <a:t>свіжих</a:t>
            </a:r>
            <a:r>
              <a:rPr lang="ru-RU" sz="2400" dirty="0"/>
              <a:t> вин 8-10 °С, </a:t>
            </a:r>
            <a:endParaRPr lang="ru-RU" sz="2400" dirty="0" smtClean="0"/>
          </a:p>
          <a:p>
            <a:pPr>
              <a:buNone/>
            </a:pPr>
            <a:r>
              <a:rPr lang="ru-RU" sz="2400" dirty="0" err="1" smtClean="0"/>
              <a:t>насичених</a:t>
            </a:r>
            <a:r>
              <a:rPr lang="ru-RU" sz="2400" dirty="0"/>
              <a:t>, </a:t>
            </a:r>
            <a:r>
              <a:rPr lang="ru-RU" sz="2400" dirty="0" err="1"/>
              <a:t>багатих</a:t>
            </a:r>
            <a:r>
              <a:rPr lang="ru-RU" sz="2400" dirty="0"/>
              <a:t> </a:t>
            </a:r>
            <a:r>
              <a:rPr lang="ru-RU" sz="2400" dirty="0" err="1" smtClean="0"/>
              <a:t>танінами</a:t>
            </a:r>
            <a:r>
              <a:rPr lang="en-US" sz="2400" dirty="0" smtClean="0"/>
              <a:t> </a:t>
            </a:r>
            <a:r>
              <a:rPr lang="ru-RU" sz="2400" dirty="0" smtClean="0"/>
              <a:t>- </a:t>
            </a:r>
            <a:r>
              <a:rPr lang="ru-RU" sz="2400" dirty="0"/>
              <a:t>10-12 °</a:t>
            </a:r>
            <a:r>
              <a:rPr lang="ru-RU" sz="2400" dirty="0" smtClean="0"/>
              <a:t>С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Температура </a:t>
            </a:r>
            <a:r>
              <a:rPr lang="ru-RU" sz="2400" dirty="0" err="1" smtClean="0"/>
              <a:t>подачі</a:t>
            </a:r>
            <a:r>
              <a:rPr lang="ru-RU" sz="2400" dirty="0" smtClean="0"/>
              <a:t> </a:t>
            </a:r>
            <a:r>
              <a:rPr lang="ru-RU" sz="2400" dirty="0" err="1" smtClean="0"/>
              <a:t>червоних</a:t>
            </a:r>
            <a:r>
              <a:rPr lang="ru-RU" sz="2400" dirty="0" smtClean="0"/>
              <a:t> вин: </a:t>
            </a:r>
            <a:endParaRPr lang="en-US" sz="2400" dirty="0" smtClean="0"/>
          </a:p>
          <a:p>
            <a:pPr>
              <a:buNone/>
            </a:pPr>
            <a:r>
              <a:rPr lang="ru-RU" sz="2400" dirty="0" err="1" smtClean="0"/>
              <a:t>молодих</a:t>
            </a:r>
            <a:r>
              <a:rPr lang="ru-RU" sz="2400" dirty="0" smtClean="0"/>
              <a:t> легких - 12-15 °С</a:t>
            </a:r>
            <a:endParaRPr lang="en-US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r>
              <a:rPr lang="ru-RU" sz="2400" dirty="0" err="1" smtClean="0"/>
              <a:t>насичених</a:t>
            </a:r>
            <a:r>
              <a:rPr lang="ru-RU" sz="2400" dirty="0" smtClean="0"/>
              <a:t> - 15-17 °С</a:t>
            </a:r>
            <a:endParaRPr lang="en-US" sz="2400" dirty="0" smtClean="0"/>
          </a:p>
          <a:p>
            <a:pPr>
              <a:buNone/>
            </a:pPr>
            <a:r>
              <a:rPr lang="ru-RU" sz="2400" dirty="0" err="1" smtClean="0"/>
              <a:t>важких</a:t>
            </a:r>
            <a:r>
              <a:rPr lang="ru-RU" sz="2400" dirty="0" smtClean="0"/>
              <a:t>, </a:t>
            </a:r>
            <a:r>
              <a:rPr lang="ru-RU" sz="2400" dirty="0" err="1" smtClean="0"/>
              <a:t>старих</a:t>
            </a:r>
            <a:r>
              <a:rPr lang="ru-RU" sz="2400" dirty="0" smtClean="0"/>
              <a:t>, </a:t>
            </a:r>
            <a:r>
              <a:rPr lang="ru-RU" sz="2400" dirty="0" err="1" smtClean="0"/>
              <a:t>насичених</a:t>
            </a:r>
            <a:r>
              <a:rPr lang="ru-RU" sz="2400" dirty="0" smtClean="0"/>
              <a:t> - 18 °С</a:t>
            </a:r>
            <a:endParaRPr lang="en-US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3074" name="Picture 2" descr="C:\Users\Назар\Desktop\bokal-dla-belogo-v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784" y="2492896"/>
            <a:ext cx="1944216" cy="1944216"/>
          </a:xfrm>
          <a:prstGeom prst="rect">
            <a:avLst/>
          </a:prstGeom>
          <a:noFill/>
        </p:spPr>
      </p:pic>
      <p:pic>
        <p:nvPicPr>
          <p:cNvPr id="3075" name="Picture 3" descr="C:\Users\Назар\Desktop\white_glas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64" y="4365104"/>
            <a:ext cx="2936836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Келих для червоно вина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Келихи для червоного вина відрізняються великою чашею звужується до верху , яка допомагає відчути весь аромат вина</a:t>
            </a:r>
            <a:r>
              <a:rPr lang="ru-RU" sz="2400" dirty="0" smtClean="0"/>
              <a:t>. </a:t>
            </a:r>
            <a:r>
              <a:rPr lang="ru-RU" sz="2400" dirty="0" err="1"/>
              <a:t>Келихи</a:t>
            </a:r>
            <a:r>
              <a:rPr lang="ru-RU" sz="2400" dirty="0"/>
              <a:t> для </a:t>
            </a:r>
            <a:r>
              <a:rPr lang="ru-RU" sz="2400" dirty="0" err="1"/>
              <a:t>червоного</a:t>
            </a:r>
            <a:r>
              <a:rPr lang="ru-RU" sz="2400" dirty="0"/>
              <a:t> вина </a:t>
            </a:r>
            <a:r>
              <a:rPr lang="ru-RU" sz="2400" dirty="0" err="1"/>
              <a:t>використовуються</a:t>
            </a:r>
            <a:r>
              <a:rPr lang="ru-RU" sz="2400" dirty="0"/>
              <a:t> в </a:t>
            </a:r>
            <a:r>
              <a:rPr lang="ru-RU" sz="2400" dirty="0" err="1"/>
              <a:t>більшості</a:t>
            </a:r>
            <a:r>
              <a:rPr lang="ru-RU" sz="2400" dirty="0"/>
              <a:t> </a:t>
            </a:r>
            <a:r>
              <a:rPr lang="ru-RU" sz="2400" dirty="0" err="1"/>
              <a:t>випадків</a:t>
            </a:r>
            <a:r>
              <a:rPr lang="ru-RU" sz="2400" dirty="0"/>
              <a:t> для </a:t>
            </a:r>
            <a:r>
              <a:rPr lang="ru-RU" sz="2400" dirty="0" err="1"/>
              <a:t>бургундських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бордоських</a:t>
            </a:r>
            <a:r>
              <a:rPr lang="ru-RU" sz="2400" dirty="0"/>
              <a:t> </a:t>
            </a:r>
            <a:r>
              <a:rPr lang="ru-RU" sz="2400" dirty="0" err="1"/>
              <a:t>червоних</a:t>
            </a:r>
            <a:r>
              <a:rPr lang="ru-RU" sz="2400" dirty="0"/>
              <a:t> вин; вони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великий </a:t>
            </a:r>
            <a:r>
              <a:rPr lang="ru-RU" sz="2400" dirty="0" err="1"/>
              <a:t>об'єм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високу</a:t>
            </a:r>
            <a:r>
              <a:rPr lang="ru-RU" sz="2400" dirty="0"/>
              <a:t> </a:t>
            </a:r>
            <a:r>
              <a:rPr lang="ru-RU" sz="2400" dirty="0" err="1"/>
              <a:t>ніжку</a:t>
            </a:r>
            <a:r>
              <a:rPr lang="ru-RU" sz="2400" dirty="0"/>
              <a:t>. На </a:t>
            </a:r>
            <a:r>
              <a:rPr lang="ru-RU" sz="2400" dirty="0" err="1"/>
              <a:t>відміну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келихів</a:t>
            </a:r>
            <a:r>
              <a:rPr lang="ru-RU" sz="2400" dirty="0"/>
              <a:t> для </a:t>
            </a:r>
            <a:r>
              <a:rPr lang="ru-RU" sz="2400" dirty="0" err="1"/>
              <a:t>білого</a:t>
            </a:r>
            <a:r>
              <a:rPr lang="ru-RU" sz="2400" dirty="0"/>
              <a:t> вина у них широка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глибока</a:t>
            </a:r>
            <a:r>
              <a:rPr lang="ru-RU" sz="2400" dirty="0"/>
              <a:t> чаша, </a:t>
            </a:r>
            <a:r>
              <a:rPr lang="ru-RU" sz="2400" dirty="0" err="1"/>
              <a:t>оскільки</a:t>
            </a:r>
            <a:r>
              <a:rPr lang="ru-RU" sz="2400" dirty="0"/>
              <a:t> </a:t>
            </a:r>
            <a:r>
              <a:rPr lang="ru-RU" sz="2400" dirty="0" err="1"/>
              <a:t>червоні</a:t>
            </a:r>
            <a:r>
              <a:rPr lang="ru-RU" sz="2400" dirty="0"/>
              <a:t> вина у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бродіння</a:t>
            </a:r>
            <a:r>
              <a:rPr lang="ru-RU" sz="2400" dirty="0"/>
              <a:t> </a:t>
            </a:r>
            <a:r>
              <a:rPr lang="ru-RU" sz="2400" dirty="0" err="1"/>
              <a:t>одержують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кисню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краще</a:t>
            </a:r>
            <a:r>
              <a:rPr lang="ru-RU" sz="2400" dirty="0"/>
              <a:t> </a:t>
            </a:r>
            <a:r>
              <a:rPr lang="ru-RU" sz="2400" dirty="0" err="1"/>
              <a:t>проявляють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якості</a:t>
            </a:r>
            <a:r>
              <a:rPr lang="ru-RU" sz="2400" dirty="0"/>
              <a:t>. </a:t>
            </a:r>
          </a:p>
        </p:txBody>
      </p:sp>
      <p:pic>
        <p:nvPicPr>
          <p:cNvPr id="4" name="Picture 2" descr="C:\Users\Назар\Desktop\bokali-bor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3861048"/>
            <a:ext cx="3669737" cy="2996952"/>
          </a:xfrm>
          <a:prstGeom prst="rect">
            <a:avLst/>
          </a:prstGeom>
          <a:noFill/>
        </p:spPr>
      </p:pic>
      <p:pic>
        <p:nvPicPr>
          <p:cNvPr id="5" name="Picture 3" descr="C:\Users\Назар\Desktop\ea3009e4-1362-11e0-91c4-00237df3b78b.resize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1167615" cy="2731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040" y="18864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Види пляшок для вина</a:t>
            </a:r>
            <a:endParaRPr lang="ru-RU" sz="4000" dirty="0"/>
          </a:p>
        </p:txBody>
      </p:sp>
      <p:pic>
        <p:nvPicPr>
          <p:cNvPr id="1026" name="Picture 2" descr="C:\Users\Назар\Desktop\champagne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30861"/>
            <a:ext cx="7632848" cy="3127139"/>
          </a:xfrm>
          <a:prstGeom prst="rect">
            <a:avLst/>
          </a:prstGeom>
          <a:noFill/>
        </p:spPr>
      </p:pic>
      <p:pic>
        <p:nvPicPr>
          <p:cNvPr id="1027" name="Picture 3" descr="C:\Users\Назар\Desktop\wine-bott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836712"/>
            <a:ext cx="6300767" cy="3369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Келих для шампанського (</a:t>
            </a:r>
            <a:r>
              <a:rPr lang="uk-UA" dirty="0" err="1" smtClean="0"/>
              <a:t>флюте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400" dirty="0" smtClean="0"/>
              <a:t>Келихи для шампанського в даний час для шампанського та ігристих вин використовуються келихи подовженої форми , хоча зустрічаються і конічної, циліндричної  ​​і грушоподібної форми. Місткість їх перевищує 200 </a:t>
            </a:r>
            <a:r>
              <a:rPr lang="uk-UA" sz="2400" dirty="0" err="1" smtClean="0"/>
              <a:t>мл</a:t>
            </a:r>
            <a:r>
              <a:rPr lang="uk-UA" sz="2400" dirty="0" smtClean="0"/>
              <a:t>, частіше перебуває в межах 125-150 </a:t>
            </a:r>
            <a:r>
              <a:rPr lang="uk-UA" sz="2400" dirty="0" err="1" smtClean="0"/>
              <a:t>мл</a:t>
            </a:r>
            <a:r>
              <a:rPr lang="uk-UA" sz="2400" dirty="0" smtClean="0"/>
              <a:t> . При виборі келихів для шампанського прийнято звертати увагу на невелике заглиблення на дні чаші . Якщо воно є, то  бульбашки будуть тонкими і стійкими .. </a:t>
            </a:r>
            <a:r>
              <a:rPr lang="uk-UA" sz="2400" dirty="0" err="1" smtClean="0"/>
              <a:t>Марі-Антуанети</a:t>
            </a:r>
            <a:r>
              <a:rPr lang="uk-UA" sz="2400" dirty="0" smtClean="0"/>
              <a:t> (</a:t>
            </a:r>
            <a:r>
              <a:rPr lang="en-US" sz="2400" dirty="0" smtClean="0"/>
              <a:t>coupe glass – </a:t>
            </a:r>
            <a:r>
              <a:rPr lang="ru-RU" sz="2400" dirty="0" err="1" smtClean="0"/>
              <a:t>зр</a:t>
            </a:r>
            <a:r>
              <a:rPr lang="uk-UA" sz="2400" dirty="0" smtClean="0"/>
              <a:t>і</a:t>
            </a:r>
            <a:r>
              <a:rPr lang="ru-RU" sz="2400" dirty="0" err="1" smtClean="0"/>
              <a:t>заний</a:t>
            </a:r>
            <a:r>
              <a:rPr lang="ru-RU" sz="2400" dirty="0" smtClean="0"/>
              <a:t> бокал)</a:t>
            </a:r>
            <a:endParaRPr lang="ru-RU" sz="2400" dirty="0"/>
          </a:p>
        </p:txBody>
      </p:sp>
      <p:pic>
        <p:nvPicPr>
          <p:cNvPr id="5122" name="Picture 2" descr="C:\Users\Назар\Desktop\сhampagne_flu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2068794" cy="2492896"/>
          </a:xfrm>
          <a:prstGeom prst="rect">
            <a:avLst/>
          </a:prstGeom>
          <a:noFill/>
        </p:spPr>
      </p:pic>
      <p:pic>
        <p:nvPicPr>
          <p:cNvPr id="5123" name="Picture 3" descr="C:\Users\Назар\Desktop\10605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509120"/>
            <a:ext cx="2348880" cy="2348880"/>
          </a:xfrm>
          <a:prstGeom prst="rect">
            <a:avLst/>
          </a:prstGeom>
          <a:noFill/>
        </p:spPr>
      </p:pic>
      <p:pic>
        <p:nvPicPr>
          <p:cNvPr id="5124" name="Picture 4" descr="C:\Users\Назар\Desktop\1427897263_flut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5" y="4509120"/>
            <a:ext cx="2348880" cy="2348880"/>
          </a:xfrm>
          <a:prstGeom prst="rect">
            <a:avLst/>
          </a:prstGeom>
          <a:noFill/>
        </p:spPr>
      </p:pic>
      <p:pic>
        <p:nvPicPr>
          <p:cNvPr id="2050" name="Picture 2" descr="C:\Users\Назар\Desktop\034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361722"/>
            <a:ext cx="1872208" cy="2496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Келих для кріплених вин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r>
              <a:rPr lang="ru-RU" sz="2400" dirty="0"/>
              <a:t>Портвейн</a:t>
            </a:r>
            <a:r>
              <a:rPr lang="ru-RU" sz="2400" dirty="0" smtClean="0"/>
              <a:t>, херес , мадера </a:t>
            </a:r>
            <a:r>
              <a:rPr lang="ru-RU" sz="2400" dirty="0" err="1"/>
              <a:t>хоч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 smtClean="0"/>
              <a:t>кріплені</a:t>
            </a:r>
            <a:r>
              <a:rPr lang="ru-RU" sz="2400" dirty="0" smtClean="0"/>
              <a:t>, </a:t>
            </a:r>
            <a:r>
              <a:rPr lang="ru-RU" sz="2400" dirty="0" err="1"/>
              <a:t>але</a:t>
            </a:r>
            <a:r>
              <a:rPr lang="ru-RU" sz="2400" dirty="0"/>
              <a:t> </a:t>
            </a:r>
            <a:r>
              <a:rPr lang="ru-RU" sz="2400" dirty="0" smtClean="0"/>
              <a:t>вина, </a:t>
            </a:r>
            <a:r>
              <a:rPr lang="ru-RU" sz="2400" dirty="0"/>
              <a:t>а значить </a:t>
            </a:r>
            <a:r>
              <a:rPr lang="ru-RU" sz="2400" dirty="0" err="1"/>
              <a:t>маленькі</a:t>
            </a:r>
            <a:r>
              <a:rPr lang="ru-RU" sz="2400" dirty="0"/>
              <a:t> </a:t>
            </a:r>
            <a:r>
              <a:rPr lang="ru-RU" sz="2400" dirty="0" err="1"/>
              <a:t>лікерні</a:t>
            </a:r>
            <a:r>
              <a:rPr lang="ru-RU" sz="2400" dirty="0"/>
              <a:t> </a:t>
            </a:r>
            <a:r>
              <a:rPr lang="ru-RU" sz="2400" dirty="0" err="1"/>
              <a:t>келихи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чарки для </a:t>
            </a:r>
            <a:r>
              <a:rPr lang="ru-RU" sz="2400" dirty="0" smtClean="0"/>
              <a:t>них </a:t>
            </a:r>
            <a:r>
              <a:rPr lang="ru-RU" sz="2400" dirty="0"/>
              <a:t>не </a:t>
            </a:r>
            <a:r>
              <a:rPr lang="ru-RU" sz="2400" dirty="0" err="1" smtClean="0"/>
              <a:t>підходять</a:t>
            </a:r>
            <a:r>
              <a:rPr lang="ru-RU" sz="2400" dirty="0" smtClean="0"/>
              <a:t> (у </a:t>
            </a:r>
            <a:r>
              <a:rPr lang="ru-RU" sz="2400" dirty="0"/>
              <a:t>них </a:t>
            </a:r>
            <a:r>
              <a:rPr lang="ru-RU" sz="2400" dirty="0" err="1"/>
              <a:t>ви</a:t>
            </a:r>
            <a:r>
              <a:rPr lang="ru-RU" sz="2400" dirty="0"/>
              <a:t> не </a:t>
            </a:r>
            <a:r>
              <a:rPr lang="ru-RU" sz="2400" dirty="0" err="1"/>
              <a:t>зможете</a:t>
            </a:r>
            <a:r>
              <a:rPr lang="ru-RU" sz="2400" dirty="0"/>
              <a:t> </a:t>
            </a:r>
            <a:r>
              <a:rPr lang="ru-RU" sz="2400" dirty="0" err="1"/>
              <a:t>розрізняти</a:t>
            </a:r>
            <a:r>
              <a:rPr lang="ru-RU" sz="2400" dirty="0"/>
              <a:t> </a:t>
            </a:r>
            <a:r>
              <a:rPr lang="ru-RU" sz="2400" dirty="0" err="1"/>
              <a:t>аромати</a:t>
            </a:r>
            <a:r>
              <a:rPr lang="ru-RU" sz="2400" dirty="0"/>
              <a:t>, так як вони </a:t>
            </a:r>
            <a:r>
              <a:rPr lang="ru-RU" sz="2400" dirty="0" err="1"/>
              <a:t>швидко</a:t>
            </a:r>
            <a:r>
              <a:rPr lang="ru-RU" sz="2400" dirty="0"/>
              <a:t> </a:t>
            </a:r>
            <a:r>
              <a:rPr lang="ru-RU" sz="2400" dirty="0" err="1" smtClean="0"/>
              <a:t>зникнуть</a:t>
            </a:r>
            <a:r>
              <a:rPr lang="ru-RU" sz="2400" dirty="0"/>
              <a:t>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Назар\Desktop\22065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243898"/>
            <a:ext cx="1517923" cy="3614102"/>
          </a:xfrm>
          <a:prstGeom prst="rect">
            <a:avLst/>
          </a:prstGeom>
          <a:noFill/>
        </p:spPr>
      </p:pic>
      <p:pic>
        <p:nvPicPr>
          <p:cNvPr id="6147" name="Picture 3" descr="C:\Users\Назар\Desktop\21069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552" y="2825552"/>
            <a:ext cx="4032448" cy="4032448"/>
          </a:xfrm>
          <a:prstGeom prst="rect">
            <a:avLst/>
          </a:prstGeom>
          <a:noFill/>
        </p:spPr>
      </p:pic>
      <p:pic>
        <p:nvPicPr>
          <p:cNvPr id="3074" name="Picture 2" descr="C:\Users\Назар\Desktop\xer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97760"/>
            <a:ext cx="2160240" cy="2160240"/>
          </a:xfrm>
          <a:prstGeom prst="rect">
            <a:avLst/>
          </a:prstGeom>
          <a:noFill/>
        </p:spPr>
      </p:pic>
      <p:pic>
        <p:nvPicPr>
          <p:cNvPr id="3075" name="Picture 3" descr="C:\Users\Назар\Desktop\xeres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653136"/>
            <a:ext cx="2204864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dirty="0" smtClean="0"/>
              <a:t>Келих для лікерів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4525963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pPr>
              <a:buNone/>
            </a:pPr>
            <a:r>
              <a:rPr lang="ru-RU" sz="2000" dirty="0" smtClean="0"/>
              <a:t>              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 25-60 мл., часто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/>
              <a:t>короткою </a:t>
            </a:r>
            <a:r>
              <a:rPr lang="ru-RU" sz="2000" dirty="0" err="1"/>
              <a:t>ніжкою</a:t>
            </a:r>
            <a:r>
              <a:rPr lang="ru-RU" sz="2000" dirty="0"/>
              <a:t> </a:t>
            </a:r>
            <a:r>
              <a:rPr lang="ru-RU" sz="2000" dirty="0" err="1"/>
              <a:t>призначений</a:t>
            </a:r>
            <a:r>
              <a:rPr lang="ru-RU" sz="2000" dirty="0"/>
              <a:t> для </a:t>
            </a:r>
            <a:r>
              <a:rPr lang="ru-RU" sz="2000" dirty="0" err="1"/>
              <a:t>подачі</a:t>
            </a:r>
            <a:r>
              <a:rPr lang="ru-RU" sz="2000" dirty="0"/>
              <a:t> </a:t>
            </a:r>
            <a:r>
              <a:rPr lang="ru-RU" sz="2000" dirty="0" err="1" smtClean="0"/>
              <a:t>лікерів</a:t>
            </a:r>
            <a:r>
              <a:rPr lang="ru-RU" sz="2000" dirty="0" smtClean="0"/>
              <a:t> </a:t>
            </a:r>
            <a:r>
              <a:rPr lang="ru-RU" sz="2000" dirty="0"/>
              <a:t>в чистому </a:t>
            </a:r>
            <a:r>
              <a:rPr lang="ru-RU" sz="2000" dirty="0" err="1" smtClean="0"/>
              <a:t>вигляді</a:t>
            </a:r>
            <a:r>
              <a:rPr lang="ru-RU" sz="2000" dirty="0" smtClean="0"/>
              <a:t>. Температура </a:t>
            </a:r>
            <a:r>
              <a:rPr lang="ru-RU" sz="2000" dirty="0" err="1" smtClean="0"/>
              <a:t>подачі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лікерів</a:t>
            </a:r>
            <a:r>
              <a:rPr lang="ru-RU" sz="2000" dirty="0" smtClean="0"/>
              <a:t> 10-20 </a:t>
            </a:r>
            <a:r>
              <a:rPr lang="ru-RU" sz="2000" dirty="0" err="1" smtClean="0"/>
              <a:t>С,в</a:t>
            </a:r>
            <a:r>
              <a:rPr lang="ru-RU" sz="2000" dirty="0" smtClean="0"/>
              <a:t> </a:t>
            </a:r>
            <a:r>
              <a:rPr lang="ru-RU" sz="2000" dirty="0" err="1" smtClean="0"/>
              <a:t>залежності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приємності</a:t>
            </a:r>
            <a:r>
              <a:rPr lang="ru-RU" sz="2000" dirty="0" smtClean="0"/>
              <a:t> аромату. </a:t>
            </a:r>
            <a:r>
              <a:rPr lang="ru-RU" sz="2000" dirty="0" err="1" smtClean="0"/>
              <a:t>Найбільшої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лікери</a:t>
            </a:r>
            <a:r>
              <a:rPr lang="ru-RU" sz="2000" dirty="0" smtClean="0"/>
              <a:t> </a:t>
            </a:r>
            <a:r>
              <a:rPr lang="ru-RU" sz="2000" dirty="0" err="1" smtClean="0"/>
              <a:t>здобули</a:t>
            </a:r>
            <a:r>
              <a:rPr lang="ru-RU" sz="2000" dirty="0" smtClean="0"/>
              <a:t> у </a:t>
            </a:r>
            <a:r>
              <a:rPr lang="ru-RU" sz="2000" dirty="0" err="1" smtClean="0"/>
              <a:t>Франції</a:t>
            </a:r>
            <a:r>
              <a:rPr lang="ru-RU" sz="2000" dirty="0" smtClean="0"/>
              <a:t> в 19 ст. </a:t>
            </a:r>
            <a:r>
              <a:rPr lang="ru-RU" sz="2000" dirty="0" err="1" smtClean="0"/>
              <a:t>Лікерні</a:t>
            </a:r>
            <a:r>
              <a:rPr lang="ru-RU" sz="2000" dirty="0" smtClean="0"/>
              <a:t> </a:t>
            </a:r>
            <a:r>
              <a:rPr lang="ru-RU" sz="2000" dirty="0" err="1"/>
              <a:t>фужери</a:t>
            </a:r>
            <a:r>
              <a:rPr lang="ru-RU" sz="2000" dirty="0"/>
              <a:t> </a:t>
            </a:r>
            <a:r>
              <a:rPr lang="ru-RU" sz="2000" dirty="0" err="1"/>
              <a:t>з</a:t>
            </a:r>
            <a:r>
              <a:rPr lang="ru-RU" sz="2000" dirty="0"/>
              <a:t> </a:t>
            </a:r>
            <a:r>
              <a:rPr lang="ru-RU" sz="2000" dirty="0" err="1"/>
              <a:t>чіткими</a:t>
            </a:r>
            <a:r>
              <a:rPr lang="ru-RU" sz="2000" dirty="0"/>
              <a:t> формами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красивими</a:t>
            </a:r>
            <a:r>
              <a:rPr lang="ru-RU" sz="2000" dirty="0"/>
              <a:t> </a:t>
            </a:r>
            <a:r>
              <a:rPr lang="ru-RU" sz="2000" dirty="0" err="1"/>
              <a:t>благородними</a:t>
            </a:r>
            <a:r>
              <a:rPr lang="ru-RU" sz="2000" dirty="0"/>
              <a:t> </a:t>
            </a:r>
            <a:r>
              <a:rPr lang="ru-RU" sz="2000" dirty="0" err="1"/>
              <a:t>вигинами</a:t>
            </a:r>
            <a:r>
              <a:rPr lang="ru-RU" sz="2000" dirty="0"/>
              <a:t> </a:t>
            </a:r>
            <a:r>
              <a:rPr lang="ru-RU" sz="2000" dirty="0" err="1"/>
              <a:t>є</a:t>
            </a:r>
            <a:r>
              <a:rPr lang="ru-RU" sz="2000" dirty="0"/>
              <a:t> </a:t>
            </a:r>
            <a:r>
              <a:rPr lang="ru-RU" sz="2000" dirty="0" err="1"/>
              <a:t>візитною</a:t>
            </a:r>
            <a:r>
              <a:rPr lang="ru-RU" sz="2000" dirty="0"/>
              <a:t> </a:t>
            </a:r>
            <a:r>
              <a:rPr lang="ru-RU" sz="2000" dirty="0" err="1"/>
              <a:t>карткою</a:t>
            </a:r>
            <a:r>
              <a:rPr lang="ru-RU" sz="2000" dirty="0"/>
              <a:t> </a:t>
            </a:r>
            <a:r>
              <a:rPr lang="ru-RU" sz="2000" dirty="0" err="1"/>
              <a:t>багатьох</a:t>
            </a:r>
            <a:r>
              <a:rPr lang="ru-RU" sz="2000" dirty="0"/>
              <a:t> </a:t>
            </a:r>
            <a:r>
              <a:rPr lang="ru-RU" sz="2000" dirty="0" err="1"/>
              <a:t>елітних</a:t>
            </a:r>
            <a:r>
              <a:rPr lang="ru-RU" sz="2000" dirty="0"/>
              <a:t> </a:t>
            </a:r>
            <a:r>
              <a:rPr lang="ru-RU" sz="2000" dirty="0" err="1"/>
              <a:t>ресторанів</a:t>
            </a:r>
            <a:r>
              <a:rPr lang="ru-RU" sz="2000" dirty="0"/>
              <a:t>, </a:t>
            </a:r>
            <a:r>
              <a:rPr lang="ru-RU" sz="2000" dirty="0" err="1"/>
              <a:t>оскільки</a:t>
            </a:r>
            <a:r>
              <a:rPr lang="ru-RU" sz="2000" dirty="0"/>
              <a:t> в них </a:t>
            </a:r>
            <a:r>
              <a:rPr lang="ru-RU" sz="2000" dirty="0" err="1"/>
              <a:t>лікер</a:t>
            </a:r>
            <a:r>
              <a:rPr lang="ru-RU" sz="2000" dirty="0"/>
              <a:t> </a:t>
            </a:r>
            <a:r>
              <a:rPr lang="ru-RU" sz="2000" dirty="0" err="1"/>
              <a:t>набуває</a:t>
            </a:r>
            <a:r>
              <a:rPr lang="ru-RU" sz="2000" dirty="0"/>
              <a:t> </a:t>
            </a:r>
            <a:r>
              <a:rPr lang="ru-RU" sz="2000" dirty="0" err="1"/>
              <a:t>зовсім</a:t>
            </a:r>
            <a:r>
              <a:rPr lang="ru-RU" sz="2000" dirty="0"/>
              <a:t>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відтінки</a:t>
            </a:r>
            <a:r>
              <a:rPr lang="ru-RU" sz="2000" dirty="0"/>
              <a:t> - як </a:t>
            </a:r>
            <a:r>
              <a:rPr lang="ru-RU" sz="2000" dirty="0" err="1"/>
              <a:t>зовні</a:t>
            </a:r>
            <a:r>
              <a:rPr lang="ru-RU" sz="2000" dirty="0"/>
              <a:t>, так </a:t>
            </a:r>
            <a:r>
              <a:rPr lang="ru-RU" sz="2000" dirty="0" err="1"/>
              <a:t>і</a:t>
            </a:r>
            <a:r>
              <a:rPr lang="ru-RU" sz="2000" dirty="0"/>
              <a:t> на смак.</a:t>
            </a:r>
          </a:p>
          <a:p>
            <a:pPr>
              <a:buNone/>
            </a:pPr>
            <a:endParaRPr lang="ru-RU" sz="2400" b="1" dirty="0"/>
          </a:p>
        </p:txBody>
      </p:sp>
      <p:pic>
        <p:nvPicPr>
          <p:cNvPr id="4098" name="Picture 2" descr="C:\Users\Назар\Desktop\liq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3356993" cy="3356992"/>
          </a:xfrm>
          <a:prstGeom prst="rect">
            <a:avLst/>
          </a:prstGeom>
          <a:noFill/>
        </p:spPr>
      </p:pic>
      <p:pic>
        <p:nvPicPr>
          <p:cNvPr id="4099" name="Picture 3" descr="C:\Users\Назар\Desktop\liq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277882"/>
            <a:ext cx="3024336" cy="2306497"/>
          </a:xfrm>
          <a:prstGeom prst="rect">
            <a:avLst/>
          </a:prstGeom>
          <a:noFill/>
        </p:spPr>
      </p:pic>
      <p:pic>
        <p:nvPicPr>
          <p:cNvPr id="4100" name="Picture 4" descr="C:\Users\Назар\Desktop\liq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05064"/>
            <a:ext cx="2852936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1001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Барний посуд </vt:lpstr>
      <vt:lpstr>Декантер</vt:lpstr>
      <vt:lpstr>Келихи для вина </vt:lpstr>
      <vt:lpstr>Келих для білого вина</vt:lpstr>
      <vt:lpstr>Келих для червоно вина</vt:lpstr>
      <vt:lpstr>Слайд 6</vt:lpstr>
      <vt:lpstr>Келих для шампанського (флюте)</vt:lpstr>
      <vt:lpstr>Келих для кріплених вин</vt:lpstr>
      <vt:lpstr>Келих для лікерів</vt:lpstr>
      <vt:lpstr>Сніфтер</vt:lpstr>
      <vt:lpstr>Олд Фешн / рокс</vt:lpstr>
      <vt:lpstr>Шот/рюмка</vt:lpstr>
      <vt:lpstr>Пивний келих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Барний посуд</dc:title>
  <dc:creator>Назар</dc:creator>
  <cp:lastModifiedBy>Назар</cp:lastModifiedBy>
  <cp:revision>36</cp:revision>
  <dcterms:created xsi:type="dcterms:W3CDTF">2015-11-04T16:26:27Z</dcterms:created>
  <dcterms:modified xsi:type="dcterms:W3CDTF">2015-11-23T17:10:23Z</dcterms:modified>
</cp:coreProperties>
</file>