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4" r:id="rId4"/>
    <p:sldId id="258" r:id="rId5"/>
    <p:sldId id="265" r:id="rId6"/>
    <p:sldId id="259" r:id="rId7"/>
    <p:sldId id="266" r:id="rId8"/>
    <p:sldId id="267" r:id="rId9"/>
    <p:sldId id="260" r:id="rId10"/>
    <p:sldId id="268" r:id="rId11"/>
    <p:sldId id="269" r:id="rId12"/>
    <p:sldId id="261" r:id="rId13"/>
    <p:sldId id="271" r:id="rId14"/>
    <p:sldId id="270" r:id="rId15"/>
    <p:sldId id="262" r:id="rId16"/>
    <p:sldId id="263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EFF01A6-E4AD-435B-84B8-775CC8B6035F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A14BA7E-CB42-4D65-80C3-ACF9A0010FEB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365060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F01A6-E4AD-435B-84B8-775CC8B6035F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4BA7E-CB42-4D65-80C3-ACF9A0010F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83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F01A6-E4AD-435B-84B8-775CC8B6035F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4BA7E-CB42-4D65-80C3-ACF9A0010F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13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F01A6-E4AD-435B-84B8-775CC8B6035F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4BA7E-CB42-4D65-80C3-ACF9A0010F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715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EFF01A6-E4AD-435B-84B8-775CC8B6035F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14BA7E-CB42-4D65-80C3-ACF9A0010FE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8837326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F01A6-E4AD-435B-84B8-775CC8B6035F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4BA7E-CB42-4D65-80C3-ACF9A0010F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7841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F01A6-E4AD-435B-84B8-775CC8B6035F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4BA7E-CB42-4D65-80C3-ACF9A0010F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125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F01A6-E4AD-435B-84B8-775CC8B6035F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4BA7E-CB42-4D65-80C3-ACF9A0010F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65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F01A6-E4AD-435B-84B8-775CC8B6035F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4BA7E-CB42-4D65-80C3-ACF9A0010F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987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EFF01A6-E4AD-435B-84B8-775CC8B6035F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14BA7E-CB42-4D65-80C3-ACF9A0010FE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02666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EFF01A6-E4AD-435B-84B8-775CC8B6035F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14BA7E-CB42-4D65-80C3-ACF9A0010FE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32755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CEFF01A6-E4AD-435B-84B8-775CC8B6035F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2A14BA7E-CB42-4D65-80C3-ACF9A0010FE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58627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6512" y="1038177"/>
            <a:ext cx="8361229" cy="2098226"/>
          </a:xfrm>
        </p:spPr>
        <p:txBody>
          <a:bodyPr/>
          <a:lstStyle/>
          <a:p>
            <a:r>
              <a:rPr lang="uk-UA" dirty="0" smtClean="0"/>
              <a:t>Психологія,як наука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75692" y="3270739"/>
            <a:ext cx="7635888" cy="2813538"/>
          </a:xfrm>
        </p:spPr>
        <p:txBody>
          <a:bodyPr>
            <a:normAutofit fontScale="70000" lnSpcReduction="20000"/>
          </a:bodyPr>
          <a:lstStyle/>
          <a:p>
            <a:pPr marL="342900" indent="-342900" algn="l">
              <a:buFont typeface="Wingdings" pitchFamily="2" charset="2"/>
              <a:buChar char="ü"/>
            </a:pPr>
            <a:r>
              <a:rPr lang="uk-UA" dirty="0" smtClean="0">
                <a:solidFill>
                  <a:srgbClr val="FF0000"/>
                </a:solidFill>
              </a:rPr>
              <a:t>Походження і значення терміну «психологія»</a:t>
            </a:r>
          </a:p>
          <a:p>
            <a:pPr marL="342900" indent="-342900" algn="l">
              <a:buFont typeface="Wingdings" pitchFamily="2" charset="2"/>
              <a:buChar char="ü"/>
            </a:pPr>
            <a:r>
              <a:rPr lang="uk-UA" dirty="0" smtClean="0">
                <a:solidFill>
                  <a:srgbClr val="FF0000"/>
                </a:solidFill>
              </a:rPr>
              <a:t>. Місце психології в системі інших наук.</a:t>
            </a:r>
          </a:p>
          <a:p>
            <a:pPr marL="342900" indent="-342900" algn="l">
              <a:buFont typeface="Wingdings" pitchFamily="2" charset="2"/>
              <a:buChar char="ü"/>
            </a:pPr>
            <a:r>
              <a:rPr lang="uk-UA" dirty="0" smtClean="0">
                <a:solidFill>
                  <a:srgbClr val="FF0000"/>
                </a:solidFill>
              </a:rPr>
              <a:t> Психологія як система розвиваючих наук. </a:t>
            </a:r>
          </a:p>
          <a:p>
            <a:pPr marL="342900" indent="-342900" algn="l">
              <a:buFont typeface="Wingdings" pitchFamily="2" charset="2"/>
              <a:buChar char="ü"/>
            </a:pPr>
            <a:r>
              <a:rPr lang="uk-UA" dirty="0" smtClean="0">
                <a:solidFill>
                  <a:srgbClr val="FF0000"/>
                </a:solidFill>
              </a:rPr>
              <a:t>Основні галузі психології. </a:t>
            </a:r>
          </a:p>
          <a:p>
            <a:pPr marL="342900" indent="-342900" algn="l">
              <a:buFont typeface="Wingdings" pitchFamily="2" charset="2"/>
              <a:buChar char="ü"/>
            </a:pPr>
            <a:r>
              <a:rPr lang="uk-UA" dirty="0" smtClean="0">
                <a:solidFill>
                  <a:srgbClr val="FF0000"/>
                </a:solidFill>
              </a:rPr>
              <a:t>Предмет, завдання та методи психології. </a:t>
            </a:r>
          </a:p>
          <a:p>
            <a:pPr marL="342900" indent="-342900" algn="l">
              <a:buFont typeface="Wingdings" pitchFamily="2" charset="2"/>
              <a:buChar char="ü"/>
            </a:pPr>
            <a:r>
              <a:rPr lang="uk-UA" dirty="0" smtClean="0">
                <a:solidFill>
                  <a:srgbClr val="FF0000"/>
                </a:solidFill>
              </a:rPr>
              <a:t>Становлення предмета психології.</a:t>
            </a:r>
          </a:p>
          <a:p>
            <a:pPr marL="342900" indent="-342900" algn="l">
              <a:buFont typeface="Wingdings" pitchFamily="2" charset="2"/>
              <a:buChar char="ü"/>
            </a:pPr>
            <a:r>
              <a:rPr lang="uk-UA" dirty="0" smtClean="0">
                <a:solidFill>
                  <a:srgbClr val="FF0000"/>
                </a:solidFill>
              </a:rPr>
              <a:t> Напрями наукової психології у Західній Європі й США: психоаналіз, біхевіоризм, гештальтпсихологія, когнітивна психологія, гуманістична психологія. </a:t>
            </a:r>
          </a:p>
          <a:p>
            <a:pPr marL="342900" indent="-342900" algn="l">
              <a:buFont typeface="Wingdings" pitchFamily="2" charset="2"/>
              <a:buChar char="ü"/>
            </a:pPr>
            <a:r>
              <a:rPr lang="uk-UA" dirty="0" smtClean="0">
                <a:solidFill>
                  <a:srgbClr val="FF0000"/>
                </a:solidFill>
              </a:rPr>
              <a:t> Основні групи методів психології. </a:t>
            </a:r>
          </a:p>
          <a:p>
            <a:pPr marL="342900" indent="-342900" algn="l">
              <a:buFont typeface="Wingdings" pitchFamily="2" charset="2"/>
              <a:buChar char="ü"/>
            </a:pPr>
            <a:r>
              <a:rPr lang="uk-UA" dirty="0" smtClean="0">
                <a:solidFill>
                  <a:srgbClr val="FF0000"/>
                </a:solidFill>
              </a:rPr>
              <a:t>Основні розділи психології.</a:t>
            </a:r>
            <a:endParaRPr lang="uk-U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287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6444" y="0"/>
            <a:ext cx="11335555" cy="2133600"/>
          </a:xfrm>
        </p:spPr>
        <p:txBody>
          <a:bodyPr>
            <a:noAutofit/>
          </a:bodyPr>
          <a:lstStyle/>
          <a:p>
            <a:pPr indent="449580" algn="ctr">
              <a:lnSpc>
                <a:spcPct val="115000"/>
              </a:lnSpc>
              <a:spcAft>
                <a:spcPts val="0"/>
              </a:spcAft>
            </a:pPr>
            <a:r>
              <a:rPr lang="uk-UA" sz="2400" b="1" dirty="0">
                <a:latin typeface="Times New Roman"/>
                <a:ea typeface="Calibri"/>
                <a:cs typeface="Times New Roman"/>
              </a:rPr>
              <a:t>Місце психології в системі інших наук. </a:t>
            </a:r>
            <a:r>
              <a:rPr lang="ru-RU" sz="2400" dirty="0">
                <a:latin typeface="Batang" panose="02030600000101010101" pitchFamily="18" charset="-127"/>
                <a:ea typeface="Batang" panose="02030600000101010101" pitchFamily="18" charset="-127"/>
              </a:rPr>
              <a:t/>
            </a:r>
            <a:br>
              <a:rPr lang="ru-RU" sz="2400" dirty="0">
                <a:latin typeface="Batang" panose="02030600000101010101" pitchFamily="18" charset="-127"/>
                <a:ea typeface="Batang" panose="02030600000101010101" pitchFamily="18" charset="-127"/>
              </a:rPr>
            </a:br>
            <a:endParaRPr lang="ru-RU" sz="2400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399" y="926123"/>
            <a:ext cx="11090031" cy="2133600"/>
          </a:xfrm>
        </p:spPr>
        <p:txBody>
          <a:bodyPr/>
          <a:lstStyle/>
          <a:p>
            <a:r>
              <a:rPr lang="uk-UA" dirty="0" smtClean="0"/>
              <a:t>Академік Б. М. Кедрів поміщав психологію в центрі "трикутника наук". Вершину трикутника складають природні науки, нижній лівий кут - суспільні науки, нижній правий - філософські науки (логіка і гносеологія). Між науками про природу (природними) і філософськими науками розташувалася математика, між природними і суспільними науками знаходяться технічні науки. Психологія ж займає центральне місце, що поєднує всі три групи наук. Вона виступає і як продукт всіх інших наук, і як можливе джерело пояснення їх формування і розвитку .</a:t>
            </a:r>
            <a:endParaRPr lang="uk-UA" dirty="0"/>
          </a:p>
        </p:txBody>
      </p:sp>
      <p:pic>
        <p:nvPicPr>
          <p:cNvPr id="5" name="Рисунок 4" descr="Класифікація наук за Б. М. Кедрову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9512" y="3130062"/>
            <a:ext cx="6022365" cy="29263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610661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6444" y="0"/>
            <a:ext cx="11335555" cy="2133600"/>
          </a:xfrm>
        </p:spPr>
        <p:txBody>
          <a:bodyPr>
            <a:noAutofit/>
          </a:bodyPr>
          <a:lstStyle/>
          <a:p>
            <a:pPr indent="449580" algn="ctr">
              <a:lnSpc>
                <a:spcPct val="115000"/>
              </a:lnSpc>
              <a:spcAft>
                <a:spcPts val="0"/>
              </a:spcAft>
            </a:pPr>
            <a:r>
              <a:rPr lang="uk-UA" sz="2400" b="1" dirty="0">
                <a:latin typeface="Times New Roman"/>
                <a:ea typeface="Calibri"/>
                <a:cs typeface="Times New Roman"/>
              </a:rPr>
              <a:t>Місце психології в системі інших наук. </a:t>
            </a:r>
            <a:r>
              <a:rPr lang="ru-RU" sz="2400" dirty="0">
                <a:latin typeface="Batang" panose="02030600000101010101" pitchFamily="18" charset="-127"/>
                <a:ea typeface="Batang" panose="02030600000101010101" pitchFamily="18" charset="-127"/>
              </a:rPr>
              <a:t/>
            </a:r>
            <a:br>
              <a:rPr lang="ru-RU" sz="2400" dirty="0">
                <a:latin typeface="Batang" panose="02030600000101010101" pitchFamily="18" charset="-127"/>
                <a:ea typeface="Batang" panose="02030600000101010101" pitchFamily="18" charset="-127"/>
              </a:rPr>
            </a:br>
            <a:endParaRPr lang="ru-RU" sz="2400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6123" y="597877"/>
            <a:ext cx="11078307" cy="246184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dirty="0"/>
              <a:t>Психологія тісно пов'язана з соціальними (суспільними) науками, що вивчають поведінку людей. До соціальних наук відносяться психологія, соціальна психологія, соціологія, політологія, </a:t>
            </a:r>
            <a:r>
              <a:rPr lang="uk-UA" dirty="0" smtClean="0"/>
              <a:t>економіка.										Психологія </a:t>
            </a:r>
            <a:r>
              <a:rPr lang="uk-UA" dirty="0"/>
              <a:t>тісно пов'язана з природничими науками, насамперед з фізіологією, біологією, фізикою, біохімією, медициною, математикою. 					</a:t>
            </a:r>
            <a:r>
              <a:rPr lang="uk-UA" dirty="0" smtClean="0"/>
              <a:t>Психологія </a:t>
            </a:r>
            <a:r>
              <a:rPr lang="uk-UA" dirty="0"/>
              <a:t>виконує місію об'єднання природних і суспільних наук у вивченні людини у єдину концепцію.</a:t>
            </a:r>
          </a:p>
          <a:p>
            <a:pPr marL="0" indent="0">
              <a:buNone/>
            </a:pPr>
            <a:r>
              <a:rPr lang="uk-UA" dirty="0"/>
              <a:t>Останнім часом посилюються зв'язки психології з технічними науками, виникають суміжні дисципліни: інженерна психологія, ергономіка, космічна та авіаційна психологія і т. п.</a:t>
            </a:r>
          </a:p>
          <a:p>
            <a:pPr marL="0" indent="0">
              <a:buNone/>
            </a:pPr>
            <a:endParaRPr lang="uk-UA" dirty="0" smtClean="0"/>
          </a:p>
        </p:txBody>
      </p:sp>
      <p:pic>
        <p:nvPicPr>
          <p:cNvPr id="5" name="Рисунок 4" descr="Класифікація наук за Б. М. Кедрову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9512" y="3540370"/>
            <a:ext cx="6022365" cy="29263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261692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062" y="0"/>
            <a:ext cx="11113476" cy="4149970"/>
          </a:xfrm>
        </p:spPr>
        <p:txBody>
          <a:bodyPr>
            <a:noAutofit/>
          </a:bodyPr>
          <a:lstStyle/>
          <a:p>
            <a:r>
              <a:rPr lang="uk-UA" sz="2400" b="1" dirty="0" smtClean="0">
                <a:solidFill>
                  <a:srgbClr val="191B0E"/>
                </a:solidFill>
                <a:latin typeface="Times New Roman"/>
                <a:ea typeface="Calibri"/>
                <a:cs typeface="Times New Roman"/>
              </a:rPr>
              <a:t>Психологія як система розвиваючих наук. Основні галузі психології.</a:t>
            </a:r>
            <a:r>
              <a:rPr lang="ru-RU" sz="1800" dirty="0" smtClean="0">
                <a:solidFill>
                  <a:srgbClr val="191B0E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1800" dirty="0" smtClean="0">
                <a:solidFill>
                  <a:srgbClr val="191B0E"/>
                </a:solidFill>
                <a:latin typeface="Calibri"/>
                <a:ea typeface="Calibri"/>
                <a:cs typeface="Times New Roman"/>
              </a:rPr>
            </a:br>
            <a:endParaRPr lang="ru-RU" sz="2400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5334" y="5427785"/>
            <a:ext cx="2384265" cy="13340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738554" y="550984"/>
            <a:ext cx="1121898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Ядром сучасної психології є загальна психологія, яка вивчає найбільш загальні закони, закономірності та механізми психіки, що включає теоретичні концепції та експериментальні дослідження. Традиційно в якості галузей психології виділяють соціальну, вікову, інженерну психологію, психологію праці, клінічну психологію і психофізіологію, диференціальну психологію. Особливості психіки тварин зоопсихологія вивчає. Психіка людини виступає предметом таких галузей психології:</a:t>
            </a:r>
          </a:p>
          <a:p>
            <a:endParaRPr lang="ru-RU" dirty="0"/>
          </a:p>
          <a:p>
            <a:r>
              <a:rPr lang="en-US" dirty="0"/>
              <a:t>o </a:t>
            </a:r>
            <a:r>
              <a:rPr lang="ru-RU" dirty="0"/>
              <a:t>генетична психологія вивчає спадкові механізми психіки та поведінки, їх залежність від генотипу</a:t>
            </a:r>
            <a:r>
              <a:rPr lang="ru-RU" dirty="0" smtClean="0"/>
              <a:t>;</a:t>
            </a:r>
          </a:p>
          <a:p>
            <a:endParaRPr lang="ru-RU" dirty="0" smtClean="0"/>
          </a:p>
          <a:p>
            <a:r>
              <a:rPr lang="en-US" dirty="0" smtClean="0"/>
              <a:t>o </a:t>
            </a:r>
            <a:r>
              <a:rPr lang="ru-RU" dirty="0"/>
              <a:t>диференціальна психологія досліджує індивідуальні відмінності у психіці людей, передумови їх виникнення та процес </a:t>
            </a:r>
            <a:r>
              <a:rPr lang="ru-RU" dirty="0" err="1"/>
              <a:t>формування</a:t>
            </a:r>
            <a:r>
              <a:rPr lang="ru-RU" dirty="0" smtClean="0"/>
              <a:t>;</a:t>
            </a:r>
          </a:p>
          <a:p>
            <a:endParaRPr lang="ru-RU" dirty="0" smtClean="0"/>
          </a:p>
          <a:p>
            <a:r>
              <a:rPr lang="en-US" dirty="0" smtClean="0"/>
              <a:t>o </a:t>
            </a:r>
            <a:r>
              <a:rPr lang="ru-RU" dirty="0"/>
              <a:t>вікова психологія вивчає закономірності розвитку психіки нормальної здорової людини; психологічні особливості і закономірності, притаманні кожному віковому періоду, від дитинства до старості, і в зв'язку з цим ділиться на дитячу психологію, психологію юності і зрілого віку, психологію старості (</a:t>
            </a:r>
            <a:r>
              <a:rPr lang="ru-RU" dirty="0" err="1"/>
              <a:t>геронтопсихология</a:t>
            </a:r>
            <a:r>
              <a:rPr lang="ru-RU" dirty="0" smtClean="0"/>
              <a:t>);</a:t>
            </a:r>
          </a:p>
          <a:p>
            <a:endParaRPr lang="ru-RU" dirty="0" smtClean="0"/>
          </a:p>
          <a:p>
            <a:r>
              <a:rPr lang="en-US" dirty="0" smtClean="0"/>
              <a:t>o </a:t>
            </a:r>
            <a:r>
              <a:rPr lang="ru-RU" dirty="0"/>
              <a:t>дитяча психологія вивчає розвиток свідомості, психічних процесів, діяльності, всієї особистості зростаючої людини, умови прискорення </a:t>
            </a:r>
            <a:r>
              <a:rPr lang="ru-RU" dirty="0" err="1"/>
              <a:t>розвитку</a:t>
            </a:r>
            <a:r>
              <a:rPr lang="ru-RU" dirty="0" smtClean="0"/>
              <a:t>;</a:t>
            </a:r>
          </a:p>
          <a:p>
            <a:endParaRPr lang="ru-RU" dirty="0" smtClean="0"/>
          </a:p>
          <a:p>
            <a:r>
              <a:rPr lang="en-US" dirty="0" smtClean="0"/>
              <a:t>o </a:t>
            </a:r>
            <a:r>
              <a:rPr lang="ru-RU" dirty="0"/>
              <a:t>педагогічна психологія досліджує закономірності розвитку особистості в процесі навчання, </a:t>
            </a:r>
            <a:r>
              <a:rPr lang="ru-RU" dirty="0" err="1"/>
              <a:t>виховання</a:t>
            </a:r>
            <a:r>
              <a:rPr lang="ru-RU" dirty="0" smtClean="0"/>
              <a:t>;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990997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062" y="0"/>
            <a:ext cx="11113476" cy="4149970"/>
          </a:xfrm>
        </p:spPr>
        <p:txBody>
          <a:bodyPr>
            <a:noAutofit/>
          </a:bodyPr>
          <a:lstStyle/>
          <a:p>
            <a:r>
              <a:rPr lang="uk-UA" sz="2400" b="1" dirty="0" smtClean="0">
                <a:solidFill>
                  <a:srgbClr val="191B0E"/>
                </a:solidFill>
                <a:latin typeface="Times New Roman"/>
                <a:ea typeface="Calibri"/>
                <a:cs typeface="Times New Roman"/>
              </a:rPr>
              <a:t>Психологія як система розвиваючих наук. Основні галузі психології.</a:t>
            </a:r>
            <a:br>
              <a:rPr lang="uk-UA" sz="2400" b="1" dirty="0" smtClean="0">
                <a:solidFill>
                  <a:srgbClr val="191B0E"/>
                </a:solidFill>
                <a:latin typeface="Times New Roman"/>
                <a:ea typeface="Calibri"/>
                <a:cs typeface="Times New Roman"/>
              </a:rPr>
            </a:br>
            <a:r>
              <a:rPr lang="ru-RU" sz="1800" dirty="0" smtClean="0">
                <a:solidFill>
                  <a:srgbClr val="191B0E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1800" dirty="0" smtClean="0">
                <a:solidFill>
                  <a:srgbClr val="191B0E"/>
                </a:solidFill>
                <a:latin typeface="Calibri"/>
                <a:ea typeface="Calibri"/>
                <a:cs typeface="Times New Roman"/>
              </a:rPr>
            </a:br>
            <a:r>
              <a:rPr lang="en-US" sz="1800" dirty="0">
                <a:solidFill>
                  <a:srgbClr val="191B0E"/>
                </a:solidFill>
                <a:latin typeface="Calibri"/>
                <a:ea typeface="Calibri"/>
                <a:cs typeface="Times New Roman"/>
              </a:rPr>
              <a:t>o </a:t>
            </a:r>
            <a:r>
              <a:rPr lang="ru-RU" sz="1800" dirty="0">
                <a:solidFill>
                  <a:srgbClr val="191B0E"/>
                </a:solidFill>
                <a:latin typeface="Calibri"/>
                <a:ea typeface="Calibri"/>
                <a:cs typeface="Times New Roman"/>
              </a:rPr>
              <a:t>соціальна психологія вивчає соціально-психологічні прояви особистості людини, її взаємини з людьми, з групою; психологічну сумісність людей, соціально-психологічні прояви у великих групах (дію радіо, преси, моди, чуток на різні спільності людей).</a:t>
            </a:r>
            <a:br>
              <a:rPr lang="ru-RU" sz="1800" dirty="0">
                <a:solidFill>
                  <a:srgbClr val="191B0E"/>
                </a:solidFill>
                <a:latin typeface="Calibri"/>
                <a:ea typeface="Calibri"/>
                <a:cs typeface="Times New Roman"/>
              </a:rPr>
            </a:br>
            <a:r>
              <a:rPr lang="ru-RU" sz="1800" dirty="0" smtClean="0">
                <a:solidFill>
                  <a:srgbClr val="191B0E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1800" dirty="0" smtClean="0">
                <a:solidFill>
                  <a:srgbClr val="191B0E"/>
                </a:solidFill>
                <a:latin typeface="Calibri"/>
                <a:ea typeface="Calibri"/>
                <a:cs typeface="Times New Roman"/>
              </a:rPr>
            </a:br>
            <a:r>
              <a:rPr lang="ru-RU" sz="1800" dirty="0" smtClean="0">
                <a:solidFill>
                  <a:srgbClr val="191B0E"/>
                </a:solidFill>
                <a:latin typeface="Calibri"/>
                <a:ea typeface="Calibri"/>
                <a:cs typeface="Times New Roman"/>
              </a:rPr>
              <a:t>Можна </a:t>
            </a:r>
            <a:r>
              <a:rPr lang="ru-RU" sz="1800" dirty="0">
                <a:solidFill>
                  <a:srgbClr val="191B0E"/>
                </a:solidFill>
                <a:latin typeface="Calibri"/>
                <a:ea typeface="Calibri"/>
                <a:cs typeface="Times New Roman"/>
              </a:rPr>
              <a:t>виділити ряд галузей психології, які вивчають психологічні проблеми конкретних видів людської діяльності:</a:t>
            </a:r>
            <a:br>
              <a:rPr lang="ru-RU" sz="1800" dirty="0">
                <a:solidFill>
                  <a:srgbClr val="191B0E"/>
                </a:solidFill>
                <a:latin typeface="Calibri"/>
                <a:ea typeface="Calibri"/>
                <a:cs typeface="Times New Roman"/>
              </a:rPr>
            </a:br>
            <a:r>
              <a:rPr lang="ru-RU" sz="1800" dirty="0">
                <a:solidFill>
                  <a:srgbClr val="191B0E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1800" dirty="0">
                <a:solidFill>
                  <a:srgbClr val="191B0E"/>
                </a:solidFill>
                <a:latin typeface="Calibri"/>
                <a:ea typeface="Calibri"/>
                <a:cs typeface="Times New Roman"/>
              </a:rPr>
            </a:br>
            <a:r>
              <a:rPr lang="en-US" sz="1800" dirty="0">
                <a:solidFill>
                  <a:srgbClr val="191B0E"/>
                </a:solidFill>
                <a:latin typeface="Calibri"/>
                <a:ea typeface="Calibri"/>
                <a:cs typeface="Times New Roman"/>
              </a:rPr>
              <a:t>o </a:t>
            </a:r>
            <a:r>
              <a:rPr lang="ru-RU" sz="1800" dirty="0">
                <a:solidFill>
                  <a:srgbClr val="191B0E"/>
                </a:solidFill>
                <a:latin typeface="Calibri"/>
                <a:ea typeface="Calibri"/>
                <a:cs typeface="Times New Roman"/>
              </a:rPr>
              <a:t>психологія праці розглядає психологічні особливості трудової діяльності людини, закономірності розвитку трудових навичок;</a:t>
            </a:r>
            <a:br>
              <a:rPr lang="ru-RU" sz="1800" dirty="0">
                <a:solidFill>
                  <a:srgbClr val="191B0E"/>
                </a:solidFill>
                <a:latin typeface="Calibri"/>
                <a:ea typeface="Calibri"/>
                <a:cs typeface="Times New Roman"/>
              </a:rPr>
            </a:br>
            <a:r>
              <a:rPr lang="ru-RU" sz="1800" dirty="0">
                <a:solidFill>
                  <a:srgbClr val="191B0E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1800" dirty="0">
                <a:solidFill>
                  <a:srgbClr val="191B0E"/>
                </a:solidFill>
                <a:latin typeface="Calibri"/>
                <a:ea typeface="Calibri"/>
                <a:cs typeface="Times New Roman"/>
              </a:rPr>
            </a:br>
            <a:r>
              <a:rPr lang="en-US" sz="1800" dirty="0">
                <a:solidFill>
                  <a:srgbClr val="191B0E"/>
                </a:solidFill>
                <a:latin typeface="Calibri"/>
                <a:ea typeface="Calibri"/>
                <a:cs typeface="Times New Roman"/>
              </a:rPr>
              <a:t>o </a:t>
            </a:r>
            <a:r>
              <a:rPr lang="ru-RU" sz="1800" dirty="0">
                <a:solidFill>
                  <a:srgbClr val="191B0E"/>
                </a:solidFill>
                <a:latin typeface="Calibri"/>
                <a:ea typeface="Calibri"/>
                <a:cs typeface="Times New Roman"/>
              </a:rPr>
              <a:t>інженерна психологія вивчає закономірності процесів взаємодії людини і сучасної техніки з метою використання їх у практиці проектування, створення та експлуатації автоматизованих систем управління, нових видів техніки;</a:t>
            </a:r>
            <a:br>
              <a:rPr lang="ru-RU" sz="1800" dirty="0">
                <a:solidFill>
                  <a:srgbClr val="191B0E"/>
                </a:solidFill>
                <a:latin typeface="Calibri"/>
                <a:ea typeface="Calibri"/>
                <a:cs typeface="Times New Roman"/>
              </a:rPr>
            </a:br>
            <a:r>
              <a:rPr lang="ru-RU" sz="1800" dirty="0">
                <a:solidFill>
                  <a:srgbClr val="191B0E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1800" dirty="0">
                <a:solidFill>
                  <a:srgbClr val="191B0E"/>
                </a:solidFill>
                <a:latin typeface="Calibri"/>
                <a:ea typeface="Calibri"/>
                <a:cs typeface="Times New Roman"/>
              </a:rPr>
            </a:br>
            <a:r>
              <a:rPr lang="en-US" sz="1800" dirty="0">
                <a:solidFill>
                  <a:srgbClr val="191B0E"/>
                </a:solidFill>
                <a:latin typeface="Calibri"/>
                <a:ea typeface="Calibri"/>
                <a:cs typeface="Times New Roman"/>
              </a:rPr>
              <a:t>o </a:t>
            </a:r>
            <a:r>
              <a:rPr lang="ru-RU" sz="1800" dirty="0">
                <a:solidFill>
                  <a:srgbClr val="191B0E"/>
                </a:solidFill>
                <a:latin typeface="Calibri"/>
                <a:ea typeface="Calibri"/>
                <a:cs typeface="Times New Roman"/>
              </a:rPr>
              <a:t>авіаційна, космічна психологія аналізує психологічні особливості діяльності льотчика, космонавта;</a:t>
            </a:r>
            <a:br>
              <a:rPr lang="ru-RU" sz="1800" dirty="0">
                <a:solidFill>
                  <a:srgbClr val="191B0E"/>
                </a:solidFill>
                <a:latin typeface="Calibri"/>
                <a:ea typeface="Calibri"/>
                <a:cs typeface="Times New Roman"/>
              </a:rPr>
            </a:br>
            <a:r>
              <a:rPr lang="ru-RU" sz="1800" dirty="0">
                <a:solidFill>
                  <a:srgbClr val="191B0E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1800" dirty="0">
                <a:solidFill>
                  <a:srgbClr val="191B0E"/>
                </a:solidFill>
                <a:latin typeface="Calibri"/>
                <a:ea typeface="Calibri"/>
                <a:cs typeface="Times New Roman"/>
              </a:rPr>
            </a:br>
            <a:r>
              <a:rPr lang="en-US" sz="1800" dirty="0">
                <a:solidFill>
                  <a:srgbClr val="191B0E"/>
                </a:solidFill>
                <a:latin typeface="Calibri"/>
                <a:ea typeface="Calibri"/>
                <a:cs typeface="Times New Roman"/>
              </a:rPr>
              <a:t>o </a:t>
            </a:r>
            <a:r>
              <a:rPr lang="ru-RU" sz="1800" dirty="0">
                <a:solidFill>
                  <a:srgbClr val="191B0E"/>
                </a:solidFill>
                <a:latin typeface="Calibri"/>
                <a:ea typeface="Calibri"/>
                <a:cs typeface="Times New Roman"/>
              </a:rPr>
              <a:t>медична психологія вивчає психологічні особливості діяльності лікаря і поведінки хворого, розробляє психологічні методи лікування і психотерапії;</a:t>
            </a:r>
            <a:br>
              <a:rPr lang="ru-RU" sz="1800" dirty="0">
                <a:solidFill>
                  <a:srgbClr val="191B0E"/>
                </a:solidFill>
                <a:latin typeface="Calibri"/>
                <a:ea typeface="Calibri"/>
                <a:cs typeface="Times New Roman"/>
              </a:rPr>
            </a:br>
            <a:endParaRPr lang="ru-RU" sz="2400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0924" y="4977683"/>
            <a:ext cx="3188676" cy="17841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97435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3986" y="3973635"/>
            <a:ext cx="4868014" cy="27238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178" y="188302"/>
            <a:ext cx="11020914" cy="4078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13806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43354" y="351693"/>
            <a:ext cx="9929446" cy="1820008"/>
          </a:xfrm>
        </p:spPr>
        <p:txBody>
          <a:bodyPr>
            <a:no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Психологія творчості (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самотворчості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) – галузь науки, яка вивчає обдарованість, креативність або творчу діяльність як базові характеристики особистості і процес продукування творчого результату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uk-UA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Етнопсихологія </a:t>
            </a:r>
            <a:r>
              <a:rPr lang="uk-UA" sz="20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– міждисциплінарна галузь знання, що вивчає етнічні особливості психіки людей, національний характер, закономірності формування і функції національної самосвідомості, етнічних </a:t>
            </a:r>
            <a:r>
              <a:rPr lang="uk-UA" sz="20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стереотипів.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000" dirty="0">
                <a:latin typeface="Times New Roman" pitchFamily="18" charset="0"/>
                <a:cs typeface="Times New Roman" pitchFamily="18" charset="0"/>
              </a:rPr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000" dirty="0">
                <a:latin typeface="Times New Roman" pitchFamily="18" charset="0"/>
                <a:cs typeface="Times New Roman" pitchFamily="18" charset="0"/>
              </a:rPr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Соціальна психологія – галузь психології, що вивчає закономірності поведінки і діяльності людей в умовах їх включення в соціальні групи, а також психологічні характеристики самих цих груп.</a:t>
            </a:r>
            <a:br>
              <a:rPr lang="uk-UA" sz="2000" dirty="0">
                <a:latin typeface="Times New Roman" pitchFamily="18" charset="0"/>
                <a:cs typeface="Times New Roman" pitchFamily="18" charset="0"/>
              </a:rPr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000" dirty="0">
                <a:latin typeface="Times New Roman" pitchFamily="18" charset="0"/>
                <a:cs typeface="Times New Roman" pitchFamily="18" charset="0"/>
              </a:rPr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Психологія праці – галузь науки, що вивчає психологічні особливості трудової діяльності людини, психологічні аспекти наукової організації праці (НОП).</a:t>
            </a:r>
            <a:br>
              <a:rPr lang="uk-UA" sz="2000" dirty="0">
                <a:latin typeface="Times New Roman" pitchFamily="18" charset="0"/>
                <a:cs typeface="Times New Roman" pitchFamily="18" charset="0"/>
              </a:rPr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Психологія релігії – галузь психологічної науки, яка вивчає релігію як психологічний та соціально-культурний феномен, механізм процесів творення релігійних цінностей.</a:t>
            </a:r>
            <a:br>
              <a:rPr lang="uk-UA" sz="2000" dirty="0">
                <a:latin typeface="Times New Roman" pitchFamily="18" charset="0"/>
                <a:cs typeface="Times New Roman" pitchFamily="18" charset="0"/>
              </a:rPr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Педагогічна психологія – вивчає психологічні закономірності виховного та навчального процесів, становлення і розвиток індивідуальності, особистості й громадянина у педагогічному процесі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uk-UA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000" dirty="0">
                <a:latin typeface="Times New Roman" pitchFamily="18" charset="0"/>
                <a:cs typeface="Times New Roman" pitchFamily="18" charset="0"/>
              </a:rPr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Психологія спорту – галузь психологічної науки, яка вивчає закономірності психічної діяльності індивідів і груп в умовах спортивної діяльності (тренування, змагання, відновлення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).</a:t>
            </a:r>
            <a:br>
              <a:rPr lang="uk-UA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2923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0615" y="128953"/>
            <a:ext cx="11125200" cy="4710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Відповідно до етапів психологічного дослідження доцільно розрізняти чотири групи методів: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Bef>
                <a:spcPts val="150"/>
              </a:spcBef>
              <a:spcAft>
                <a:spcPts val="75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організаційні,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Bef>
                <a:spcPts val="150"/>
              </a:spcBef>
              <a:spcAft>
                <a:spcPts val="75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емпіричні,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Bef>
                <a:spcPts val="150"/>
              </a:spcBef>
              <a:spcAft>
                <a:spcPts val="75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методи обробки даних,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Bef>
                <a:spcPts val="150"/>
              </a:spcBef>
              <a:spcAft>
                <a:spcPts val="75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інтерпретаційні методи.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Організаційні методи включають: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Bef>
                <a:spcPts val="150"/>
              </a:spcBef>
              <a:spcAft>
                <a:spcPts val="75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порівняльний метод, який реалізується зіставленням груп піддослідних, що відрізняються за віком, видом діяльності тощо;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Bef>
                <a:spcPts val="150"/>
              </a:spcBef>
              <a:spcAft>
                <a:spcPts val="75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uk-UA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лонгітюдний</a:t>
            </a: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метод, який виявляється у багаторазових обстеженнях тих самих осіб протягом тривалого часу;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Bef>
                <a:spcPts val="150"/>
              </a:spcBef>
              <a:spcAft>
                <a:spcPts val="75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комплексний метод, коли той самий об'єкт вивчається різними засобами й представниками різних наук, що дає змогу з різних боків характеризувати особистість</a:t>
            </a:r>
            <a:r>
              <a:rPr lang="uk-UA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346329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0615" y="128953"/>
            <a:ext cx="11125200" cy="31003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b="1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Лонгітюдний</a:t>
            </a:r>
            <a:r>
              <a:rPr lang="uk-UA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(від лат. тривалість) метод</a:t>
            </a:r>
            <a:r>
              <a:rPr lang="uk-UA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характеризується тим, що протягом тривалого часу послідовно вивчаються ті самі досліджувані. При цьому можуть застосовуватися найрізноманітніші методи збору фактичного матеріалу, але вони скеровані на той самий об'єкт дослідження.</a:t>
            </a:r>
            <a:endParaRPr lang="ru-RU" sz="1400" dirty="0" smtClean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50"/>
              </a:spcAft>
            </a:pPr>
            <a:r>
              <a:rPr lang="uk-UA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Деякі дослідження особливостей особистості тривали десятиліттями.</a:t>
            </a:r>
            <a:endParaRPr lang="ru-RU" sz="1400" dirty="0" smtClean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50"/>
              </a:spcAft>
            </a:pPr>
            <a:r>
              <a:rPr lang="uk-UA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За порівняльного методу паралельно та одночасно вивчаються різні об'єкти дослідження, хоча при цьому визначаються єдиний предмет і загальне завдання дослідження. Це можуть бути дослідження особливостей психіки школярів різного віку (порівняльно-онтогенетичне дослідження), психіки здорових і психічно хворих досліджуваних (порівняльно-патологічне дослідження), вивчення досліджуваних, які знаходяться в різних соціальних чи педагогічних умовах (порівняльно-соціальне, порівняльно-педагогічне дослідження).</a:t>
            </a:r>
            <a:endParaRPr lang="ru-RU" sz="1400" dirty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729636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 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722" y="162250"/>
            <a:ext cx="11043139" cy="6344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69868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 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031" y="512884"/>
            <a:ext cx="10539046" cy="6077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5026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93182"/>
            <a:ext cx="8957256" cy="231821"/>
          </a:xfrm>
        </p:spPr>
        <p:txBody>
          <a:bodyPr>
            <a:normAutofit fontScale="90000"/>
          </a:bodyPr>
          <a:lstStyle/>
          <a:p>
            <a:r>
              <a:rPr lang="ru-RU" dirty="0"/>
              <a:t> </a:t>
            </a:r>
            <a:endParaRPr lang="ru-RU" sz="2700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8496" y="2897747"/>
            <a:ext cx="8349914" cy="3239718"/>
          </a:xfrm>
        </p:spPr>
      </p:pic>
      <p:sp>
        <p:nvSpPr>
          <p:cNvPr id="5" name="Прямоугольник 4"/>
          <p:cNvSpPr/>
          <p:nvPr/>
        </p:nvSpPr>
        <p:spPr>
          <a:xfrm>
            <a:off x="1078523" y="140678"/>
            <a:ext cx="983566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Слово «психологія», утворене від грецьких слів "</a:t>
            </a:r>
            <a:r>
              <a:rPr lang="en-US" dirty="0"/>
              <a:t>psyche" (</a:t>
            </a:r>
            <a:r>
              <a:rPr lang="ru-RU" dirty="0"/>
              <a:t>душа) і "</a:t>
            </a:r>
            <a:r>
              <a:rPr lang="en-US" dirty="0"/>
              <a:t>logos" (</a:t>
            </a:r>
            <a:r>
              <a:rPr lang="ru-RU" dirty="0"/>
              <a:t>вчення, наука), вперше з'явилося в </a:t>
            </a:r>
            <a:r>
              <a:rPr lang="en-US" dirty="0"/>
              <a:t>XVIII </a:t>
            </a:r>
            <a:r>
              <a:rPr lang="ru-RU" dirty="0"/>
              <a:t>столітті в роботах німецького філософа Християна Вольфа.</a:t>
            </a:r>
          </a:p>
          <a:p>
            <a:r>
              <a:rPr lang="ru-RU" dirty="0"/>
              <a:t>Душа - поняття, яке вживається для позначення внутрішнього світу людини, її свідомості та самосвідомості</a:t>
            </a:r>
          </a:p>
          <a:p>
            <a:r>
              <a:rPr lang="ru-RU" dirty="0"/>
              <a:t>Психологія ж як самостійна наука веде відлік з 1879 року, коли німецький вчений Вільгельм Вундт (1832-1920) створив першу в світі експериментальну психологічну лабораторію при Лейпцігському університеті. На базі цієї лабораторії згодом був створений Інститут експериментальної психології, в якому працювали багато видатних психологи всього світу.</a:t>
            </a:r>
          </a:p>
        </p:txBody>
      </p:sp>
    </p:spTree>
    <p:extLst>
      <p:ext uri="{BB962C8B-B14F-4D97-AF65-F5344CB8AC3E}">
        <p14:creationId xmlns:p14="http://schemas.microsoft.com/office/powerpoint/2010/main" val="37463359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 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138" y="114737"/>
            <a:ext cx="10398369" cy="657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6501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 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414" y="242439"/>
            <a:ext cx="10738340" cy="625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1201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93182"/>
            <a:ext cx="8957256" cy="231821"/>
          </a:xfrm>
        </p:spPr>
        <p:txBody>
          <a:bodyPr>
            <a:normAutofit fontScale="90000"/>
          </a:bodyPr>
          <a:lstStyle/>
          <a:p>
            <a:r>
              <a:rPr lang="ru-RU" dirty="0"/>
              <a:t> </a:t>
            </a:r>
            <a:endParaRPr lang="ru-RU" sz="2700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3306" y="3387969"/>
            <a:ext cx="8597165" cy="3335650"/>
          </a:xfrm>
        </p:spPr>
      </p:pic>
      <p:sp>
        <p:nvSpPr>
          <p:cNvPr id="5" name="Прямоугольник 4"/>
          <p:cNvSpPr/>
          <p:nvPr/>
        </p:nvSpPr>
        <p:spPr>
          <a:xfrm>
            <a:off x="1078523" y="140678"/>
            <a:ext cx="1096107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Психологія </a:t>
            </a:r>
            <a:r>
              <a:rPr lang="ru-RU" dirty="0"/>
              <a:t>- наука про закономірності, особливості породження, функціонування і розвитку психіки.</a:t>
            </a:r>
          </a:p>
          <a:p>
            <a:r>
              <a:rPr lang="ru-RU" dirty="0"/>
              <a:t>Психологія як наука порівняно молода, оскільки її остаточне оформлення як науки відбулося наприкінці ХІХ віку</a:t>
            </a:r>
            <a:r>
              <a:rPr lang="ru-RU" dirty="0" smtClean="0"/>
              <a:t>..</a:t>
            </a:r>
            <a:endParaRPr lang="ru-RU" dirty="0"/>
          </a:p>
          <a:p>
            <a:r>
              <a:rPr lang="ru-RU" dirty="0"/>
              <a:t>Термін "психологія" утворений від 2 -х грецьких слів: </a:t>
            </a:r>
            <a:r>
              <a:rPr lang="en-US" dirty="0"/>
              <a:t>psyche </a:t>
            </a:r>
            <a:r>
              <a:rPr lang="en-US" dirty="0" smtClean="0"/>
              <a:t>– </a:t>
            </a:r>
            <a:r>
              <a:rPr lang="ru-RU" dirty="0" smtClean="0"/>
              <a:t>душа психіка</a:t>
            </a:r>
            <a:r>
              <a:rPr lang="ru-RU" dirty="0"/>
              <a:t>, </a:t>
            </a:r>
            <a:r>
              <a:rPr lang="en-US" dirty="0"/>
              <a:t>logos - </a:t>
            </a:r>
            <a:r>
              <a:rPr lang="ru-RU" dirty="0"/>
              <a:t>знання, наука. </a:t>
            </a:r>
          </a:p>
          <a:p>
            <a:r>
              <a:rPr lang="ru-RU" dirty="0"/>
              <a:t>Психологія - це наука про закономірності, формування та розвиток психіки як особливої форми життєдіяльності.</a:t>
            </a:r>
          </a:p>
          <a:p>
            <a:r>
              <a:rPr lang="ru-RU" dirty="0"/>
              <a:t>Психологія - наука і дуже стара, і дуже молода. З одного боку, вік її близько 2500 років. Перше систематичне викладення психічних явищ було зроблено давньогрецьким філософом Арістотелем в його трактаті "Про душу". Проте наукове експериментальне вивчення психічних явищ та їх закономірностей почалося з середини </a:t>
            </a:r>
            <a:r>
              <a:rPr lang="en-US" dirty="0"/>
              <a:t>XIX </a:t>
            </a:r>
            <a:r>
              <a:rPr lang="ru-RU" dirty="0"/>
              <a:t>ст., а істинно наукова психологія почала створюватися ще пізніше на межі </a:t>
            </a:r>
            <a:r>
              <a:rPr lang="en-US" dirty="0"/>
              <a:t>XIX </a:t>
            </a:r>
            <a:r>
              <a:rPr lang="ru-RU" dirty="0"/>
              <a:t>і </a:t>
            </a:r>
            <a:r>
              <a:rPr lang="en-US" dirty="0"/>
              <a:t>XX </a:t>
            </a:r>
            <a:r>
              <a:rPr lang="ru-RU" dirty="0"/>
              <a:t>ст.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4510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8215" y="0"/>
            <a:ext cx="11230708" cy="511935"/>
          </a:xfrm>
        </p:spPr>
        <p:txBody>
          <a:bodyPr>
            <a:noAutofit/>
          </a:bodyPr>
          <a:lstStyle/>
          <a:p>
            <a:r>
              <a:rPr lang="uk-UA" sz="2400" b="1" i="1" dirty="0"/>
              <a:t>В історії психології виокремлюють кілька основних підходів до визначення меж та етапів її розвитку. 	</a:t>
            </a:r>
            <a:r>
              <a:rPr lang="uk-UA" sz="2400" dirty="0"/>
              <a:t>					</a:t>
            </a:r>
            <a:r>
              <a:rPr lang="uk-UA" sz="2400" dirty="0" smtClean="0">
                <a:solidFill>
                  <a:srgbClr val="FF0000"/>
                </a:solidFill>
              </a:rPr>
              <a:t>Відповідно </a:t>
            </a:r>
            <a:r>
              <a:rPr lang="uk-UA" sz="2400" dirty="0">
                <a:solidFill>
                  <a:srgbClr val="FF0000"/>
                </a:solidFill>
              </a:rPr>
              <a:t>до першого підходу</a:t>
            </a:r>
            <a:r>
              <a:rPr lang="uk-UA" sz="2400" dirty="0"/>
              <a:t>, психологія має тривалу передісторію і коротку історію, яка починається з другої половини XIX ст. (Г. </a:t>
            </a:r>
            <a:r>
              <a:rPr lang="uk-UA" sz="2400" dirty="0" err="1"/>
              <a:t>Еббінгауз</a:t>
            </a:r>
            <a:r>
              <a:rPr lang="uk-UA" sz="2400" dirty="0"/>
              <a:t>). Розвиток психології поділяють на два етапи: передісторія (до кінця першої половини XIX ст.) та історія (з другої половини XIX ст.).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>	</a:t>
            </a:r>
            <a:r>
              <a:rPr lang="uk-UA" sz="2400" dirty="0" smtClean="0">
                <a:solidFill>
                  <a:srgbClr val="FF0000"/>
                </a:solidFill>
              </a:rPr>
              <a:t>Представники </a:t>
            </a:r>
            <a:r>
              <a:rPr lang="uk-UA" sz="2400" dirty="0">
                <a:solidFill>
                  <a:srgbClr val="FF0000"/>
                </a:solidFill>
              </a:rPr>
              <a:t>другого підходу </a:t>
            </a:r>
            <a:r>
              <a:rPr lang="uk-UA" sz="2400" dirty="0"/>
              <a:t>вважають, що розвиток психологічної думки потрібно розділити на три етапи</a:t>
            </a:r>
            <a:r>
              <a:rPr lang="uk-UA" sz="2400" dirty="0" smtClean="0"/>
              <a:t>:</a:t>
            </a:r>
            <a:br>
              <a:rPr lang="uk-UA" sz="2400" dirty="0" smtClean="0"/>
            </a:br>
            <a:r>
              <a:rPr lang="uk-UA" sz="2400" dirty="0" smtClean="0"/>
              <a:t> </a:t>
            </a:r>
            <a:r>
              <a:rPr lang="uk-UA" sz="2400" dirty="0">
                <a:solidFill>
                  <a:srgbClr val="0070C0"/>
                </a:solidFill>
              </a:rPr>
              <a:t>1 етап </a:t>
            </a:r>
            <a:r>
              <a:rPr lang="uk-UA" sz="2400" dirty="0"/>
              <a:t>- донаукова (міфологічна) психологія - коли панували анімістичні уявлення про душу</a:t>
            </a:r>
            <a:r>
              <a:rPr lang="uk-UA" sz="2400" dirty="0" smtClean="0"/>
              <a:t>;</a:t>
            </a:r>
            <a:br>
              <a:rPr lang="uk-UA" sz="2400" dirty="0" smtClean="0"/>
            </a:br>
            <a:r>
              <a:rPr lang="uk-UA" sz="2400" dirty="0" smtClean="0"/>
              <a:t> </a:t>
            </a:r>
            <a:r>
              <a:rPr lang="uk-UA" sz="2400" dirty="0">
                <a:solidFill>
                  <a:srgbClr val="0070C0"/>
                </a:solidFill>
              </a:rPr>
              <a:t>2 етап </a:t>
            </a:r>
            <a:r>
              <a:rPr lang="uk-UA" sz="2400" dirty="0"/>
              <a:t>- філософська психологія - коли психологія була частиною філософії (від античності до XIX ст.); </a:t>
            </a: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>
                <a:solidFill>
                  <a:srgbClr val="0070C0"/>
                </a:solidFill>
              </a:rPr>
              <a:t>3 </a:t>
            </a:r>
            <a:r>
              <a:rPr lang="uk-UA" sz="2400" dirty="0">
                <a:solidFill>
                  <a:srgbClr val="0070C0"/>
                </a:solidFill>
              </a:rPr>
              <a:t>етап </a:t>
            </a:r>
            <a:r>
              <a:rPr lang="uk-UA" sz="2400" dirty="0"/>
              <a:t>- власне наукова психологія, з другої половини XIX ст. Цей період пов'язують із застосуванням у психології об'єктивного методу (експерименту), запозиченого у природничих наук, який дав змогу психології відокремитися від філософії.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6062" y="4945209"/>
            <a:ext cx="2883876" cy="19127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43410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8215" y="0"/>
            <a:ext cx="11230708" cy="511935"/>
          </a:xfrm>
        </p:spPr>
        <p:txBody>
          <a:bodyPr>
            <a:noAutofit/>
          </a:bodyPr>
          <a:lstStyle/>
          <a:p>
            <a:r>
              <a:rPr lang="ru-RU" sz="2400" dirty="0"/>
              <a:t/>
            </a:r>
            <a:br>
              <a:rPr lang="ru-RU" sz="2400" dirty="0"/>
            </a:br>
            <a:endParaRPr lang="ru-RU" sz="2400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6062" y="4945209"/>
            <a:ext cx="2883876" cy="19127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61" y="324961"/>
            <a:ext cx="10796954" cy="4575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7328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219" y="1"/>
            <a:ext cx="6503831" cy="180303"/>
          </a:xfrm>
        </p:spPr>
        <p:txBody>
          <a:bodyPr>
            <a:normAutofit fontScale="90000"/>
          </a:bodyPr>
          <a:lstStyle/>
          <a:p>
            <a:r>
              <a:rPr lang="ru-RU" dirty="0"/>
              <a:t> </a:t>
            </a:r>
            <a:endParaRPr lang="ru-RU" sz="2200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5477" y="2491757"/>
            <a:ext cx="4126523" cy="4366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925308" y="149442"/>
            <a:ext cx="75035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/>
              <a:t>Предмет і завдання </a:t>
            </a:r>
            <a:r>
              <a:rPr lang="uk-UA" b="1" dirty="0" smtClean="0"/>
              <a:t>психології</a:t>
            </a:r>
          </a:p>
          <a:p>
            <a:r>
              <a:rPr lang="uk-UA" b="1" dirty="0"/>
              <a:t>Становлення предмета психології</a:t>
            </a:r>
            <a:endParaRPr lang="ru-RU" dirty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25309" y="785446"/>
            <a:ext cx="8476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Слово «психологія» у перекладі з древньогрецького означає </a:t>
            </a:r>
            <a:r>
              <a:rPr lang="uk-UA" b="1" u="sng" dirty="0"/>
              <a:t>«наука про душу»</a:t>
            </a:r>
            <a:r>
              <a:rPr lang="uk-UA" dirty="0"/>
              <a:t>. Існує легенда, за якою грецький бог Ерот покохав земну дівчину Психею, що було заборонено небожителям. Тому мати Ерота Афродіта змусила дівчину пройти складні випробування. У процесі їх подолання дівчина вразила богів Олімпу своєю наполегливістю, тому останні звернулись до Зевса з проханням допомогти. Верховний бог дав згоду, і Психея була переведена у ранг богині, що дозволило їй укласти у шлюб із Еротом. </a:t>
            </a:r>
            <a:r>
              <a:rPr lang="uk-UA" u="sng" dirty="0"/>
              <a:t>Психея, набувши безсмертя, стала символом душі</a:t>
            </a:r>
            <a:r>
              <a:rPr lang="uk-UA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7729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219" y="1"/>
            <a:ext cx="6503831" cy="180303"/>
          </a:xfrm>
        </p:spPr>
        <p:txBody>
          <a:bodyPr>
            <a:normAutofit fontScale="90000"/>
          </a:bodyPr>
          <a:lstStyle/>
          <a:p>
            <a:r>
              <a:rPr lang="ru-RU" dirty="0"/>
              <a:t> </a:t>
            </a:r>
            <a:endParaRPr lang="ru-RU" sz="2200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5477" y="2491757"/>
            <a:ext cx="4126523" cy="4366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1008183" y="386940"/>
            <a:ext cx="8053753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Будь-які дослідження, що здійснюються психологією, базуються на таких керівних положеннях – </a:t>
            </a:r>
            <a:r>
              <a:rPr lang="uk-UA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принципах</a:t>
            </a: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: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а) </a:t>
            </a:r>
            <a:r>
              <a:rPr lang="uk-UA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принцип детермінізму</a:t>
            </a: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– психіка визначається способом життя і змінюється зі зміною зовнішніх умов;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б) </a:t>
            </a:r>
            <a:r>
              <a:rPr lang="uk-UA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принцип</a:t>
            </a: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uk-UA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єдності свідомості й діяльності </a:t>
            </a: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– свідомість і діяльність перебувають у нерозривній єдності; свідомість утворює внутрішній план діяльності людини;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в) </a:t>
            </a:r>
            <a:r>
              <a:rPr lang="uk-UA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принцип розвитку</a:t>
            </a: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– психіку можна правильно зрозуміти, якщо розглядати її у безперервному розвитку, як процес і результат діяльності.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Значення психології: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дає можливість </a:t>
            </a:r>
            <a:r>
              <a:rPr lang="uk-UA" u="sng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розбиратись у психічному житті людей</a:t>
            </a: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;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+- допомагає </a:t>
            </a:r>
            <a:r>
              <a:rPr lang="uk-UA" u="sng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розбиратись у своєму психічному житті</a:t>
            </a: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розуміти свої сильні і слабкі сторони, правильно організовувати свою розумову працю і т. д.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Завдання сучасної психології: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uk-UA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розвивати </a:t>
            </a:r>
            <a:r>
              <a:rPr lang="uk-UA" u="sng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теоретичні</a:t>
            </a:r>
            <a:r>
              <a:rPr lang="uk-UA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д</a:t>
            </a: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ослідження;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адекватно </a:t>
            </a:r>
            <a:r>
              <a:rPr lang="uk-UA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вирішувати </a:t>
            </a:r>
            <a:r>
              <a:rPr lang="uk-UA" u="sng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практич</a:t>
            </a:r>
            <a:r>
              <a:rPr lang="uk-UA" u="sng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ні</a:t>
            </a: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проблеми.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143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219" y="1"/>
            <a:ext cx="6503831" cy="180303"/>
          </a:xfrm>
        </p:spPr>
        <p:txBody>
          <a:bodyPr>
            <a:normAutofit fontScale="90000"/>
          </a:bodyPr>
          <a:lstStyle/>
          <a:p>
            <a:r>
              <a:rPr lang="ru-RU" dirty="0"/>
              <a:t> </a:t>
            </a:r>
            <a:endParaRPr lang="ru-RU" sz="2200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5477" y="2491757"/>
            <a:ext cx="4126523" cy="4366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20662"/>
            <a:ext cx="8664575" cy="625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9641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6444" y="0"/>
            <a:ext cx="11335555" cy="2133600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Задачі психології в основному зводяться до наступного:</a:t>
            </a:r>
            <a:r>
              <a:rPr lang="ru-RU" sz="2400" dirty="0">
                <a:latin typeface="Batang" panose="02030600000101010101" pitchFamily="18" charset="-127"/>
                <a:ea typeface="Batang" panose="02030600000101010101" pitchFamily="18" charset="-127"/>
              </a:rPr>
              <a:t/>
            </a:r>
            <a:br>
              <a:rPr lang="ru-RU" sz="2400" dirty="0">
                <a:latin typeface="Batang" panose="02030600000101010101" pitchFamily="18" charset="-127"/>
                <a:ea typeface="Batang" panose="02030600000101010101" pitchFamily="18" charset="-127"/>
              </a:rPr>
            </a:br>
            <a:r>
              <a:rPr lang="en-US" sz="2400" dirty="0">
                <a:latin typeface="Batang" panose="02030600000101010101" pitchFamily="18" charset="-127"/>
                <a:ea typeface="Batang" panose="02030600000101010101" pitchFamily="18" charset="-127"/>
              </a:rPr>
              <a:t>o </a:t>
            </a:r>
            <a:r>
              <a:rPr lang="ru-RU" sz="2400" dirty="0">
                <a:latin typeface="Batang" panose="02030600000101010101" pitchFamily="18" charset="-127"/>
                <a:ea typeface="Batang" panose="02030600000101010101" pitchFamily="18" charset="-127"/>
              </a:rPr>
              <a:t>навчитися розуміти сутність психічних явищ та їх закономірності;</a:t>
            </a:r>
            <a:br>
              <a:rPr lang="ru-RU" sz="2400" dirty="0">
                <a:latin typeface="Batang" panose="02030600000101010101" pitchFamily="18" charset="-127"/>
                <a:ea typeface="Batang" panose="02030600000101010101" pitchFamily="18" charset="-127"/>
              </a:rPr>
            </a:br>
            <a:r>
              <a:rPr lang="en-US" sz="2400" dirty="0">
                <a:latin typeface="Batang" panose="02030600000101010101" pitchFamily="18" charset="-127"/>
                <a:ea typeface="Batang" panose="02030600000101010101" pitchFamily="18" charset="-127"/>
              </a:rPr>
              <a:t>o </a:t>
            </a:r>
            <a:r>
              <a:rPr lang="ru-RU" sz="2400" dirty="0">
                <a:latin typeface="Batang" panose="02030600000101010101" pitchFamily="18" charset="-127"/>
                <a:ea typeface="Batang" panose="02030600000101010101" pitchFamily="18" charset="-127"/>
              </a:rPr>
              <a:t>навчитися керувати ними;</a:t>
            </a:r>
            <a:br>
              <a:rPr lang="ru-RU" sz="2400" dirty="0">
                <a:latin typeface="Batang" panose="02030600000101010101" pitchFamily="18" charset="-127"/>
                <a:ea typeface="Batang" panose="02030600000101010101" pitchFamily="18" charset="-127"/>
              </a:rPr>
            </a:br>
            <a:r>
              <a:rPr lang="en-US" sz="2400" dirty="0">
                <a:latin typeface="Batang" panose="02030600000101010101" pitchFamily="18" charset="-127"/>
                <a:ea typeface="Batang" panose="02030600000101010101" pitchFamily="18" charset="-127"/>
              </a:rPr>
              <a:t>o </a:t>
            </a:r>
            <a:r>
              <a:rPr lang="ru-RU" sz="2400" dirty="0">
                <a:latin typeface="Batang" panose="02030600000101010101" pitchFamily="18" charset="-127"/>
                <a:ea typeface="Batang" panose="02030600000101010101" pitchFamily="18" charset="-127"/>
              </a:rPr>
              <a:t>використовувати отримані знання для підвищення ефективності діяльності людей у різних галузях практики, а також з метою підвищення психічного здоров'я, задоволеності і щастя людей в їх повсякденної життєдіяльності.</a:t>
            </a:r>
            <a:br>
              <a:rPr lang="ru-RU" sz="2400" dirty="0">
                <a:latin typeface="Batang" panose="02030600000101010101" pitchFamily="18" charset="-127"/>
                <a:ea typeface="Batang" panose="02030600000101010101" pitchFamily="18" charset="-127"/>
              </a:rPr>
            </a:br>
            <a:endParaRPr lang="ru-RU" sz="2400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6216" y="2188402"/>
            <a:ext cx="7432551" cy="40964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5344284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TM10001105[[fn=Урожай]]</Template>
  <TotalTime>130</TotalTime>
  <Words>823</Words>
  <Application>Microsoft Office PowerPoint</Application>
  <PresentationFormat>Произвольный</PresentationFormat>
  <Paragraphs>76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Crop</vt:lpstr>
      <vt:lpstr>Психологія,як наука</vt:lpstr>
      <vt:lpstr> </vt:lpstr>
      <vt:lpstr> </vt:lpstr>
      <vt:lpstr>В історії психології виокремлюють кілька основних підходів до визначення меж та етапів її розвитку.       Відповідно до першого підходу, психологія має тривалу передісторію і коротку історію, яка починається з другої половини XIX ст. (Г. Еббінгауз). Розвиток психології поділяють на два етапи: передісторія (до кінця першої половини XIX ст.) та історія (з другої половини XIX ст.).  Представники другого підходу вважають, що розвиток психологічної думки потрібно розділити на три етапи:  1 етап - донаукова (міфологічна) психологія - коли панували анімістичні уявлення про душу;  2 етап - філософська психологія - коли психологія була частиною філософії (від античності до XIX ст.);  3 етап - власне наукова психологія, з другої половини XIX ст. Цей період пов'язують із застосуванням у психології об'єктивного методу (експерименту), запозиченого у природничих наук, який дав змогу психології відокремитися від філософії. </vt:lpstr>
      <vt:lpstr> </vt:lpstr>
      <vt:lpstr> </vt:lpstr>
      <vt:lpstr> </vt:lpstr>
      <vt:lpstr> </vt:lpstr>
      <vt:lpstr>Задачі психології в основному зводяться до наступного: o навчитися розуміти сутність психічних явищ та їх закономірності; o навчитися керувати ними; o використовувати отримані знання для підвищення ефективності діяльності людей у різних галузях практики, а також з метою підвищення психічного здоров'я, задоволеності і щастя людей в їх повсякденної життєдіяльності. </vt:lpstr>
      <vt:lpstr>Місце психології в системі інших наук.  </vt:lpstr>
      <vt:lpstr>Місце психології в системі інших наук.  </vt:lpstr>
      <vt:lpstr>Психологія як система розвиваючих наук. Основні галузі психології. </vt:lpstr>
      <vt:lpstr>Психологія як система розвиваючих наук. Основні галузі психології.  o соціальна психологія вивчає соціально-психологічні прояви особистості людини, її взаємини з людьми, з групою; психологічну сумісність людей, соціально-психологічні прояви у великих групах (дію радіо, преси, моди, чуток на різні спільності людей).  Можна виділити ряд галузей психології, які вивчають психологічні проблеми конкретних видів людської діяльності:  o психологія праці розглядає психологічні особливості трудової діяльності людини, закономірності розвитку трудових навичок;  o інженерна психологія вивчає закономірності процесів взаємодії людини і сучасної техніки з метою використання їх у практиці проектування, створення та експлуатації автоматизованих систем управління, нових видів техніки;  o авіаційна, космічна психологія аналізує психологічні особливості діяльності льотчика, космонавта;  o медична психологія вивчає психологічні особливості діяльності лікаря і поведінки хворого, розробляє психологічні методи лікування і психотерапії; </vt:lpstr>
      <vt:lpstr>Презентация PowerPoint</vt:lpstr>
      <vt:lpstr>Психологія творчості (самотворчості) – галузь науки, яка вивчає обдарованість, креативність або творчу діяльність як базові характеристики особистості і процес продукування творчого результату.  Етнопсихологія – міждисциплінарна галузь знання, що вивчає етнічні особливості психіки людей, національний характер, закономірності формування і функції національної самосвідомості, етнічних стереотипів.  Соціальна психологія – галузь психології, що вивчає закономірності поведінки і діяльності людей в умовах їх включення в соціальні групи, а також психологічні характеристики самих цих груп.  Психологія праці – галузь науки, що вивчає психологічні особливості трудової діяльності людини, психологічні аспекти наукової організації праці (НОП). Психологія релігії – галузь психологічної науки, яка вивчає релігію як психологічний та соціально-культурний феномен, механізм процесів творення релігійних цінностей. Педагогічна психологія – вивчає психологічні закономірності виховного та навчального процесів, становлення і розвиток індивідуальності, особистості й громадянина у педагогічному процесі.  Психологія спорту – галузь психологічної науки, яка вивчає закономірності психічної діяльності індивідів і груп в умовах спортивної діяльності (тренування, змагання, відновлення).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Психологія,як наука</dc:title>
  <dc:creator>Admin</dc:creator>
  <cp:lastModifiedBy>NATALIA</cp:lastModifiedBy>
  <cp:revision>14</cp:revision>
  <dcterms:created xsi:type="dcterms:W3CDTF">2021-04-09T11:26:48Z</dcterms:created>
  <dcterms:modified xsi:type="dcterms:W3CDTF">2022-01-31T13:24:44Z</dcterms:modified>
</cp:coreProperties>
</file>