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5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24.03.2020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24.03.2020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24.03.2020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24.03.2020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24.03.2020</a:t>
            </a:fld>
            <a:endParaRPr lang="uk-UA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1AF6F88-5911-47BC-A3F1-521B986ECECB}" type="datetimeFigureOut">
              <a:rPr lang="uk-UA" smtClean="0"/>
              <a:pPr/>
              <a:t>24.03.2020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24.03.2020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uk-UA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24.03.2020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24.03.2020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24.03.2020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1AF6F88-5911-47BC-A3F1-521B986ECECB}" type="datetimeFigureOut">
              <a:rPr lang="uk-UA" smtClean="0"/>
              <a:pPr/>
              <a:t>24.03.2020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1AF6F88-5911-47BC-A3F1-521B986ECECB}" type="datetimeFigureOut">
              <a:rPr lang="uk-UA" smtClean="0"/>
              <a:pPr/>
              <a:t>24.03.2020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8-Klasse</a:t>
            </a:r>
          </a:p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/>
              <a:t>Unsere</a:t>
            </a:r>
            <a:r>
              <a:rPr lang="en-US" b="1" dirty="0"/>
              <a:t> </a:t>
            </a:r>
            <a:r>
              <a:rPr lang="en-US" b="1" dirty="0" err="1"/>
              <a:t>Tiere</a:t>
            </a: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Відмінювання іменників</a:t>
            </a:r>
            <a:br>
              <a:rPr lang="uk-UA" dirty="0" smtClean="0"/>
            </a:br>
            <a:r>
              <a:rPr lang="uk-UA" dirty="0" smtClean="0"/>
              <a:t>слабка відміна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За слабкою відміною відмінюються</a:t>
            </a:r>
          </a:p>
          <a:p>
            <a:r>
              <a:rPr lang="uk-UA" dirty="0" smtClean="0"/>
              <a:t>1. Односкладові іменники чоловічого роду , які позначають живих істот.</a:t>
            </a:r>
          </a:p>
          <a:p>
            <a:pPr>
              <a:buNone/>
            </a:pPr>
            <a:r>
              <a:rPr lang="de-DE" dirty="0" smtClean="0"/>
              <a:t>Einige einsilbige Maskulina — Bezeichnungen der</a:t>
            </a:r>
            <a:r>
              <a:rPr lang="uk-UA" dirty="0" smtClean="0"/>
              <a:t> </a:t>
            </a:r>
            <a:r>
              <a:rPr lang="de-DE" dirty="0" smtClean="0"/>
              <a:t>Lebewesen:</a:t>
            </a:r>
          </a:p>
          <a:p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Mensch</a:t>
            </a:r>
            <a:r>
              <a:rPr lang="en-US" dirty="0" smtClean="0"/>
              <a:t>, </a:t>
            </a:r>
            <a:r>
              <a:rPr lang="en-US" dirty="0" err="1" smtClean="0"/>
              <a:t>der</a:t>
            </a:r>
            <a:r>
              <a:rPr lang="en-US" dirty="0" smtClean="0"/>
              <a:t> Herr, </a:t>
            </a:r>
            <a:r>
              <a:rPr lang="en-US" dirty="0" err="1" smtClean="0"/>
              <a:t>der</a:t>
            </a:r>
            <a:r>
              <a:rPr lang="en-US" dirty="0" smtClean="0"/>
              <a:t> Graf,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Prinz</a:t>
            </a:r>
            <a:r>
              <a:rPr lang="en-US" dirty="0" smtClean="0"/>
              <a:t>, </a:t>
            </a:r>
            <a:r>
              <a:rPr lang="en-US" dirty="0" err="1" smtClean="0"/>
              <a:t>der</a:t>
            </a:r>
            <a:r>
              <a:rPr lang="en-US" dirty="0" smtClean="0"/>
              <a:t> Bar, </a:t>
            </a:r>
            <a:r>
              <a:rPr lang="en-US" dirty="0" err="1" smtClean="0"/>
              <a:t>der</a:t>
            </a:r>
            <a:r>
              <a:rPr lang="en-US" dirty="0" smtClean="0"/>
              <a:t> Held, </a:t>
            </a:r>
            <a:r>
              <a:rPr lang="en-US" dirty="0" err="1" smtClean="0"/>
              <a:t>der</a:t>
            </a:r>
            <a:r>
              <a:rPr lang="uk-UA" dirty="0" smtClean="0"/>
              <a:t> </a:t>
            </a:r>
            <a:r>
              <a:rPr lang="en-US" dirty="0" err="1" smtClean="0"/>
              <a:t>F</a:t>
            </a:r>
            <a:r>
              <a:rPr lang="en-US" dirty="0" err="1" smtClean="0">
                <a:latin typeface="Times New Roman"/>
                <a:cs typeface="Times New Roman"/>
              </a:rPr>
              <a:t>ü</a:t>
            </a:r>
            <a:r>
              <a:rPr lang="en-US" dirty="0" err="1" smtClean="0"/>
              <a:t>rst</a:t>
            </a:r>
            <a:r>
              <a:rPr lang="en-US" dirty="0" smtClean="0"/>
              <a:t>,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Narr</a:t>
            </a:r>
            <a:r>
              <a:rPr lang="en-US" dirty="0" smtClean="0"/>
              <a:t>;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2. Іменники з суфіксами іншомовного походження:</a:t>
            </a:r>
          </a:p>
          <a:p>
            <a:r>
              <a:rPr lang="de-DE" dirty="0" smtClean="0"/>
              <a:t>Maskulina — Bezeichnungen der Lebewesen auf</a:t>
            </a:r>
            <a:endParaRPr lang="uk-UA" dirty="0" smtClean="0"/>
          </a:p>
          <a:p>
            <a:r>
              <a:rPr lang="de-DE" dirty="0" smtClean="0"/>
              <a:t> -e, -</a:t>
            </a:r>
            <a:r>
              <a:rPr lang="de-DE" dirty="0" err="1" smtClean="0"/>
              <a:t>ant</a:t>
            </a:r>
            <a:r>
              <a:rPr lang="de-DE" dirty="0" smtClean="0"/>
              <a:t>, -</a:t>
            </a:r>
            <a:r>
              <a:rPr lang="de-DE" dirty="0" err="1" smtClean="0"/>
              <a:t>ent</a:t>
            </a:r>
            <a:r>
              <a:rPr lang="de-DE" dirty="0" smtClean="0"/>
              <a:t>, -at, -et,</a:t>
            </a:r>
            <a:r>
              <a:rPr lang="uk-UA" dirty="0" smtClean="0"/>
              <a:t> </a:t>
            </a:r>
            <a:r>
              <a:rPr lang="de-DE" dirty="0" smtClean="0"/>
              <a:t>-</a:t>
            </a:r>
            <a:r>
              <a:rPr lang="de-DE" dirty="0" err="1" smtClean="0"/>
              <a:t>ot</a:t>
            </a:r>
            <a:r>
              <a:rPr lang="de-DE" dirty="0" smtClean="0"/>
              <a:t>, -ist, -loge, -</a:t>
            </a:r>
            <a:r>
              <a:rPr lang="de-DE" dirty="0" err="1" smtClean="0"/>
              <a:t>nom</a:t>
            </a:r>
            <a:r>
              <a:rPr lang="de-DE" dirty="0" smtClean="0"/>
              <a:t>, -</a:t>
            </a:r>
            <a:r>
              <a:rPr lang="de-DE" dirty="0" err="1" smtClean="0"/>
              <a:t>soph</a:t>
            </a:r>
            <a:r>
              <a:rPr lang="de-DE" dirty="0" smtClean="0"/>
              <a:t>, -graf, </a:t>
            </a:r>
            <a:endParaRPr lang="uk-UA" dirty="0" smtClean="0"/>
          </a:p>
          <a:p>
            <a:r>
              <a:rPr lang="de-DE" dirty="0" smtClean="0"/>
              <a:t>zum Beispiel:</a:t>
            </a:r>
          </a:p>
          <a:p>
            <a:r>
              <a:rPr lang="de-DE" dirty="0" smtClean="0"/>
              <a:t>der Hase, der Junge, der Elefant, der Dozent, der Diplomat, der Pilot,</a:t>
            </a:r>
          </a:p>
          <a:p>
            <a:r>
              <a:rPr lang="de-DE" dirty="0" smtClean="0"/>
              <a:t>der Polizist, der Philologe, der Astronom, der Fotograf.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При відмінюванні у всіх відмінках крім називного вони отримують закінчення </a:t>
            </a:r>
            <a:r>
              <a:rPr lang="en-US" dirty="0" smtClean="0"/>
              <a:t>EN</a:t>
            </a:r>
          </a:p>
          <a:p>
            <a:r>
              <a:rPr lang="en-US" dirty="0" smtClean="0"/>
              <a:t>Nom.  </a:t>
            </a:r>
            <a:r>
              <a:rPr lang="en-US" dirty="0" err="1" smtClean="0"/>
              <a:t>der</a:t>
            </a:r>
            <a:r>
              <a:rPr lang="en-US" dirty="0" smtClean="0"/>
              <a:t>/</a:t>
            </a:r>
            <a:r>
              <a:rPr lang="en-US" dirty="0" err="1" smtClean="0"/>
              <a:t>ein</a:t>
            </a:r>
            <a:r>
              <a:rPr lang="en-US" dirty="0" smtClean="0"/>
              <a:t> Lowe</a:t>
            </a:r>
          </a:p>
          <a:p>
            <a:r>
              <a:rPr lang="en-US" dirty="0" smtClean="0"/>
              <a:t>Gen.   des/</a:t>
            </a:r>
            <a:r>
              <a:rPr lang="en-US" dirty="0" err="1" smtClean="0"/>
              <a:t>eines</a:t>
            </a:r>
            <a:r>
              <a:rPr lang="en-US" dirty="0" smtClean="0"/>
              <a:t> Lowe</a:t>
            </a:r>
            <a:r>
              <a:rPr lang="en-US" dirty="0" smtClean="0">
                <a:solidFill>
                  <a:srgbClr val="FF0000"/>
                </a:solidFill>
              </a:rPr>
              <a:t>-n</a:t>
            </a:r>
          </a:p>
          <a:p>
            <a:r>
              <a:rPr lang="en-US" dirty="0" smtClean="0"/>
              <a:t>Dat.    </a:t>
            </a:r>
            <a:r>
              <a:rPr lang="en-US" dirty="0" err="1" smtClean="0"/>
              <a:t>dem</a:t>
            </a:r>
            <a:r>
              <a:rPr lang="en-US" dirty="0" smtClean="0"/>
              <a:t>/</a:t>
            </a:r>
            <a:r>
              <a:rPr lang="en-US" dirty="0" err="1" smtClean="0"/>
              <a:t>einem</a:t>
            </a:r>
            <a:r>
              <a:rPr lang="en-US" dirty="0" smtClean="0"/>
              <a:t> Lowe</a:t>
            </a:r>
            <a:r>
              <a:rPr lang="en-US" dirty="0" smtClean="0">
                <a:solidFill>
                  <a:srgbClr val="FF0000"/>
                </a:solidFill>
              </a:rPr>
              <a:t>-n</a:t>
            </a:r>
          </a:p>
          <a:p>
            <a:r>
              <a:rPr lang="en-US" dirty="0" err="1" smtClean="0"/>
              <a:t>Akk</a:t>
            </a:r>
            <a:r>
              <a:rPr lang="en-US" dirty="0" smtClean="0"/>
              <a:t>.   den/</a:t>
            </a:r>
            <a:r>
              <a:rPr lang="en-US" dirty="0" err="1" smtClean="0"/>
              <a:t>einen</a:t>
            </a:r>
            <a:r>
              <a:rPr lang="en-US" dirty="0" smtClean="0"/>
              <a:t> Lowe</a:t>
            </a:r>
            <a:r>
              <a:rPr lang="en-US" dirty="0" smtClean="0">
                <a:solidFill>
                  <a:srgbClr val="FF0000"/>
                </a:solidFill>
              </a:rPr>
              <a:t>-n</a:t>
            </a:r>
            <a:endParaRPr lang="uk-UA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Nom. </a:t>
            </a:r>
            <a:r>
              <a:rPr lang="en-US" dirty="0" err="1" smtClean="0"/>
              <a:t>der</a:t>
            </a:r>
            <a:r>
              <a:rPr lang="en-US" dirty="0" smtClean="0"/>
              <a:t>/</a:t>
            </a:r>
            <a:r>
              <a:rPr lang="en-US" dirty="0" err="1" smtClean="0"/>
              <a:t>ein</a:t>
            </a:r>
            <a:r>
              <a:rPr lang="en-US" dirty="0" smtClean="0"/>
              <a:t> Bar</a:t>
            </a:r>
          </a:p>
          <a:p>
            <a:endParaRPr lang="en-US" dirty="0" smtClean="0"/>
          </a:p>
          <a:p>
            <a:r>
              <a:rPr lang="en-US" dirty="0" smtClean="0"/>
              <a:t>Gen. des/</a:t>
            </a:r>
            <a:r>
              <a:rPr lang="en-US" dirty="0" err="1" smtClean="0"/>
              <a:t>eines</a:t>
            </a:r>
            <a:r>
              <a:rPr lang="en-US" dirty="0" smtClean="0"/>
              <a:t> Bar-</a:t>
            </a:r>
            <a:r>
              <a:rPr lang="en-US" dirty="0" smtClean="0">
                <a:solidFill>
                  <a:srgbClr val="FF0000"/>
                </a:solidFill>
              </a:rPr>
              <a:t>en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Dat. </a:t>
            </a:r>
            <a:r>
              <a:rPr lang="en-US" dirty="0" err="1" smtClean="0"/>
              <a:t>dem</a:t>
            </a:r>
            <a:r>
              <a:rPr lang="en-US" dirty="0" smtClean="0"/>
              <a:t>/</a:t>
            </a:r>
            <a:r>
              <a:rPr lang="en-US" dirty="0" err="1" smtClean="0"/>
              <a:t>einem</a:t>
            </a:r>
            <a:r>
              <a:rPr lang="en-US" dirty="0" smtClean="0"/>
              <a:t> Bar-</a:t>
            </a:r>
            <a:r>
              <a:rPr lang="en-US" dirty="0" smtClean="0">
                <a:solidFill>
                  <a:srgbClr val="FF0000"/>
                </a:solidFill>
              </a:rPr>
              <a:t>en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/>
              <a:t>Akk</a:t>
            </a:r>
            <a:r>
              <a:rPr lang="en-US" dirty="0" smtClean="0"/>
              <a:t>. den/</a:t>
            </a:r>
            <a:r>
              <a:rPr lang="en-US" dirty="0" err="1" smtClean="0"/>
              <a:t>einen</a:t>
            </a:r>
            <a:r>
              <a:rPr lang="en-US" dirty="0" smtClean="0"/>
              <a:t> Bar-</a:t>
            </a:r>
            <a:r>
              <a:rPr lang="en-US" dirty="0" smtClean="0">
                <a:solidFill>
                  <a:srgbClr val="FF0000"/>
                </a:solidFill>
              </a:rPr>
              <a:t>en</a:t>
            </a:r>
            <a:endParaRPr lang="uk-UA" dirty="0" smtClean="0">
              <a:solidFill>
                <a:srgbClr val="FF0000"/>
              </a:solidFill>
            </a:endParaRPr>
          </a:p>
          <a:p>
            <a:endParaRPr lang="uk-UA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379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61254" y="1527175"/>
            <a:ext cx="578498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Hausaufgabe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uk-UA" dirty="0" smtClean="0"/>
              <a:t>1. </a:t>
            </a:r>
            <a:r>
              <a:rPr lang="uk-UA" dirty="0" smtClean="0"/>
              <a:t>Урок 44 с. 107 - вивчити </a:t>
            </a:r>
            <a:r>
              <a:rPr lang="uk-UA" dirty="0" smtClean="0"/>
              <a:t>нові слова.</a:t>
            </a:r>
          </a:p>
          <a:p>
            <a:pPr>
              <a:lnSpc>
                <a:spcPct val="200000"/>
              </a:lnSpc>
            </a:pPr>
            <a:r>
              <a:rPr lang="uk-UA" dirty="0" smtClean="0"/>
              <a:t>2. Написати загадку про тварину (описати тварину)</a:t>
            </a:r>
          </a:p>
          <a:p>
            <a:pPr>
              <a:lnSpc>
                <a:spcPct val="200000"/>
              </a:lnSpc>
            </a:pPr>
            <a:r>
              <a:rPr lang="uk-UA" dirty="0" smtClean="0"/>
              <a:t>3. Виконати </a:t>
            </a:r>
            <a:r>
              <a:rPr lang="uk-UA" dirty="0" err="1" smtClean="0"/>
              <a:t>впр</a:t>
            </a:r>
            <a:r>
              <a:rPr lang="uk-UA" dirty="0" smtClean="0"/>
              <a:t>. 6 ст.109.</a:t>
            </a:r>
          </a:p>
          <a:p>
            <a:pPr>
              <a:lnSpc>
                <a:spcPct val="200000"/>
              </a:lnSpc>
            </a:pPr>
            <a:r>
              <a:rPr lang="uk-UA" dirty="0" smtClean="0"/>
              <a:t>4. Виписати та вивчити </a:t>
            </a:r>
            <a:r>
              <a:rPr lang="uk-UA" smtClean="0"/>
              <a:t>граматичний матеріал!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481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1393" y="1917700"/>
            <a:ext cx="7539445" cy="4011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Beispiellösung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 Tier A:</a:t>
            </a:r>
          </a:p>
          <a:p>
            <a:r>
              <a:rPr lang="en-US" dirty="0" smtClean="0"/>
              <a:t>– </a:t>
            </a:r>
            <a:r>
              <a:rPr lang="en-US" dirty="0" err="1" smtClean="0"/>
              <a:t>Tierart</a:t>
            </a:r>
            <a:r>
              <a:rPr lang="en-US" dirty="0" smtClean="0"/>
              <a:t>: </a:t>
            </a:r>
            <a:r>
              <a:rPr lang="uk-UA" dirty="0" smtClean="0"/>
              <a:t>    </a:t>
            </a:r>
            <a:r>
              <a:rPr lang="en-US" dirty="0" err="1" smtClean="0"/>
              <a:t>Meerschweinchen</a:t>
            </a:r>
            <a:endParaRPr lang="en-US" dirty="0" smtClean="0"/>
          </a:p>
          <a:p>
            <a:r>
              <a:rPr lang="en-US" dirty="0" smtClean="0"/>
              <a:t>– Name: </a:t>
            </a:r>
            <a:r>
              <a:rPr lang="uk-UA" dirty="0" smtClean="0"/>
              <a:t>      </a:t>
            </a:r>
            <a:r>
              <a:rPr lang="en-US" dirty="0" err="1" smtClean="0"/>
              <a:t>Bluna</a:t>
            </a:r>
            <a:endParaRPr lang="en-US" dirty="0" smtClean="0"/>
          </a:p>
          <a:p>
            <a:r>
              <a:rPr lang="en-US" dirty="0" smtClean="0"/>
              <a:t>– Alter:</a:t>
            </a:r>
            <a:r>
              <a:rPr lang="uk-UA" dirty="0" smtClean="0"/>
              <a:t>        </a:t>
            </a:r>
            <a:r>
              <a:rPr lang="en-US" dirty="0" smtClean="0"/>
              <a:t> 4 </a:t>
            </a:r>
            <a:r>
              <a:rPr lang="en-US" dirty="0" err="1" smtClean="0"/>
              <a:t>Jahre</a:t>
            </a:r>
            <a:endParaRPr lang="en-US" dirty="0" smtClean="0"/>
          </a:p>
          <a:p>
            <a:r>
              <a:rPr lang="en-US" dirty="0" smtClean="0"/>
              <a:t>– </a:t>
            </a:r>
            <a:r>
              <a:rPr lang="en-US" dirty="0" err="1" smtClean="0"/>
              <a:t>Größe</a:t>
            </a:r>
            <a:r>
              <a:rPr lang="en-US" dirty="0" smtClean="0"/>
              <a:t>: </a:t>
            </a:r>
            <a:r>
              <a:rPr lang="uk-UA" dirty="0" smtClean="0"/>
              <a:t>      </a:t>
            </a:r>
            <a:r>
              <a:rPr lang="en-US" dirty="0" err="1" smtClean="0"/>
              <a:t>etwa</a:t>
            </a:r>
            <a:r>
              <a:rPr lang="en-US" dirty="0" smtClean="0"/>
              <a:t> 25 cm</a:t>
            </a:r>
          </a:p>
          <a:p>
            <a:r>
              <a:rPr lang="en-US" dirty="0" smtClean="0"/>
              <a:t>– </a:t>
            </a:r>
            <a:r>
              <a:rPr lang="en-US" dirty="0" err="1" smtClean="0"/>
              <a:t>Gewicht</a:t>
            </a:r>
            <a:r>
              <a:rPr lang="en-US" dirty="0" smtClean="0"/>
              <a:t>:</a:t>
            </a:r>
            <a:r>
              <a:rPr lang="uk-UA" dirty="0" smtClean="0"/>
              <a:t>  </a:t>
            </a:r>
            <a:r>
              <a:rPr lang="en-US" dirty="0" smtClean="0"/>
              <a:t> </a:t>
            </a:r>
            <a:r>
              <a:rPr lang="en-US" dirty="0" err="1" smtClean="0"/>
              <a:t>ungefähr</a:t>
            </a:r>
            <a:r>
              <a:rPr lang="en-US" dirty="0" smtClean="0"/>
              <a:t> 1 kg</a:t>
            </a:r>
          </a:p>
          <a:p>
            <a:r>
              <a:rPr lang="en-US" dirty="0" smtClean="0"/>
              <a:t>– </a:t>
            </a:r>
            <a:r>
              <a:rPr lang="en-US" dirty="0" err="1" smtClean="0"/>
              <a:t>Farbe</a:t>
            </a:r>
            <a:r>
              <a:rPr lang="en-US" dirty="0" smtClean="0"/>
              <a:t>: </a:t>
            </a:r>
            <a:r>
              <a:rPr lang="uk-UA" dirty="0" smtClean="0"/>
              <a:t>      </a:t>
            </a:r>
            <a:r>
              <a:rPr lang="en-US" dirty="0" err="1" smtClean="0"/>
              <a:t>weiß-braun-schwarz</a:t>
            </a:r>
            <a:r>
              <a:rPr lang="en-US" dirty="0" smtClean="0"/>
              <a:t> </a:t>
            </a:r>
            <a:r>
              <a:rPr lang="en-US" dirty="0" err="1" smtClean="0"/>
              <a:t>gestreiftes</a:t>
            </a:r>
            <a:r>
              <a:rPr lang="en-US" dirty="0" smtClean="0"/>
              <a:t> Fell</a:t>
            </a:r>
          </a:p>
          <a:p>
            <a:r>
              <a:rPr lang="en-US" dirty="0" smtClean="0"/>
              <a:t>– </a:t>
            </a:r>
            <a:r>
              <a:rPr lang="en-US" dirty="0" err="1" smtClean="0"/>
              <a:t>Kopfform</a:t>
            </a:r>
            <a:r>
              <a:rPr lang="en-US" dirty="0" smtClean="0"/>
              <a:t>: </a:t>
            </a:r>
            <a:r>
              <a:rPr lang="en-US" dirty="0" err="1" smtClean="0"/>
              <a:t>großer</a:t>
            </a:r>
            <a:r>
              <a:rPr lang="en-US" dirty="0" smtClean="0"/>
              <a:t>, </a:t>
            </a:r>
            <a:r>
              <a:rPr lang="en-US" dirty="0" err="1" smtClean="0"/>
              <a:t>rundlicher</a:t>
            </a:r>
            <a:r>
              <a:rPr lang="en-US" dirty="0" smtClean="0"/>
              <a:t> Kopf</a:t>
            </a:r>
          </a:p>
          <a:p>
            <a:r>
              <a:rPr lang="de-DE" dirty="0" smtClean="0"/>
              <a:t>– Körperform: breiter kurzer Körper, kurze Beine, Schwanz zurückgebildet</a:t>
            </a:r>
          </a:p>
          <a:p>
            <a:r>
              <a:rPr lang="de-DE" dirty="0" smtClean="0"/>
              <a:t>– einzelne Merkmale: </a:t>
            </a:r>
            <a:endParaRPr lang="uk-UA" dirty="0" smtClean="0"/>
          </a:p>
          <a:p>
            <a:r>
              <a:rPr lang="de-DE" dirty="0" smtClean="0"/>
              <a:t>Fell ist etwas länger und sehr weich, kurze Ohren, kleine schwarze</a:t>
            </a:r>
            <a:r>
              <a:rPr lang="uk-UA" dirty="0" smtClean="0"/>
              <a:t> </a:t>
            </a:r>
            <a:r>
              <a:rPr lang="en-US" dirty="0" err="1" smtClean="0"/>
              <a:t>Augen</a:t>
            </a:r>
            <a:endParaRPr lang="en-US" dirty="0" smtClean="0"/>
          </a:p>
          <a:p>
            <a:r>
              <a:rPr lang="de-DE" dirty="0" smtClean="0"/>
              <a:t>– besondere Kennzeichen:</a:t>
            </a:r>
            <a:endParaRPr lang="uk-UA" dirty="0" smtClean="0"/>
          </a:p>
          <a:p>
            <a:pPr>
              <a:buNone/>
            </a:pPr>
            <a:r>
              <a:rPr lang="de-DE" dirty="0" smtClean="0"/>
              <a:t> weißer, um den ganzen mittleren Körper verlaufender Streifen</a:t>
            </a:r>
          </a:p>
          <a:p>
            <a:r>
              <a:rPr lang="de-DE" dirty="0" smtClean="0"/>
              <a:t>– auffällige Verhaltensweisen: schläft und döst oft</a:t>
            </a:r>
            <a:r>
              <a:rPr lang="uk-UA" dirty="0" smtClean="0"/>
              <a:t>  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686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97383" y="1527175"/>
            <a:ext cx="811272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789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15219" y="1584325"/>
            <a:ext cx="687705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725470"/>
          </a:xfrm>
        </p:spPr>
        <p:txBody>
          <a:bodyPr>
            <a:normAutofit/>
          </a:bodyPr>
          <a:lstStyle/>
          <a:p>
            <a:r>
              <a:rPr lang="en-US" dirty="0" err="1" smtClean="0"/>
              <a:t>Wie</a:t>
            </a:r>
            <a:r>
              <a:rPr lang="en-US" dirty="0" smtClean="0"/>
              <a:t> </a:t>
            </a:r>
            <a:r>
              <a:rPr lang="en-US" dirty="0" err="1" smtClean="0"/>
              <a:t>ist</a:t>
            </a:r>
            <a:r>
              <a:rPr lang="en-US" dirty="0" smtClean="0"/>
              <a:t> das Wetter </a:t>
            </a:r>
            <a:r>
              <a:rPr lang="en-US" dirty="0" err="1" smtClean="0"/>
              <a:t>heute</a:t>
            </a:r>
            <a:r>
              <a:rPr lang="uk-UA" dirty="0" smtClean="0"/>
              <a:t>?</a:t>
            </a:r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1200150"/>
            <a:ext cx="3048000" cy="56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/>
              <a:t>Beispiellösung</a:t>
            </a:r>
            <a:r>
              <a:rPr lang="en-US" dirty="0" smtClean="0"/>
              <a:t>:</a:t>
            </a:r>
          </a:p>
          <a:p>
            <a:r>
              <a:rPr lang="de-DE" dirty="0" smtClean="0"/>
              <a:t>1. Tierart/Name: Sibirischer </a:t>
            </a:r>
            <a:r>
              <a:rPr lang="de-DE" dirty="0" err="1" smtClean="0"/>
              <a:t>Husky</a:t>
            </a:r>
            <a:r>
              <a:rPr lang="de-DE" dirty="0" smtClean="0"/>
              <a:t>, hört auf den Namen </a:t>
            </a:r>
            <a:r>
              <a:rPr lang="de-DE" dirty="0" err="1" smtClean="0"/>
              <a:t>Lanok</a:t>
            </a:r>
            <a:endParaRPr lang="de-DE" dirty="0" smtClean="0"/>
          </a:p>
          <a:p>
            <a:r>
              <a:rPr lang="en-US" dirty="0" smtClean="0"/>
              <a:t>2. Alter: 8 </a:t>
            </a:r>
            <a:r>
              <a:rPr lang="en-US" dirty="0" err="1" smtClean="0"/>
              <a:t>Jahre</a:t>
            </a:r>
            <a:endParaRPr lang="en-US" dirty="0" smtClean="0"/>
          </a:p>
          <a:p>
            <a:r>
              <a:rPr lang="de-DE" dirty="0" smtClean="0"/>
              <a:t>3. Größe: ca. 55 cm hoch</a:t>
            </a:r>
          </a:p>
          <a:p>
            <a:r>
              <a:rPr lang="de-DE" dirty="0" smtClean="0"/>
              <a:t>4. Farbe: dichtes cremefarbenes Unterbauchfell, an Schulter, Flanke und Hinterbeinen</a:t>
            </a:r>
          </a:p>
          <a:p>
            <a:r>
              <a:rPr lang="de-DE" dirty="0" smtClean="0"/>
              <a:t>dunkelgrau, zum Rücken und zur Mähne hin schwarz</a:t>
            </a:r>
          </a:p>
          <a:p>
            <a:r>
              <a:rPr lang="de-DE" dirty="0" smtClean="0"/>
              <a:t>5. Gewicht: ca. 25 kg</a:t>
            </a:r>
          </a:p>
          <a:p>
            <a:r>
              <a:rPr lang="de-DE" dirty="0" smtClean="0"/>
              <a:t>6. Kopfform: Der Kopf ist zur Nase hin schmaler geformt; mandelförmige Augen haben einen</a:t>
            </a:r>
          </a:p>
          <a:p>
            <a:r>
              <a:rPr lang="de-DE" dirty="0" smtClean="0"/>
              <a:t>interessierten, freundlichen Blick; mittelgroße, aufrecht stehende Ohren sind dreieckig</a:t>
            </a:r>
          </a:p>
          <a:p>
            <a:r>
              <a:rPr lang="en-US" dirty="0" smtClean="0"/>
              <a:t>7. </a:t>
            </a:r>
            <a:r>
              <a:rPr lang="en-US" dirty="0" err="1" smtClean="0"/>
              <a:t>Körperform</a:t>
            </a:r>
            <a:r>
              <a:rPr lang="en-US" dirty="0" smtClean="0"/>
              <a:t>: </a:t>
            </a:r>
            <a:r>
              <a:rPr lang="en-US" dirty="0" err="1" smtClean="0"/>
              <a:t>gedrungen</a:t>
            </a:r>
            <a:r>
              <a:rPr lang="en-US" dirty="0" smtClean="0"/>
              <a:t>, </a:t>
            </a:r>
            <a:r>
              <a:rPr lang="en-US" dirty="0" err="1" smtClean="0"/>
              <a:t>muskulös</a:t>
            </a:r>
            <a:endParaRPr lang="en-US" dirty="0" smtClean="0"/>
          </a:p>
          <a:p>
            <a:r>
              <a:rPr lang="de-DE" dirty="0" smtClean="0"/>
              <a:t>8. Einzelne Merkmale: buschiger Schwanz</a:t>
            </a:r>
          </a:p>
          <a:p>
            <a:r>
              <a:rPr lang="de-DE" dirty="0" smtClean="0"/>
              <a:t>9. Besondere Kennzeichen: ein cremeweißer Kopf mit schwarzer Blesse</a:t>
            </a:r>
          </a:p>
          <a:p>
            <a:r>
              <a:rPr lang="de-DE" dirty="0" smtClean="0"/>
              <a:t>10. Auffällige Verhaltensweisen: freundlich, sanft und aufgeschlossen; Hund „heult” statt zu</a:t>
            </a:r>
            <a:r>
              <a:rPr lang="uk-UA" dirty="0" smtClean="0"/>
              <a:t> </a:t>
            </a:r>
            <a:r>
              <a:rPr lang="en-US" dirty="0" err="1" smtClean="0"/>
              <a:t>bellen</a:t>
            </a:r>
            <a:r>
              <a:rPr lang="en-US" dirty="0" smtClean="0"/>
              <a:t>, </a:t>
            </a:r>
            <a:r>
              <a:rPr lang="en-US" dirty="0" err="1" smtClean="0"/>
              <a:t>enormer</a:t>
            </a:r>
            <a:r>
              <a:rPr lang="en-US" dirty="0" smtClean="0"/>
              <a:t> </a:t>
            </a:r>
            <a:r>
              <a:rPr lang="en-US" dirty="0" err="1" smtClean="0"/>
              <a:t>Bewegungsdrang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891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26707" y="1285860"/>
            <a:ext cx="4604381" cy="5000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2052" name="Picture 4" descr="Картинки по запросу &quot;Tiere aus Deutsch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Vokabeln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0234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</a:t>
            </a:r>
            <a:r>
              <a:rPr lang="uk-UA" dirty="0" err="1" smtClean="0"/>
              <a:t>ie</a:t>
            </a:r>
            <a:r>
              <a:rPr lang="uk-UA" dirty="0" smtClean="0"/>
              <a:t> </a:t>
            </a:r>
            <a:r>
              <a:rPr lang="uk-UA" dirty="0" err="1" smtClean="0"/>
              <a:t>Geschwindigkeit</a:t>
            </a:r>
            <a:r>
              <a:rPr lang="uk-UA" dirty="0"/>
              <a:t>, - швидкість</a:t>
            </a:r>
          </a:p>
          <a:p>
            <a:r>
              <a:rPr lang="en-US" dirty="0" smtClean="0"/>
              <a:t>D</a:t>
            </a:r>
            <a:r>
              <a:rPr lang="uk-UA" dirty="0" err="1" smtClean="0"/>
              <a:t>as</a:t>
            </a:r>
            <a:r>
              <a:rPr lang="en-US" dirty="0" smtClean="0"/>
              <a:t> </a:t>
            </a:r>
            <a:r>
              <a:rPr lang="uk-UA" dirty="0" err="1" smtClean="0"/>
              <a:t>Grünzeug</a:t>
            </a:r>
            <a:r>
              <a:rPr lang="uk-UA" dirty="0"/>
              <a:t>, - зелень</a:t>
            </a:r>
          </a:p>
          <a:p>
            <a:r>
              <a:rPr lang="en-US" dirty="0" smtClean="0"/>
              <a:t>D</a:t>
            </a:r>
            <a:r>
              <a:rPr lang="uk-UA" dirty="0" err="1" smtClean="0"/>
              <a:t>as</a:t>
            </a:r>
            <a:r>
              <a:rPr lang="en-US" dirty="0" smtClean="0"/>
              <a:t> </a:t>
            </a:r>
            <a:r>
              <a:rPr lang="uk-UA" dirty="0" err="1" smtClean="0"/>
              <a:t>Sӓugetier</a:t>
            </a:r>
            <a:r>
              <a:rPr lang="uk-UA" dirty="0" smtClean="0"/>
              <a:t> </a:t>
            </a:r>
            <a:r>
              <a:rPr lang="uk-UA" dirty="0"/>
              <a:t>(-e), - ссавець</a:t>
            </a:r>
          </a:p>
          <a:p>
            <a:r>
              <a:rPr lang="uk-UA" dirty="0" err="1"/>
              <a:t>fangen</a:t>
            </a:r>
            <a:r>
              <a:rPr lang="uk-UA" dirty="0"/>
              <a:t> (</a:t>
            </a:r>
            <a:r>
              <a:rPr lang="uk-UA" dirty="0" err="1"/>
              <a:t>fing</a:t>
            </a:r>
            <a:r>
              <a:rPr lang="uk-UA" dirty="0"/>
              <a:t>, </a:t>
            </a:r>
            <a:r>
              <a:rPr lang="uk-UA" dirty="0" err="1"/>
              <a:t>hatgefangen</a:t>
            </a:r>
            <a:r>
              <a:rPr lang="uk-UA" dirty="0"/>
              <a:t>), - ловити</a:t>
            </a:r>
          </a:p>
          <a:p>
            <a:r>
              <a:rPr lang="uk-UA" dirty="0" err="1"/>
              <a:t>fressen</a:t>
            </a:r>
            <a:r>
              <a:rPr lang="uk-UA" dirty="0"/>
              <a:t> (</a:t>
            </a:r>
            <a:r>
              <a:rPr lang="uk-UA" dirty="0" err="1"/>
              <a:t>fraβ</a:t>
            </a:r>
            <a:r>
              <a:rPr lang="uk-UA" dirty="0"/>
              <a:t>, </a:t>
            </a:r>
            <a:r>
              <a:rPr lang="uk-UA" dirty="0" err="1"/>
              <a:t>hatgefressen</a:t>
            </a:r>
            <a:r>
              <a:rPr lang="uk-UA" dirty="0" smtClean="0"/>
              <a:t>)</a:t>
            </a:r>
            <a:r>
              <a:rPr lang="en-US" dirty="0" smtClean="0"/>
              <a:t> </a:t>
            </a:r>
            <a:r>
              <a:rPr lang="uk-UA" dirty="0" smtClean="0"/>
              <a:t>їсти про тварин</a:t>
            </a:r>
            <a:endParaRPr lang="uk-UA" dirty="0"/>
          </a:p>
          <a:p>
            <a:r>
              <a:rPr lang="uk-UA" dirty="0" err="1" smtClean="0"/>
              <a:t>Landsӓugetier</a:t>
            </a:r>
            <a:r>
              <a:rPr lang="en-US" dirty="0" smtClean="0"/>
              <a:t> </a:t>
            </a:r>
            <a:r>
              <a:rPr lang="uk-UA" dirty="0" smtClean="0"/>
              <a:t>- наземний </a:t>
            </a:r>
            <a:r>
              <a:rPr lang="uk-UA" dirty="0"/>
              <a:t>ссавець</a:t>
            </a:r>
            <a:r>
              <a:rPr lang="uk-UA" dirty="0" smtClean="0"/>
              <a:t> </a:t>
            </a:r>
            <a:endParaRPr lang="en-US" dirty="0" smtClean="0"/>
          </a:p>
          <a:p>
            <a:r>
              <a:rPr lang="en-US" dirty="0" smtClean="0"/>
              <a:t>D</a:t>
            </a:r>
            <a:r>
              <a:rPr lang="uk-UA" dirty="0" err="1" smtClean="0"/>
              <a:t>er</a:t>
            </a:r>
            <a:r>
              <a:rPr lang="en-US" dirty="0" smtClean="0"/>
              <a:t> </a:t>
            </a:r>
            <a:r>
              <a:rPr lang="uk-UA" dirty="0" err="1" smtClean="0"/>
              <a:t>Maulwurf</a:t>
            </a:r>
            <a:r>
              <a:rPr lang="uk-UA" dirty="0" smtClean="0"/>
              <a:t> </a:t>
            </a:r>
            <a:r>
              <a:rPr lang="uk-UA" dirty="0"/>
              <a:t>- моль</a:t>
            </a:r>
          </a:p>
          <a:p>
            <a:r>
              <a:rPr lang="en-US" dirty="0" err="1"/>
              <a:t>wegschaufeln</a:t>
            </a:r>
            <a:r>
              <a:rPr lang="uk-UA" dirty="0"/>
              <a:t> – перелопачувати</a:t>
            </a:r>
          </a:p>
          <a:p>
            <a:r>
              <a:rPr lang="en-US" dirty="0" smtClean="0"/>
              <a:t>D</a:t>
            </a:r>
            <a:r>
              <a:rPr lang="uk-UA" dirty="0" err="1" smtClean="0"/>
              <a:t>er</a:t>
            </a:r>
            <a:r>
              <a:rPr lang="en-US" dirty="0" smtClean="0"/>
              <a:t> </a:t>
            </a:r>
            <a:r>
              <a:rPr lang="uk-UA" dirty="0" err="1" smtClean="0"/>
              <a:t>Schwanz</a:t>
            </a:r>
            <a:r>
              <a:rPr lang="uk-UA" dirty="0" smtClean="0"/>
              <a:t> </a:t>
            </a:r>
            <a:r>
              <a:rPr lang="uk-UA" dirty="0"/>
              <a:t>– хвіст</a:t>
            </a:r>
          </a:p>
          <a:p>
            <a:r>
              <a:rPr lang="en-US" dirty="0" smtClean="0"/>
              <a:t>D</a:t>
            </a:r>
            <a:r>
              <a:rPr lang="uk-UA" dirty="0" err="1" smtClean="0"/>
              <a:t>ie</a:t>
            </a:r>
            <a:r>
              <a:rPr lang="en-US" dirty="0" smtClean="0"/>
              <a:t> </a:t>
            </a:r>
            <a:r>
              <a:rPr lang="uk-UA" dirty="0" err="1" smtClean="0"/>
              <a:t>Tatze</a:t>
            </a:r>
            <a:r>
              <a:rPr lang="uk-UA" dirty="0" smtClean="0"/>
              <a:t> </a:t>
            </a:r>
            <a:r>
              <a:rPr lang="uk-UA" dirty="0"/>
              <a:t>– лапа</a:t>
            </a:r>
          </a:p>
          <a:p>
            <a:r>
              <a:rPr lang="en-US" dirty="0" smtClean="0"/>
              <a:t>D</a:t>
            </a:r>
            <a:r>
              <a:rPr lang="uk-UA" dirty="0" err="1" smtClean="0"/>
              <a:t>er</a:t>
            </a:r>
            <a:r>
              <a:rPr lang="en-US" dirty="0" smtClean="0"/>
              <a:t> </a:t>
            </a:r>
            <a:r>
              <a:rPr lang="uk-UA" dirty="0" smtClean="0"/>
              <a:t>R</a:t>
            </a:r>
            <a:r>
              <a:rPr lang="en-US" dirty="0" smtClean="0">
                <a:latin typeface="Times New Roman"/>
                <a:cs typeface="Times New Roman"/>
              </a:rPr>
              <a:t>ü</a:t>
            </a:r>
            <a:r>
              <a:rPr lang="uk-UA" dirty="0" err="1" smtClean="0"/>
              <a:t>ssel</a:t>
            </a:r>
            <a:r>
              <a:rPr lang="uk-UA" dirty="0" err="1"/>
              <a:t>–</a:t>
            </a:r>
            <a:r>
              <a:rPr lang="uk-UA" dirty="0"/>
              <a:t> хобот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Fragen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pl-PL" dirty="0" smtClean="0"/>
              <a:t>Wer hat einen Schwanz</a:t>
            </a:r>
            <a:r>
              <a:rPr lang="uk-UA" dirty="0" smtClean="0"/>
              <a:t>? 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err="1" smtClean="0"/>
              <a:t>Wer</a:t>
            </a:r>
            <a:r>
              <a:rPr lang="en-US" dirty="0" smtClean="0"/>
              <a:t> hat die </a:t>
            </a:r>
            <a:r>
              <a:rPr lang="en-US" dirty="0" err="1" smtClean="0"/>
              <a:t>Tatzen</a:t>
            </a:r>
            <a:r>
              <a:rPr lang="en-US" dirty="0" smtClean="0"/>
              <a:t> </a:t>
            </a:r>
            <a:r>
              <a:rPr lang="uk-UA" dirty="0" smtClean="0"/>
              <a:t>(лапки)?</a:t>
            </a:r>
          </a:p>
          <a:p>
            <a:pPr>
              <a:lnSpc>
                <a:spcPct val="200000"/>
              </a:lnSpc>
            </a:pPr>
            <a:r>
              <a:rPr lang="en-US" dirty="0" err="1" smtClean="0"/>
              <a:t>Wer</a:t>
            </a:r>
            <a:r>
              <a:rPr lang="en-US" dirty="0" smtClean="0"/>
              <a:t> hat </a:t>
            </a:r>
            <a:r>
              <a:rPr lang="en-US" dirty="0" err="1" smtClean="0"/>
              <a:t>eine</a:t>
            </a:r>
            <a:r>
              <a:rPr lang="en-US" dirty="0" smtClean="0"/>
              <a:t> </a:t>
            </a:r>
            <a:r>
              <a:rPr lang="en-US" dirty="0" err="1" smtClean="0"/>
              <a:t>Shnauze</a:t>
            </a:r>
            <a:r>
              <a:rPr lang="uk-UA" dirty="0" smtClean="0"/>
              <a:t> (мордочка)?</a:t>
            </a:r>
          </a:p>
          <a:p>
            <a:pPr>
              <a:lnSpc>
                <a:spcPct val="200000"/>
              </a:lnSpc>
            </a:pPr>
            <a:r>
              <a:rPr lang="en-US" dirty="0" err="1" smtClean="0"/>
              <a:t>Wer</a:t>
            </a:r>
            <a:r>
              <a:rPr lang="en-US" dirty="0" smtClean="0"/>
              <a:t> hat die </a:t>
            </a:r>
            <a:r>
              <a:rPr lang="en-US" dirty="0" err="1" smtClean="0"/>
              <a:t>Fl</a:t>
            </a:r>
            <a:r>
              <a:rPr lang="en-US" dirty="0" err="1" smtClean="0">
                <a:latin typeface="Times New Roman"/>
                <a:cs typeface="Times New Roman"/>
              </a:rPr>
              <a:t>ügel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uk-UA" dirty="0" smtClean="0">
                <a:latin typeface="Times New Roman"/>
                <a:cs typeface="Times New Roman"/>
              </a:rPr>
              <a:t>(крила)?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Buch</a:t>
            </a:r>
            <a:r>
              <a:rPr lang="en-US" dirty="0" smtClean="0"/>
              <a:t>  </a:t>
            </a:r>
            <a:r>
              <a:rPr lang="en-US" dirty="0" err="1" smtClean="0"/>
              <a:t>Seite</a:t>
            </a:r>
            <a:r>
              <a:rPr lang="en-US" dirty="0" smtClean="0"/>
              <a:t> 107 </a:t>
            </a:r>
            <a:r>
              <a:rPr lang="en-US" dirty="0" err="1" smtClean="0">
                <a:latin typeface="Times New Roman"/>
                <a:cs typeface="Times New Roman"/>
              </a:rPr>
              <a:t>Ǜbung</a:t>
            </a:r>
            <a:r>
              <a:rPr lang="en-US" dirty="0" smtClean="0">
                <a:latin typeface="Times New Roman"/>
                <a:cs typeface="Times New Roman"/>
              </a:rPr>
              <a:t> 2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658" y="2070641"/>
            <a:ext cx="7418927" cy="3001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Buch</a:t>
            </a:r>
            <a:r>
              <a:rPr lang="en-US" dirty="0" smtClean="0"/>
              <a:t>  </a:t>
            </a:r>
            <a:r>
              <a:rPr lang="en-US" dirty="0" err="1" smtClean="0"/>
              <a:t>Seite</a:t>
            </a:r>
            <a:r>
              <a:rPr lang="en-US" dirty="0" smtClean="0"/>
              <a:t> 107 </a:t>
            </a:r>
            <a:r>
              <a:rPr lang="en-US" dirty="0" err="1" smtClean="0">
                <a:latin typeface="Times New Roman"/>
                <a:cs typeface="Times New Roman"/>
              </a:rPr>
              <a:t>Ǜbung</a:t>
            </a:r>
            <a:r>
              <a:rPr lang="en-US" dirty="0" smtClean="0">
                <a:latin typeface="Times New Roman"/>
                <a:cs typeface="Times New Roman"/>
              </a:rPr>
              <a:t> 4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Прямоугольник 4"/>
          <p:cNvSpPr/>
          <p:nvPr/>
        </p:nvSpPr>
        <p:spPr>
          <a:xfrm>
            <a:off x="1357290" y="2136339"/>
            <a:ext cx="6572296" cy="3699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de-DE" sz="2000" dirty="0">
                <a:latin typeface="Constantia" pitchFamily="18" charset="0"/>
              </a:rPr>
              <a:t>1) Welches Tier lauft am schnellsten?</a:t>
            </a:r>
          </a:p>
          <a:p>
            <a:pPr>
              <a:lnSpc>
                <a:spcPct val="200000"/>
              </a:lnSpc>
            </a:pPr>
            <a:r>
              <a:rPr lang="de-DE" sz="2000" dirty="0">
                <a:latin typeface="Constantia" pitchFamily="18" charset="0"/>
              </a:rPr>
              <a:t>2) Welches Landsaugetier hat den gro.ten Appetit?</a:t>
            </a:r>
          </a:p>
          <a:p>
            <a:pPr>
              <a:lnSpc>
                <a:spcPct val="200000"/>
              </a:lnSpc>
            </a:pPr>
            <a:r>
              <a:rPr lang="de-DE" sz="2000" dirty="0">
                <a:latin typeface="Constantia" pitchFamily="18" charset="0"/>
              </a:rPr>
              <a:t>3) Welches Tier fangt die meisten Mause?</a:t>
            </a:r>
          </a:p>
          <a:p>
            <a:pPr>
              <a:lnSpc>
                <a:spcPct val="200000"/>
              </a:lnSpc>
            </a:pPr>
            <a:r>
              <a:rPr lang="de-DE" sz="2000" dirty="0">
                <a:latin typeface="Constantia" pitchFamily="18" charset="0"/>
              </a:rPr>
              <a:t>4) Welcher Vogel kann am </a:t>
            </a:r>
            <a:r>
              <a:rPr lang="de-DE" sz="2000" dirty="0" smtClean="0">
                <a:latin typeface="Constantia" pitchFamily="18" charset="0"/>
              </a:rPr>
              <a:t>l</a:t>
            </a:r>
            <a:r>
              <a:rPr lang="uk-UA" sz="2000" dirty="0" smtClean="0">
                <a:latin typeface="Constantia" pitchFamily="18" charset="0"/>
                <a:cs typeface="Times New Roman"/>
              </a:rPr>
              <a:t>ӓ</a:t>
            </a:r>
            <a:r>
              <a:rPr lang="de-DE" sz="2000" dirty="0" err="1" smtClean="0">
                <a:latin typeface="Constantia" pitchFamily="18" charset="0"/>
              </a:rPr>
              <a:t>ngsten</a:t>
            </a:r>
            <a:r>
              <a:rPr lang="de-DE" sz="2000" dirty="0" smtClean="0">
                <a:latin typeface="Constantia" pitchFamily="18" charset="0"/>
              </a:rPr>
              <a:t> </a:t>
            </a:r>
            <a:r>
              <a:rPr lang="de-DE" sz="2000" dirty="0">
                <a:latin typeface="Constantia" pitchFamily="18" charset="0"/>
              </a:rPr>
              <a:t>in der Luft bleiben?</a:t>
            </a:r>
          </a:p>
          <a:p>
            <a:pPr>
              <a:lnSpc>
                <a:spcPct val="200000"/>
              </a:lnSpc>
            </a:pPr>
            <a:r>
              <a:rPr lang="de-DE" sz="2000" dirty="0">
                <a:latin typeface="Constantia" pitchFamily="18" charset="0"/>
              </a:rPr>
              <a:t>5) Welches Tier springt am </a:t>
            </a:r>
            <a:r>
              <a:rPr lang="de-DE" sz="2000" dirty="0" smtClean="0">
                <a:latin typeface="Constantia" pitchFamily="18" charset="0"/>
              </a:rPr>
              <a:t>h</a:t>
            </a:r>
            <a:r>
              <a:rPr lang="uk-UA" sz="2000" dirty="0" smtClean="0">
                <a:latin typeface="Constantia" pitchFamily="18" charset="0"/>
                <a:cs typeface="Times New Roman"/>
              </a:rPr>
              <a:t>ӧ</a:t>
            </a:r>
            <a:r>
              <a:rPr lang="de-DE" sz="2000" dirty="0" err="1" smtClean="0">
                <a:latin typeface="Constantia" pitchFamily="18" charset="0"/>
              </a:rPr>
              <a:t>chsten</a:t>
            </a:r>
            <a:r>
              <a:rPr lang="de-DE" sz="2000" dirty="0">
                <a:latin typeface="Constantia" pitchFamily="18" charset="0"/>
              </a:rPr>
              <a:t>?</a:t>
            </a:r>
          </a:p>
          <a:p>
            <a:pPr>
              <a:lnSpc>
                <a:spcPct val="200000"/>
              </a:lnSpc>
            </a:pPr>
            <a:r>
              <a:rPr lang="de-DE" sz="2000" dirty="0">
                <a:latin typeface="Constantia" pitchFamily="18" charset="0"/>
              </a:rPr>
              <a:t>6) Welches Tier kann am weitesten springen?</a:t>
            </a:r>
            <a:endParaRPr lang="uk-UA" sz="2000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 smtClean="0">
                <a:latin typeface="Constantia" pitchFamily="18" charset="0"/>
              </a:rPr>
              <a:t>Rekorde</a:t>
            </a:r>
            <a:r>
              <a:rPr lang="en-US" sz="3600" b="1" dirty="0" smtClean="0">
                <a:latin typeface="Constantia" pitchFamily="18" charset="0"/>
              </a:rPr>
              <a:t> </a:t>
            </a:r>
            <a:r>
              <a:rPr lang="en-US" sz="3600" b="1" dirty="0" err="1" smtClean="0">
                <a:latin typeface="Constantia" pitchFamily="18" charset="0"/>
              </a:rPr>
              <a:t>der</a:t>
            </a:r>
            <a:r>
              <a:rPr lang="en-US" sz="3600" b="1" dirty="0" smtClean="0">
                <a:latin typeface="Constantia" pitchFamily="18" charset="0"/>
              </a:rPr>
              <a:t> </a:t>
            </a:r>
            <a:r>
              <a:rPr lang="en-US" sz="3600" b="1" dirty="0" err="1" smtClean="0">
                <a:latin typeface="Constantia" pitchFamily="18" charset="0"/>
              </a:rPr>
              <a:t>Tierwelt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sz="2800" dirty="0" smtClean="0">
                <a:latin typeface="Constantia" pitchFamily="18" charset="0"/>
              </a:rPr>
              <a:t>Sehr viele Menschen wissen, dass der Gepard 115 Kilometer pro Stunde laufen kann. Diese Geschwindigkeit erreicht er in drei Sekunden!</a:t>
            </a:r>
          </a:p>
          <a:p>
            <a:r>
              <a:rPr lang="de-DE" sz="2800" dirty="0" smtClean="0">
                <a:latin typeface="Constantia" pitchFamily="18" charset="0"/>
              </a:rPr>
              <a:t>Der Puma kann aus dem Stand 7 Meter hoch, und das K</a:t>
            </a:r>
            <a:r>
              <a:rPr lang="uk-UA" sz="2800" dirty="0" smtClean="0">
                <a:latin typeface="Constantia" pitchFamily="18" charset="0"/>
                <a:cs typeface="Times New Roman"/>
              </a:rPr>
              <a:t>ӓ</a:t>
            </a:r>
            <a:r>
              <a:rPr lang="de-DE" sz="2800" dirty="0" err="1" smtClean="0">
                <a:latin typeface="Constantia" pitchFamily="18" charset="0"/>
              </a:rPr>
              <a:t>nguru</a:t>
            </a:r>
            <a:r>
              <a:rPr lang="de-DE" sz="2800" dirty="0" smtClean="0">
                <a:latin typeface="Constantia" pitchFamily="18" charset="0"/>
              </a:rPr>
              <a:t> —</a:t>
            </a:r>
            <a:r>
              <a:rPr lang="en-US" sz="2800" dirty="0" smtClean="0">
                <a:latin typeface="Constantia" pitchFamily="18" charset="0"/>
              </a:rPr>
              <a:t>13,5 Meter </a:t>
            </a:r>
            <a:r>
              <a:rPr lang="en-US" sz="2800" dirty="0" err="1" smtClean="0">
                <a:latin typeface="Constantia" pitchFamily="18" charset="0"/>
              </a:rPr>
              <a:t>weit</a:t>
            </a:r>
            <a:r>
              <a:rPr lang="en-US" sz="2800" dirty="0" smtClean="0">
                <a:latin typeface="Constantia" pitchFamily="18" charset="0"/>
              </a:rPr>
              <a:t> </a:t>
            </a:r>
            <a:r>
              <a:rPr lang="en-US" sz="2800" dirty="0" err="1" smtClean="0">
                <a:latin typeface="Constantia" pitchFamily="18" charset="0"/>
              </a:rPr>
              <a:t>springen</a:t>
            </a:r>
            <a:r>
              <a:rPr lang="en-US" sz="2800" dirty="0" smtClean="0">
                <a:latin typeface="Constantia" pitchFamily="18" charset="0"/>
              </a:rPr>
              <a:t>.</a:t>
            </a:r>
          </a:p>
          <a:p>
            <a:r>
              <a:rPr lang="de-DE" sz="2800" dirty="0" smtClean="0">
                <a:latin typeface="Constantia" pitchFamily="18" charset="0"/>
              </a:rPr>
              <a:t>Der </a:t>
            </a:r>
            <a:r>
              <a:rPr lang="de-DE" sz="2800" dirty="0" err="1" smtClean="0">
                <a:latin typeface="Constantia" pitchFamily="18" charset="0"/>
              </a:rPr>
              <a:t>flei</a:t>
            </a:r>
            <a:r>
              <a:rPr lang="el-GR" sz="2800" dirty="0" smtClean="0">
                <a:latin typeface="Constantia" pitchFamily="18" charset="0"/>
                <a:cs typeface="Times New Roman"/>
              </a:rPr>
              <a:t>β</a:t>
            </a:r>
            <a:r>
              <a:rPr lang="de-DE" sz="2800" dirty="0" err="1" smtClean="0">
                <a:latin typeface="Constantia" pitchFamily="18" charset="0"/>
              </a:rPr>
              <a:t>igste</a:t>
            </a:r>
            <a:r>
              <a:rPr lang="de-DE" sz="2800" dirty="0" smtClean="0">
                <a:latin typeface="Constantia" pitchFamily="18" charset="0"/>
              </a:rPr>
              <a:t> Jager ist der Fuchs. Er fangt aber nur selten G</a:t>
            </a:r>
            <a:r>
              <a:rPr lang="uk-UA" sz="2800" dirty="0" smtClean="0">
                <a:latin typeface="Constantia" pitchFamily="18" charset="0"/>
                <a:cs typeface="Times New Roman"/>
              </a:rPr>
              <a:t>ӓ</a:t>
            </a:r>
            <a:r>
              <a:rPr lang="de-DE" sz="2800" dirty="0" err="1" smtClean="0">
                <a:latin typeface="Constantia" pitchFamily="18" charset="0"/>
              </a:rPr>
              <a:t>nse</a:t>
            </a:r>
            <a:r>
              <a:rPr lang="de-DE" sz="2800" dirty="0" smtClean="0">
                <a:latin typeface="Constantia" pitchFamily="18" charset="0"/>
              </a:rPr>
              <a:t> aus dem Hof </a:t>
            </a:r>
            <a:r>
              <a:rPr lang="de-DE" sz="2800" b="1" u="sng" dirty="0" smtClean="0">
                <a:latin typeface="Constantia" pitchFamily="18" charset="0"/>
              </a:rPr>
              <a:t>des Menschen</a:t>
            </a:r>
            <a:r>
              <a:rPr lang="de-DE" sz="2800" dirty="0" smtClean="0">
                <a:latin typeface="Constantia" pitchFamily="18" charset="0"/>
              </a:rPr>
              <a:t>, viel </a:t>
            </a:r>
            <a:r>
              <a:rPr lang="uk-UA" sz="2800" dirty="0" smtClean="0">
                <a:latin typeface="Constantia" pitchFamily="18" charset="0"/>
                <a:cs typeface="Times New Roman"/>
              </a:rPr>
              <a:t>ӧ</a:t>
            </a:r>
            <a:r>
              <a:rPr lang="de-DE" sz="2800" dirty="0" err="1" smtClean="0">
                <a:latin typeface="Constantia" pitchFamily="18" charset="0"/>
              </a:rPr>
              <a:t>fter</a:t>
            </a:r>
            <a:r>
              <a:rPr lang="de-DE" sz="2800" dirty="0" smtClean="0">
                <a:latin typeface="Constantia" pitchFamily="18" charset="0"/>
              </a:rPr>
              <a:t> fangt er Mause — bis zu 30 000 im </a:t>
            </a:r>
            <a:r>
              <a:rPr lang="en-US" sz="2800" dirty="0" err="1" smtClean="0">
                <a:latin typeface="Constantia" pitchFamily="18" charset="0"/>
              </a:rPr>
              <a:t>Jahr</a:t>
            </a:r>
            <a:r>
              <a:rPr lang="en-US" sz="2800" dirty="0" smtClean="0">
                <a:latin typeface="Constantia" pitchFamily="18" charset="0"/>
              </a:rPr>
              <a:t>.</a:t>
            </a:r>
            <a:endParaRPr lang="uk-UA" sz="2800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Der beste Tunnelbauer ist der Maulwurf. Er ist nur 20 cm </a:t>
            </a:r>
            <a:r>
              <a:rPr lang="de-DE" dirty="0" err="1" smtClean="0"/>
              <a:t>gro</a:t>
            </a:r>
            <a:r>
              <a:rPr lang="el-GR" dirty="0" smtClean="0">
                <a:latin typeface="Times New Roman"/>
                <a:cs typeface="Times New Roman"/>
              </a:rPr>
              <a:t>β</a:t>
            </a:r>
            <a:r>
              <a:rPr lang="de-DE" dirty="0" smtClean="0"/>
              <a:t>, kann aber in nur 20 Minuten bis zu sechs Kilo Erde wegschaufeln. Er baut so 500 Meter lange </a:t>
            </a:r>
            <a:r>
              <a:rPr lang="de-DE" dirty="0" err="1" smtClean="0"/>
              <a:t>Gangesysteme</a:t>
            </a:r>
            <a:r>
              <a:rPr lang="de-DE" dirty="0" smtClean="0"/>
              <a:t> und viele H</a:t>
            </a:r>
            <a:r>
              <a:rPr lang="de-DE" dirty="0" smtClean="0">
                <a:latin typeface="Times New Roman"/>
                <a:cs typeface="Times New Roman"/>
              </a:rPr>
              <a:t>ü</a:t>
            </a:r>
            <a:r>
              <a:rPr lang="de-DE" dirty="0" smtClean="0"/>
              <a:t>gel.</a:t>
            </a:r>
          </a:p>
          <a:p>
            <a:r>
              <a:rPr lang="de-DE" dirty="0" smtClean="0"/>
              <a:t>Der Schlaf </a:t>
            </a:r>
            <a:r>
              <a:rPr lang="de-DE" b="1" u="sng" dirty="0" smtClean="0"/>
              <a:t>des L</a:t>
            </a:r>
            <a:r>
              <a:rPr lang="uk-UA" b="1" u="sng" dirty="0" smtClean="0">
                <a:latin typeface="Times New Roman"/>
                <a:cs typeface="Times New Roman"/>
              </a:rPr>
              <a:t>ӧ</a:t>
            </a:r>
            <a:r>
              <a:rPr lang="de-DE" b="1" u="sng" dirty="0" smtClean="0"/>
              <a:t>wen </a:t>
            </a:r>
            <a:r>
              <a:rPr lang="de-DE" dirty="0" smtClean="0"/>
              <a:t>kann 12 Stunden dauern.</a:t>
            </a:r>
          </a:p>
          <a:p>
            <a:r>
              <a:rPr lang="de-DE" dirty="0" smtClean="0"/>
              <a:t>Der Albatros kann 250 Stunden lang in der Luft bleiben, das ist langer als</a:t>
            </a:r>
          </a:p>
          <a:p>
            <a:r>
              <a:rPr lang="de-DE" dirty="0" smtClean="0"/>
              <a:t>jeder andere Vogel oder jedes Flugzeug.</a:t>
            </a:r>
          </a:p>
          <a:p>
            <a:r>
              <a:rPr lang="de-DE" dirty="0" smtClean="0"/>
              <a:t>Unter den Landsaugetieren ist der Appetit </a:t>
            </a:r>
            <a:r>
              <a:rPr lang="de-DE" b="1" u="sng" dirty="0" smtClean="0"/>
              <a:t>des Elefanten </a:t>
            </a:r>
            <a:r>
              <a:rPr lang="de-DE" dirty="0" smtClean="0"/>
              <a:t>am </a:t>
            </a:r>
            <a:r>
              <a:rPr lang="de-DE" dirty="0" err="1" smtClean="0"/>
              <a:t>gr</a:t>
            </a:r>
            <a:r>
              <a:rPr lang="uk-UA" dirty="0" smtClean="0">
                <a:latin typeface="Times New Roman"/>
                <a:cs typeface="Times New Roman"/>
              </a:rPr>
              <a:t>ӧ</a:t>
            </a:r>
            <a:r>
              <a:rPr lang="el-GR" dirty="0" smtClean="0">
                <a:latin typeface="Times New Roman"/>
                <a:cs typeface="Times New Roman"/>
              </a:rPr>
              <a:t>β</a:t>
            </a:r>
            <a:r>
              <a:rPr lang="de-DE" dirty="0" err="1" smtClean="0"/>
              <a:t>ten</a:t>
            </a:r>
            <a:r>
              <a:rPr lang="de-DE" dirty="0" smtClean="0"/>
              <a:t>: Am</a:t>
            </a:r>
          </a:p>
          <a:p>
            <a:r>
              <a:rPr lang="de-DE" dirty="0" smtClean="0"/>
              <a:t>Tag frisst er bis zu 470 kg Gr</a:t>
            </a:r>
            <a:r>
              <a:rPr lang="de-DE" dirty="0" smtClean="0">
                <a:latin typeface="Times New Roman"/>
                <a:cs typeface="Times New Roman"/>
              </a:rPr>
              <a:t>ü</a:t>
            </a:r>
            <a:r>
              <a:rPr lang="de-DE" dirty="0" smtClean="0"/>
              <a:t>nzeug.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196</TotalTime>
  <Words>795</Words>
  <Application>Microsoft Office PowerPoint</Application>
  <PresentationFormat>Экран (4:3)</PresentationFormat>
  <Paragraphs>94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Официальная</vt:lpstr>
      <vt:lpstr>Unsere Tiere</vt:lpstr>
      <vt:lpstr>Wie ist das Wetter heute?</vt:lpstr>
      <vt:lpstr>Слайд 3</vt:lpstr>
      <vt:lpstr>Vokabeln</vt:lpstr>
      <vt:lpstr>Fragen</vt:lpstr>
      <vt:lpstr>Buch  Seite 107 Ǜbung 2</vt:lpstr>
      <vt:lpstr>Buch  Seite 107 Ǜbung 4</vt:lpstr>
      <vt:lpstr>Rekorde der Tierwelt</vt:lpstr>
      <vt:lpstr>Слайд 9</vt:lpstr>
      <vt:lpstr>Відмінювання іменників слабка відміна </vt:lpstr>
      <vt:lpstr>Слайд 11</vt:lpstr>
      <vt:lpstr>Слайд 12</vt:lpstr>
      <vt:lpstr>Слайд 13</vt:lpstr>
      <vt:lpstr>Слайд 14</vt:lpstr>
      <vt:lpstr>Hausaufgabe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Unsere Tiere</dc:title>
  <dc:creator>User</dc:creator>
  <cp:lastModifiedBy>User</cp:lastModifiedBy>
  <cp:revision>5</cp:revision>
  <dcterms:created xsi:type="dcterms:W3CDTF">2020-03-23T19:16:12Z</dcterms:created>
  <dcterms:modified xsi:type="dcterms:W3CDTF">2020-03-24T10:52:57Z</dcterms:modified>
</cp:coreProperties>
</file>