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Unsere</a:t>
            </a:r>
            <a:r>
              <a:rPr lang="en-US" b="1" dirty="0"/>
              <a:t> </a:t>
            </a:r>
            <a:r>
              <a:rPr lang="en-US" b="1" dirty="0" err="1"/>
              <a:t>Tiere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Відмінювання іменників</a:t>
            </a:r>
            <a:br>
              <a:rPr lang="uk-UA" dirty="0" smtClean="0"/>
            </a:br>
            <a:r>
              <a:rPr lang="uk-UA" dirty="0" smtClean="0"/>
              <a:t>слабка відміна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За слабкою відміною відмінюються</a:t>
            </a:r>
          </a:p>
          <a:p>
            <a:r>
              <a:rPr lang="uk-UA" dirty="0" smtClean="0"/>
              <a:t>1. Односкладові іменники чоловічого роду , які позначають живих істот.</a:t>
            </a:r>
          </a:p>
          <a:p>
            <a:pPr>
              <a:buNone/>
            </a:pPr>
            <a:r>
              <a:rPr lang="de-DE" dirty="0" smtClean="0"/>
              <a:t>Einige einsilbige Maskulina — Bezeichnungen der</a:t>
            </a:r>
            <a:r>
              <a:rPr lang="uk-UA" dirty="0" smtClean="0"/>
              <a:t> </a:t>
            </a:r>
            <a:r>
              <a:rPr lang="de-DE" dirty="0" smtClean="0"/>
              <a:t>Lebewesen: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Mensch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Herr, </a:t>
            </a:r>
            <a:r>
              <a:rPr lang="en-US" dirty="0" err="1" smtClean="0"/>
              <a:t>der</a:t>
            </a:r>
            <a:r>
              <a:rPr lang="en-US" dirty="0" smtClean="0"/>
              <a:t> Graf,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Prinz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Bar, </a:t>
            </a:r>
            <a:r>
              <a:rPr lang="en-US" dirty="0" err="1" smtClean="0"/>
              <a:t>der</a:t>
            </a:r>
            <a:r>
              <a:rPr lang="en-US" dirty="0" smtClean="0"/>
              <a:t> Held, </a:t>
            </a:r>
            <a:r>
              <a:rPr lang="en-US" dirty="0" err="1" smtClean="0"/>
              <a:t>der</a:t>
            </a:r>
            <a:r>
              <a:rPr lang="uk-UA" dirty="0" smtClean="0"/>
              <a:t> </a:t>
            </a:r>
            <a:r>
              <a:rPr lang="en-US" dirty="0" err="1" smtClean="0"/>
              <a:t>F</a:t>
            </a:r>
            <a:r>
              <a:rPr lang="en-US" dirty="0" err="1" smtClean="0">
                <a:latin typeface="Times New Roman"/>
                <a:cs typeface="Times New Roman"/>
              </a:rPr>
              <a:t>ü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Narr</a:t>
            </a:r>
            <a:r>
              <a:rPr lang="en-US" dirty="0" smtClean="0"/>
              <a:t>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2. Іменники з суфіксами іншомовного походження:</a:t>
            </a:r>
          </a:p>
          <a:p>
            <a:r>
              <a:rPr lang="de-DE" dirty="0" smtClean="0"/>
              <a:t>Maskulina — Bezeichnungen der Lebewesen auf</a:t>
            </a:r>
            <a:endParaRPr lang="uk-UA" dirty="0" smtClean="0"/>
          </a:p>
          <a:p>
            <a:r>
              <a:rPr lang="de-DE" dirty="0" smtClean="0"/>
              <a:t> -e, -</a:t>
            </a:r>
            <a:r>
              <a:rPr lang="de-DE" dirty="0" err="1" smtClean="0"/>
              <a:t>ant</a:t>
            </a:r>
            <a:r>
              <a:rPr lang="de-DE" dirty="0" smtClean="0"/>
              <a:t>, -</a:t>
            </a:r>
            <a:r>
              <a:rPr lang="de-DE" dirty="0" err="1" smtClean="0"/>
              <a:t>ent</a:t>
            </a:r>
            <a:r>
              <a:rPr lang="de-DE" dirty="0" smtClean="0"/>
              <a:t>, -at, -et,</a:t>
            </a:r>
            <a:r>
              <a:rPr lang="uk-UA" dirty="0" smtClean="0"/>
              <a:t> </a:t>
            </a:r>
            <a:r>
              <a:rPr lang="de-DE" dirty="0" smtClean="0"/>
              <a:t>-</a:t>
            </a:r>
            <a:r>
              <a:rPr lang="de-DE" dirty="0" err="1" smtClean="0"/>
              <a:t>ot</a:t>
            </a:r>
            <a:r>
              <a:rPr lang="de-DE" dirty="0" smtClean="0"/>
              <a:t>, -ist, -loge, -</a:t>
            </a:r>
            <a:r>
              <a:rPr lang="de-DE" dirty="0" err="1" smtClean="0"/>
              <a:t>nom</a:t>
            </a:r>
            <a:r>
              <a:rPr lang="de-DE" dirty="0" smtClean="0"/>
              <a:t>, -</a:t>
            </a:r>
            <a:r>
              <a:rPr lang="de-DE" dirty="0" err="1" smtClean="0"/>
              <a:t>soph</a:t>
            </a:r>
            <a:r>
              <a:rPr lang="de-DE" dirty="0" smtClean="0"/>
              <a:t>, -graf, </a:t>
            </a:r>
            <a:endParaRPr lang="uk-UA" dirty="0" smtClean="0"/>
          </a:p>
          <a:p>
            <a:r>
              <a:rPr lang="de-DE" dirty="0" smtClean="0"/>
              <a:t>zum Beispiel:</a:t>
            </a:r>
          </a:p>
          <a:p>
            <a:r>
              <a:rPr lang="de-DE" dirty="0" smtClean="0"/>
              <a:t>der Hase, der Junge, der Elefant, der Dozent, der Diplomat, der Pilot,</a:t>
            </a:r>
          </a:p>
          <a:p>
            <a:r>
              <a:rPr lang="de-DE" dirty="0" smtClean="0"/>
              <a:t>der Polizist, der Philologe, der Astronom, der Fotograf.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При відмінюванні у всіх відмінках крім називного вони отримують закінчення </a:t>
            </a:r>
            <a:r>
              <a:rPr lang="en-US" dirty="0" smtClean="0"/>
              <a:t>EN</a:t>
            </a:r>
          </a:p>
          <a:p>
            <a:r>
              <a:rPr lang="en-US" dirty="0" smtClean="0"/>
              <a:t>Nom.  </a:t>
            </a:r>
            <a:r>
              <a:rPr lang="en-US" dirty="0" err="1" smtClean="0"/>
              <a:t>der</a:t>
            </a:r>
            <a:r>
              <a:rPr lang="en-US" dirty="0" smtClean="0"/>
              <a:t>/</a:t>
            </a:r>
            <a:r>
              <a:rPr lang="en-US" dirty="0" err="1" smtClean="0"/>
              <a:t>ein</a:t>
            </a:r>
            <a:r>
              <a:rPr lang="en-US" dirty="0" smtClean="0"/>
              <a:t> Lowe</a:t>
            </a:r>
          </a:p>
          <a:p>
            <a:r>
              <a:rPr lang="en-US" dirty="0" smtClean="0"/>
              <a:t>Gen.   des/</a:t>
            </a:r>
            <a:r>
              <a:rPr lang="en-US" dirty="0" err="1" smtClean="0"/>
              <a:t>eines</a:t>
            </a:r>
            <a:r>
              <a:rPr lang="en-US" dirty="0" smtClean="0"/>
              <a:t> Lowe</a:t>
            </a:r>
            <a:r>
              <a:rPr lang="en-US" dirty="0" smtClean="0">
                <a:solidFill>
                  <a:srgbClr val="FF0000"/>
                </a:solidFill>
              </a:rPr>
              <a:t>-n</a:t>
            </a:r>
          </a:p>
          <a:p>
            <a:r>
              <a:rPr lang="en-US" dirty="0" smtClean="0"/>
              <a:t>Dat.    </a:t>
            </a:r>
            <a:r>
              <a:rPr lang="en-US" dirty="0" err="1" smtClean="0"/>
              <a:t>dem</a:t>
            </a:r>
            <a:r>
              <a:rPr lang="en-US" dirty="0" smtClean="0"/>
              <a:t>/</a:t>
            </a:r>
            <a:r>
              <a:rPr lang="en-US" dirty="0" err="1" smtClean="0"/>
              <a:t>einem</a:t>
            </a:r>
            <a:r>
              <a:rPr lang="en-US" dirty="0" smtClean="0"/>
              <a:t> Lowe</a:t>
            </a:r>
            <a:r>
              <a:rPr lang="en-US" dirty="0" smtClean="0">
                <a:solidFill>
                  <a:srgbClr val="FF0000"/>
                </a:solidFill>
              </a:rPr>
              <a:t>-n</a:t>
            </a:r>
          </a:p>
          <a:p>
            <a:r>
              <a:rPr lang="en-US" dirty="0" err="1" smtClean="0"/>
              <a:t>Akk</a:t>
            </a:r>
            <a:r>
              <a:rPr lang="en-US" dirty="0" smtClean="0"/>
              <a:t>.   den/</a:t>
            </a:r>
            <a:r>
              <a:rPr lang="en-US" dirty="0" err="1" smtClean="0"/>
              <a:t>einen</a:t>
            </a:r>
            <a:r>
              <a:rPr lang="en-US" dirty="0" smtClean="0"/>
              <a:t> Lowe</a:t>
            </a:r>
            <a:r>
              <a:rPr lang="en-US" dirty="0" smtClean="0">
                <a:solidFill>
                  <a:srgbClr val="FF0000"/>
                </a:solidFill>
              </a:rPr>
              <a:t>-n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Nom. </a:t>
            </a:r>
            <a:r>
              <a:rPr lang="en-US" dirty="0" err="1" smtClean="0"/>
              <a:t>der</a:t>
            </a:r>
            <a:r>
              <a:rPr lang="en-US" dirty="0" smtClean="0"/>
              <a:t>/</a:t>
            </a:r>
            <a:r>
              <a:rPr lang="en-US" dirty="0" err="1" smtClean="0"/>
              <a:t>ein</a:t>
            </a:r>
            <a:r>
              <a:rPr lang="en-US" dirty="0" smtClean="0"/>
              <a:t> Bar</a:t>
            </a:r>
          </a:p>
          <a:p>
            <a:endParaRPr lang="en-US" dirty="0" smtClean="0"/>
          </a:p>
          <a:p>
            <a:r>
              <a:rPr lang="en-US" dirty="0" smtClean="0"/>
              <a:t>Gen. des/</a:t>
            </a:r>
            <a:r>
              <a:rPr lang="en-US" dirty="0" err="1" smtClean="0"/>
              <a:t>eines</a:t>
            </a:r>
            <a:r>
              <a:rPr lang="en-US" dirty="0" smtClean="0"/>
              <a:t> Bar-</a:t>
            </a:r>
            <a:r>
              <a:rPr lang="en-US" dirty="0" smtClean="0">
                <a:solidFill>
                  <a:srgbClr val="FF0000"/>
                </a:solidFill>
              </a:rPr>
              <a:t>en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Dat. </a:t>
            </a:r>
            <a:r>
              <a:rPr lang="en-US" dirty="0" err="1" smtClean="0"/>
              <a:t>dem</a:t>
            </a:r>
            <a:r>
              <a:rPr lang="en-US" dirty="0" smtClean="0"/>
              <a:t>/</a:t>
            </a:r>
            <a:r>
              <a:rPr lang="en-US" dirty="0" err="1" smtClean="0"/>
              <a:t>einem</a:t>
            </a:r>
            <a:r>
              <a:rPr lang="en-US" dirty="0" smtClean="0"/>
              <a:t> Bar-</a:t>
            </a:r>
            <a:r>
              <a:rPr lang="en-US" dirty="0" smtClean="0">
                <a:solidFill>
                  <a:srgbClr val="FF0000"/>
                </a:solidFill>
              </a:rPr>
              <a:t>en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Akk</a:t>
            </a:r>
            <a:r>
              <a:rPr lang="en-US" dirty="0" smtClean="0"/>
              <a:t>. den/</a:t>
            </a:r>
            <a:r>
              <a:rPr lang="en-US" dirty="0" err="1" smtClean="0"/>
              <a:t>einen</a:t>
            </a:r>
            <a:r>
              <a:rPr lang="en-US" dirty="0" smtClean="0"/>
              <a:t> Bar-</a:t>
            </a:r>
            <a:r>
              <a:rPr lang="en-US" dirty="0" smtClean="0">
                <a:solidFill>
                  <a:srgbClr val="FF0000"/>
                </a:solidFill>
              </a:rPr>
              <a:t>en</a:t>
            </a:r>
            <a:endParaRPr lang="uk-UA" dirty="0" smtClean="0">
              <a:solidFill>
                <a:srgbClr val="FF0000"/>
              </a:solidFill>
            </a:endParaRPr>
          </a:p>
          <a:p>
            <a:endParaRPr lang="uk-UA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1254" y="1527175"/>
            <a:ext cx="578498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uk-UA" dirty="0" smtClean="0"/>
              <a:t>1. </a:t>
            </a:r>
            <a:r>
              <a:rPr lang="uk-UA" dirty="0" smtClean="0"/>
              <a:t>Урок 44 с. 107 - вивчити </a:t>
            </a:r>
            <a:r>
              <a:rPr lang="uk-UA" dirty="0" smtClean="0"/>
              <a:t>нові слова.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2. Написати загадку про тварину (описати тварину)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3. Виконати </a:t>
            </a:r>
            <a:r>
              <a:rPr lang="uk-UA" dirty="0" err="1" smtClean="0"/>
              <a:t>впр</a:t>
            </a:r>
            <a:r>
              <a:rPr lang="uk-UA" dirty="0" smtClean="0"/>
              <a:t>. 6 ст.109.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4. Виписати та вивчити </a:t>
            </a:r>
            <a:r>
              <a:rPr lang="uk-UA" smtClean="0"/>
              <a:t>граматичний матеріал!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1393" y="1917700"/>
            <a:ext cx="7539445" cy="401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Beispiellösung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Tier A: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Tierart</a:t>
            </a:r>
            <a:r>
              <a:rPr lang="en-US" dirty="0" smtClean="0"/>
              <a:t>: </a:t>
            </a:r>
            <a:r>
              <a:rPr lang="uk-UA" dirty="0" smtClean="0"/>
              <a:t>    </a:t>
            </a:r>
            <a:r>
              <a:rPr lang="en-US" dirty="0" err="1" smtClean="0"/>
              <a:t>Meerschweinchen</a:t>
            </a:r>
            <a:endParaRPr lang="en-US" dirty="0" smtClean="0"/>
          </a:p>
          <a:p>
            <a:r>
              <a:rPr lang="en-US" dirty="0" smtClean="0"/>
              <a:t>– Name: </a:t>
            </a:r>
            <a:r>
              <a:rPr lang="uk-UA" dirty="0" smtClean="0"/>
              <a:t>      </a:t>
            </a:r>
            <a:r>
              <a:rPr lang="en-US" dirty="0" err="1" smtClean="0"/>
              <a:t>Bluna</a:t>
            </a:r>
            <a:endParaRPr lang="en-US" dirty="0" smtClean="0"/>
          </a:p>
          <a:p>
            <a:r>
              <a:rPr lang="en-US" dirty="0" smtClean="0"/>
              <a:t>– Alter:</a:t>
            </a:r>
            <a:r>
              <a:rPr lang="uk-UA" dirty="0" smtClean="0"/>
              <a:t>        </a:t>
            </a:r>
            <a:r>
              <a:rPr lang="en-US" dirty="0" smtClean="0"/>
              <a:t> 4 </a:t>
            </a:r>
            <a:r>
              <a:rPr lang="en-US" dirty="0" err="1" smtClean="0"/>
              <a:t>Jahre</a:t>
            </a: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 err="1" smtClean="0"/>
              <a:t>Größe</a:t>
            </a:r>
            <a:r>
              <a:rPr lang="en-US" dirty="0" smtClean="0"/>
              <a:t>: </a:t>
            </a:r>
            <a:r>
              <a:rPr lang="uk-UA" dirty="0" smtClean="0"/>
              <a:t>      </a:t>
            </a:r>
            <a:r>
              <a:rPr lang="en-US" dirty="0" err="1" smtClean="0"/>
              <a:t>etwa</a:t>
            </a:r>
            <a:r>
              <a:rPr lang="en-US" dirty="0" smtClean="0"/>
              <a:t> 25 cm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Gewicht</a:t>
            </a:r>
            <a:r>
              <a:rPr lang="en-US" dirty="0" smtClean="0"/>
              <a:t>:</a:t>
            </a:r>
            <a:r>
              <a:rPr lang="uk-UA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ungefähr</a:t>
            </a:r>
            <a:r>
              <a:rPr lang="en-US" dirty="0" smtClean="0"/>
              <a:t> 1 kg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Farbe</a:t>
            </a:r>
            <a:r>
              <a:rPr lang="en-US" dirty="0" smtClean="0"/>
              <a:t>: </a:t>
            </a:r>
            <a:r>
              <a:rPr lang="uk-UA" dirty="0" smtClean="0"/>
              <a:t>      </a:t>
            </a:r>
            <a:r>
              <a:rPr lang="en-US" dirty="0" err="1" smtClean="0"/>
              <a:t>weiß-braun-schwarz</a:t>
            </a:r>
            <a:r>
              <a:rPr lang="en-US" dirty="0" smtClean="0"/>
              <a:t> </a:t>
            </a:r>
            <a:r>
              <a:rPr lang="en-US" dirty="0" err="1" smtClean="0"/>
              <a:t>gestreiftes</a:t>
            </a:r>
            <a:r>
              <a:rPr lang="en-US" dirty="0" smtClean="0"/>
              <a:t> Fell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Kopfform</a:t>
            </a:r>
            <a:r>
              <a:rPr lang="en-US" dirty="0" smtClean="0"/>
              <a:t>: </a:t>
            </a:r>
            <a:r>
              <a:rPr lang="en-US" dirty="0" err="1" smtClean="0"/>
              <a:t>großer</a:t>
            </a:r>
            <a:r>
              <a:rPr lang="en-US" dirty="0" smtClean="0"/>
              <a:t>, </a:t>
            </a:r>
            <a:r>
              <a:rPr lang="en-US" dirty="0" err="1" smtClean="0"/>
              <a:t>rundlicher</a:t>
            </a:r>
            <a:r>
              <a:rPr lang="en-US" dirty="0" smtClean="0"/>
              <a:t> Kopf</a:t>
            </a:r>
          </a:p>
          <a:p>
            <a:r>
              <a:rPr lang="de-DE" dirty="0" smtClean="0"/>
              <a:t>– Körperform: breiter kurzer Körper, kurze Beine, Schwanz zurückgebildet</a:t>
            </a:r>
          </a:p>
          <a:p>
            <a:r>
              <a:rPr lang="de-DE" dirty="0" smtClean="0"/>
              <a:t>– einzelne Merkmale: </a:t>
            </a:r>
            <a:endParaRPr lang="uk-UA" dirty="0" smtClean="0"/>
          </a:p>
          <a:p>
            <a:r>
              <a:rPr lang="de-DE" dirty="0" smtClean="0"/>
              <a:t>Fell ist etwas länger und sehr weich, kurze Ohren, kleine schwarze</a:t>
            </a:r>
            <a:r>
              <a:rPr lang="uk-UA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de-DE" dirty="0" smtClean="0"/>
              <a:t>– besondere Kennzeichen:</a:t>
            </a:r>
            <a:endParaRPr lang="uk-UA" dirty="0" smtClean="0"/>
          </a:p>
          <a:p>
            <a:pPr>
              <a:buNone/>
            </a:pPr>
            <a:r>
              <a:rPr lang="de-DE" dirty="0" smtClean="0"/>
              <a:t> weißer, um den ganzen mittleren Körper verlaufender Streifen</a:t>
            </a:r>
          </a:p>
          <a:p>
            <a:r>
              <a:rPr lang="de-DE" dirty="0" smtClean="0"/>
              <a:t>– auffällige Verhaltensweisen: schläft und döst oft</a:t>
            </a:r>
            <a:r>
              <a:rPr lang="uk-UA" dirty="0" smtClean="0"/>
              <a:t>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7383" y="1527175"/>
            <a:ext cx="811272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5219" y="1584325"/>
            <a:ext cx="68770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00150"/>
            <a:ext cx="30480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Beispiellösung</a:t>
            </a:r>
            <a:r>
              <a:rPr lang="en-US" dirty="0" smtClean="0"/>
              <a:t>:</a:t>
            </a:r>
          </a:p>
          <a:p>
            <a:r>
              <a:rPr lang="de-DE" dirty="0" smtClean="0"/>
              <a:t>1. Tierart/Name: Sibirischer </a:t>
            </a:r>
            <a:r>
              <a:rPr lang="de-DE" dirty="0" err="1" smtClean="0"/>
              <a:t>Husky</a:t>
            </a:r>
            <a:r>
              <a:rPr lang="de-DE" dirty="0" smtClean="0"/>
              <a:t>, hört auf den Namen </a:t>
            </a:r>
            <a:r>
              <a:rPr lang="de-DE" dirty="0" err="1" smtClean="0"/>
              <a:t>Lanok</a:t>
            </a:r>
            <a:endParaRPr lang="de-DE" dirty="0" smtClean="0"/>
          </a:p>
          <a:p>
            <a:r>
              <a:rPr lang="en-US" dirty="0" smtClean="0"/>
              <a:t>2. Alter: 8 </a:t>
            </a:r>
            <a:r>
              <a:rPr lang="en-US" dirty="0" err="1" smtClean="0"/>
              <a:t>Jahre</a:t>
            </a:r>
            <a:endParaRPr lang="en-US" dirty="0" smtClean="0"/>
          </a:p>
          <a:p>
            <a:r>
              <a:rPr lang="de-DE" dirty="0" smtClean="0"/>
              <a:t>3. Größe: ca. 55 cm hoch</a:t>
            </a:r>
          </a:p>
          <a:p>
            <a:r>
              <a:rPr lang="de-DE" dirty="0" smtClean="0"/>
              <a:t>4. Farbe: dichtes cremefarbenes Unterbauchfell, an Schulter, Flanke und Hinterbeinen</a:t>
            </a:r>
          </a:p>
          <a:p>
            <a:r>
              <a:rPr lang="de-DE" dirty="0" smtClean="0"/>
              <a:t>dunkelgrau, zum Rücken und zur Mähne hin schwarz</a:t>
            </a:r>
          </a:p>
          <a:p>
            <a:r>
              <a:rPr lang="de-DE" dirty="0" smtClean="0"/>
              <a:t>5. Gewicht: ca. 25 kg</a:t>
            </a:r>
          </a:p>
          <a:p>
            <a:r>
              <a:rPr lang="de-DE" dirty="0" smtClean="0"/>
              <a:t>6. Kopfform: Der Kopf ist zur Nase hin schmaler geformt; mandelförmige Augen haben einen</a:t>
            </a:r>
          </a:p>
          <a:p>
            <a:r>
              <a:rPr lang="de-DE" dirty="0" smtClean="0"/>
              <a:t>interessierten, freundlichen Blick; mittelgroße, aufrecht stehende Ohren sind dreieckig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Körperform</a:t>
            </a:r>
            <a:r>
              <a:rPr lang="en-US" dirty="0" smtClean="0"/>
              <a:t>: </a:t>
            </a:r>
            <a:r>
              <a:rPr lang="en-US" dirty="0" err="1" smtClean="0"/>
              <a:t>gedrungen</a:t>
            </a:r>
            <a:r>
              <a:rPr lang="en-US" dirty="0" smtClean="0"/>
              <a:t>, </a:t>
            </a:r>
            <a:r>
              <a:rPr lang="en-US" dirty="0" err="1" smtClean="0"/>
              <a:t>muskulös</a:t>
            </a:r>
            <a:endParaRPr lang="en-US" dirty="0" smtClean="0"/>
          </a:p>
          <a:p>
            <a:r>
              <a:rPr lang="de-DE" dirty="0" smtClean="0"/>
              <a:t>8. Einzelne Merkmale: buschiger Schwanz</a:t>
            </a:r>
          </a:p>
          <a:p>
            <a:r>
              <a:rPr lang="de-DE" dirty="0" smtClean="0"/>
              <a:t>9. Besondere Kennzeichen: ein cremeweißer Kopf mit schwarzer Blesse</a:t>
            </a:r>
          </a:p>
          <a:p>
            <a:r>
              <a:rPr lang="de-DE" dirty="0" smtClean="0"/>
              <a:t>10. Auffällige Verhaltensweisen: freundlich, sanft und aufgeschlossen; Hund „heult” statt zu</a:t>
            </a:r>
            <a:r>
              <a:rPr lang="uk-UA" dirty="0" smtClean="0"/>
              <a:t> </a:t>
            </a:r>
            <a:r>
              <a:rPr lang="en-US" dirty="0" err="1" smtClean="0"/>
              <a:t>bellen</a:t>
            </a:r>
            <a:r>
              <a:rPr lang="en-US" dirty="0" smtClean="0"/>
              <a:t>, </a:t>
            </a:r>
            <a:r>
              <a:rPr lang="en-US" dirty="0" err="1" smtClean="0"/>
              <a:t>enormer</a:t>
            </a:r>
            <a:r>
              <a:rPr lang="en-US" dirty="0" smtClean="0"/>
              <a:t> </a:t>
            </a:r>
            <a:r>
              <a:rPr lang="en-US" dirty="0" err="1" smtClean="0"/>
              <a:t>Bewegungsdrang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6707" y="1285860"/>
            <a:ext cx="4604381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2" name="Picture 4" descr="Картинки по запросу &quot;Tiere aus Deutsch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</a:t>
            </a:r>
            <a:r>
              <a:rPr lang="uk-UA" dirty="0" err="1" smtClean="0"/>
              <a:t>ie</a:t>
            </a:r>
            <a:r>
              <a:rPr lang="uk-UA" dirty="0" smtClean="0"/>
              <a:t> </a:t>
            </a:r>
            <a:r>
              <a:rPr lang="uk-UA" dirty="0" err="1" smtClean="0"/>
              <a:t>Geschwindigkeit</a:t>
            </a:r>
            <a:r>
              <a:rPr lang="uk-UA" dirty="0"/>
              <a:t>, - швидкість</a:t>
            </a:r>
          </a:p>
          <a:p>
            <a:r>
              <a:rPr lang="en-US" dirty="0" smtClean="0"/>
              <a:t>D</a:t>
            </a:r>
            <a:r>
              <a:rPr lang="uk-UA" dirty="0" err="1" smtClean="0"/>
              <a:t>as</a:t>
            </a:r>
            <a:r>
              <a:rPr lang="en-US" dirty="0" smtClean="0"/>
              <a:t> </a:t>
            </a:r>
            <a:r>
              <a:rPr lang="uk-UA" dirty="0" err="1" smtClean="0"/>
              <a:t>Grünzeug</a:t>
            </a:r>
            <a:r>
              <a:rPr lang="uk-UA" dirty="0"/>
              <a:t>, - зелень</a:t>
            </a:r>
          </a:p>
          <a:p>
            <a:r>
              <a:rPr lang="en-US" dirty="0" smtClean="0"/>
              <a:t>D</a:t>
            </a:r>
            <a:r>
              <a:rPr lang="uk-UA" dirty="0" err="1" smtClean="0"/>
              <a:t>as</a:t>
            </a:r>
            <a:r>
              <a:rPr lang="en-US" dirty="0" smtClean="0"/>
              <a:t> </a:t>
            </a:r>
            <a:r>
              <a:rPr lang="uk-UA" dirty="0" err="1" smtClean="0"/>
              <a:t>Sӓugetier</a:t>
            </a:r>
            <a:r>
              <a:rPr lang="uk-UA" dirty="0" smtClean="0"/>
              <a:t> </a:t>
            </a:r>
            <a:r>
              <a:rPr lang="uk-UA" dirty="0"/>
              <a:t>(-e), - ссавець</a:t>
            </a:r>
          </a:p>
          <a:p>
            <a:r>
              <a:rPr lang="uk-UA" dirty="0" err="1"/>
              <a:t>fangen</a:t>
            </a:r>
            <a:r>
              <a:rPr lang="uk-UA" dirty="0"/>
              <a:t> (</a:t>
            </a:r>
            <a:r>
              <a:rPr lang="uk-UA" dirty="0" err="1"/>
              <a:t>fing</a:t>
            </a:r>
            <a:r>
              <a:rPr lang="uk-UA" dirty="0"/>
              <a:t>, </a:t>
            </a:r>
            <a:r>
              <a:rPr lang="uk-UA" dirty="0" err="1"/>
              <a:t>hatgefangen</a:t>
            </a:r>
            <a:r>
              <a:rPr lang="uk-UA" dirty="0"/>
              <a:t>), - ловити</a:t>
            </a:r>
          </a:p>
          <a:p>
            <a:r>
              <a:rPr lang="uk-UA" dirty="0" err="1"/>
              <a:t>fressen</a:t>
            </a:r>
            <a:r>
              <a:rPr lang="uk-UA" dirty="0"/>
              <a:t> (</a:t>
            </a:r>
            <a:r>
              <a:rPr lang="uk-UA" dirty="0" err="1"/>
              <a:t>fraβ</a:t>
            </a:r>
            <a:r>
              <a:rPr lang="uk-UA" dirty="0"/>
              <a:t>, </a:t>
            </a:r>
            <a:r>
              <a:rPr lang="uk-UA" dirty="0" err="1"/>
              <a:t>hatgefressen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їсти про тварин</a:t>
            </a:r>
            <a:endParaRPr lang="uk-UA" dirty="0"/>
          </a:p>
          <a:p>
            <a:r>
              <a:rPr lang="uk-UA" dirty="0" err="1" smtClean="0"/>
              <a:t>Landsӓugetier</a:t>
            </a:r>
            <a:r>
              <a:rPr lang="en-US" dirty="0" smtClean="0"/>
              <a:t> </a:t>
            </a:r>
            <a:r>
              <a:rPr lang="uk-UA" dirty="0" smtClean="0"/>
              <a:t>- наземний </a:t>
            </a:r>
            <a:r>
              <a:rPr lang="uk-UA" dirty="0"/>
              <a:t>ссавець</a:t>
            </a:r>
            <a:r>
              <a:rPr lang="uk-UA" dirty="0" smtClean="0"/>
              <a:t>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uk-UA" dirty="0" err="1" smtClean="0"/>
              <a:t>er</a:t>
            </a:r>
            <a:r>
              <a:rPr lang="en-US" dirty="0" smtClean="0"/>
              <a:t> </a:t>
            </a:r>
            <a:r>
              <a:rPr lang="uk-UA" dirty="0" err="1" smtClean="0"/>
              <a:t>Maulwurf</a:t>
            </a:r>
            <a:r>
              <a:rPr lang="uk-UA" dirty="0" smtClean="0"/>
              <a:t> </a:t>
            </a:r>
            <a:r>
              <a:rPr lang="uk-UA" dirty="0"/>
              <a:t>- моль</a:t>
            </a:r>
          </a:p>
          <a:p>
            <a:r>
              <a:rPr lang="en-US" dirty="0" err="1"/>
              <a:t>wegschaufeln</a:t>
            </a:r>
            <a:r>
              <a:rPr lang="uk-UA" dirty="0"/>
              <a:t> – перелопачувати</a:t>
            </a:r>
          </a:p>
          <a:p>
            <a:r>
              <a:rPr lang="en-US" dirty="0" smtClean="0"/>
              <a:t>D</a:t>
            </a:r>
            <a:r>
              <a:rPr lang="uk-UA" dirty="0" err="1" smtClean="0"/>
              <a:t>er</a:t>
            </a:r>
            <a:r>
              <a:rPr lang="en-US" dirty="0" smtClean="0"/>
              <a:t> </a:t>
            </a:r>
            <a:r>
              <a:rPr lang="uk-UA" dirty="0" err="1" smtClean="0"/>
              <a:t>Schwanz</a:t>
            </a:r>
            <a:r>
              <a:rPr lang="uk-UA" dirty="0" smtClean="0"/>
              <a:t> </a:t>
            </a:r>
            <a:r>
              <a:rPr lang="uk-UA" dirty="0"/>
              <a:t>– хвіст</a:t>
            </a:r>
          </a:p>
          <a:p>
            <a:r>
              <a:rPr lang="en-US" dirty="0" smtClean="0"/>
              <a:t>D</a:t>
            </a:r>
            <a:r>
              <a:rPr lang="uk-UA" dirty="0" err="1" smtClean="0"/>
              <a:t>ie</a:t>
            </a:r>
            <a:r>
              <a:rPr lang="en-US" dirty="0" smtClean="0"/>
              <a:t> </a:t>
            </a:r>
            <a:r>
              <a:rPr lang="uk-UA" dirty="0" err="1" smtClean="0"/>
              <a:t>Tatze</a:t>
            </a:r>
            <a:r>
              <a:rPr lang="uk-UA" dirty="0" smtClean="0"/>
              <a:t> </a:t>
            </a:r>
            <a:r>
              <a:rPr lang="uk-UA" dirty="0"/>
              <a:t>– лапа</a:t>
            </a:r>
          </a:p>
          <a:p>
            <a:r>
              <a:rPr lang="en-US" dirty="0" smtClean="0"/>
              <a:t>D</a:t>
            </a:r>
            <a:r>
              <a:rPr lang="uk-UA" dirty="0" err="1" smtClean="0"/>
              <a:t>er</a:t>
            </a:r>
            <a:r>
              <a:rPr lang="en-US" dirty="0" smtClean="0"/>
              <a:t> </a:t>
            </a:r>
            <a:r>
              <a:rPr lang="uk-UA" dirty="0" smtClean="0"/>
              <a:t>R</a:t>
            </a:r>
            <a:r>
              <a:rPr lang="en-US" dirty="0" smtClean="0">
                <a:latin typeface="Times New Roman"/>
                <a:cs typeface="Times New Roman"/>
              </a:rPr>
              <a:t>ü</a:t>
            </a:r>
            <a:r>
              <a:rPr lang="uk-UA" dirty="0" err="1" smtClean="0"/>
              <a:t>ssel</a:t>
            </a:r>
            <a:r>
              <a:rPr lang="uk-UA" dirty="0" err="1"/>
              <a:t>–</a:t>
            </a:r>
            <a:r>
              <a:rPr lang="uk-UA" dirty="0"/>
              <a:t> хобот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Wer hat einen Schwanz</a:t>
            </a:r>
            <a:r>
              <a:rPr lang="uk-UA" dirty="0" smtClean="0"/>
              <a:t>?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Tatzen</a:t>
            </a:r>
            <a:r>
              <a:rPr lang="en-US" dirty="0" smtClean="0"/>
              <a:t> </a:t>
            </a:r>
            <a:r>
              <a:rPr lang="uk-UA" dirty="0" smtClean="0"/>
              <a:t>(лапки)?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Shnauze</a:t>
            </a:r>
            <a:r>
              <a:rPr lang="uk-UA" dirty="0" smtClean="0"/>
              <a:t> (мордочка)?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Fl</a:t>
            </a:r>
            <a:r>
              <a:rPr lang="en-US" dirty="0" err="1" smtClean="0">
                <a:latin typeface="Times New Roman"/>
                <a:cs typeface="Times New Roman"/>
              </a:rPr>
              <a:t>ügel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(крила)?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107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658" y="2070641"/>
            <a:ext cx="7418927" cy="300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107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136339"/>
            <a:ext cx="6572296" cy="369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1) Welches Tier lauft am schnellsten?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2) Welches Landsaugetier hat den gro.ten Appetit?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3) Welches Tier fangt die meisten Mause?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4) Welcher Vogel kann am </a:t>
            </a:r>
            <a:r>
              <a:rPr lang="de-DE" sz="2000" dirty="0" smtClean="0">
                <a:latin typeface="Constantia" pitchFamily="18" charset="0"/>
              </a:rPr>
              <a:t>l</a:t>
            </a:r>
            <a:r>
              <a:rPr lang="uk-UA" sz="2000" dirty="0" smtClean="0">
                <a:latin typeface="Constantia" pitchFamily="18" charset="0"/>
                <a:cs typeface="Times New Roman"/>
              </a:rPr>
              <a:t>ӓ</a:t>
            </a:r>
            <a:r>
              <a:rPr lang="de-DE" sz="2000" dirty="0" err="1" smtClean="0">
                <a:latin typeface="Constantia" pitchFamily="18" charset="0"/>
              </a:rPr>
              <a:t>ngsten</a:t>
            </a:r>
            <a:r>
              <a:rPr lang="de-DE" sz="2000" dirty="0" smtClean="0">
                <a:latin typeface="Constantia" pitchFamily="18" charset="0"/>
              </a:rPr>
              <a:t> </a:t>
            </a:r>
            <a:r>
              <a:rPr lang="de-DE" sz="2000" dirty="0">
                <a:latin typeface="Constantia" pitchFamily="18" charset="0"/>
              </a:rPr>
              <a:t>in der Luft bleiben?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5) Welches Tier springt am </a:t>
            </a:r>
            <a:r>
              <a:rPr lang="de-DE" sz="2000" dirty="0" smtClean="0">
                <a:latin typeface="Constantia" pitchFamily="18" charset="0"/>
              </a:rPr>
              <a:t>h</a:t>
            </a:r>
            <a:r>
              <a:rPr lang="uk-UA" sz="2000" dirty="0" smtClean="0">
                <a:latin typeface="Constantia" pitchFamily="18" charset="0"/>
                <a:cs typeface="Times New Roman"/>
              </a:rPr>
              <a:t>ӧ</a:t>
            </a:r>
            <a:r>
              <a:rPr lang="de-DE" sz="2000" dirty="0" err="1" smtClean="0">
                <a:latin typeface="Constantia" pitchFamily="18" charset="0"/>
              </a:rPr>
              <a:t>chsten</a:t>
            </a:r>
            <a:r>
              <a:rPr lang="de-DE" sz="2000" dirty="0">
                <a:latin typeface="Constantia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onstantia" pitchFamily="18" charset="0"/>
              </a:rPr>
              <a:t>6) Welches Tier kann am weitesten springen?</a:t>
            </a:r>
            <a:endParaRPr lang="uk-UA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Constantia" pitchFamily="18" charset="0"/>
              </a:rPr>
              <a:t>Rekorde</a:t>
            </a: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US" sz="3600" b="1" dirty="0" err="1" smtClean="0">
                <a:latin typeface="Constantia" pitchFamily="18" charset="0"/>
              </a:rPr>
              <a:t>der</a:t>
            </a: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US" sz="3600" b="1" dirty="0" err="1" smtClean="0">
                <a:latin typeface="Constantia" pitchFamily="18" charset="0"/>
              </a:rPr>
              <a:t>Tierwelt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Constantia" pitchFamily="18" charset="0"/>
              </a:rPr>
              <a:t>Sehr viele Menschen wissen, dass der Gepard 115 Kilometer pro Stunde laufen kann. Diese Geschwindigkeit erreicht er in drei Sekunden!</a:t>
            </a:r>
          </a:p>
          <a:p>
            <a:r>
              <a:rPr lang="de-DE" sz="2800" dirty="0" smtClean="0">
                <a:latin typeface="Constantia" pitchFamily="18" charset="0"/>
              </a:rPr>
              <a:t>Der Puma kann aus dem Stand 7 Meter hoch, und das K</a:t>
            </a:r>
            <a:r>
              <a:rPr lang="uk-UA" sz="2800" dirty="0" smtClean="0">
                <a:latin typeface="Constantia" pitchFamily="18" charset="0"/>
                <a:cs typeface="Times New Roman"/>
              </a:rPr>
              <a:t>ӓ</a:t>
            </a:r>
            <a:r>
              <a:rPr lang="de-DE" sz="2800" dirty="0" err="1" smtClean="0">
                <a:latin typeface="Constantia" pitchFamily="18" charset="0"/>
              </a:rPr>
              <a:t>nguru</a:t>
            </a:r>
            <a:r>
              <a:rPr lang="de-DE" sz="2800" dirty="0" smtClean="0">
                <a:latin typeface="Constantia" pitchFamily="18" charset="0"/>
              </a:rPr>
              <a:t> —</a:t>
            </a:r>
            <a:r>
              <a:rPr lang="en-US" sz="2800" dirty="0" smtClean="0">
                <a:latin typeface="Constantia" pitchFamily="18" charset="0"/>
              </a:rPr>
              <a:t>13,5 Meter </a:t>
            </a:r>
            <a:r>
              <a:rPr lang="en-US" sz="2800" dirty="0" err="1" smtClean="0">
                <a:latin typeface="Constantia" pitchFamily="18" charset="0"/>
              </a:rPr>
              <a:t>weit</a:t>
            </a: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sz="2800" dirty="0" err="1" smtClean="0">
                <a:latin typeface="Constantia" pitchFamily="18" charset="0"/>
              </a:rPr>
              <a:t>springen</a:t>
            </a:r>
            <a:r>
              <a:rPr lang="en-US" sz="2800" dirty="0" smtClean="0">
                <a:latin typeface="Constantia" pitchFamily="18" charset="0"/>
              </a:rPr>
              <a:t>.</a:t>
            </a:r>
          </a:p>
          <a:p>
            <a:r>
              <a:rPr lang="de-DE" sz="2800" dirty="0" smtClean="0">
                <a:latin typeface="Constantia" pitchFamily="18" charset="0"/>
              </a:rPr>
              <a:t>Der </a:t>
            </a:r>
            <a:r>
              <a:rPr lang="de-DE" sz="2800" dirty="0" err="1" smtClean="0">
                <a:latin typeface="Constantia" pitchFamily="18" charset="0"/>
              </a:rPr>
              <a:t>flei</a:t>
            </a:r>
            <a:r>
              <a:rPr lang="el-GR" sz="2800" dirty="0" smtClean="0">
                <a:latin typeface="Constantia" pitchFamily="18" charset="0"/>
                <a:cs typeface="Times New Roman"/>
              </a:rPr>
              <a:t>β</a:t>
            </a:r>
            <a:r>
              <a:rPr lang="de-DE" sz="2800" dirty="0" err="1" smtClean="0">
                <a:latin typeface="Constantia" pitchFamily="18" charset="0"/>
              </a:rPr>
              <a:t>igste</a:t>
            </a:r>
            <a:r>
              <a:rPr lang="de-DE" sz="2800" dirty="0" smtClean="0">
                <a:latin typeface="Constantia" pitchFamily="18" charset="0"/>
              </a:rPr>
              <a:t> Jager ist der Fuchs. Er fangt aber nur selten G</a:t>
            </a:r>
            <a:r>
              <a:rPr lang="uk-UA" sz="2800" dirty="0" smtClean="0">
                <a:latin typeface="Constantia" pitchFamily="18" charset="0"/>
                <a:cs typeface="Times New Roman"/>
              </a:rPr>
              <a:t>ӓ</a:t>
            </a:r>
            <a:r>
              <a:rPr lang="de-DE" sz="2800" dirty="0" err="1" smtClean="0">
                <a:latin typeface="Constantia" pitchFamily="18" charset="0"/>
              </a:rPr>
              <a:t>nse</a:t>
            </a:r>
            <a:r>
              <a:rPr lang="de-DE" sz="2800" dirty="0" smtClean="0">
                <a:latin typeface="Constantia" pitchFamily="18" charset="0"/>
              </a:rPr>
              <a:t> aus dem Hof </a:t>
            </a:r>
            <a:r>
              <a:rPr lang="de-DE" sz="2800" b="1" u="sng" dirty="0" smtClean="0">
                <a:latin typeface="Constantia" pitchFamily="18" charset="0"/>
              </a:rPr>
              <a:t>des Menschen</a:t>
            </a:r>
            <a:r>
              <a:rPr lang="de-DE" sz="2800" dirty="0" smtClean="0">
                <a:latin typeface="Constantia" pitchFamily="18" charset="0"/>
              </a:rPr>
              <a:t>, viel </a:t>
            </a:r>
            <a:r>
              <a:rPr lang="uk-UA" sz="2800" dirty="0" smtClean="0">
                <a:latin typeface="Constantia" pitchFamily="18" charset="0"/>
                <a:cs typeface="Times New Roman"/>
              </a:rPr>
              <a:t>ӧ</a:t>
            </a:r>
            <a:r>
              <a:rPr lang="de-DE" sz="2800" dirty="0" err="1" smtClean="0">
                <a:latin typeface="Constantia" pitchFamily="18" charset="0"/>
              </a:rPr>
              <a:t>fter</a:t>
            </a:r>
            <a:r>
              <a:rPr lang="de-DE" sz="2800" dirty="0" smtClean="0">
                <a:latin typeface="Constantia" pitchFamily="18" charset="0"/>
              </a:rPr>
              <a:t> fangt er Mause — bis zu 30 000 im </a:t>
            </a:r>
            <a:r>
              <a:rPr lang="en-US" sz="2800" dirty="0" err="1" smtClean="0">
                <a:latin typeface="Constantia" pitchFamily="18" charset="0"/>
              </a:rPr>
              <a:t>Jahr</a:t>
            </a:r>
            <a:r>
              <a:rPr lang="en-US" sz="2800" dirty="0" smtClean="0">
                <a:latin typeface="Constantia" pitchFamily="18" charset="0"/>
              </a:rPr>
              <a:t>.</a:t>
            </a:r>
            <a:endParaRPr lang="uk-UA" sz="28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Der beste Tunnelbauer ist der Maulwurf. Er ist nur 20 cm </a:t>
            </a:r>
            <a:r>
              <a:rPr lang="de-DE" dirty="0" err="1" smtClean="0"/>
              <a:t>gro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de-DE" dirty="0" smtClean="0"/>
              <a:t>, kann aber in nur 20 Minuten bis zu sechs Kilo Erde wegschaufeln. Er baut so 500 Meter lange </a:t>
            </a:r>
            <a:r>
              <a:rPr lang="de-DE" dirty="0" err="1" smtClean="0"/>
              <a:t>Gangesysteme</a:t>
            </a:r>
            <a:r>
              <a:rPr lang="de-DE" dirty="0" smtClean="0"/>
              <a:t> und viele H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gel.</a:t>
            </a:r>
          </a:p>
          <a:p>
            <a:r>
              <a:rPr lang="de-DE" dirty="0" smtClean="0"/>
              <a:t>Der Schlaf </a:t>
            </a:r>
            <a:r>
              <a:rPr lang="de-DE" b="1" u="sng" dirty="0" smtClean="0"/>
              <a:t>des L</a:t>
            </a:r>
            <a:r>
              <a:rPr lang="uk-UA" b="1" u="sng" dirty="0" smtClean="0">
                <a:latin typeface="Times New Roman"/>
                <a:cs typeface="Times New Roman"/>
              </a:rPr>
              <a:t>ӧ</a:t>
            </a:r>
            <a:r>
              <a:rPr lang="de-DE" b="1" u="sng" dirty="0" smtClean="0"/>
              <a:t>wen </a:t>
            </a:r>
            <a:r>
              <a:rPr lang="de-DE" dirty="0" smtClean="0"/>
              <a:t>kann 12 Stunden dauern.</a:t>
            </a:r>
          </a:p>
          <a:p>
            <a:r>
              <a:rPr lang="de-DE" dirty="0" smtClean="0"/>
              <a:t>Der Albatros kann 250 Stunden lang in der Luft bleiben, das ist langer als</a:t>
            </a:r>
          </a:p>
          <a:p>
            <a:r>
              <a:rPr lang="de-DE" dirty="0" smtClean="0"/>
              <a:t>jeder andere Vogel oder jedes Flugzeug.</a:t>
            </a:r>
          </a:p>
          <a:p>
            <a:r>
              <a:rPr lang="de-DE" dirty="0" smtClean="0"/>
              <a:t>Unter den Landsaugetieren ist der Appetit </a:t>
            </a:r>
            <a:r>
              <a:rPr lang="de-DE" b="1" u="sng" dirty="0" smtClean="0"/>
              <a:t>des Elefanten </a:t>
            </a:r>
            <a:r>
              <a:rPr lang="de-DE" dirty="0" smtClean="0"/>
              <a:t>am </a:t>
            </a:r>
            <a:r>
              <a:rPr lang="de-DE" dirty="0" err="1" smtClean="0"/>
              <a:t>gr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de-DE" dirty="0" err="1" smtClean="0"/>
              <a:t>ten</a:t>
            </a:r>
            <a:r>
              <a:rPr lang="de-DE" dirty="0" smtClean="0"/>
              <a:t>: Am</a:t>
            </a:r>
          </a:p>
          <a:p>
            <a:r>
              <a:rPr lang="de-DE" dirty="0" smtClean="0"/>
              <a:t>Tag frisst er bis zu 470 kg Gr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nzeug.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795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Unsere Tiere</vt:lpstr>
      <vt:lpstr>Wie ist das Wetter heute?</vt:lpstr>
      <vt:lpstr>Слайд 3</vt:lpstr>
      <vt:lpstr>Vokabeln</vt:lpstr>
      <vt:lpstr>Fragen</vt:lpstr>
      <vt:lpstr>Buch  Seite 107 Ǜbung 2</vt:lpstr>
      <vt:lpstr>Buch  Seite 107 Ǜbung 4</vt:lpstr>
      <vt:lpstr>Rekorde der Tierwelt</vt:lpstr>
      <vt:lpstr>Слайд 9</vt:lpstr>
      <vt:lpstr>Відмінювання іменників слабка відміна </vt:lpstr>
      <vt:lpstr>Слайд 11</vt:lpstr>
      <vt:lpstr>Слайд 12</vt:lpstr>
      <vt:lpstr>Слайд 13</vt:lpstr>
      <vt:lpstr>Слайд 14</vt:lpstr>
      <vt:lpstr>Hausaufgabe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5</cp:revision>
  <dcterms:created xsi:type="dcterms:W3CDTF">2020-03-23T19:16:12Z</dcterms:created>
  <dcterms:modified xsi:type="dcterms:W3CDTF">2020-03-24T10:52:57Z</dcterms:modified>
</cp:coreProperties>
</file>