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7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EB58"/>
    <a:srgbClr val="73D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409E88-2139-43DA-99F0-A2D9A3EE9F3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36004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</a:t>
            </a:r>
            <a:r>
              <a:rPr lang="ru-RU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Плавлення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і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кристалізація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твердих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тіл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 </a:t>
            </a:r>
            <a:r>
              <a:rPr lang="ru-RU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Питома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теплота </a:t>
            </a:r>
            <a:r>
              <a:rPr lang="ru-RU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плавлення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»</a:t>
            </a:r>
            <a:endParaRPr lang="ru-RU" sz="4800" dirty="0"/>
          </a:p>
        </p:txBody>
      </p:sp>
      <p:pic>
        <p:nvPicPr>
          <p:cNvPr id="1026" name="Picture 2" descr="http://900igr.net/datas/fizika/Plavlenie-tvjordykh-tel/0022-022-Sabitova-Fajruza-Rifovna-prepodavatel-fiziki-GAOU-SPO-Sarmanovskij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"/>
          <a:stretch/>
        </p:blipFill>
        <p:spPr bwMode="auto">
          <a:xfrm>
            <a:off x="611560" y="3861048"/>
            <a:ext cx="3672408" cy="25768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3456012" cy="26042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benzoteh.com.ua/wp-content/plugins/ajax-post-carousel/owl-cartoon-pictures-i1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1756424" cy="16750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679772"/>
      </p:ext>
    </p:extLst>
  </p:cSld>
  <p:clrMapOvr>
    <a:masterClrMapping/>
  </p:clrMapOvr>
  <p:transition spd="med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9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27363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Задача2.</a:t>
            </a:r>
            <a:endParaRPr lang="uk-UA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	</a:t>
            </a: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dirty="0" err="1" smtClean="0">
                <a:solidFill>
                  <a:srgbClr val="002060"/>
                </a:solidFill>
              </a:rPr>
              <a:t>Скільки</a:t>
            </a:r>
            <a:r>
              <a:rPr lang="ru-RU" dirty="0" smtClean="0">
                <a:solidFill>
                  <a:srgbClr val="002060"/>
                </a:solidFill>
              </a:rPr>
              <a:t> сухих дров </a:t>
            </a:r>
            <a:r>
              <a:rPr lang="ru-RU" dirty="0" err="1" smtClean="0">
                <a:solidFill>
                  <a:srgbClr val="002060"/>
                </a:solidFill>
              </a:rPr>
              <a:t>довелося</a:t>
            </a:r>
            <a:r>
              <a:rPr lang="ru-RU" dirty="0" smtClean="0">
                <a:solidFill>
                  <a:srgbClr val="002060"/>
                </a:solidFill>
              </a:rPr>
              <a:t> б </a:t>
            </a:r>
            <a:r>
              <a:rPr lang="ru-RU" dirty="0" err="1" smtClean="0">
                <a:solidFill>
                  <a:srgbClr val="002060"/>
                </a:solidFill>
              </a:rPr>
              <a:t>спалити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щоб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розплавити</a:t>
            </a:r>
            <a:r>
              <a:rPr lang="ru-RU" dirty="0" smtClean="0">
                <a:solidFill>
                  <a:srgbClr val="002060"/>
                </a:solidFill>
              </a:rPr>
              <a:t> 500 кг </a:t>
            </a:r>
            <a:r>
              <a:rPr lang="ru-RU" dirty="0" err="1" smtClean="0">
                <a:solidFill>
                  <a:srgbClr val="002060"/>
                </a:solidFill>
              </a:rPr>
              <a:t>міді</a:t>
            </a:r>
            <a:r>
              <a:rPr lang="ru-RU" dirty="0" smtClean="0">
                <a:solidFill>
                  <a:srgbClr val="002060"/>
                </a:solidFill>
              </a:rPr>
              <a:t>, </a:t>
            </a:r>
            <a:r>
              <a:rPr lang="ru-RU" dirty="0" err="1" smtClean="0">
                <a:solidFill>
                  <a:srgbClr val="002060"/>
                </a:solidFill>
              </a:rPr>
              <a:t>нагрітої</a:t>
            </a:r>
            <a:r>
              <a:rPr lang="ru-RU" dirty="0" smtClean="0">
                <a:solidFill>
                  <a:srgbClr val="002060"/>
                </a:solidFill>
              </a:rPr>
              <a:t> до </a:t>
            </a:r>
            <a:r>
              <a:rPr lang="ru-RU" dirty="0" err="1" smtClean="0">
                <a:solidFill>
                  <a:srgbClr val="002060"/>
                </a:solidFill>
              </a:rPr>
              <a:t>температуриплавлення</a:t>
            </a:r>
            <a:r>
              <a:rPr lang="ru-RU" dirty="0" smtClean="0">
                <a:solidFill>
                  <a:srgbClr val="002060"/>
                </a:solidFill>
              </a:rPr>
              <a:t>? </a:t>
            </a:r>
            <a:r>
              <a:rPr lang="ru-RU" dirty="0" err="1" smtClean="0">
                <a:solidFill>
                  <a:srgbClr val="002060"/>
                </a:solidFill>
              </a:rPr>
              <a:t>Питома</a:t>
            </a:r>
            <a:r>
              <a:rPr lang="ru-RU" dirty="0" smtClean="0">
                <a:solidFill>
                  <a:srgbClr val="002060"/>
                </a:solidFill>
              </a:rPr>
              <a:t> теплота </a:t>
            </a:r>
            <a:r>
              <a:rPr lang="ru-RU" dirty="0" err="1" smtClean="0">
                <a:solidFill>
                  <a:srgbClr val="002060"/>
                </a:solidFill>
              </a:rPr>
              <a:t>згоряння</a:t>
            </a:r>
            <a:r>
              <a:rPr lang="ru-RU" dirty="0" smtClean="0">
                <a:solidFill>
                  <a:srgbClr val="002060"/>
                </a:solidFill>
              </a:rPr>
              <a:t> сухих дров 12000 кДж/кг, </a:t>
            </a:r>
            <a:r>
              <a:rPr lang="ru-RU" dirty="0" err="1" smtClean="0">
                <a:solidFill>
                  <a:srgbClr val="002060"/>
                </a:solidFill>
              </a:rPr>
              <a:t>питома</a:t>
            </a:r>
            <a:r>
              <a:rPr lang="ru-RU" dirty="0" smtClean="0">
                <a:solidFill>
                  <a:srgbClr val="002060"/>
                </a:solidFill>
              </a:rPr>
              <a:t> теплота </a:t>
            </a:r>
            <a:r>
              <a:rPr lang="ru-RU" dirty="0" err="1" smtClean="0">
                <a:solidFill>
                  <a:srgbClr val="002060"/>
                </a:solidFill>
              </a:rPr>
              <a:t>плавлення</a:t>
            </a:r>
            <a:r>
              <a:rPr lang="ru-RU" dirty="0" smtClean="0">
                <a:solidFill>
                  <a:srgbClr val="002060"/>
                </a:solidFill>
              </a:rPr>
              <a:t> міді213 кДж/кг.</a:t>
            </a:r>
            <a:endParaRPr lang="uk-UA" dirty="0" smtClean="0">
              <a:solidFill>
                <a:srgbClr val="002060"/>
              </a:solidFill>
            </a:endParaRPr>
          </a:p>
          <a:p>
            <a:endParaRPr lang="uk-UA" dirty="0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539552" y="2852936"/>
            <a:ext cx="792088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3.</a:t>
            </a:r>
            <a:endParaRPr kumimoji="0" lang="uk-UA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Склянка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об’ємом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250 мл, 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заповнена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водою за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температури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0°С.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продовжують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охолоджувати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вода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перетворюється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 До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якої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температури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нагріти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воду в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склянці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за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рахуноккількості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теплоти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виділиться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перетворенні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всієї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води в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Питома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теплота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плавлення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льоду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332 кДж/кг 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питома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теплоємність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води 4200 Дж/кг С.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11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125113" cy="1817172"/>
          </a:xfrm>
        </p:spPr>
        <p:txBody>
          <a:bodyPr/>
          <a:lstStyle/>
          <a:p>
            <a:r>
              <a:rPr lang="uk-UA" sz="6000" dirty="0" smtClean="0">
                <a:solidFill>
                  <a:srgbClr val="FF0000"/>
                </a:solidFill>
              </a:rPr>
              <a:t>Дякую за увагу!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Documents and Settings\User\Рабочий стол\Конкурс Сластіна О.П\6294382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61732"/>
            <a:ext cx="5040560" cy="364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09842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домашнього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524000"/>
            <a:ext cx="864096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Написати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формул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теплоти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Продовжити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Енергія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дістає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віддає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теплообміну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теплообміну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енергія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збільшується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то Q…, 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зменшується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то Q...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Одиниця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питомої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теплоти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згорання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палива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Хаотичний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молекул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5" name="Picture 6" descr="http://t2.ftcdn.net/jpg/00/41/06/17/400_F_41061758_bqcVnoCiYwRptf4vMDOO3YWmpDwvhAC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"/>
          <a:stretch/>
        </p:blipFill>
        <p:spPr bwMode="auto">
          <a:xfrm>
            <a:off x="7596336" y="908720"/>
            <a:ext cx="1188640" cy="18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69407782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01008"/>
            <a:ext cx="4102715" cy="292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7992888" cy="2160240"/>
          </a:xfrm>
        </p:spPr>
        <p:txBody>
          <a:bodyPr>
            <a:normAutofit fontScale="90000"/>
          </a:bodyPr>
          <a:lstStyle/>
          <a:p>
            <a:pPr indent="457200"/>
            <a:r>
              <a:rPr lang="ru-RU" altLang="ru-RU" b="1" u="sng" dirty="0" smtClean="0">
                <a:solidFill>
                  <a:srgbClr val="C00000"/>
                </a:solidFill>
              </a:rPr>
              <a:t>1. </a:t>
            </a:r>
            <a:r>
              <a:rPr lang="ru-RU" altLang="ru-RU" b="1" u="sng" dirty="0" err="1" smtClean="0">
                <a:solidFill>
                  <a:srgbClr val="C00000"/>
                </a:solidFill>
              </a:rPr>
              <a:t>Агрегатні</a:t>
            </a:r>
            <a:r>
              <a:rPr lang="ru-RU" altLang="ru-RU" b="1" u="sng" dirty="0" smtClean="0">
                <a:solidFill>
                  <a:srgbClr val="C00000"/>
                </a:solidFill>
              </a:rPr>
              <a:t> </a:t>
            </a:r>
            <a:r>
              <a:rPr lang="ru-RU" altLang="ru-RU" b="1" u="sng" dirty="0" err="1" smtClean="0">
                <a:solidFill>
                  <a:srgbClr val="C00000"/>
                </a:solidFill>
              </a:rPr>
              <a:t>стани</a:t>
            </a:r>
            <a:r>
              <a:rPr lang="ru-RU" altLang="ru-RU" b="1" u="sng" dirty="0" smtClean="0">
                <a:solidFill>
                  <a:srgbClr val="C00000"/>
                </a:solidFill>
              </a:rPr>
              <a:t> </a:t>
            </a:r>
            <a:r>
              <a:rPr lang="ru-RU" altLang="ru-RU" b="1" u="sng" dirty="0" err="1" smtClean="0">
                <a:solidFill>
                  <a:srgbClr val="C00000"/>
                </a:solidFill>
              </a:rPr>
              <a:t>речовини</a:t>
            </a:r>
            <a:r>
              <a:rPr lang="ru-RU" altLang="ru-RU" b="1" u="sng" dirty="0" smtClean="0">
                <a:solidFill>
                  <a:srgbClr val="C00000"/>
                </a:solidFill>
              </a:rPr>
              <a:t>.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	</a:t>
            </a:r>
            <a:r>
              <a:rPr lang="ru-RU" altLang="ru-RU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alt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умов одна й та сама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речовина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перебувати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станах,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твердому,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рідкому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газоподібному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стани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altLang="ru-RU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агрегатними</a:t>
            </a:r>
            <a:r>
              <a:rPr lang="ru-RU" alt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станами</a:t>
            </a:r>
            <a:r>
              <a:rPr lang="ru-RU" altLang="ru-R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9612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08912" cy="331236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3600" b="1" dirty="0" smtClean="0">
                <a:solidFill>
                  <a:srgbClr val="C00000"/>
                </a:solidFill>
              </a:rPr>
              <a:t>3. Процес плавлення та кристалізації твердих тіл</a:t>
            </a:r>
          </a:p>
          <a:p>
            <a:pPr>
              <a:buNone/>
            </a:pPr>
            <a:r>
              <a:rPr lang="uk-UA" dirty="0" smtClean="0"/>
              <a:t>	</a:t>
            </a:r>
          </a:p>
          <a:p>
            <a:pPr>
              <a:buNone/>
            </a:pPr>
            <a:r>
              <a:rPr lang="uk-UA" sz="4100" b="1" dirty="0" smtClean="0">
                <a:solidFill>
                  <a:srgbClr val="002060"/>
                </a:solidFill>
              </a:rPr>
              <a:t>Плавлення</a:t>
            </a:r>
            <a:r>
              <a:rPr lang="uk-UA" sz="4100" dirty="0" smtClean="0">
                <a:solidFill>
                  <a:srgbClr val="002060"/>
                </a:solidFill>
              </a:rPr>
              <a:t> – це </a:t>
            </a:r>
            <a:r>
              <a:rPr lang="ru-RU" sz="4100" dirty="0" err="1" smtClean="0">
                <a:solidFill>
                  <a:srgbClr val="002060"/>
                </a:solidFill>
              </a:rPr>
              <a:t>п</a:t>
            </a:r>
            <a:r>
              <a:rPr lang="ru-RU" altLang="ru-RU" sz="4100" dirty="0" err="1" smtClean="0">
                <a:solidFill>
                  <a:srgbClr val="002060"/>
                </a:solidFill>
              </a:rPr>
              <a:t>ерехід</a:t>
            </a:r>
            <a:r>
              <a:rPr lang="ru-RU" altLang="ru-RU" sz="4100" dirty="0" smtClean="0">
                <a:solidFill>
                  <a:srgbClr val="002060"/>
                </a:solidFill>
              </a:rPr>
              <a:t> </a:t>
            </a:r>
            <a:r>
              <a:rPr lang="ru-RU" altLang="ru-RU" sz="4100" dirty="0" err="1">
                <a:solidFill>
                  <a:srgbClr val="002060"/>
                </a:solidFill>
              </a:rPr>
              <a:t>речовини</a:t>
            </a:r>
            <a:r>
              <a:rPr lang="ru-RU" altLang="ru-RU" sz="4100" dirty="0">
                <a:solidFill>
                  <a:srgbClr val="002060"/>
                </a:solidFill>
              </a:rPr>
              <a:t> </a:t>
            </a:r>
            <a:r>
              <a:rPr lang="ru-RU" altLang="ru-RU" sz="4100" dirty="0" err="1" smtClean="0">
                <a:solidFill>
                  <a:srgbClr val="002060"/>
                </a:solidFill>
              </a:rPr>
              <a:t>із</a:t>
            </a:r>
            <a:r>
              <a:rPr lang="ru-RU" altLang="ru-RU" sz="4100" dirty="0">
                <a:solidFill>
                  <a:srgbClr val="002060"/>
                </a:solidFill>
              </a:rPr>
              <a:t> </a:t>
            </a:r>
            <a:r>
              <a:rPr lang="ru-RU" altLang="ru-RU" sz="4100" dirty="0" err="1" smtClean="0">
                <a:solidFill>
                  <a:srgbClr val="002060"/>
                </a:solidFill>
              </a:rPr>
              <a:t>кристалічного</a:t>
            </a:r>
            <a:r>
              <a:rPr lang="ru-RU" altLang="ru-RU" sz="4100" dirty="0" smtClean="0">
                <a:solidFill>
                  <a:srgbClr val="002060"/>
                </a:solidFill>
              </a:rPr>
              <a:t> </a:t>
            </a:r>
            <a:r>
              <a:rPr lang="ru-RU" altLang="ru-RU" sz="4100" dirty="0">
                <a:solidFill>
                  <a:srgbClr val="002060"/>
                </a:solidFill>
              </a:rPr>
              <a:t>стану в </a:t>
            </a:r>
            <a:r>
              <a:rPr lang="ru-RU" altLang="ru-RU" sz="4100" dirty="0" err="1" smtClean="0">
                <a:solidFill>
                  <a:srgbClr val="002060"/>
                </a:solidFill>
              </a:rPr>
              <a:t>рідкий</a:t>
            </a:r>
            <a:r>
              <a:rPr lang="ru-RU" altLang="ru-RU" sz="41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altLang="ru-RU" sz="41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altLang="ru-RU" sz="4100" dirty="0" smtClean="0">
                <a:solidFill>
                  <a:srgbClr val="002060"/>
                </a:solidFill>
              </a:rPr>
              <a:t>      Температуру</a:t>
            </a:r>
            <a:r>
              <a:rPr lang="ru-RU" altLang="ru-RU" sz="4100" dirty="0">
                <a:solidFill>
                  <a:srgbClr val="002060"/>
                </a:solidFill>
              </a:rPr>
              <a:t>, за </a:t>
            </a:r>
            <a:r>
              <a:rPr lang="ru-RU" altLang="ru-RU" sz="4100" dirty="0" err="1">
                <a:solidFill>
                  <a:srgbClr val="002060"/>
                </a:solidFill>
              </a:rPr>
              <a:t>якої</a:t>
            </a:r>
            <a:r>
              <a:rPr lang="ru-RU" altLang="ru-RU" sz="4100" dirty="0">
                <a:solidFill>
                  <a:srgbClr val="002060"/>
                </a:solidFill>
              </a:rPr>
              <a:t> </a:t>
            </a:r>
            <a:r>
              <a:rPr lang="ru-RU" altLang="ru-RU" sz="4100" dirty="0" err="1">
                <a:solidFill>
                  <a:srgbClr val="002060"/>
                </a:solidFill>
              </a:rPr>
              <a:t>речовина</a:t>
            </a:r>
            <a:r>
              <a:rPr lang="ru-RU" altLang="ru-RU" sz="4100" dirty="0">
                <a:solidFill>
                  <a:srgbClr val="002060"/>
                </a:solidFill>
              </a:rPr>
              <a:t> плавиться, </a:t>
            </a:r>
            <a:r>
              <a:rPr lang="ru-RU" altLang="ru-RU" sz="4100" dirty="0" err="1">
                <a:solidFill>
                  <a:srgbClr val="002060"/>
                </a:solidFill>
              </a:rPr>
              <a:t>називають</a:t>
            </a:r>
            <a:r>
              <a:rPr lang="ru-RU" altLang="ru-RU" sz="4100" dirty="0">
                <a:solidFill>
                  <a:srgbClr val="002060"/>
                </a:solidFill>
              </a:rPr>
              <a:t> </a:t>
            </a:r>
            <a:r>
              <a:rPr lang="ru-RU" altLang="ru-RU" sz="4100" b="1" dirty="0">
                <a:solidFill>
                  <a:srgbClr val="002060"/>
                </a:solidFill>
              </a:rPr>
              <a:t>температурою </a:t>
            </a:r>
            <a:r>
              <a:rPr lang="ru-RU" altLang="ru-RU" sz="4100" b="1" dirty="0" err="1">
                <a:solidFill>
                  <a:srgbClr val="002060"/>
                </a:solidFill>
              </a:rPr>
              <a:t>плавлення</a:t>
            </a:r>
            <a:r>
              <a:rPr lang="ru-RU" altLang="ru-RU" sz="4100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149080"/>
            <a:ext cx="5328592" cy="20648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01516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6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8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8640"/>
            <a:ext cx="7920880" cy="24297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200" b="1" dirty="0" smtClean="0">
                <a:solidFill>
                  <a:srgbClr val="002060"/>
                </a:solidFill>
              </a:rPr>
              <a:t>Кристалізація</a:t>
            </a:r>
            <a:r>
              <a:rPr lang="uk-UA" sz="3200" dirty="0" smtClean="0">
                <a:solidFill>
                  <a:srgbClr val="002060"/>
                </a:solidFill>
              </a:rPr>
              <a:t> – це </a:t>
            </a:r>
            <a:r>
              <a:rPr lang="ru-RU" sz="3200" dirty="0" err="1" smtClean="0">
                <a:solidFill>
                  <a:srgbClr val="002060"/>
                </a:solidFill>
              </a:rPr>
              <a:t>п</a:t>
            </a:r>
            <a:r>
              <a:rPr lang="ru-RU" altLang="ru-RU" sz="3200" dirty="0" err="1" smtClean="0">
                <a:solidFill>
                  <a:srgbClr val="002060"/>
                </a:solidFill>
              </a:rPr>
              <a:t>ерехід</a:t>
            </a:r>
            <a:r>
              <a:rPr lang="ru-RU" altLang="ru-RU" sz="3200" dirty="0" smtClean="0">
                <a:solidFill>
                  <a:srgbClr val="002060"/>
                </a:solidFill>
              </a:rPr>
              <a:t> </a:t>
            </a:r>
            <a:r>
              <a:rPr lang="ru-RU" altLang="ru-RU" sz="3200" dirty="0" err="1">
                <a:solidFill>
                  <a:srgbClr val="002060"/>
                </a:solidFill>
              </a:rPr>
              <a:t>речовини</a:t>
            </a:r>
            <a:r>
              <a:rPr lang="ru-RU" altLang="ru-RU" sz="3200" dirty="0">
                <a:solidFill>
                  <a:srgbClr val="002060"/>
                </a:solidFill>
              </a:rPr>
              <a:t> з </a:t>
            </a:r>
            <a:r>
              <a:rPr lang="ru-RU" altLang="ru-RU" sz="3200" dirty="0" err="1">
                <a:solidFill>
                  <a:srgbClr val="002060"/>
                </a:solidFill>
              </a:rPr>
              <a:t>рідкого</a:t>
            </a:r>
            <a:r>
              <a:rPr lang="ru-RU" altLang="ru-RU" sz="3200" dirty="0">
                <a:solidFill>
                  <a:srgbClr val="002060"/>
                </a:solidFill>
              </a:rPr>
              <a:t> стану в </a:t>
            </a:r>
            <a:r>
              <a:rPr lang="ru-RU" altLang="ru-RU" sz="3200" dirty="0" err="1" smtClean="0">
                <a:solidFill>
                  <a:srgbClr val="002060"/>
                </a:solidFill>
              </a:rPr>
              <a:t>кристалічний</a:t>
            </a:r>
            <a:r>
              <a:rPr lang="ru-RU" altLang="ru-RU" sz="32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altLang="ru-RU" sz="3200" dirty="0" smtClean="0">
                <a:solidFill>
                  <a:srgbClr val="002060"/>
                </a:solidFill>
              </a:rPr>
              <a:t>    </a:t>
            </a:r>
            <a:r>
              <a:rPr lang="ru-RU" altLang="ru-RU" sz="3200" dirty="0" err="1" smtClean="0">
                <a:solidFill>
                  <a:srgbClr val="002060"/>
                </a:solidFill>
              </a:rPr>
              <a:t>Кристалізація</a:t>
            </a:r>
            <a:r>
              <a:rPr lang="ru-RU" altLang="ru-RU" sz="3200" dirty="0" smtClean="0">
                <a:solidFill>
                  <a:srgbClr val="002060"/>
                </a:solidFill>
              </a:rPr>
              <a:t> </a:t>
            </a:r>
            <a:r>
              <a:rPr lang="ru-RU" altLang="ru-RU" sz="3200" dirty="0" err="1">
                <a:solidFill>
                  <a:srgbClr val="002060"/>
                </a:solidFill>
              </a:rPr>
              <a:t>відбувається</a:t>
            </a:r>
            <a:r>
              <a:rPr lang="ru-RU" altLang="ru-RU" sz="3200" dirty="0">
                <a:solidFill>
                  <a:srgbClr val="002060"/>
                </a:solidFill>
              </a:rPr>
              <a:t> за </a:t>
            </a:r>
            <a:r>
              <a:rPr lang="ru-RU" altLang="ru-RU" sz="3200" dirty="0" err="1">
                <a:solidFill>
                  <a:srgbClr val="002060"/>
                </a:solidFill>
              </a:rPr>
              <a:t>тієї</a:t>
            </a:r>
            <a:r>
              <a:rPr lang="ru-RU" altLang="ru-RU" sz="3200" dirty="0">
                <a:solidFill>
                  <a:srgbClr val="002060"/>
                </a:solidFill>
              </a:rPr>
              <a:t> ж </a:t>
            </a:r>
            <a:r>
              <a:rPr lang="ru-RU" altLang="ru-RU" sz="3200" dirty="0" err="1">
                <a:solidFill>
                  <a:srgbClr val="002060"/>
                </a:solidFill>
              </a:rPr>
              <a:t>температури</a:t>
            </a:r>
            <a:r>
              <a:rPr lang="ru-RU" altLang="ru-RU" sz="3200" dirty="0">
                <a:solidFill>
                  <a:srgbClr val="002060"/>
                </a:solidFill>
              </a:rPr>
              <a:t>, </a:t>
            </a:r>
            <a:r>
              <a:rPr lang="ru-RU" altLang="ru-RU" sz="3200" dirty="0" err="1">
                <a:solidFill>
                  <a:srgbClr val="002060"/>
                </a:solidFill>
              </a:rPr>
              <a:t>що</a:t>
            </a:r>
            <a:r>
              <a:rPr lang="ru-RU" altLang="ru-RU" sz="3200" dirty="0">
                <a:solidFill>
                  <a:srgbClr val="002060"/>
                </a:solidFill>
              </a:rPr>
              <a:t> й </a:t>
            </a:r>
            <a:r>
              <a:rPr lang="ru-RU" altLang="ru-RU" sz="3200" dirty="0" err="1">
                <a:solidFill>
                  <a:srgbClr val="002060"/>
                </a:solidFill>
              </a:rPr>
              <a:t>плавлення</a:t>
            </a:r>
            <a:r>
              <a:rPr lang="ru-RU" altLang="ru-RU" sz="3200" dirty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http://www.koipkro.kostroma.ru/koiro/RESC/CDODI/testgr1/12/_w/0200302_gi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4944"/>
            <a:ext cx="7200800" cy="3273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15616" y="2492896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АГРЕГАТНІ СТАНИ РЕЧОВИНИ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741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7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300"/>
                            </p:stCondLst>
                            <p:childTnLst>
                              <p:par>
                                <p:cTn id="1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140968"/>
            <a:ext cx="7125112" cy="2683285"/>
          </a:xfrm>
        </p:spPr>
        <p:txBody>
          <a:bodyPr/>
          <a:lstStyle/>
          <a:p>
            <a:pPr>
              <a:buNone/>
            </a:pPr>
            <a:r>
              <a:rPr lang="uk-UA" sz="2800" dirty="0" smtClean="0">
                <a:solidFill>
                  <a:srgbClr val="002060"/>
                </a:solidFill>
              </a:rPr>
              <a:t>Позначають: </a:t>
            </a:r>
            <a:r>
              <a:rPr lang="ru-RU" altLang="ru-RU" sz="2800" b="1" dirty="0" err="1" smtClean="0">
                <a:solidFill>
                  <a:srgbClr val="002060"/>
                </a:solidFill>
              </a:rPr>
              <a:t>λ</a:t>
            </a:r>
            <a:endParaRPr lang="uk-UA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800" dirty="0" smtClean="0">
                <a:solidFill>
                  <a:srgbClr val="002060"/>
                </a:solidFill>
              </a:rPr>
              <a:t>Одиниці вимірювання: </a:t>
            </a:r>
            <a:r>
              <a:rPr lang="ru-RU" altLang="ru-RU" sz="2800" b="1" dirty="0">
                <a:solidFill>
                  <a:srgbClr val="002060"/>
                </a:solidFill>
              </a:rPr>
              <a:t>(Дж/кг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)</a:t>
            </a:r>
            <a:endParaRPr lang="uk-UA" sz="28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772816"/>
            <a:ext cx="8388424" cy="1440160"/>
          </a:xfrm>
        </p:spPr>
        <p:txBody>
          <a:bodyPr>
            <a:normAutofit fontScale="90000"/>
          </a:bodyPr>
          <a:lstStyle/>
          <a:p>
            <a:pPr indent="457200"/>
            <a:r>
              <a:rPr lang="ru-RU" altLang="ru-RU" sz="3600" b="1" dirty="0" smtClean="0">
                <a:solidFill>
                  <a:srgbClr val="C00000"/>
                </a:solidFill>
              </a:rPr>
              <a:t>3. </a:t>
            </a:r>
            <a:r>
              <a:rPr lang="ru-RU" altLang="ru-RU" sz="3600" b="1" dirty="0" err="1" smtClean="0">
                <a:solidFill>
                  <a:srgbClr val="C00000"/>
                </a:solidFill>
              </a:rPr>
              <a:t>Питома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 </a:t>
            </a:r>
            <a:r>
              <a:rPr lang="ru-RU" altLang="ru-RU" sz="3600" b="1" dirty="0">
                <a:solidFill>
                  <a:srgbClr val="C00000"/>
                </a:solidFill>
              </a:rPr>
              <a:t>теплота </a:t>
            </a:r>
            <a:r>
              <a:rPr lang="ru-RU" altLang="ru-RU" sz="3600" b="1" dirty="0" err="1">
                <a:solidFill>
                  <a:srgbClr val="C00000"/>
                </a:solidFill>
              </a:rPr>
              <a:t>плавлення</a:t>
            </a:r>
            <a:r>
              <a:rPr lang="ru-RU" altLang="ru-RU" sz="3600" b="1" dirty="0">
                <a:solidFill>
                  <a:srgbClr val="C00000"/>
                </a:solidFill>
              </a:rPr>
              <a:t>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/>
            </a:r>
            <a:br>
              <a:rPr lang="ru-RU" altLang="ru-RU" sz="2800" b="1" dirty="0" smtClean="0">
                <a:solidFill>
                  <a:srgbClr val="C00000"/>
                </a:solidFill>
              </a:rPr>
            </a:br>
            <a:r>
              <a:rPr lang="ru-RU" altLang="ru-RU" sz="3600" b="1" dirty="0" smtClean="0">
                <a:solidFill>
                  <a:srgbClr val="C00000"/>
                </a:solidFill>
              </a:rPr>
              <a:t>	</a:t>
            </a:r>
            <a:r>
              <a:rPr lang="ru-RU" altLang="ru-RU" sz="3600" b="1" dirty="0" err="1" smtClean="0">
                <a:solidFill>
                  <a:srgbClr val="002060"/>
                </a:solidFill>
              </a:rPr>
              <a:t>Питома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002060"/>
                </a:solidFill>
              </a:rPr>
              <a:t>теплота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002060"/>
                </a:solidFill>
              </a:rPr>
              <a:t>плавлення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3600" dirty="0" err="1" smtClean="0">
                <a:solidFill>
                  <a:srgbClr val="002060"/>
                </a:solidFill>
              </a:rPr>
              <a:t>дорівнює</a:t>
            </a:r>
            <a:r>
              <a:rPr lang="ru-RU" altLang="ru-RU" sz="3600" dirty="0" smtClean="0">
                <a:solidFill>
                  <a:srgbClr val="002060"/>
                </a:solidFill>
              </a:rPr>
              <a:t> </a:t>
            </a:r>
            <a:r>
              <a:rPr lang="ru-RU" altLang="ru-RU" sz="3600" dirty="0" err="1">
                <a:solidFill>
                  <a:srgbClr val="002060"/>
                </a:solidFill>
              </a:rPr>
              <a:t>кількості</a:t>
            </a:r>
            <a:r>
              <a:rPr lang="ru-RU" altLang="ru-RU" sz="3600" dirty="0">
                <a:solidFill>
                  <a:srgbClr val="002060"/>
                </a:solidFill>
              </a:rPr>
              <a:t> </a:t>
            </a:r>
            <a:r>
              <a:rPr lang="ru-RU" altLang="ru-RU" sz="3600" dirty="0" err="1">
                <a:solidFill>
                  <a:srgbClr val="002060"/>
                </a:solidFill>
              </a:rPr>
              <a:t>теплоти</a:t>
            </a:r>
            <a:r>
              <a:rPr lang="ru-RU" altLang="ru-RU" sz="3600" dirty="0">
                <a:solidFill>
                  <a:srgbClr val="002060"/>
                </a:solidFill>
              </a:rPr>
              <a:t>, яка </a:t>
            </a:r>
            <a:r>
              <a:rPr lang="ru-RU" altLang="ru-RU" sz="3600" dirty="0" err="1">
                <a:solidFill>
                  <a:srgbClr val="002060"/>
                </a:solidFill>
              </a:rPr>
              <a:t>необхідна</a:t>
            </a:r>
            <a:r>
              <a:rPr lang="ru-RU" altLang="ru-RU" sz="3600" dirty="0">
                <a:solidFill>
                  <a:srgbClr val="002060"/>
                </a:solidFill>
              </a:rPr>
              <a:t> для </a:t>
            </a:r>
            <a:r>
              <a:rPr lang="ru-RU" altLang="ru-RU" sz="3600" dirty="0" err="1">
                <a:solidFill>
                  <a:srgbClr val="002060"/>
                </a:solidFill>
              </a:rPr>
              <a:t>перетворення</a:t>
            </a:r>
            <a:r>
              <a:rPr lang="ru-RU" altLang="ru-RU" sz="3600" dirty="0">
                <a:solidFill>
                  <a:srgbClr val="002060"/>
                </a:solidFill>
              </a:rPr>
              <a:t> </a:t>
            </a:r>
            <a:r>
              <a:rPr lang="ru-RU" altLang="ru-RU" sz="3600" dirty="0" smtClean="0">
                <a:solidFill>
                  <a:srgbClr val="002060"/>
                </a:solidFill>
              </a:rPr>
              <a:t>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1 </a:t>
            </a:r>
            <a:r>
              <a:rPr lang="ru-RU" altLang="ru-RU" sz="3600" b="1" dirty="0">
                <a:solidFill>
                  <a:srgbClr val="002060"/>
                </a:solidFill>
              </a:rPr>
              <a:t>кг </a:t>
            </a:r>
            <a:r>
              <a:rPr lang="ru-RU" altLang="ru-RU" sz="3600" dirty="0" err="1">
                <a:solidFill>
                  <a:srgbClr val="002060"/>
                </a:solidFill>
              </a:rPr>
              <a:t>речовини</a:t>
            </a:r>
            <a:r>
              <a:rPr lang="ru-RU" altLang="ru-RU" sz="3600" dirty="0">
                <a:solidFill>
                  <a:srgbClr val="002060"/>
                </a:solidFill>
              </a:rPr>
              <a:t> </a:t>
            </a:r>
            <a:r>
              <a:rPr lang="ru-RU" altLang="ru-RU" sz="3600" dirty="0" err="1">
                <a:solidFill>
                  <a:srgbClr val="002060"/>
                </a:solidFill>
              </a:rPr>
              <a:t>із</a:t>
            </a:r>
            <a:r>
              <a:rPr lang="ru-RU" altLang="ru-RU" sz="3600" dirty="0">
                <a:solidFill>
                  <a:srgbClr val="002060"/>
                </a:solidFill>
              </a:rPr>
              <a:t> твердого в </a:t>
            </a:r>
            <a:r>
              <a:rPr lang="ru-RU" altLang="ru-RU" sz="3600" dirty="0" err="1">
                <a:solidFill>
                  <a:srgbClr val="002060"/>
                </a:solidFill>
              </a:rPr>
              <a:t>рідкий</a:t>
            </a:r>
            <a:r>
              <a:rPr lang="ru-RU" altLang="ru-RU" sz="3600" dirty="0">
                <a:solidFill>
                  <a:srgbClr val="002060"/>
                </a:solidFill>
              </a:rPr>
              <a:t> стан при </a:t>
            </a:r>
            <a:r>
              <a:rPr lang="ru-RU" altLang="ru-RU" sz="3600" dirty="0" err="1">
                <a:solidFill>
                  <a:srgbClr val="002060"/>
                </a:solidFill>
              </a:rPr>
              <a:t>температурі</a:t>
            </a:r>
            <a:r>
              <a:rPr lang="ru-RU" altLang="ru-RU" sz="3600" dirty="0">
                <a:solidFill>
                  <a:srgbClr val="002060"/>
                </a:solidFill>
              </a:rPr>
              <a:t> </a:t>
            </a:r>
            <a:r>
              <a:rPr lang="ru-RU" altLang="ru-RU" sz="3600" dirty="0" err="1">
                <a:solidFill>
                  <a:srgbClr val="002060"/>
                </a:solidFill>
              </a:rPr>
              <a:t>плавлення</a:t>
            </a:r>
            <a:r>
              <a:rPr lang="ru-RU" altLang="ru-RU" sz="3600" dirty="0">
                <a:solidFill>
                  <a:srgbClr val="002060"/>
                </a:solidFill>
              </a:rPr>
              <a:t>.</a:t>
            </a:r>
            <a:r>
              <a:rPr lang="ru-RU" altLang="ru-RU" sz="2800" dirty="0">
                <a:solidFill>
                  <a:srgbClr val="002060"/>
                </a:solidFill>
              </a:rPr>
              <a:t/>
            </a:r>
            <a:br>
              <a:rPr lang="ru-RU" alt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171" name="Picture 3" descr="C:\Documents and Settings\User\Рабочий стол\Конкурс Сластіна О.П\ZADUMALSYA_4995823_9967682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708920"/>
            <a:ext cx="1750045" cy="221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28522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22619"/>
              </p:ext>
            </p:extLst>
          </p:nvPr>
        </p:nvGraphicFramePr>
        <p:xfrm>
          <a:off x="2915816" y="2060848"/>
          <a:ext cx="49657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Формула" r:id="rId3" imgW="583920" imgH="228600" progId="Equation.3">
                  <p:embed/>
                </p:oleObj>
              </mc:Choice>
              <mc:Fallback>
                <p:oleObj name="Формула" r:id="rId3" imgW="583920" imgH="228600" progId="Equation.3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060848"/>
                        <a:ext cx="49657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7848872" cy="924475"/>
          </a:xfrm>
        </p:spPr>
        <p:txBody>
          <a:bodyPr>
            <a:noAutofit/>
          </a:bodyPr>
          <a:lstStyle/>
          <a:p>
            <a:r>
              <a:rPr lang="uk-UA" altLang="ru-RU" sz="28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	Щоб </a:t>
            </a:r>
            <a:r>
              <a:rPr lang="uk-UA" altLang="ru-RU" sz="28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визначити </a:t>
            </a:r>
            <a:r>
              <a:rPr lang="uk-UA" altLang="ru-RU" sz="28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кількість теплоти,необхідну </a:t>
            </a:r>
            <a:r>
              <a:rPr lang="uk-UA" altLang="ru-RU" sz="28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для плавлення твердого тіла, треба питому теплоту плавлення λ помножити на масу тіла:</a:t>
            </a:r>
            <a:r>
              <a:rPr lang="ru-RU" altLang="ru-RU" sz="2800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ru-RU" altLang="ru-RU" sz="2800" dirty="0">
                <a:solidFill>
                  <a:srgbClr val="002060"/>
                </a:solidFill>
                <a:latin typeface="Arial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5" idx="1"/>
            <a:endCxn id="5" idx="5"/>
          </p:cNvCxnSpPr>
          <p:nvPr/>
        </p:nvCxnSpPr>
        <p:spPr>
          <a:xfrm>
            <a:off x="1277634" y="4940309"/>
            <a:ext cx="1620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1"/>
            <a:endCxn id="5" idx="5"/>
          </p:cNvCxnSpPr>
          <p:nvPr/>
        </p:nvCxnSpPr>
        <p:spPr>
          <a:xfrm>
            <a:off x="1277634" y="4940309"/>
            <a:ext cx="1620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467544" y="3680169"/>
            <a:ext cx="3240360" cy="2520280"/>
            <a:chOff x="467544" y="3680169"/>
            <a:chExt cx="3240360" cy="252028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467544" y="3680169"/>
              <a:ext cx="3240360" cy="2520280"/>
              <a:chOff x="467544" y="3645024"/>
              <a:chExt cx="3240360" cy="2520280"/>
            </a:xfrm>
          </p:grpSpPr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467544" y="3645024"/>
                <a:ext cx="3240360" cy="252028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1" name="Прямая соединительная линия 10"/>
              <p:cNvCxnSpPr>
                <a:stCxn id="5" idx="1"/>
                <a:endCxn id="5" idx="5"/>
              </p:cNvCxnSpPr>
              <p:nvPr/>
            </p:nvCxnSpPr>
            <p:spPr>
              <a:xfrm>
                <a:off x="1277634" y="4905164"/>
                <a:ext cx="16201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087724" y="4905164"/>
                <a:ext cx="0" cy="1260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1277634" y="5373216"/>
              <a:ext cx="4860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3200" b="1" i="1" dirty="0" smtClean="0">
                  <a:solidFill>
                    <a:srgbClr val="002060"/>
                  </a:solidFill>
                </a:rPr>
                <a:t>λ</a:t>
              </a:r>
              <a:endParaRPr lang="ru-RU" sz="32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85327" y="5277991"/>
              <a:ext cx="6300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i="1" dirty="0">
                  <a:solidFill>
                    <a:srgbClr val="002060"/>
                  </a:solidFill>
                </a:rPr>
                <a:t>m</a:t>
              </a:r>
              <a:endParaRPr lang="ru-RU" sz="32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2" name="Стрелка вправо 21"/>
          <p:cNvSpPr/>
          <p:nvPr/>
        </p:nvSpPr>
        <p:spPr>
          <a:xfrm>
            <a:off x="3776959" y="4481688"/>
            <a:ext cx="1224136" cy="91724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717032"/>
            <a:ext cx="1728192" cy="1225811"/>
          </a:xfrm>
          <a:prstGeom prst="rect">
            <a:avLst/>
          </a:prstGeom>
          <a:noFill/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4941168"/>
            <a:ext cx="2181488" cy="1008112"/>
          </a:xfrm>
          <a:prstGeom prst="rect">
            <a:avLst/>
          </a:prstGeom>
          <a:noFill/>
        </p:spPr>
      </p:pic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445202" y="1770584"/>
            <a:ext cx="253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-539750" y="2076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258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149080"/>
            <a:ext cx="683239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830854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User\Рабочий стол\Конкурс Сластіна О.П\schoolkids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610100"/>
            <a:ext cx="28575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51520" y="332656"/>
            <a:ext cx="864096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Закріплення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знань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Мікрофон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Закінчити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речення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Речовина може бути …</a:t>
            </a:r>
            <a:endParaRPr kumimoji="0" lang="uk-UA" sz="24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Перехід речовини із кристалічного стану в рідкий …</a:t>
            </a:r>
            <a:endParaRPr kumimoji="0" lang="uk-UA" sz="24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Щоб розплавити тіло, потрібно спочатку …</a:t>
            </a:r>
            <a:endParaRPr kumimoji="0" lang="uk-UA" sz="24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Температуру, за якої речовина плавиться, називають …</a:t>
            </a:r>
            <a:endParaRPr kumimoji="0" lang="uk-UA" sz="24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Перехід речовини з рідкого стану в кристалічний називають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uk-UA" sz="24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Кристалізація відбувається за тієї ж температури,…</a:t>
            </a:r>
            <a:endParaRPr kumimoji="0" lang="uk-UA" sz="24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Щоб визначити кількість теплоти, необхідну для плавлення 	твердого тіла, треба …</a:t>
            </a:r>
            <a:endParaRPr kumimoji="0" lang="uk-UA" sz="24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8393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6"/>
            <a:ext cx="7125112" cy="4051437"/>
          </a:xfrm>
        </p:spPr>
        <p:txBody>
          <a:bodyPr/>
          <a:lstStyle/>
          <a:p>
            <a:pPr marL="0" indent="0" algn="just">
              <a:buNone/>
            </a:pPr>
            <a:r>
              <a:rPr lang="uk-UA" altLang="ru-RU" sz="3200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   Яку </a:t>
            </a:r>
            <a:r>
              <a:rPr lang="uk-UA" altLang="ru-RU" sz="32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енергію необхідно затратити, щоб розплавити шматок свинцю масою </a:t>
            </a:r>
            <a:r>
              <a:rPr lang="uk-UA" altLang="ru-RU" sz="3200" i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m </a:t>
            </a:r>
            <a:r>
              <a:rPr lang="uk-UA" altLang="ru-RU" sz="32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= 2кг, взятий при температурі </a:t>
            </a:r>
            <a:r>
              <a:rPr lang="uk-UA" altLang="ru-RU" sz="3200" i="1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t</a:t>
            </a:r>
            <a:r>
              <a:rPr lang="uk-UA" altLang="ru-RU" sz="3200" baseline="-300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1</a:t>
            </a:r>
            <a:r>
              <a:rPr lang="uk-UA" altLang="ru-RU" sz="3200" dirty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=27 °C?</a:t>
            </a:r>
            <a:endParaRPr lang="ru-RU" altLang="ru-RU" sz="3200" dirty="0">
              <a:solidFill>
                <a:srgbClr val="002060"/>
              </a:solidFill>
              <a:latin typeface="Arial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b="1" dirty="0" smtClean="0">
                <a:solidFill>
                  <a:srgbClr val="002060"/>
                </a:solidFill>
              </a:rPr>
              <a:t>Задача 1</a:t>
            </a: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12290" name="Picture 2" descr="http://img1.1tv.ru/imgsize460x259/PR201301281135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73016"/>
            <a:ext cx="4381500" cy="2466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3112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471290SlideId2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471302SlideId25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411</TotalTime>
  <Words>179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Бумажная</vt:lpstr>
      <vt:lpstr>Формула</vt:lpstr>
      <vt:lpstr>Презентация PowerPoint</vt:lpstr>
      <vt:lpstr>Перевірка  домашнього завдання</vt:lpstr>
      <vt:lpstr>1. Агрегатні стани речовини.  Залежно від умов одна й та сама речовина може перебувати в різних станах, наприклад у твердому, рідкому або газоподібному. Ці стани називають агрегатними станами.</vt:lpstr>
      <vt:lpstr>Презентация PowerPoint</vt:lpstr>
      <vt:lpstr>Презентация PowerPoint</vt:lpstr>
      <vt:lpstr>3. Питома теплота плавлення   Питома теплота плавлення дорівнює кількості теплоти, яка необхідна для перетворення  1 кг речовини із твердого в рідкий стан при температурі плавлення. </vt:lpstr>
      <vt:lpstr> Щоб визначити кількість теплоти,необхідну для плавлення твердого тіла, треба питому теплоту плавлення λ помножити на масу тіла: </vt:lpstr>
      <vt:lpstr>Презентация PowerPoint</vt:lpstr>
      <vt:lpstr>Задача 1</vt:lpstr>
      <vt:lpstr>Презентация PowerPoint</vt:lpstr>
      <vt:lpstr>Дякую за увагу!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</dc:title>
  <dc:creator>User</dc:creator>
  <cp:lastModifiedBy>Natalya</cp:lastModifiedBy>
  <cp:revision>71</cp:revision>
  <dcterms:created xsi:type="dcterms:W3CDTF">2014-05-13T12:28:30Z</dcterms:created>
  <dcterms:modified xsi:type="dcterms:W3CDTF">2021-11-15T12:25:59Z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994374</vt:lpwstr>
  </property>
  <property fmtid="{D5CDD505-2E9C-101B-9397-08002B2CF9AE}" pid="3" name="NXPowerLiteVersion">
    <vt:lpwstr>D4.1.4</vt:lpwstr>
  </property>
</Properties>
</file>