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2" r:id="rId3"/>
    <p:sldId id="259" r:id="rId4"/>
    <p:sldId id="260" r:id="rId5"/>
    <p:sldId id="261" r:id="rId6"/>
    <p:sldId id="262" r:id="rId7"/>
    <p:sldId id="263" r:id="rId8"/>
    <p:sldId id="266" r:id="rId9"/>
    <p:sldId id="267" r:id="rId10"/>
    <p:sldId id="273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EB58"/>
    <a:srgbClr val="73D3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266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DB5B65A-6051-4D98-B1C9-112DBE44C7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C409E88-2139-43DA-99F0-A2D9A3EE9F33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DB5B65A-6051-4D98-B1C9-112DBE44C7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556792"/>
            <a:ext cx="9144000" cy="360040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«</a:t>
            </a:r>
            <a:r>
              <a:rPr lang="ru-RU" sz="4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Плавлення</a:t>
            </a:r>
            <a:r>
              <a:rPr lang="ru-RU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sz="4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і</a:t>
            </a:r>
            <a:r>
              <a:rPr lang="ru-RU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sz="4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кристалізація</a:t>
            </a:r>
            <a:r>
              <a:rPr lang="ru-RU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sz="4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твердих</a:t>
            </a:r>
            <a:r>
              <a:rPr lang="ru-RU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sz="4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тіл</a:t>
            </a:r>
            <a:r>
              <a:rPr lang="ru-RU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. </a:t>
            </a:r>
            <a:r>
              <a:rPr lang="ru-RU" sz="4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Питома</a:t>
            </a:r>
            <a:r>
              <a:rPr lang="ru-RU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теплота </a:t>
            </a:r>
            <a:r>
              <a:rPr lang="ru-RU" sz="4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плавлення</a:t>
            </a:r>
            <a:r>
              <a:rPr lang="ru-RU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»</a:t>
            </a:r>
            <a:endParaRPr lang="ru-RU" sz="4800" dirty="0"/>
          </a:p>
        </p:txBody>
      </p:sp>
      <p:pic>
        <p:nvPicPr>
          <p:cNvPr id="1026" name="Picture 2" descr="http://900igr.net/datas/fizika/Plavlenie-tvjordykh-tel/0022-022-Sabitova-Fajruza-Rifovna-prepodavatel-fiziki-GAOU-SPO-Sarmanovskij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"/>
          <a:stretch/>
        </p:blipFill>
        <p:spPr bwMode="auto">
          <a:xfrm>
            <a:off x="611560" y="3861048"/>
            <a:ext cx="3672408" cy="257681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789040"/>
            <a:ext cx="3456012" cy="260427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://benzoteh.com.ua/wp-content/plugins/ajax-post-carousel/owl-cartoon-pictures-i19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0"/>
            <a:ext cx="1756424" cy="16750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2679772"/>
      </p:ext>
    </p:extLst>
  </p:cSld>
  <p:clrMapOvr>
    <a:masterClrMapping/>
  </p:clrMapOvr>
  <p:transition spd="med">
    <p:wedge/>
    <p:sndAc>
      <p:stSnd>
        <p:snd r:embed="rId3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3900"/>
                            </p:stCondLst>
                            <p:childTnLst>
                              <p:par>
                                <p:cTn id="1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27363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Задача2.</a:t>
            </a:r>
            <a:endParaRPr lang="uk-UA" sz="4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	</a:t>
            </a:r>
            <a:r>
              <a:rPr lang="ru-RU" dirty="0" smtClean="0">
                <a:solidFill>
                  <a:srgbClr val="002060"/>
                </a:solidFill>
              </a:rPr>
              <a:t>	</a:t>
            </a:r>
            <a:r>
              <a:rPr lang="ru-RU" dirty="0" err="1" smtClean="0">
                <a:solidFill>
                  <a:srgbClr val="002060"/>
                </a:solidFill>
              </a:rPr>
              <a:t>Скільки</a:t>
            </a:r>
            <a:r>
              <a:rPr lang="ru-RU" dirty="0" smtClean="0">
                <a:solidFill>
                  <a:srgbClr val="002060"/>
                </a:solidFill>
              </a:rPr>
              <a:t> сухих дров </a:t>
            </a:r>
            <a:r>
              <a:rPr lang="ru-RU" dirty="0" err="1" smtClean="0">
                <a:solidFill>
                  <a:srgbClr val="002060"/>
                </a:solidFill>
              </a:rPr>
              <a:t>довелося</a:t>
            </a:r>
            <a:r>
              <a:rPr lang="ru-RU" dirty="0" smtClean="0">
                <a:solidFill>
                  <a:srgbClr val="002060"/>
                </a:solidFill>
              </a:rPr>
              <a:t> б </a:t>
            </a:r>
            <a:r>
              <a:rPr lang="ru-RU" dirty="0" err="1" smtClean="0">
                <a:solidFill>
                  <a:srgbClr val="002060"/>
                </a:solidFill>
              </a:rPr>
              <a:t>спалити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щоб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розплавити</a:t>
            </a:r>
            <a:r>
              <a:rPr lang="ru-RU" dirty="0" smtClean="0">
                <a:solidFill>
                  <a:srgbClr val="002060"/>
                </a:solidFill>
              </a:rPr>
              <a:t> 500 кг </a:t>
            </a:r>
            <a:r>
              <a:rPr lang="ru-RU" dirty="0" err="1" smtClean="0">
                <a:solidFill>
                  <a:srgbClr val="002060"/>
                </a:solidFill>
              </a:rPr>
              <a:t>міді</a:t>
            </a:r>
            <a:r>
              <a:rPr lang="ru-RU" dirty="0" smtClean="0">
                <a:solidFill>
                  <a:srgbClr val="002060"/>
                </a:solidFill>
              </a:rPr>
              <a:t>, </a:t>
            </a:r>
            <a:r>
              <a:rPr lang="ru-RU" dirty="0" err="1" smtClean="0">
                <a:solidFill>
                  <a:srgbClr val="002060"/>
                </a:solidFill>
              </a:rPr>
              <a:t>нагрітої</a:t>
            </a:r>
            <a:r>
              <a:rPr lang="ru-RU" dirty="0" smtClean="0">
                <a:solidFill>
                  <a:srgbClr val="002060"/>
                </a:solidFill>
              </a:rPr>
              <a:t> до </a:t>
            </a:r>
            <a:r>
              <a:rPr lang="ru-RU" dirty="0" err="1" smtClean="0">
                <a:solidFill>
                  <a:srgbClr val="002060"/>
                </a:solidFill>
              </a:rPr>
              <a:t>температуриплавлення</a:t>
            </a:r>
            <a:r>
              <a:rPr lang="ru-RU" dirty="0" smtClean="0">
                <a:solidFill>
                  <a:srgbClr val="002060"/>
                </a:solidFill>
              </a:rPr>
              <a:t>? </a:t>
            </a:r>
            <a:r>
              <a:rPr lang="ru-RU" dirty="0" err="1" smtClean="0">
                <a:solidFill>
                  <a:srgbClr val="002060"/>
                </a:solidFill>
              </a:rPr>
              <a:t>Питома</a:t>
            </a:r>
            <a:r>
              <a:rPr lang="ru-RU" dirty="0" smtClean="0">
                <a:solidFill>
                  <a:srgbClr val="002060"/>
                </a:solidFill>
              </a:rPr>
              <a:t> теплота </a:t>
            </a:r>
            <a:r>
              <a:rPr lang="ru-RU" dirty="0" err="1" smtClean="0">
                <a:solidFill>
                  <a:srgbClr val="002060"/>
                </a:solidFill>
              </a:rPr>
              <a:t>згоряння</a:t>
            </a:r>
            <a:r>
              <a:rPr lang="ru-RU" dirty="0" smtClean="0">
                <a:solidFill>
                  <a:srgbClr val="002060"/>
                </a:solidFill>
              </a:rPr>
              <a:t> сухих дров 12000 кДж/кг, </a:t>
            </a:r>
            <a:r>
              <a:rPr lang="ru-RU" dirty="0" err="1" smtClean="0">
                <a:solidFill>
                  <a:srgbClr val="002060"/>
                </a:solidFill>
              </a:rPr>
              <a:t>питома</a:t>
            </a:r>
            <a:r>
              <a:rPr lang="ru-RU" dirty="0" smtClean="0">
                <a:solidFill>
                  <a:srgbClr val="002060"/>
                </a:solidFill>
              </a:rPr>
              <a:t> теплота </a:t>
            </a:r>
            <a:r>
              <a:rPr lang="ru-RU" dirty="0" err="1" smtClean="0">
                <a:solidFill>
                  <a:srgbClr val="002060"/>
                </a:solidFill>
              </a:rPr>
              <a:t>плавлення</a:t>
            </a:r>
            <a:r>
              <a:rPr lang="ru-RU" dirty="0" smtClean="0">
                <a:solidFill>
                  <a:srgbClr val="002060"/>
                </a:solidFill>
              </a:rPr>
              <a:t> міді213 кДж/кг.</a:t>
            </a:r>
            <a:endParaRPr lang="uk-UA" dirty="0" smtClean="0">
              <a:solidFill>
                <a:srgbClr val="002060"/>
              </a:solidFill>
            </a:endParaRPr>
          </a:p>
          <a:p>
            <a:endParaRPr lang="uk-UA" dirty="0"/>
          </a:p>
        </p:txBody>
      </p:sp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539552" y="2852936"/>
            <a:ext cx="792088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Задача 3.</a:t>
            </a:r>
            <a:endParaRPr kumimoji="0" lang="uk-UA" sz="4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Склянка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об’ємом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250 мл, 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заповнена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водою за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температури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0°С.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продовжують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охолоджувати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вода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перетворюється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лід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 До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якої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температури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було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нагріти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воду в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склянці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за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рахуноккількості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теплоти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яка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виділиться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перетворенні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всієї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води в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лід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Питома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теплота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плавлення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льоду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332 кДж/кг 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питома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теплоємність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води 4200 Дж/кг С.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311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7125113" cy="1817172"/>
          </a:xfrm>
        </p:spPr>
        <p:txBody>
          <a:bodyPr/>
          <a:lstStyle/>
          <a:p>
            <a:r>
              <a:rPr lang="uk-UA" sz="6000" dirty="0" smtClean="0">
                <a:solidFill>
                  <a:srgbClr val="FF0000"/>
                </a:solidFill>
              </a:rPr>
              <a:t>Дякую за увагу!</a:t>
            </a:r>
            <a:endParaRPr lang="ru-RU" sz="6000" dirty="0">
              <a:solidFill>
                <a:srgbClr val="FF0000"/>
              </a:solidFill>
            </a:endParaRPr>
          </a:p>
        </p:txBody>
      </p:sp>
      <p:pic>
        <p:nvPicPr>
          <p:cNvPr id="9218" name="Picture 2" descr="C:\Documents and Settings\User\Рабочий стол\Конкурс Сластіна О.П\6294382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61732"/>
            <a:ext cx="5040560" cy="3640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109842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Перевірка</a:t>
            </a:r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домашнього</a:t>
            </a:r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завдання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51520" y="1524000"/>
            <a:ext cx="8640960" cy="457200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Написати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найбільше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формул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розділу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теплоти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uk-UA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Продовжити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uk-UA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Зміна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внутрішньої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енергії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називають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  <a:endParaRPr lang="uk-UA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Енергія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дістає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тіло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віддає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теплообміну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uk-UA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теплообміну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внутрішня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енергія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збільшується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то Q…, а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зменшується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то Q...</a:t>
            </a:r>
            <a:endParaRPr lang="uk-UA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Одиниця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вимірювання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питомої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теплоти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згорання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палива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uk-UA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Хаотичний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рух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молекул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складаються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називають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uk-UA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  <p:pic>
        <p:nvPicPr>
          <p:cNvPr id="5" name="Picture 6" descr="http://t2.ftcdn.net/jpg/00/41/06/17/400_F_41061758_bqcVnoCiYwRptf4vMDOO3YWmpDwvhAC8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7"/>
          <a:stretch/>
        </p:blipFill>
        <p:spPr bwMode="auto">
          <a:xfrm>
            <a:off x="7596336" y="908720"/>
            <a:ext cx="1188640" cy="18859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694077820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501008"/>
            <a:ext cx="4102715" cy="2923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700808"/>
            <a:ext cx="7992888" cy="2160240"/>
          </a:xfrm>
        </p:spPr>
        <p:txBody>
          <a:bodyPr>
            <a:normAutofit fontScale="90000"/>
          </a:bodyPr>
          <a:lstStyle/>
          <a:p>
            <a:pPr indent="457200"/>
            <a:r>
              <a:rPr lang="ru-RU" altLang="ru-RU" b="1" u="sng" dirty="0" smtClean="0">
                <a:solidFill>
                  <a:srgbClr val="C00000"/>
                </a:solidFill>
              </a:rPr>
              <a:t>1. </a:t>
            </a:r>
            <a:r>
              <a:rPr lang="ru-RU" altLang="ru-RU" b="1" u="sng" dirty="0" err="1" smtClean="0">
                <a:solidFill>
                  <a:srgbClr val="C00000"/>
                </a:solidFill>
              </a:rPr>
              <a:t>Агрегатні</a:t>
            </a:r>
            <a:r>
              <a:rPr lang="ru-RU" altLang="ru-RU" b="1" u="sng" dirty="0" smtClean="0">
                <a:solidFill>
                  <a:srgbClr val="C00000"/>
                </a:solidFill>
              </a:rPr>
              <a:t> </a:t>
            </a:r>
            <a:r>
              <a:rPr lang="ru-RU" altLang="ru-RU" b="1" u="sng" dirty="0" err="1" smtClean="0">
                <a:solidFill>
                  <a:srgbClr val="C00000"/>
                </a:solidFill>
              </a:rPr>
              <a:t>стани</a:t>
            </a:r>
            <a:r>
              <a:rPr lang="ru-RU" altLang="ru-RU" b="1" u="sng" dirty="0" smtClean="0">
                <a:solidFill>
                  <a:srgbClr val="C00000"/>
                </a:solidFill>
              </a:rPr>
              <a:t> </a:t>
            </a:r>
            <a:r>
              <a:rPr lang="ru-RU" altLang="ru-RU" b="1" u="sng" dirty="0" err="1" smtClean="0">
                <a:solidFill>
                  <a:srgbClr val="C00000"/>
                </a:solidFill>
              </a:rPr>
              <a:t>речовини</a:t>
            </a:r>
            <a:r>
              <a:rPr lang="ru-RU" altLang="ru-RU" b="1" u="sng" dirty="0" smtClean="0">
                <a:solidFill>
                  <a:srgbClr val="C00000"/>
                </a:solidFill>
              </a:rPr>
              <a:t>.</a:t>
            </a:r>
            <a:r>
              <a:rPr lang="ru-RU" altLang="ru-RU" sz="2800" dirty="0" smtClean="0"/>
              <a:t/>
            </a:r>
            <a:br>
              <a:rPr lang="ru-RU" altLang="ru-RU" sz="2800" dirty="0" smtClean="0"/>
            </a:br>
            <a:r>
              <a:rPr lang="ru-RU" altLang="ru-RU" sz="2800" dirty="0" smtClean="0"/>
              <a:t>	</a:t>
            </a:r>
            <a:r>
              <a:rPr lang="ru-RU" alt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alt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altLang="ru-RU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умов одна й та сама </a:t>
            </a:r>
            <a:r>
              <a:rPr lang="ru-RU" altLang="ru-RU" dirty="0" err="1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речовина</a:t>
            </a:r>
            <a:r>
              <a:rPr lang="ru-RU" altLang="ru-RU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altLang="ru-RU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перебувати</a:t>
            </a:r>
            <a:r>
              <a:rPr lang="ru-RU" altLang="ru-RU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altLang="ru-RU" dirty="0" err="1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altLang="ru-RU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станах, </a:t>
            </a:r>
            <a:r>
              <a:rPr lang="ru-RU" altLang="ru-RU" dirty="0" err="1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altLang="ru-RU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твердому, </a:t>
            </a:r>
            <a:r>
              <a:rPr lang="ru-RU" altLang="ru-RU" dirty="0" err="1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рідкому</a:t>
            </a:r>
            <a:r>
              <a:rPr lang="ru-RU" altLang="ru-RU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altLang="ru-RU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газоподібному</a:t>
            </a:r>
            <a:r>
              <a:rPr lang="ru-RU" altLang="ru-RU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dirty="0" err="1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altLang="ru-RU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стани</a:t>
            </a:r>
            <a:r>
              <a:rPr lang="ru-RU" altLang="ru-RU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називають</a:t>
            </a:r>
            <a:r>
              <a:rPr lang="ru-RU" altLang="ru-RU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агрегатними</a:t>
            </a:r>
            <a:r>
              <a:rPr lang="ru-RU" altLang="ru-RU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станами</a:t>
            </a:r>
            <a:r>
              <a:rPr lang="ru-RU" altLang="ru-RU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896122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208912" cy="3312368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uk-UA" sz="3600" b="1" dirty="0" smtClean="0">
                <a:solidFill>
                  <a:srgbClr val="C00000"/>
                </a:solidFill>
              </a:rPr>
              <a:t>3. Процес плавлення та кристалізації твердих тіл</a:t>
            </a:r>
          </a:p>
          <a:p>
            <a:pPr>
              <a:buNone/>
            </a:pPr>
            <a:r>
              <a:rPr lang="uk-UA" dirty="0" smtClean="0"/>
              <a:t>	</a:t>
            </a:r>
          </a:p>
          <a:p>
            <a:pPr>
              <a:buNone/>
            </a:pPr>
            <a:r>
              <a:rPr lang="uk-UA" sz="4100" b="1" dirty="0" smtClean="0">
                <a:solidFill>
                  <a:srgbClr val="002060"/>
                </a:solidFill>
              </a:rPr>
              <a:t>Плавлення</a:t>
            </a:r>
            <a:r>
              <a:rPr lang="uk-UA" sz="4100" dirty="0" smtClean="0">
                <a:solidFill>
                  <a:srgbClr val="002060"/>
                </a:solidFill>
              </a:rPr>
              <a:t> – це </a:t>
            </a:r>
            <a:r>
              <a:rPr lang="ru-RU" sz="4100" dirty="0" err="1" smtClean="0">
                <a:solidFill>
                  <a:srgbClr val="002060"/>
                </a:solidFill>
              </a:rPr>
              <a:t>п</a:t>
            </a:r>
            <a:r>
              <a:rPr lang="ru-RU" altLang="ru-RU" sz="4100" dirty="0" err="1" smtClean="0">
                <a:solidFill>
                  <a:srgbClr val="002060"/>
                </a:solidFill>
              </a:rPr>
              <a:t>ерехід</a:t>
            </a:r>
            <a:r>
              <a:rPr lang="ru-RU" altLang="ru-RU" sz="4100" dirty="0" smtClean="0">
                <a:solidFill>
                  <a:srgbClr val="002060"/>
                </a:solidFill>
              </a:rPr>
              <a:t> </a:t>
            </a:r>
            <a:r>
              <a:rPr lang="ru-RU" altLang="ru-RU" sz="4100" dirty="0" err="1">
                <a:solidFill>
                  <a:srgbClr val="002060"/>
                </a:solidFill>
              </a:rPr>
              <a:t>речовини</a:t>
            </a:r>
            <a:r>
              <a:rPr lang="ru-RU" altLang="ru-RU" sz="4100" dirty="0">
                <a:solidFill>
                  <a:srgbClr val="002060"/>
                </a:solidFill>
              </a:rPr>
              <a:t> </a:t>
            </a:r>
            <a:r>
              <a:rPr lang="ru-RU" altLang="ru-RU" sz="4100" dirty="0" err="1" smtClean="0">
                <a:solidFill>
                  <a:srgbClr val="002060"/>
                </a:solidFill>
              </a:rPr>
              <a:t>із</a:t>
            </a:r>
            <a:r>
              <a:rPr lang="ru-RU" altLang="ru-RU" sz="4100" dirty="0">
                <a:solidFill>
                  <a:srgbClr val="002060"/>
                </a:solidFill>
              </a:rPr>
              <a:t> </a:t>
            </a:r>
            <a:r>
              <a:rPr lang="ru-RU" altLang="ru-RU" sz="4100" dirty="0" err="1" smtClean="0">
                <a:solidFill>
                  <a:srgbClr val="002060"/>
                </a:solidFill>
              </a:rPr>
              <a:t>кристалічного</a:t>
            </a:r>
            <a:r>
              <a:rPr lang="ru-RU" altLang="ru-RU" sz="4100" dirty="0" smtClean="0">
                <a:solidFill>
                  <a:srgbClr val="002060"/>
                </a:solidFill>
              </a:rPr>
              <a:t> </a:t>
            </a:r>
            <a:r>
              <a:rPr lang="ru-RU" altLang="ru-RU" sz="4100" dirty="0">
                <a:solidFill>
                  <a:srgbClr val="002060"/>
                </a:solidFill>
              </a:rPr>
              <a:t>стану в </a:t>
            </a:r>
            <a:r>
              <a:rPr lang="ru-RU" altLang="ru-RU" sz="4100" dirty="0" err="1" smtClean="0">
                <a:solidFill>
                  <a:srgbClr val="002060"/>
                </a:solidFill>
              </a:rPr>
              <a:t>рідкий</a:t>
            </a:r>
            <a:r>
              <a:rPr lang="ru-RU" altLang="ru-RU" sz="4100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endParaRPr lang="ru-RU" altLang="ru-RU" sz="41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altLang="ru-RU" sz="4100" dirty="0" smtClean="0">
                <a:solidFill>
                  <a:srgbClr val="002060"/>
                </a:solidFill>
              </a:rPr>
              <a:t>      Температуру</a:t>
            </a:r>
            <a:r>
              <a:rPr lang="ru-RU" altLang="ru-RU" sz="4100" dirty="0">
                <a:solidFill>
                  <a:srgbClr val="002060"/>
                </a:solidFill>
              </a:rPr>
              <a:t>, за </a:t>
            </a:r>
            <a:r>
              <a:rPr lang="ru-RU" altLang="ru-RU" sz="4100" dirty="0" err="1">
                <a:solidFill>
                  <a:srgbClr val="002060"/>
                </a:solidFill>
              </a:rPr>
              <a:t>якої</a:t>
            </a:r>
            <a:r>
              <a:rPr lang="ru-RU" altLang="ru-RU" sz="4100" dirty="0">
                <a:solidFill>
                  <a:srgbClr val="002060"/>
                </a:solidFill>
              </a:rPr>
              <a:t> </a:t>
            </a:r>
            <a:r>
              <a:rPr lang="ru-RU" altLang="ru-RU" sz="4100" dirty="0" err="1">
                <a:solidFill>
                  <a:srgbClr val="002060"/>
                </a:solidFill>
              </a:rPr>
              <a:t>речовина</a:t>
            </a:r>
            <a:r>
              <a:rPr lang="ru-RU" altLang="ru-RU" sz="4100" dirty="0">
                <a:solidFill>
                  <a:srgbClr val="002060"/>
                </a:solidFill>
              </a:rPr>
              <a:t> плавиться, </a:t>
            </a:r>
            <a:r>
              <a:rPr lang="ru-RU" altLang="ru-RU" sz="4100" dirty="0" err="1">
                <a:solidFill>
                  <a:srgbClr val="002060"/>
                </a:solidFill>
              </a:rPr>
              <a:t>називають</a:t>
            </a:r>
            <a:r>
              <a:rPr lang="ru-RU" altLang="ru-RU" sz="4100" dirty="0">
                <a:solidFill>
                  <a:srgbClr val="002060"/>
                </a:solidFill>
              </a:rPr>
              <a:t> </a:t>
            </a:r>
            <a:r>
              <a:rPr lang="ru-RU" altLang="ru-RU" sz="4100" b="1" dirty="0">
                <a:solidFill>
                  <a:srgbClr val="002060"/>
                </a:solidFill>
              </a:rPr>
              <a:t>температурою </a:t>
            </a:r>
            <a:r>
              <a:rPr lang="ru-RU" altLang="ru-RU" sz="4100" b="1" dirty="0" err="1">
                <a:solidFill>
                  <a:srgbClr val="002060"/>
                </a:solidFill>
              </a:rPr>
              <a:t>плавлення</a:t>
            </a:r>
            <a:r>
              <a:rPr lang="ru-RU" altLang="ru-RU" sz="4100" dirty="0">
                <a:solidFill>
                  <a:srgbClr val="002060"/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149080"/>
            <a:ext cx="5328592" cy="206483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7015163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800"/>
                            </p:stCondLst>
                            <p:childTnLst>
                              <p:par>
                                <p:cTn id="1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600"/>
                            </p:stCondLst>
                            <p:childTnLst>
                              <p:par>
                                <p:cTn id="17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4800"/>
                            </p:stCondLst>
                            <p:childTnLst>
                              <p:par>
                                <p:cTn id="2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3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88640"/>
            <a:ext cx="7920880" cy="242979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3200" b="1" dirty="0" smtClean="0">
                <a:solidFill>
                  <a:srgbClr val="002060"/>
                </a:solidFill>
              </a:rPr>
              <a:t>Кристалізація</a:t>
            </a:r>
            <a:r>
              <a:rPr lang="uk-UA" sz="3200" dirty="0" smtClean="0">
                <a:solidFill>
                  <a:srgbClr val="002060"/>
                </a:solidFill>
              </a:rPr>
              <a:t> – це </a:t>
            </a:r>
            <a:r>
              <a:rPr lang="ru-RU" sz="3200" dirty="0" err="1" smtClean="0">
                <a:solidFill>
                  <a:srgbClr val="002060"/>
                </a:solidFill>
              </a:rPr>
              <a:t>п</a:t>
            </a:r>
            <a:r>
              <a:rPr lang="ru-RU" altLang="ru-RU" sz="3200" dirty="0" err="1" smtClean="0">
                <a:solidFill>
                  <a:srgbClr val="002060"/>
                </a:solidFill>
              </a:rPr>
              <a:t>ерехід</a:t>
            </a:r>
            <a:r>
              <a:rPr lang="ru-RU" altLang="ru-RU" sz="3200" dirty="0" smtClean="0">
                <a:solidFill>
                  <a:srgbClr val="002060"/>
                </a:solidFill>
              </a:rPr>
              <a:t> </a:t>
            </a:r>
            <a:r>
              <a:rPr lang="ru-RU" altLang="ru-RU" sz="3200" dirty="0" err="1">
                <a:solidFill>
                  <a:srgbClr val="002060"/>
                </a:solidFill>
              </a:rPr>
              <a:t>речовини</a:t>
            </a:r>
            <a:r>
              <a:rPr lang="ru-RU" altLang="ru-RU" sz="3200" dirty="0">
                <a:solidFill>
                  <a:srgbClr val="002060"/>
                </a:solidFill>
              </a:rPr>
              <a:t> з </a:t>
            </a:r>
            <a:r>
              <a:rPr lang="ru-RU" altLang="ru-RU" sz="3200" dirty="0" err="1">
                <a:solidFill>
                  <a:srgbClr val="002060"/>
                </a:solidFill>
              </a:rPr>
              <a:t>рідкого</a:t>
            </a:r>
            <a:r>
              <a:rPr lang="ru-RU" altLang="ru-RU" sz="3200" dirty="0">
                <a:solidFill>
                  <a:srgbClr val="002060"/>
                </a:solidFill>
              </a:rPr>
              <a:t> стану в </a:t>
            </a:r>
            <a:r>
              <a:rPr lang="ru-RU" altLang="ru-RU" sz="3200" dirty="0" err="1" smtClean="0">
                <a:solidFill>
                  <a:srgbClr val="002060"/>
                </a:solidFill>
              </a:rPr>
              <a:t>кристалічний</a:t>
            </a:r>
            <a:r>
              <a:rPr lang="ru-RU" altLang="ru-RU" sz="3200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ru-RU" altLang="ru-RU" sz="3200" dirty="0" smtClean="0">
                <a:solidFill>
                  <a:srgbClr val="002060"/>
                </a:solidFill>
              </a:rPr>
              <a:t>    </a:t>
            </a:r>
            <a:r>
              <a:rPr lang="ru-RU" altLang="ru-RU" sz="3200" dirty="0" err="1" smtClean="0">
                <a:solidFill>
                  <a:srgbClr val="002060"/>
                </a:solidFill>
              </a:rPr>
              <a:t>Кристалізація</a:t>
            </a:r>
            <a:r>
              <a:rPr lang="ru-RU" altLang="ru-RU" sz="3200" dirty="0" smtClean="0">
                <a:solidFill>
                  <a:srgbClr val="002060"/>
                </a:solidFill>
              </a:rPr>
              <a:t> </a:t>
            </a:r>
            <a:r>
              <a:rPr lang="ru-RU" altLang="ru-RU" sz="3200" dirty="0" err="1">
                <a:solidFill>
                  <a:srgbClr val="002060"/>
                </a:solidFill>
              </a:rPr>
              <a:t>відбувається</a:t>
            </a:r>
            <a:r>
              <a:rPr lang="ru-RU" altLang="ru-RU" sz="3200" dirty="0">
                <a:solidFill>
                  <a:srgbClr val="002060"/>
                </a:solidFill>
              </a:rPr>
              <a:t> за </a:t>
            </a:r>
            <a:r>
              <a:rPr lang="ru-RU" altLang="ru-RU" sz="3200" dirty="0" err="1">
                <a:solidFill>
                  <a:srgbClr val="002060"/>
                </a:solidFill>
              </a:rPr>
              <a:t>тієї</a:t>
            </a:r>
            <a:r>
              <a:rPr lang="ru-RU" altLang="ru-RU" sz="3200" dirty="0">
                <a:solidFill>
                  <a:srgbClr val="002060"/>
                </a:solidFill>
              </a:rPr>
              <a:t> ж </a:t>
            </a:r>
            <a:r>
              <a:rPr lang="ru-RU" altLang="ru-RU" sz="3200" dirty="0" err="1">
                <a:solidFill>
                  <a:srgbClr val="002060"/>
                </a:solidFill>
              </a:rPr>
              <a:t>температури</a:t>
            </a:r>
            <a:r>
              <a:rPr lang="ru-RU" altLang="ru-RU" sz="3200" dirty="0">
                <a:solidFill>
                  <a:srgbClr val="002060"/>
                </a:solidFill>
              </a:rPr>
              <a:t>, </a:t>
            </a:r>
            <a:r>
              <a:rPr lang="ru-RU" altLang="ru-RU" sz="3200" dirty="0" err="1">
                <a:solidFill>
                  <a:srgbClr val="002060"/>
                </a:solidFill>
              </a:rPr>
              <a:t>що</a:t>
            </a:r>
            <a:r>
              <a:rPr lang="ru-RU" altLang="ru-RU" sz="3200" dirty="0">
                <a:solidFill>
                  <a:srgbClr val="002060"/>
                </a:solidFill>
              </a:rPr>
              <a:t> й </a:t>
            </a:r>
            <a:r>
              <a:rPr lang="ru-RU" altLang="ru-RU" sz="3200" dirty="0" err="1">
                <a:solidFill>
                  <a:srgbClr val="002060"/>
                </a:solidFill>
              </a:rPr>
              <a:t>плавлення</a:t>
            </a:r>
            <a:r>
              <a:rPr lang="ru-RU" altLang="ru-RU" sz="3200" dirty="0">
                <a:solidFill>
                  <a:srgbClr val="002060"/>
                </a:solidFill>
              </a:rPr>
              <a:t>.</a:t>
            </a:r>
            <a:endParaRPr lang="ru-RU" sz="3200" dirty="0">
              <a:solidFill>
                <a:srgbClr val="002060"/>
              </a:solidFill>
            </a:endParaRPr>
          </a:p>
        </p:txBody>
      </p:sp>
      <p:pic>
        <p:nvPicPr>
          <p:cNvPr id="6146" name="Picture 2" descr="http://www.koipkro.kostroma.ru/koiro/RESC/CDODI/testgr1/12/_w/0200302_gi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924944"/>
            <a:ext cx="7200800" cy="32730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15616" y="2492896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</a:rPr>
              <a:t>АГРЕГАТНІ СТАНИ РЕЧОВИНИ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874130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700"/>
                            </p:stCondLst>
                            <p:childTnLst>
                              <p:par>
                                <p:cTn id="12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300"/>
                            </p:stCondLst>
                            <p:childTnLst>
                              <p:par>
                                <p:cTn id="19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3140968"/>
            <a:ext cx="7125112" cy="2683285"/>
          </a:xfrm>
        </p:spPr>
        <p:txBody>
          <a:bodyPr/>
          <a:lstStyle/>
          <a:p>
            <a:pPr>
              <a:buNone/>
            </a:pPr>
            <a:r>
              <a:rPr lang="uk-UA" sz="2800" dirty="0" smtClean="0">
                <a:solidFill>
                  <a:srgbClr val="002060"/>
                </a:solidFill>
              </a:rPr>
              <a:t>Позначають: </a:t>
            </a:r>
            <a:r>
              <a:rPr lang="ru-RU" altLang="ru-RU" sz="2800" b="1" dirty="0" err="1" smtClean="0">
                <a:solidFill>
                  <a:srgbClr val="002060"/>
                </a:solidFill>
              </a:rPr>
              <a:t>λ</a:t>
            </a:r>
            <a:endParaRPr lang="uk-UA" sz="2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uk-UA" sz="2800" dirty="0" smtClean="0">
                <a:solidFill>
                  <a:srgbClr val="002060"/>
                </a:solidFill>
              </a:rPr>
              <a:t>Одиниці вимірювання: </a:t>
            </a:r>
            <a:r>
              <a:rPr lang="ru-RU" altLang="ru-RU" sz="2800" b="1" dirty="0">
                <a:solidFill>
                  <a:srgbClr val="002060"/>
                </a:solidFill>
              </a:rPr>
              <a:t>(Дж/кг</a:t>
            </a:r>
            <a:r>
              <a:rPr lang="ru-RU" altLang="ru-RU" sz="2800" b="1" dirty="0" smtClean="0">
                <a:solidFill>
                  <a:srgbClr val="002060"/>
                </a:solidFill>
              </a:rPr>
              <a:t>)</a:t>
            </a:r>
            <a:endParaRPr lang="uk-UA" sz="2800" b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772816"/>
            <a:ext cx="8388424" cy="1440160"/>
          </a:xfrm>
        </p:spPr>
        <p:txBody>
          <a:bodyPr>
            <a:normAutofit fontScale="90000"/>
          </a:bodyPr>
          <a:lstStyle/>
          <a:p>
            <a:pPr indent="457200"/>
            <a:r>
              <a:rPr lang="ru-RU" altLang="ru-RU" sz="3600" b="1" dirty="0" smtClean="0">
                <a:solidFill>
                  <a:srgbClr val="C00000"/>
                </a:solidFill>
              </a:rPr>
              <a:t>3. </a:t>
            </a:r>
            <a:r>
              <a:rPr lang="ru-RU" altLang="ru-RU" sz="3600" b="1" dirty="0" err="1" smtClean="0">
                <a:solidFill>
                  <a:srgbClr val="C00000"/>
                </a:solidFill>
              </a:rPr>
              <a:t>Питома</a:t>
            </a:r>
            <a:r>
              <a:rPr lang="ru-RU" altLang="ru-RU" sz="3600" b="1" dirty="0" smtClean="0">
                <a:solidFill>
                  <a:srgbClr val="C00000"/>
                </a:solidFill>
              </a:rPr>
              <a:t> </a:t>
            </a:r>
            <a:r>
              <a:rPr lang="ru-RU" altLang="ru-RU" sz="3600" b="1" dirty="0">
                <a:solidFill>
                  <a:srgbClr val="C00000"/>
                </a:solidFill>
              </a:rPr>
              <a:t>теплота </a:t>
            </a:r>
            <a:r>
              <a:rPr lang="ru-RU" altLang="ru-RU" sz="3600" b="1" dirty="0" err="1">
                <a:solidFill>
                  <a:srgbClr val="C00000"/>
                </a:solidFill>
              </a:rPr>
              <a:t>плавлення</a:t>
            </a:r>
            <a:r>
              <a:rPr lang="ru-RU" altLang="ru-RU" sz="3600" b="1" dirty="0">
                <a:solidFill>
                  <a:srgbClr val="C00000"/>
                </a:solidFill>
              </a:rPr>
              <a:t> </a:t>
            </a:r>
            <a:r>
              <a:rPr lang="ru-RU" altLang="ru-RU" sz="2800" b="1" dirty="0" smtClean="0">
                <a:solidFill>
                  <a:srgbClr val="C00000"/>
                </a:solidFill>
              </a:rPr>
              <a:t/>
            </a:r>
            <a:br>
              <a:rPr lang="ru-RU" altLang="ru-RU" sz="2800" b="1" dirty="0" smtClean="0">
                <a:solidFill>
                  <a:srgbClr val="C00000"/>
                </a:solidFill>
              </a:rPr>
            </a:br>
            <a:r>
              <a:rPr lang="ru-RU" altLang="ru-RU" sz="3600" b="1" dirty="0" smtClean="0">
                <a:solidFill>
                  <a:srgbClr val="C00000"/>
                </a:solidFill>
              </a:rPr>
              <a:t>	</a:t>
            </a:r>
            <a:r>
              <a:rPr lang="ru-RU" altLang="ru-RU" sz="3600" b="1" dirty="0" err="1" smtClean="0">
                <a:solidFill>
                  <a:srgbClr val="002060"/>
                </a:solidFill>
              </a:rPr>
              <a:t>Питома</a:t>
            </a:r>
            <a:r>
              <a:rPr lang="ru-RU" altLang="ru-RU" sz="3600" b="1" dirty="0" smtClean="0">
                <a:solidFill>
                  <a:srgbClr val="002060"/>
                </a:solidFill>
              </a:rPr>
              <a:t> </a:t>
            </a:r>
            <a:r>
              <a:rPr lang="ru-RU" altLang="ru-RU" sz="3600" b="1" dirty="0" err="1" smtClean="0">
                <a:solidFill>
                  <a:srgbClr val="002060"/>
                </a:solidFill>
              </a:rPr>
              <a:t>теплота</a:t>
            </a:r>
            <a:r>
              <a:rPr lang="ru-RU" altLang="ru-RU" sz="3600" b="1" dirty="0" smtClean="0">
                <a:solidFill>
                  <a:srgbClr val="002060"/>
                </a:solidFill>
              </a:rPr>
              <a:t> </a:t>
            </a:r>
            <a:r>
              <a:rPr lang="ru-RU" altLang="ru-RU" sz="3600" b="1" dirty="0" err="1" smtClean="0">
                <a:solidFill>
                  <a:srgbClr val="002060"/>
                </a:solidFill>
              </a:rPr>
              <a:t>плавлення</a:t>
            </a:r>
            <a:r>
              <a:rPr lang="ru-RU" altLang="ru-RU" sz="3600" b="1" dirty="0" smtClean="0">
                <a:solidFill>
                  <a:srgbClr val="002060"/>
                </a:solidFill>
              </a:rPr>
              <a:t> </a:t>
            </a:r>
            <a:r>
              <a:rPr lang="ru-RU" altLang="ru-RU" sz="3600" dirty="0" err="1" smtClean="0">
                <a:solidFill>
                  <a:srgbClr val="002060"/>
                </a:solidFill>
              </a:rPr>
              <a:t>дорівнює</a:t>
            </a:r>
            <a:r>
              <a:rPr lang="ru-RU" altLang="ru-RU" sz="3600" dirty="0" smtClean="0">
                <a:solidFill>
                  <a:srgbClr val="002060"/>
                </a:solidFill>
              </a:rPr>
              <a:t> </a:t>
            </a:r>
            <a:r>
              <a:rPr lang="ru-RU" altLang="ru-RU" sz="3600" dirty="0" err="1">
                <a:solidFill>
                  <a:srgbClr val="002060"/>
                </a:solidFill>
              </a:rPr>
              <a:t>кількості</a:t>
            </a:r>
            <a:r>
              <a:rPr lang="ru-RU" altLang="ru-RU" sz="3600" dirty="0">
                <a:solidFill>
                  <a:srgbClr val="002060"/>
                </a:solidFill>
              </a:rPr>
              <a:t> </a:t>
            </a:r>
            <a:r>
              <a:rPr lang="ru-RU" altLang="ru-RU" sz="3600" dirty="0" err="1">
                <a:solidFill>
                  <a:srgbClr val="002060"/>
                </a:solidFill>
              </a:rPr>
              <a:t>теплоти</a:t>
            </a:r>
            <a:r>
              <a:rPr lang="ru-RU" altLang="ru-RU" sz="3600" dirty="0">
                <a:solidFill>
                  <a:srgbClr val="002060"/>
                </a:solidFill>
              </a:rPr>
              <a:t>, яка </a:t>
            </a:r>
            <a:r>
              <a:rPr lang="ru-RU" altLang="ru-RU" sz="3600" dirty="0" err="1">
                <a:solidFill>
                  <a:srgbClr val="002060"/>
                </a:solidFill>
              </a:rPr>
              <a:t>необхідна</a:t>
            </a:r>
            <a:r>
              <a:rPr lang="ru-RU" altLang="ru-RU" sz="3600" dirty="0">
                <a:solidFill>
                  <a:srgbClr val="002060"/>
                </a:solidFill>
              </a:rPr>
              <a:t> для </a:t>
            </a:r>
            <a:r>
              <a:rPr lang="ru-RU" altLang="ru-RU" sz="3600" dirty="0" err="1">
                <a:solidFill>
                  <a:srgbClr val="002060"/>
                </a:solidFill>
              </a:rPr>
              <a:t>перетворення</a:t>
            </a:r>
            <a:r>
              <a:rPr lang="ru-RU" altLang="ru-RU" sz="3600" dirty="0">
                <a:solidFill>
                  <a:srgbClr val="002060"/>
                </a:solidFill>
              </a:rPr>
              <a:t> </a:t>
            </a:r>
            <a:r>
              <a:rPr lang="ru-RU" altLang="ru-RU" sz="3600" dirty="0" smtClean="0">
                <a:solidFill>
                  <a:srgbClr val="002060"/>
                </a:solidFill>
              </a:rPr>
              <a:t> </a:t>
            </a:r>
            <a:r>
              <a:rPr lang="ru-RU" altLang="ru-RU" sz="3600" b="1" dirty="0" smtClean="0">
                <a:solidFill>
                  <a:srgbClr val="002060"/>
                </a:solidFill>
              </a:rPr>
              <a:t>1 </a:t>
            </a:r>
            <a:r>
              <a:rPr lang="ru-RU" altLang="ru-RU" sz="3600" b="1" dirty="0">
                <a:solidFill>
                  <a:srgbClr val="002060"/>
                </a:solidFill>
              </a:rPr>
              <a:t>кг </a:t>
            </a:r>
            <a:r>
              <a:rPr lang="ru-RU" altLang="ru-RU" sz="3600" dirty="0" err="1">
                <a:solidFill>
                  <a:srgbClr val="002060"/>
                </a:solidFill>
              </a:rPr>
              <a:t>речовини</a:t>
            </a:r>
            <a:r>
              <a:rPr lang="ru-RU" altLang="ru-RU" sz="3600" dirty="0">
                <a:solidFill>
                  <a:srgbClr val="002060"/>
                </a:solidFill>
              </a:rPr>
              <a:t> </a:t>
            </a:r>
            <a:r>
              <a:rPr lang="ru-RU" altLang="ru-RU" sz="3600" dirty="0" err="1">
                <a:solidFill>
                  <a:srgbClr val="002060"/>
                </a:solidFill>
              </a:rPr>
              <a:t>із</a:t>
            </a:r>
            <a:r>
              <a:rPr lang="ru-RU" altLang="ru-RU" sz="3600" dirty="0">
                <a:solidFill>
                  <a:srgbClr val="002060"/>
                </a:solidFill>
              </a:rPr>
              <a:t> твердого в </a:t>
            </a:r>
            <a:r>
              <a:rPr lang="ru-RU" altLang="ru-RU" sz="3600" dirty="0" err="1">
                <a:solidFill>
                  <a:srgbClr val="002060"/>
                </a:solidFill>
              </a:rPr>
              <a:t>рідкий</a:t>
            </a:r>
            <a:r>
              <a:rPr lang="ru-RU" altLang="ru-RU" sz="3600" dirty="0">
                <a:solidFill>
                  <a:srgbClr val="002060"/>
                </a:solidFill>
              </a:rPr>
              <a:t> стан при </a:t>
            </a:r>
            <a:r>
              <a:rPr lang="ru-RU" altLang="ru-RU" sz="3600" dirty="0" err="1">
                <a:solidFill>
                  <a:srgbClr val="002060"/>
                </a:solidFill>
              </a:rPr>
              <a:t>температурі</a:t>
            </a:r>
            <a:r>
              <a:rPr lang="ru-RU" altLang="ru-RU" sz="3600" dirty="0">
                <a:solidFill>
                  <a:srgbClr val="002060"/>
                </a:solidFill>
              </a:rPr>
              <a:t> </a:t>
            </a:r>
            <a:r>
              <a:rPr lang="ru-RU" altLang="ru-RU" sz="3600" dirty="0" err="1">
                <a:solidFill>
                  <a:srgbClr val="002060"/>
                </a:solidFill>
              </a:rPr>
              <a:t>плавлення</a:t>
            </a:r>
            <a:r>
              <a:rPr lang="ru-RU" altLang="ru-RU" sz="3600" dirty="0">
                <a:solidFill>
                  <a:srgbClr val="002060"/>
                </a:solidFill>
              </a:rPr>
              <a:t>.</a:t>
            </a:r>
            <a:r>
              <a:rPr lang="ru-RU" altLang="ru-RU" sz="2800" dirty="0">
                <a:solidFill>
                  <a:srgbClr val="002060"/>
                </a:solidFill>
              </a:rPr>
              <a:t/>
            </a:r>
            <a:br>
              <a:rPr lang="ru-RU" altLang="ru-RU" sz="2800" dirty="0">
                <a:solidFill>
                  <a:srgbClr val="002060"/>
                </a:solidFill>
              </a:rPr>
            </a:b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7171" name="Picture 3" descr="C:\Documents and Settings\User\Рабочий стол\Конкурс Сластіна О.П\ZADUMALSYA_4995823_9967682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708920"/>
            <a:ext cx="1750045" cy="2214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4285225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9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622619"/>
              </p:ext>
            </p:extLst>
          </p:nvPr>
        </p:nvGraphicFramePr>
        <p:xfrm>
          <a:off x="2915816" y="2060848"/>
          <a:ext cx="4965700" cy="194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Формула" r:id="rId3" imgW="583920" imgH="228600" progId="Equation.3">
                  <p:embed/>
                </p:oleObj>
              </mc:Choice>
              <mc:Fallback>
                <p:oleObj name="Формула" r:id="rId3" imgW="583920" imgH="228600" progId="Equation.3">
                  <p:embed/>
                  <p:pic>
                    <p:nvPicPr>
                      <p:cNvPr id="0" name="Picture 1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060848"/>
                        <a:ext cx="4965700" cy="194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628800"/>
            <a:ext cx="7848872" cy="924475"/>
          </a:xfrm>
        </p:spPr>
        <p:txBody>
          <a:bodyPr>
            <a:noAutofit/>
          </a:bodyPr>
          <a:lstStyle/>
          <a:p>
            <a:r>
              <a:rPr lang="uk-UA" altLang="ru-RU" sz="2800" dirty="0" smtClean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	Щоб </a:t>
            </a:r>
            <a:r>
              <a:rPr lang="uk-UA" altLang="ru-RU" sz="2800" dirty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визначити </a:t>
            </a:r>
            <a:r>
              <a:rPr lang="uk-UA" altLang="ru-RU" sz="2800" dirty="0" smtClean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кількість теплоти,необхідну </a:t>
            </a:r>
            <a:r>
              <a:rPr lang="uk-UA" altLang="ru-RU" sz="2800" dirty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для плавлення твердого тіла, треба питому теплоту плавлення λ помножити на масу тіла:</a:t>
            </a:r>
            <a:r>
              <a:rPr lang="ru-RU" altLang="ru-RU" sz="2800" dirty="0">
                <a:solidFill>
                  <a:srgbClr val="002060"/>
                </a:solidFill>
                <a:latin typeface="Arial" charset="0"/>
              </a:rPr>
              <a:t/>
            </a:r>
            <a:br>
              <a:rPr lang="ru-RU" altLang="ru-RU" sz="2800" dirty="0">
                <a:solidFill>
                  <a:srgbClr val="002060"/>
                </a:solidFill>
                <a:latin typeface="Arial" charset="0"/>
              </a:rPr>
            </a:br>
            <a:endParaRPr lang="ru-RU" sz="2800" dirty="0">
              <a:solidFill>
                <a:srgbClr val="002060"/>
              </a:solidFill>
            </a:endParaRPr>
          </a:p>
        </p:txBody>
      </p:sp>
      <p:cxnSp>
        <p:nvCxnSpPr>
          <p:cNvPr id="7" name="Прямая соединительная линия 6"/>
          <p:cNvCxnSpPr>
            <a:stCxn id="5" idx="1"/>
            <a:endCxn id="5" idx="5"/>
          </p:cNvCxnSpPr>
          <p:nvPr/>
        </p:nvCxnSpPr>
        <p:spPr>
          <a:xfrm>
            <a:off x="1277634" y="4940309"/>
            <a:ext cx="16201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5" idx="1"/>
            <a:endCxn id="5" idx="5"/>
          </p:cNvCxnSpPr>
          <p:nvPr/>
        </p:nvCxnSpPr>
        <p:spPr>
          <a:xfrm>
            <a:off x="1277634" y="4940309"/>
            <a:ext cx="16201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Группа 17"/>
          <p:cNvGrpSpPr/>
          <p:nvPr/>
        </p:nvGrpSpPr>
        <p:grpSpPr>
          <a:xfrm>
            <a:off x="467544" y="3680169"/>
            <a:ext cx="3240360" cy="2520280"/>
            <a:chOff x="467544" y="3680169"/>
            <a:chExt cx="3240360" cy="2520280"/>
          </a:xfrm>
        </p:grpSpPr>
        <p:grpSp>
          <p:nvGrpSpPr>
            <p:cNvPr id="14" name="Группа 13"/>
            <p:cNvGrpSpPr/>
            <p:nvPr/>
          </p:nvGrpSpPr>
          <p:grpSpPr>
            <a:xfrm>
              <a:off x="467544" y="3680169"/>
              <a:ext cx="3240360" cy="2520280"/>
              <a:chOff x="467544" y="3645024"/>
              <a:chExt cx="3240360" cy="2520280"/>
            </a:xfrm>
          </p:grpSpPr>
          <p:sp>
            <p:nvSpPr>
              <p:cNvPr id="5" name="Равнобедренный треугольник 4"/>
              <p:cNvSpPr/>
              <p:nvPr/>
            </p:nvSpPr>
            <p:spPr>
              <a:xfrm>
                <a:off x="467544" y="3645024"/>
                <a:ext cx="3240360" cy="252028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cxnSp>
            <p:nvCxnSpPr>
              <p:cNvPr id="11" name="Прямая соединительная линия 10"/>
              <p:cNvCxnSpPr>
                <a:stCxn id="5" idx="1"/>
                <a:endCxn id="5" idx="5"/>
              </p:cNvCxnSpPr>
              <p:nvPr/>
            </p:nvCxnSpPr>
            <p:spPr>
              <a:xfrm>
                <a:off x="1277634" y="4905164"/>
                <a:ext cx="162018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>
                <a:off x="2087724" y="4905164"/>
                <a:ext cx="0" cy="12601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7" name="TextBox 16"/>
            <p:cNvSpPr txBox="1"/>
            <p:nvPr/>
          </p:nvSpPr>
          <p:spPr>
            <a:xfrm>
              <a:off x="1277634" y="5373216"/>
              <a:ext cx="48605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3200" b="1" i="1" dirty="0" smtClean="0">
                  <a:solidFill>
                    <a:srgbClr val="002060"/>
                  </a:solidFill>
                </a:rPr>
                <a:t>λ</a:t>
              </a:r>
              <a:endParaRPr lang="ru-RU" sz="3200" b="1" i="1" dirty="0">
                <a:solidFill>
                  <a:srgbClr val="00206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285327" y="5277991"/>
              <a:ext cx="63007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i="1" dirty="0">
                  <a:solidFill>
                    <a:srgbClr val="002060"/>
                  </a:solidFill>
                </a:rPr>
                <a:t>m</a:t>
              </a:r>
              <a:endParaRPr lang="ru-RU" sz="3200" b="1" i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22" name="Стрелка вправо 21"/>
          <p:cNvSpPr/>
          <p:nvPr/>
        </p:nvSpPr>
        <p:spPr>
          <a:xfrm>
            <a:off x="3776959" y="4481688"/>
            <a:ext cx="1224136" cy="917242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54" name="Picture 1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52120" y="3717032"/>
            <a:ext cx="1728192" cy="1225811"/>
          </a:xfrm>
          <a:prstGeom prst="rect">
            <a:avLst/>
          </a:prstGeom>
          <a:noFill/>
        </p:spPr>
      </p:pic>
      <p:pic>
        <p:nvPicPr>
          <p:cNvPr id="10253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6096" y="4941168"/>
            <a:ext cx="2181488" cy="1008112"/>
          </a:xfrm>
          <a:prstGeom prst="rect">
            <a:avLst/>
          </a:prstGeom>
          <a:noFill/>
        </p:spPr>
      </p:pic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4445202" y="1770584"/>
            <a:ext cx="2535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-539750" y="2076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pic>
        <p:nvPicPr>
          <p:cNvPr id="10258" name="Picture 18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4149080"/>
            <a:ext cx="683239" cy="5760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28308544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22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Documents and Settings\User\Рабочий стол\Конкурс Сластіна О.П\schoolkids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610100"/>
            <a:ext cx="2857500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251520" y="332656"/>
            <a:ext cx="8640960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Закріплення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знань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Вправа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«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Мікрофон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Закінчити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речення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uk-UA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Речовина може бути …</a:t>
            </a:r>
            <a:endParaRPr kumimoji="0" lang="uk-UA" sz="240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Перехід речовини із кристалічного стану в рідкий …</a:t>
            </a:r>
            <a:endParaRPr kumimoji="0" lang="uk-UA" sz="240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Щоб розплавити тіло, потрібно спочатку …</a:t>
            </a:r>
            <a:endParaRPr kumimoji="0" lang="uk-UA" sz="240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Температуру, за якої речовина плавиться, називають …</a:t>
            </a:r>
            <a:endParaRPr kumimoji="0" lang="uk-UA" sz="240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Перехід речовини з рідкого стану в кристалічний називають</a:t>
            </a:r>
            <a:r>
              <a:rPr kumimoji="0" lang="ru-RU" sz="240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40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endParaRPr kumimoji="0" lang="uk-UA" sz="240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Кристалізація відбувається за тієї ж температури,…</a:t>
            </a:r>
            <a:endParaRPr kumimoji="0" lang="uk-UA" sz="240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Щоб визначити кількість теплоти, необхідну для плавлення 	твердого тіла, треба …</a:t>
            </a:r>
            <a:endParaRPr kumimoji="0" lang="uk-UA" sz="240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583932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412776"/>
            <a:ext cx="7125112" cy="4051437"/>
          </a:xfrm>
        </p:spPr>
        <p:txBody>
          <a:bodyPr/>
          <a:lstStyle/>
          <a:p>
            <a:pPr marL="0" indent="0" algn="just">
              <a:buNone/>
            </a:pPr>
            <a:r>
              <a:rPr lang="uk-UA" altLang="ru-RU" sz="3200" dirty="0" smtClean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    Яку </a:t>
            </a:r>
            <a:r>
              <a:rPr lang="uk-UA" altLang="ru-RU" sz="3200" dirty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енергію необхідно затратити, щоб розплавити шматок свинцю масою </a:t>
            </a:r>
            <a:r>
              <a:rPr lang="uk-UA" altLang="ru-RU" sz="3200" i="1" dirty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m </a:t>
            </a:r>
            <a:r>
              <a:rPr lang="uk-UA" altLang="ru-RU" sz="3200" dirty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= 2кг, взятий при температурі </a:t>
            </a:r>
            <a:r>
              <a:rPr lang="uk-UA" altLang="ru-RU" sz="3200" i="1" dirty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t</a:t>
            </a:r>
            <a:r>
              <a:rPr lang="uk-UA" altLang="ru-RU" sz="3200" baseline="-30000" dirty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1</a:t>
            </a:r>
            <a:r>
              <a:rPr lang="uk-UA" altLang="ru-RU" sz="3200" dirty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 =27 °C?</a:t>
            </a:r>
            <a:endParaRPr lang="ru-RU" altLang="ru-RU" sz="3200" dirty="0">
              <a:solidFill>
                <a:srgbClr val="002060"/>
              </a:solidFill>
              <a:latin typeface="Arial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125113" cy="924475"/>
          </a:xfrm>
        </p:spPr>
        <p:txBody>
          <a:bodyPr>
            <a:normAutofit fontScale="90000"/>
          </a:bodyPr>
          <a:lstStyle/>
          <a:p>
            <a:pPr algn="ctr"/>
            <a:r>
              <a:rPr lang="uk-UA" sz="6000" b="1" dirty="0" smtClean="0">
                <a:solidFill>
                  <a:srgbClr val="002060"/>
                </a:solidFill>
              </a:rPr>
              <a:t>Задача 1</a:t>
            </a:r>
            <a:endParaRPr lang="ru-RU" sz="6000" b="1" dirty="0">
              <a:solidFill>
                <a:srgbClr val="002060"/>
              </a:solidFill>
            </a:endParaRPr>
          </a:p>
        </p:txBody>
      </p:sp>
      <p:pic>
        <p:nvPicPr>
          <p:cNvPr id="12290" name="Picture 2" descr="http://img1.1tv.ru/imgsize460x259/PR2013012811353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573016"/>
            <a:ext cx="4381500" cy="24669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031123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471290SlideId25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471302SlideId258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411</TotalTime>
  <Words>179</Words>
  <Application>Microsoft Office PowerPoint</Application>
  <PresentationFormat>Экран (4:3)</PresentationFormat>
  <Paragraphs>43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Бумажная</vt:lpstr>
      <vt:lpstr>Формула</vt:lpstr>
      <vt:lpstr>Презентация PowerPoint</vt:lpstr>
      <vt:lpstr>Перевірка  домашнього завдання</vt:lpstr>
      <vt:lpstr>1. Агрегатні стани речовини.  Залежно від умов одна й та сама речовина може перебувати в різних станах, наприклад у твердому, рідкому або газоподібному. Ці стани називають агрегатними станами.</vt:lpstr>
      <vt:lpstr>Презентация PowerPoint</vt:lpstr>
      <vt:lpstr>Презентация PowerPoint</vt:lpstr>
      <vt:lpstr>3. Питома теплота плавлення   Питома теплота плавлення дорівнює кількості теплоти, яка необхідна для перетворення  1 кг речовини із твердого в рідкий стан при температурі плавлення. </vt:lpstr>
      <vt:lpstr> Щоб визначити кількість теплоти,необхідну для плавлення твердого тіла, треба питому теплоту плавлення λ помножити на масу тіла: </vt:lpstr>
      <vt:lpstr>Презентация PowerPoint</vt:lpstr>
      <vt:lpstr>Задача 1</vt:lpstr>
      <vt:lpstr>Презентация PowerPoint</vt:lpstr>
      <vt:lpstr>Дякую за увагу!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уроку:</dc:title>
  <dc:creator>User</dc:creator>
  <cp:lastModifiedBy>Natalya</cp:lastModifiedBy>
  <cp:revision>71</cp:revision>
  <dcterms:created xsi:type="dcterms:W3CDTF">2014-05-13T12:28:30Z</dcterms:created>
  <dcterms:modified xsi:type="dcterms:W3CDTF">2021-11-15T12:25:59Z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994374</vt:lpwstr>
  </property>
  <property fmtid="{D5CDD505-2E9C-101B-9397-08002B2CF9AE}" pid="3" name="NXPowerLiteVersion">
    <vt:lpwstr>D4.1.4</vt:lpwstr>
  </property>
</Properties>
</file>