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1" r:id="rId6"/>
    <p:sldId id="263" r:id="rId7"/>
    <p:sldId id="259" r:id="rId8"/>
    <p:sldId id="260" r:id="rId9"/>
  </p:sldIdLst>
  <p:sldSz cx="9144000" cy="5143500" type="screen16x9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576" y="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1" y="0"/>
            <a:ext cx="9143999" cy="385157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516886"/>
            <a:ext cx="8077200" cy="1255014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371600"/>
            <a:ext cx="8077200" cy="1124712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0B680-A4C4-4E08-BD67-C4150693C9E9}" type="datetimeFigureOut">
              <a:rPr lang="uk-UA" smtClean="0"/>
              <a:t>11.11.2021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CF60-5E61-4A23-AB39-8580EFA0D3A7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3846251"/>
            <a:ext cx="9144000" cy="3429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0B680-A4C4-4E08-BD67-C4150693C9E9}" type="datetimeFigureOut">
              <a:rPr lang="uk-UA" smtClean="0"/>
              <a:t>11.11.2021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CF60-5E61-4A23-AB39-8580EFA0D3A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51435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8" y="0"/>
            <a:ext cx="2514601" cy="51435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05980"/>
            <a:ext cx="1905000" cy="4388644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4388644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0B680-A4C4-4E08-BD67-C4150693C9E9}" type="datetimeFigureOut">
              <a:rPr lang="uk-UA" smtClean="0"/>
              <a:t>11.11.2021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4783095"/>
            <a:ext cx="3836404" cy="273844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CF60-5E61-4A23-AB39-8580EFA0D3A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586"/>
            <a:ext cx="8229600" cy="939546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0B680-A4C4-4E08-BD67-C4150693C9E9}" type="datetimeFigureOut">
              <a:rPr lang="uk-UA" smtClean="0"/>
              <a:t>11.11.2021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CF60-5E61-4A23-AB39-8580EFA0D3A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195189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1951890"/>
            <a:ext cx="9144000" cy="3429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89154"/>
            <a:ext cx="8013192" cy="1227582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371600"/>
            <a:ext cx="8022336" cy="51435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0B680-A4C4-4E08-BD67-C4150693C9E9}" type="datetimeFigureOut">
              <a:rPr lang="uk-UA" smtClean="0"/>
              <a:t>11.11.2021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CF60-5E61-4A23-AB39-8580EFA0D3A7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330452"/>
            <a:ext cx="4038600" cy="3467862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330452"/>
            <a:ext cx="4038600" cy="3467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0B680-A4C4-4E08-BD67-C4150693C9E9}" type="datetimeFigureOut">
              <a:rPr lang="uk-UA" smtClean="0"/>
              <a:t>11.11.2021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CF60-5E61-4A23-AB39-8580EFA0D3A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74241"/>
            <a:ext cx="4040188" cy="536516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837134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274241"/>
            <a:ext cx="4041775" cy="536516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837134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0B680-A4C4-4E08-BD67-C4150693C9E9}" type="datetimeFigureOut">
              <a:rPr lang="uk-UA" smtClean="0"/>
              <a:t>11.11.2021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CF60-5E61-4A23-AB39-8580EFA0D3A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0B680-A4C4-4E08-BD67-C4150693C9E9}" type="datetimeFigureOut">
              <a:rPr lang="uk-UA" smtClean="0"/>
              <a:t>11.11.2021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CF60-5E61-4A23-AB39-8580EFA0D3A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0B680-A4C4-4E08-BD67-C4150693C9E9}" type="datetimeFigureOut">
              <a:rPr lang="uk-UA" smtClean="0"/>
              <a:t>11.11.2021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CF60-5E61-4A23-AB39-8580EFA0D3A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14300"/>
            <a:ext cx="2523744" cy="733806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8" y="1307350"/>
            <a:ext cx="5920641" cy="34191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297514"/>
            <a:ext cx="2468880" cy="3429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0B680-A4C4-4E08-BD67-C4150693C9E9}" type="datetimeFigureOut">
              <a:rPr lang="uk-UA" smtClean="0"/>
              <a:t>11.11.2021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CF60-5E61-4A23-AB39-8580EFA0D3A7}" type="slidenum">
              <a:rPr lang="uk-UA" smtClean="0"/>
              <a:t>‹#›</a:t>
            </a:fld>
            <a:endParaRPr lang="uk-UA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090422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090422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16586"/>
            <a:ext cx="2525150" cy="733806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6" y="1113606"/>
            <a:ext cx="6247397" cy="4029894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296162"/>
            <a:ext cx="2468880" cy="3429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877824"/>
            <a:ext cx="2523744" cy="150876"/>
          </a:xfrm>
        </p:spPr>
        <p:txBody>
          <a:bodyPr/>
          <a:lstStyle/>
          <a:p>
            <a:fld id="{BC20B680-A4C4-4E08-BD67-C4150693C9E9}" type="datetimeFigureOut">
              <a:rPr lang="uk-UA" smtClean="0"/>
              <a:t>11.11.2021</a:t>
            </a:fld>
            <a:endParaRPr lang="uk-UA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51435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51435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877824"/>
            <a:ext cx="5193792" cy="150876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877824"/>
            <a:ext cx="733864" cy="150876"/>
          </a:xfrm>
        </p:spPr>
        <p:txBody>
          <a:bodyPr/>
          <a:lstStyle/>
          <a:p>
            <a:fld id="{A627CF60-5E61-4A23-AB39-8580EFA0D3A7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076921"/>
            <a:ext cx="9144000" cy="3429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1" y="0"/>
            <a:ext cx="9143999" cy="10753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9600" cy="938297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31394"/>
            <a:ext cx="8229600" cy="3469207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857749"/>
            <a:ext cx="2133600" cy="20574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C20B680-A4C4-4E08-BD67-C4150693C9E9}" type="datetimeFigureOut">
              <a:rPr lang="uk-UA" smtClean="0"/>
              <a:t>11.11.2021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7" y="4857749"/>
            <a:ext cx="5507719" cy="20574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4857749"/>
            <a:ext cx="733864" cy="20574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627CF60-5E61-4A23-AB39-8580EFA0D3A7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00180"/>
            <a:ext cx="8077200" cy="2271720"/>
          </a:xfrm>
        </p:spPr>
        <p:txBody>
          <a:bodyPr>
            <a:normAutofit/>
          </a:bodyPr>
          <a:lstStyle/>
          <a:p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язування</a:t>
            </a:r>
            <a:r>
              <a:rPr lang="uk-UA" dirty="0" smtClean="0"/>
              <a:t> задач </a:t>
            </a:r>
            <a:br>
              <a:rPr lang="uk-UA" dirty="0" smtClean="0"/>
            </a:br>
            <a:r>
              <a:rPr lang="uk-UA" sz="3100" dirty="0" smtClean="0"/>
              <a:t>на тему </a:t>
            </a:r>
            <a:r>
              <a:rPr lang="uk-UA" sz="3100" dirty="0" err="1" smtClean="0"/>
              <a:t>“Світловий</a:t>
            </a:r>
            <a:r>
              <a:rPr lang="uk-UA" sz="3100" dirty="0" smtClean="0"/>
              <a:t> промінь і світловий пучок. Закон прямолінійного поширення світла. Сонячне і місячне </a:t>
            </a:r>
            <a:r>
              <a:rPr lang="uk-UA" sz="3100" dirty="0" err="1" smtClean="0"/>
              <a:t>затемнення”</a:t>
            </a:r>
            <a:endParaRPr lang="uk-UA" sz="3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Дайте відповідь на запитання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8"/>
            <a:ext cx="8715436" cy="3812106"/>
          </a:xfrm>
        </p:spPr>
        <p:txBody>
          <a:bodyPr>
            <a:normAutofit fontScale="85000" lnSpcReduction="20000"/>
          </a:bodyPr>
          <a:lstStyle/>
          <a:p>
            <a:pPr marL="268288" indent="-268288">
              <a:buFont typeface="+mj-lt"/>
              <a:buAutoNum type="arabicPeriod"/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Дайте </a:t>
            </a:r>
            <a:r>
              <a:rPr lang="ru-RU" i="1" dirty="0" err="1" smtClean="0">
                <a:latin typeface="Arial" pitchFamily="34" charset="0"/>
                <a:cs typeface="Arial" pitchFamily="34" charset="0"/>
              </a:rPr>
              <a:t>означення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err="1" smtClean="0">
                <a:latin typeface="Arial" pitchFamily="34" charset="0"/>
                <a:cs typeface="Arial" pitchFamily="34" charset="0"/>
              </a:rPr>
              <a:t>світлового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err="1" smtClean="0">
                <a:latin typeface="Arial" pitchFamily="34" charset="0"/>
                <a:cs typeface="Arial" pitchFamily="34" charset="0"/>
              </a:rPr>
              <a:t>променя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268288" indent="-268288">
              <a:buFont typeface="+mj-lt"/>
              <a:buAutoNum type="arabicPeriod"/>
            </a:pPr>
            <a:r>
              <a:rPr lang="ru-RU" i="1" dirty="0" err="1" smtClean="0">
                <a:latin typeface="Arial" pitchFamily="34" charset="0"/>
                <a:cs typeface="Arial" pitchFamily="34" charset="0"/>
              </a:rPr>
              <a:t>Сформулюйте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закон </a:t>
            </a:r>
            <a:r>
              <a:rPr lang="ru-RU" i="1" dirty="0" err="1" smtClean="0">
                <a:latin typeface="Arial" pitchFamily="34" charset="0"/>
                <a:cs typeface="Arial" pitchFamily="34" charset="0"/>
              </a:rPr>
              <a:t>прямолінійного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i="1" dirty="0" smtClean="0">
                <a:latin typeface="Arial" pitchFamily="34" charset="0"/>
                <a:cs typeface="Arial" pitchFamily="34" charset="0"/>
              </a:rPr>
              <a:t>поширення світла. </a:t>
            </a:r>
          </a:p>
          <a:p>
            <a:pPr marL="268288" indent="-268288">
              <a:buFont typeface="+mj-lt"/>
              <a:buAutoNum type="arabicPeriod"/>
            </a:pPr>
            <a:r>
              <a:rPr lang="uk-UA" i="1" dirty="0" smtClean="0">
                <a:latin typeface="Arial" pitchFamily="34" charset="0"/>
                <a:cs typeface="Arial" pitchFamily="34" charset="0"/>
              </a:rPr>
              <a:t>Які досліди та явища підтверджують прямолінійність </a:t>
            </a:r>
            <a:r>
              <a:rPr lang="ru-RU" i="1" dirty="0" err="1" smtClean="0">
                <a:latin typeface="Arial" pitchFamily="34" charset="0"/>
                <a:cs typeface="Arial" pitchFamily="34" charset="0"/>
              </a:rPr>
              <a:t>поширення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err="1" smtClean="0">
                <a:latin typeface="Arial" pitchFamily="34" charset="0"/>
                <a:cs typeface="Arial" pitchFamily="34" charset="0"/>
              </a:rPr>
              <a:t>світла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? </a:t>
            </a:r>
          </a:p>
          <a:p>
            <a:pPr marL="268288" indent="-268288">
              <a:buFont typeface="+mj-lt"/>
              <a:buAutoNum type="arabicPeriod"/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За </a:t>
            </a:r>
            <a:r>
              <a:rPr lang="ru-RU" i="1" dirty="0" err="1" smtClean="0">
                <a:latin typeface="Arial" pitchFamily="34" charset="0"/>
                <a:cs typeface="Arial" pitchFamily="34" charset="0"/>
              </a:rPr>
              <a:t>яких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умов предмет </a:t>
            </a:r>
            <a:r>
              <a:rPr lang="ru-RU" i="1" dirty="0" err="1" smtClean="0">
                <a:latin typeface="Arial" pitchFamily="34" charset="0"/>
                <a:cs typeface="Arial" pitchFamily="34" charset="0"/>
              </a:rPr>
              <a:t>утворюватиме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err="1" smtClean="0">
                <a:latin typeface="Arial" pitchFamily="34" charset="0"/>
                <a:cs typeface="Arial" pitchFamily="34" charset="0"/>
              </a:rPr>
              <a:t>тільки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err="1" smtClean="0">
                <a:latin typeface="Arial" pitchFamily="34" charset="0"/>
                <a:cs typeface="Arial" pitchFamily="34" charset="0"/>
              </a:rPr>
              <a:t>повну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err="1" smtClean="0">
                <a:latin typeface="Arial" pitchFamily="34" charset="0"/>
                <a:cs typeface="Arial" pitchFamily="34" charset="0"/>
              </a:rPr>
              <a:t>тінь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, а за </a:t>
            </a:r>
            <a:r>
              <a:rPr lang="ru-RU" i="1" dirty="0" err="1" smtClean="0">
                <a:latin typeface="Arial" pitchFamily="34" charset="0"/>
                <a:cs typeface="Arial" pitchFamily="34" charset="0"/>
              </a:rPr>
              <a:t>яких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— </a:t>
            </a:r>
            <a:r>
              <a:rPr lang="ru-RU" i="1" dirty="0" err="1" smtClean="0">
                <a:latin typeface="Arial" pitchFamily="34" charset="0"/>
                <a:cs typeface="Arial" pitchFamily="34" charset="0"/>
              </a:rPr>
              <a:t>повну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err="1" smtClean="0">
                <a:latin typeface="Arial" pitchFamily="34" charset="0"/>
                <a:cs typeface="Arial" pitchFamily="34" charset="0"/>
              </a:rPr>
              <a:t>тінь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err="1" smtClean="0">
                <a:latin typeface="Arial" pitchFamily="34" charset="0"/>
                <a:cs typeface="Arial" pitchFamily="34" charset="0"/>
              </a:rPr>
              <a:t>півтінь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? </a:t>
            </a:r>
          </a:p>
          <a:p>
            <a:pPr marL="268288" indent="-268288">
              <a:buFont typeface="+mj-lt"/>
              <a:buAutoNum type="arabicPeriod"/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Коли на </a:t>
            </a:r>
            <a:r>
              <a:rPr lang="ru-RU" i="1" dirty="0" err="1" smtClean="0">
                <a:latin typeface="Arial" pitchFamily="34" charset="0"/>
                <a:cs typeface="Arial" pitchFamily="34" charset="0"/>
              </a:rPr>
              <a:t>Землі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err="1" smtClean="0">
                <a:latin typeface="Arial" pitchFamily="34" charset="0"/>
                <a:cs typeface="Arial" pitchFamily="34" charset="0"/>
              </a:rPr>
              <a:t>спостерігається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err="1" smtClean="0">
                <a:latin typeface="Arial" pitchFamily="34" charset="0"/>
                <a:cs typeface="Arial" pitchFamily="34" charset="0"/>
              </a:rPr>
              <a:t>повне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err="1" smtClean="0">
                <a:latin typeface="Arial" pitchFamily="34" charset="0"/>
                <a:cs typeface="Arial" pitchFamily="34" charset="0"/>
              </a:rPr>
              <a:t>сонячне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err="1" smtClean="0">
                <a:latin typeface="Arial" pitchFamily="34" charset="0"/>
                <a:cs typeface="Arial" pitchFamily="34" charset="0"/>
              </a:rPr>
              <a:t>затемнення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? </a:t>
            </a:r>
            <a:r>
              <a:rPr lang="ru-RU" i="1" dirty="0" err="1" smtClean="0">
                <a:latin typeface="Arial" pitchFamily="34" charset="0"/>
                <a:cs typeface="Arial" pitchFamily="34" charset="0"/>
              </a:rPr>
              <a:t>часткове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err="1" smtClean="0">
                <a:latin typeface="Arial" pitchFamily="34" charset="0"/>
                <a:cs typeface="Arial" pitchFamily="34" charset="0"/>
              </a:rPr>
              <a:t>сонячне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err="1" smtClean="0">
                <a:latin typeface="Arial" pitchFamily="34" charset="0"/>
                <a:cs typeface="Arial" pitchFamily="34" charset="0"/>
              </a:rPr>
              <a:t>затемнення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268288" indent="-268288">
              <a:buFont typeface="+mj-lt"/>
              <a:buAutoNum type="arabicPeriod"/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Коли на </a:t>
            </a:r>
            <a:r>
              <a:rPr lang="ru-RU" i="1" dirty="0" err="1" smtClean="0">
                <a:latin typeface="Arial" pitchFamily="34" charset="0"/>
                <a:cs typeface="Arial" pitchFamily="34" charset="0"/>
              </a:rPr>
              <a:t>Землі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err="1" smtClean="0">
                <a:latin typeface="Arial" pitchFamily="34" charset="0"/>
                <a:cs typeface="Arial" pitchFamily="34" charset="0"/>
              </a:rPr>
              <a:t>спостерігається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err="1" smtClean="0">
                <a:latin typeface="Arial" pitchFamily="34" charset="0"/>
                <a:cs typeface="Arial" pitchFamily="34" charset="0"/>
              </a:rPr>
              <a:t>повне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err="1" smtClean="0">
                <a:latin typeface="Arial" pitchFamily="34" charset="0"/>
                <a:cs typeface="Arial" pitchFamily="34" charset="0"/>
              </a:rPr>
              <a:t>місячне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err="1" smtClean="0">
                <a:latin typeface="Arial" pitchFamily="34" charset="0"/>
                <a:cs typeface="Arial" pitchFamily="34" charset="0"/>
              </a:rPr>
              <a:t>затемнення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? </a:t>
            </a:r>
            <a:r>
              <a:rPr lang="ru-RU" i="1" dirty="0" err="1" smtClean="0">
                <a:latin typeface="Arial" pitchFamily="34" charset="0"/>
                <a:cs typeface="Arial" pitchFamily="34" charset="0"/>
              </a:rPr>
              <a:t>часткове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err="1" smtClean="0">
                <a:latin typeface="Arial" pitchFamily="34" charset="0"/>
                <a:cs typeface="Arial" pitchFamily="34" charset="0"/>
              </a:rPr>
              <a:t>місячне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err="1" smtClean="0">
                <a:latin typeface="Arial" pitchFamily="34" charset="0"/>
                <a:cs typeface="Arial" pitchFamily="34" charset="0"/>
              </a:rPr>
              <a:t>затемнення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?</a:t>
            </a:r>
            <a:endParaRPr lang="uk-UA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Блез</a:t>
            </a:r>
            <a:r>
              <a:rPr lang="uk-UA" dirty="0" smtClean="0"/>
              <a:t> Паскаль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8"/>
            <a:ext cx="4471990" cy="3228983"/>
          </a:xfrm>
        </p:spPr>
        <p:txBody>
          <a:bodyPr/>
          <a:lstStyle/>
          <a:p>
            <a:pPr marL="0" indent="0" algn="ctr">
              <a:buNone/>
            </a:pPr>
            <a:r>
              <a:rPr lang="uk-UA" b="1" i="1" dirty="0" err="1" smtClean="0">
                <a:latin typeface="Times New Roman" pitchFamily="18" charset="0"/>
                <a:cs typeface="Times New Roman" pitchFamily="18" charset="0"/>
              </a:rPr>
              <a:t>“Існує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достатньо світла для тих, хто хоче бачити, і достатньо темряви, для тих хто не </a:t>
            </a:r>
            <a:r>
              <a:rPr lang="uk-UA" b="1" i="1" dirty="0" err="1" smtClean="0">
                <a:latin typeface="Times New Roman" pitchFamily="18" charset="0"/>
                <a:cs typeface="Times New Roman" pitchFamily="18" charset="0"/>
              </a:rPr>
              <a:t>хоче”</a:t>
            </a:r>
            <a:endParaRPr lang="uk-UA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Картинки по запросу паскаль"/>
          <p:cNvPicPr>
            <a:picLocks noChangeAspect="1" noChangeArrowheads="1"/>
          </p:cNvPicPr>
          <p:nvPr/>
        </p:nvPicPr>
        <p:blipFill>
          <a:blip r:embed="rId2">
            <a:lum contrast="10000"/>
          </a:blip>
          <a:srcRect/>
          <a:stretch>
            <a:fillRect/>
          </a:stretch>
        </p:blipFill>
        <p:spPr bwMode="auto">
          <a:xfrm>
            <a:off x="5429256" y="1214428"/>
            <a:ext cx="3551248" cy="38618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язування</a:t>
            </a:r>
            <a:r>
              <a:rPr lang="uk-UA" dirty="0" smtClean="0"/>
              <a:t> задач (усно)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1142990"/>
            <a:ext cx="885831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Arial" pitchFamily="34" charset="0"/>
                <a:cs typeface="Arial" pitchFamily="34" charset="0"/>
              </a:rPr>
              <a:t>Космонавт, </a:t>
            </a:r>
            <a:r>
              <a:rPr lang="ru-RU" sz="2800" dirty="0" err="1">
                <a:latin typeface="Arial" pitchFamily="34" charset="0"/>
                <a:cs typeface="Arial" pitchFamily="34" charset="0"/>
              </a:rPr>
              <a:t>перебуваючи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на </a:t>
            </a:r>
            <a:r>
              <a:rPr lang="ru-RU" sz="2800" dirty="0" err="1">
                <a:latin typeface="Arial" pitchFamily="34" charset="0"/>
                <a:cs typeface="Arial" pitchFamily="34" charset="0"/>
              </a:rPr>
              <a:t>Місяці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800" dirty="0" err="1">
                <a:latin typeface="Arial" pitchFamily="34" charset="0"/>
                <a:cs typeface="Arial" pitchFamily="34" charset="0"/>
              </a:rPr>
              <a:t>спостерігає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Землю. </a:t>
            </a:r>
            <a:r>
              <a:rPr lang="ru-RU" sz="2800" dirty="0" err="1">
                <a:latin typeface="Arial" pitchFamily="34" charset="0"/>
                <a:cs typeface="Arial" pitchFamily="34" charset="0"/>
              </a:rPr>
              <a:t>Що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>
                <a:latin typeface="Arial" pitchFamily="34" charset="0"/>
                <a:cs typeface="Arial" pitchFamily="34" charset="0"/>
              </a:rPr>
              <a:t>побачить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космонавт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у той момент, коли на </a:t>
            </a:r>
            <a:r>
              <a:rPr lang="ru-RU" sz="2800" dirty="0" err="1">
                <a:latin typeface="Arial" pitchFamily="34" charset="0"/>
                <a:cs typeface="Arial" pitchFamily="34" charset="0"/>
              </a:rPr>
              <a:t>Землі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буде </a:t>
            </a:r>
            <a:r>
              <a:rPr lang="ru-RU" sz="2800" dirty="0" err="1">
                <a:latin typeface="Arial" pitchFamily="34" charset="0"/>
                <a:cs typeface="Arial" pitchFamily="34" charset="0"/>
              </a:rPr>
              <a:t>повне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>
                <a:latin typeface="Arial" pitchFamily="34" charset="0"/>
                <a:cs typeface="Arial" pitchFamily="34" charset="0"/>
              </a:rPr>
              <a:t>місячне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>
                <a:latin typeface="Arial" pitchFamily="34" charset="0"/>
                <a:cs typeface="Arial" pitchFamily="34" charset="0"/>
              </a:rPr>
              <a:t>затемнення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?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часткове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затемнення </a:t>
            </a:r>
            <a:r>
              <a:rPr lang="uk-UA" sz="2800" dirty="0">
                <a:latin typeface="Arial" pitchFamily="34" charset="0"/>
                <a:cs typeface="Arial" pitchFamily="34" charset="0"/>
              </a:rPr>
              <a:t>Місяця?</a:t>
            </a:r>
          </a:p>
        </p:txBody>
      </p:sp>
      <p:pic>
        <p:nvPicPr>
          <p:cNvPr id="19464" name="Picture 8" descr="Похожее изображение"/>
          <p:cNvPicPr>
            <a:picLocks noChangeAspect="1" noChangeArrowheads="1"/>
          </p:cNvPicPr>
          <p:nvPr/>
        </p:nvPicPr>
        <p:blipFill>
          <a:blip r:embed="rId2">
            <a:lum contrast="20000"/>
          </a:blip>
          <a:srcRect/>
          <a:stretch>
            <a:fillRect/>
          </a:stretch>
        </p:blipFill>
        <p:spPr bwMode="auto">
          <a:xfrm>
            <a:off x="1928794" y="3000378"/>
            <a:ext cx="5213350" cy="20081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язування</a:t>
            </a:r>
            <a:r>
              <a:rPr lang="uk-UA" dirty="0" smtClean="0"/>
              <a:t> задач (усно)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1214428"/>
            <a:ext cx="435771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/>
              <a:t>Поміркуйте</a:t>
            </a:r>
            <a:r>
              <a:rPr lang="ru-RU" sz="3200" dirty="0"/>
              <a:t>, </a:t>
            </a:r>
            <a:r>
              <a:rPr lang="ru-RU" sz="3200" dirty="0" err="1"/>
              <a:t>чому</a:t>
            </a:r>
            <a:r>
              <a:rPr lang="ru-RU" sz="3200" dirty="0"/>
              <a:t> </a:t>
            </a:r>
            <a:r>
              <a:rPr lang="ru-RU" sz="3200" dirty="0" err="1"/>
              <a:t>місячне</a:t>
            </a:r>
            <a:r>
              <a:rPr lang="ru-RU" sz="3200" dirty="0"/>
              <a:t> </a:t>
            </a:r>
            <a:r>
              <a:rPr lang="ru-RU" sz="3200" dirty="0" err="1"/>
              <a:t>затемнення</a:t>
            </a:r>
            <a:r>
              <a:rPr lang="ru-RU" sz="3200" dirty="0"/>
              <a:t> ми </a:t>
            </a:r>
            <a:r>
              <a:rPr lang="ru-RU" sz="3200" dirty="0" err="1"/>
              <a:t>спостерігаємо</a:t>
            </a:r>
            <a:r>
              <a:rPr lang="ru-RU" sz="3200" dirty="0"/>
              <a:t> </a:t>
            </a:r>
            <a:r>
              <a:rPr lang="ru-RU" sz="3200" dirty="0" err="1"/>
              <a:t>частіше</a:t>
            </a:r>
            <a:r>
              <a:rPr lang="ru-RU" sz="3200" dirty="0"/>
              <a:t>, </a:t>
            </a:r>
            <a:r>
              <a:rPr lang="ru-RU" sz="3200" dirty="0" err="1"/>
              <a:t>ніж</a:t>
            </a:r>
            <a:r>
              <a:rPr lang="ru-RU" sz="3200" dirty="0"/>
              <a:t> </a:t>
            </a:r>
            <a:r>
              <a:rPr lang="ru-RU" sz="3200" dirty="0" err="1" smtClean="0"/>
              <a:t>сонячне</a:t>
            </a:r>
            <a:r>
              <a:rPr lang="ru-RU" sz="3200" dirty="0"/>
              <a:t>, </a:t>
            </a:r>
            <a:r>
              <a:rPr lang="ru-RU" sz="3200" dirty="0" err="1"/>
              <a:t>адже</a:t>
            </a:r>
            <a:r>
              <a:rPr lang="ru-RU" sz="3200" dirty="0"/>
              <a:t> за </a:t>
            </a:r>
            <a:r>
              <a:rPr lang="ru-RU" sz="3200" dirty="0" err="1"/>
              <a:t>рік</a:t>
            </a:r>
            <a:r>
              <a:rPr lang="ru-RU" sz="3200" dirty="0"/>
              <a:t> </a:t>
            </a:r>
            <a:r>
              <a:rPr lang="ru-RU" sz="3200" dirty="0" err="1"/>
              <a:t>їхня</a:t>
            </a:r>
            <a:r>
              <a:rPr lang="ru-RU" sz="3200" dirty="0"/>
              <a:t> </a:t>
            </a:r>
            <a:r>
              <a:rPr lang="ru-RU" sz="3200" dirty="0" err="1"/>
              <a:t>кількість</a:t>
            </a:r>
            <a:r>
              <a:rPr lang="ru-RU" sz="3200" dirty="0"/>
              <a:t> </a:t>
            </a:r>
            <a:r>
              <a:rPr lang="ru-RU" sz="3200" dirty="0" err="1"/>
              <a:t>майже</a:t>
            </a:r>
            <a:r>
              <a:rPr lang="ru-RU" sz="3200" dirty="0"/>
              <a:t> </a:t>
            </a:r>
            <a:r>
              <a:rPr lang="ru-RU" sz="3200" dirty="0" err="1"/>
              <a:t>однакова</a:t>
            </a:r>
            <a:r>
              <a:rPr lang="ru-RU" sz="3200" dirty="0"/>
              <a:t>.</a:t>
            </a:r>
            <a:endParaRPr lang="uk-UA" sz="3200" dirty="0"/>
          </a:p>
        </p:txBody>
      </p:sp>
      <p:pic>
        <p:nvPicPr>
          <p:cNvPr id="18434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14" y="1000114"/>
            <a:ext cx="4143386" cy="41433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Учимося </a:t>
            </a:r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язувати</a:t>
            </a:r>
            <a:r>
              <a:rPr lang="uk-UA" dirty="0" smtClean="0"/>
              <a:t> задачі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1500180"/>
            <a:ext cx="59293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Задача. </a:t>
            </a:r>
            <a:r>
              <a:rPr lang="ru-RU" b="1" i="1" dirty="0">
                <a:latin typeface="Arial" pitchFamily="34" charset="0"/>
                <a:cs typeface="Arial" pitchFamily="34" charset="0"/>
              </a:rPr>
              <a:t>У </a:t>
            </a:r>
            <a:r>
              <a:rPr lang="ru-RU" b="1" i="1" dirty="0" err="1">
                <a:latin typeface="Arial" pitchFamily="34" charset="0"/>
                <a:cs typeface="Arial" pitchFamily="34" charset="0"/>
              </a:rPr>
              <a:t>сонячний</a:t>
            </a:r>
            <a:r>
              <a:rPr lang="ru-RU" b="1" i="1" dirty="0">
                <a:latin typeface="Arial" pitchFamily="34" charset="0"/>
                <a:cs typeface="Arial" pitchFamily="34" charset="0"/>
              </a:rPr>
              <a:t> день </a:t>
            </a:r>
            <a:r>
              <a:rPr lang="ru-RU" b="1" i="1" dirty="0" err="1">
                <a:latin typeface="Arial" pitchFamily="34" charset="0"/>
                <a:cs typeface="Arial" pitchFamily="34" charset="0"/>
              </a:rPr>
              <a:t>довжина</a:t>
            </a:r>
            <a:endParaRPr lang="ru-RU" b="1" i="1" dirty="0">
              <a:latin typeface="Arial" pitchFamily="34" charset="0"/>
              <a:cs typeface="Arial" pitchFamily="34" charset="0"/>
            </a:endParaRPr>
          </a:p>
          <a:p>
            <a:r>
              <a:rPr lang="ru-RU" b="1" i="1" dirty="0" err="1">
                <a:latin typeface="Arial" pitchFamily="34" charset="0"/>
                <a:cs typeface="Arial" pitchFamily="34" charset="0"/>
              </a:rPr>
              <a:t>тіні</a:t>
            </a:r>
            <a:r>
              <a:rPr lang="ru-RU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>
                <a:latin typeface="Arial" pitchFamily="34" charset="0"/>
                <a:cs typeface="Arial" pitchFamily="34" charset="0"/>
              </a:rPr>
              <a:t>від</a:t>
            </a:r>
            <a:r>
              <a:rPr lang="ru-RU" b="1" i="1" dirty="0">
                <a:latin typeface="Arial" pitchFamily="34" charset="0"/>
                <a:cs typeface="Arial" pitchFamily="34" charset="0"/>
              </a:rPr>
              <a:t> вертикально </a:t>
            </a:r>
            <a:r>
              <a:rPr lang="ru-RU" b="1" i="1" dirty="0" err="1">
                <a:latin typeface="Arial" pitchFamily="34" charset="0"/>
                <a:cs typeface="Arial" pitchFamily="34" charset="0"/>
              </a:rPr>
              <a:t>поставленої</a:t>
            </a:r>
            <a:r>
              <a:rPr lang="ru-RU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 smtClean="0">
                <a:latin typeface="Arial" pitchFamily="34" charset="0"/>
                <a:cs typeface="Arial" pitchFamily="34" charset="0"/>
              </a:rPr>
              <a:t>метрової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 smtClean="0">
                <a:latin typeface="Arial" pitchFamily="34" charset="0"/>
                <a:cs typeface="Arial" pitchFamily="34" charset="0"/>
              </a:rPr>
              <a:t>лінійки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>
                <a:latin typeface="Arial" pitchFamily="34" charset="0"/>
                <a:cs typeface="Arial" pitchFamily="34" charset="0"/>
              </a:rPr>
              <a:t>дорівнює</a:t>
            </a:r>
            <a:r>
              <a:rPr lang="ru-RU" b="1" i="1" dirty="0">
                <a:latin typeface="Arial" pitchFamily="34" charset="0"/>
                <a:cs typeface="Arial" pitchFamily="34" charset="0"/>
              </a:rPr>
              <a:t> 24 см, а </a:t>
            </a:r>
            <a:r>
              <a:rPr lang="ru-RU" b="1" i="1" dirty="0" err="1">
                <a:latin typeface="Arial" pitchFamily="34" charset="0"/>
                <a:cs typeface="Arial" pitchFamily="34" charset="0"/>
              </a:rPr>
              <a:t>довжина</a:t>
            </a:r>
            <a:r>
              <a:rPr lang="ru-RU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>
                <a:latin typeface="Arial" pitchFamily="34" charset="0"/>
                <a:cs typeface="Arial" pitchFamily="34" charset="0"/>
              </a:rPr>
              <a:t>тіні</a:t>
            </a:r>
            <a:r>
              <a:rPr lang="ru-RU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 smtClean="0">
                <a:latin typeface="Arial" pitchFamily="34" charset="0"/>
                <a:cs typeface="Arial" pitchFamily="34" charset="0"/>
              </a:rPr>
              <a:t>від</a:t>
            </a:r>
            <a:r>
              <a:rPr lang="ru-RU" b="1" i="1" dirty="0" smtClean="0">
                <a:latin typeface="Arial" pitchFamily="34" charset="0"/>
                <a:cs typeface="Arial" pitchFamily="34" charset="0"/>
              </a:rPr>
              <a:t> дерева </a:t>
            </a:r>
            <a:r>
              <a:rPr lang="ru-RU" b="1" i="1" dirty="0">
                <a:latin typeface="Arial" pitchFamily="34" charset="0"/>
                <a:cs typeface="Arial" pitchFamily="34" charset="0"/>
              </a:rPr>
              <a:t>— 3,6 м. </a:t>
            </a:r>
            <a:r>
              <a:rPr lang="ru-RU" b="1" i="1" dirty="0" err="1">
                <a:latin typeface="Arial" pitchFamily="34" charset="0"/>
                <a:cs typeface="Arial" pitchFamily="34" charset="0"/>
              </a:rPr>
              <a:t>Визначте</a:t>
            </a:r>
            <a:r>
              <a:rPr lang="ru-RU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>
                <a:latin typeface="Arial" pitchFamily="34" charset="0"/>
                <a:cs typeface="Arial" pitchFamily="34" charset="0"/>
              </a:rPr>
              <a:t>висоту</a:t>
            </a:r>
            <a:r>
              <a:rPr lang="ru-RU" b="1" i="1" dirty="0">
                <a:latin typeface="Arial" pitchFamily="34" charset="0"/>
                <a:cs typeface="Arial" pitchFamily="34" charset="0"/>
              </a:rPr>
              <a:t> дерева.</a:t>
            </a:r>
            <a:endParaRPr lang="uk-UA" b="1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>
            <a:lum bright="-10000" contrast="20000"/>
          </a:blip>
          <a:srcRect l="12049" t="30406" r="10839" b="24964"/>
          <a:stretch>
            <a:fillRect/>
          </a:stretch>
        </p:blipFill>
        <p:spPr bwMode="auto">
          <a:xfrm>
            <a:off x="714380" y="2857502"/>
            <a:ext cx="7715272" cy="2285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/>
          <a:srcRect l="57748" t="19985" r="16548" b="52801"/>
          <a:stretch>
            <a:fillRect/>
          </a:stretch>
        </p:blipFill>
        <p:spPr bwMode="auto">
          <a:xfrm>
            <a:off x="6143604" y="1142990"/>
            <a:ext cx="3000396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lum contrast="30000"/>
          </a:blip>
          <a:srcRect/>
          <a:stretch>
            <a:fillRect/>
          </a:stretch>
        </p:blipFill>
        <p:spPr bwMode="auto">
          <a:xfrm>
            <a:off x="692316" y="2143140"/>
            <a:ext cx="7808774" cy="2857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язування</a:t>
            </a:r>
            <a:r>
              <a:rPr lang="uk-UA" dirty="0" smtClean="0"/>
              <a:t> задач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2844" y="1214428"/>
            <a:ext cx="88583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latin typeface="Arial" pitchFamily="34" charset="0"/>
                <a:cs typeface="Arial" pitchFamily="34" charset="0"/>
              </a:rPr>
              <a:t>Електрична</a:t>
            </a:r>
            <a:r>
              <a:rPr lang="ru-RU" dirty="0">
                <a:latin typeface="Arial" pitchFamily="34" charset="0"/>
                <a:cs typeface="Arial" pitchFamily="34" charset="0"/>
              </a:rPr>
              <a:t> лампа,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що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має</a:t>
            </a:r>
            <a:r>
              <a:rPr lang="ru-RU" dirty="0">
                <a:latin typeface="Arial" pitchFamily="34" charset="0"/>
                <a:cs typeface="Arial" pitchFamily="34" charset="0"/>
              </a:rPr>
              <a:t> форму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кулі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діаметром</a:t>
            </a:r>
            <a:r>
              <a:rPr lang="ru-RU" dirty="0">
                <a:latin typeface="Arial" pitchFamily="34" charset="0"/>
                <a:cs typeface="Arial" pitchFamily="34" charset="0"/>
              </a:rPr>
              <a:t> 6 см,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розташована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на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відстані </a:t>
            </a:r>
            <a:r>
              <a:rPr lang="uk-UA" dirty="0">
                <a:latin typeface="Arial" pitchFamily="34" charset="0"/>
                <a:cs typeface="Arial" pitchFamily="34" charset="0"/>
              </a:rPr>
              <a:t>1 м від екрана. Визначте, на якій найменшій відстані від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екрана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слід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розмістити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тенісну</a:t>
            </a:r>
            <a:r>
              <a:rPr lang="ru-RU" dirty="0">
                <a:latin typeface="Arial" pitchFamily="34" charset="0"/>
                <a:cs typeface="Arial" pitchFamily="34" charset="0"/>
              </a:rPr>
              <a:t> кульку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діаметром</a:t>
            </a:r>
            <a:r>
              <a:rPr lang="ru-RU" dirty="0">
                <a:latin typeface="Arial" pitchFamily="34" charset="0"/>
                <a:cs typeface="Arial" pitchFamily="34" charset="0"/>
              </a:rPr>
              <a:t> 40 мм,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щоб</a:t>
            </a:r>
            <a:r>
              <a:rPr lang="ru-RU" dirty="0">
                <a:latin typeface="Arial" pitchFamily="34" charset="0"/>
                <a:cs typeface="Arial" pitchFamily="34" charset="0"/>
              </a:rPr>
              <a:t> вона не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відкидала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тінь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на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екран</a:t>
            </a:r>
            <a:r>
              <a:rPr lang="ru-RU" dirty="0">
                <a:latin typeface="Arial" pitchFamily="34" charset="0"/>
                <a:cs typeface="Arial" pitchFamily="34" charset="0"/>
              </a:rPr>
              <a:t>, а давала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тільки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півтінь</a:t>
            </a:r>
            <a:r>
              <a:rPr lang="ru-RU" dirty="0">
                <a:latin typeface="Arial" pitchFamily="34" charset="0"/>
                <a:cs typeface="Arial" pitchFamily="34" charset="0"/>
              </a:rPr>
              <a:t>.</a:t>
            </a:r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язування</a:t>
            </a:r>
            <a:r>
              <a:rPr lang="uk-UA" dirty="0" smtClean="0"/>
              <a:t> задач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2844" y="1214428"/>
            <a:ext cx="35719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/>
              <a:t>Чому</a:t>
            </a:r>
            <a:r>
              <a:rPr lang="ru-RU" sz="2400" dirty="0"/>
              <a:t> </a:t>
            </a:r>
            <a:r>
              <a:rPr lang="ru-RU" sz="2400" dirty="0" err="1"/>
              <a:t>літак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летить</a:t>
            </a:r>
            <a:r>
              <a:rPr lang="ru-RU" sz="2400" dirty="0"/>
              <a:t> на </a:t>
            </a:r>
            <a:r>
              <a:rPr lang="ru-RU" sz="2400" dirty="0" err="1"/>
              <a:t>великій</a:t>
            </a:r>
            <a:r>
              <a:rPr lang="ru-RU" sz="2400" dirty="0"/>
              <a:t> </a:t>
            </a:r>
            <a:r>
              <a:rPr lang="ru-RU" sz="2400" dirty="0" err="1"/>
              <a:t>висоті</a:t>
            </a:r>
            <a:r>
              <a:rPr lang="ru-RU" sz="2400" dirty="0"/>
              <a:t>, не </a:t>
            </a:r>
            <a:r>
              <a:rPr lang="ru-RU" sz="2400" dirty="0" err="1"/>
              <a:t>утворює</a:t>
            </a:r>
            <a:r>
              <a:rPr lang="ru-RU" sz="2400" dirty="0"/>
              <a:t> </a:t>
            </a:r>
            <a:r>
              <a:rPr lang="ru-RU" sz="2400" dirty="0" err="1"/>
              <a:t>тіні</a:t>
            </a:r>
            <a:r>
              <a:rPr lang="ru-RU" sz="2400" dirty="0"/>
              <a:t> </a:t>
            </a:r>
            <a:r>
              <a:rPr lang="ru-RU" sz="2400" dirty="0" err="1"/>
              <a:t>навіть</a:t>
            </a:r>
            <a:r>
              <a:rPr lang="ru-RU" sz="2400" dirty="0"/>
              <a:t> </a:t>
            </a:r>
            <a:r>
              <a:rPr lang="ru-RU" sz="2400" dirty="0" err="1" smtClean="0"/>
              <a:t>сонячного</a:t>
            </a:r>
            <a:r>
              <a:rPr lang="ru-RU" sz="2400" dirty="0" smtClean="0"/>
              <a:t> дня</a:t>
            </a:r>
            <a:r>
              <a:rPr lang="ru-RU" sz="2400" dirty="0"/>
              <a:t>? </a:t>
            </a:r>
            <a:r>
              <a:rPr lang="ru-RU" sz="2400" dirty="0" err="1"/>
              <a:t>Поясніть</a:t>
            </a:r>
            <a:r>
              <a:rPr lang="ru-RU" sz="2400" dirty="0"/>
              <a:t> свою </a:t>
            </a:r>
            <a:r>
              <a:rPr lang="ru-RU" sz="2400" dirty="0" err="1"/>
              <a:t>відповідь</a:t>
            </a:r>
            <a:r>
              <a:rPr lang="ru-RU" sz="2400" dirty="0"/>
              <a:t>, </a:t>
            </a:r>
            <a:r>
              <a:rPr lang="ru-RU" sz="2400" dirty="0" err="1"/>
              <a:t>виконавши</a:t>
            </a:r>
            <a:r>
              <a:rPr lang="ru-RU" sz="2400" dirty="0"/>
              <a:t> </a:t>
            </a:r>
            <a:r>
              <a:rPr lang="ru-RU" sz="2400" dirty="0" err="1"/>
              <a:t>відповідний</a:t>
            </a:r>
            <a:r>
              <a:rPr lang="ru-RU" sz="2400" dirty="0"/>
              <a:t> рисунок.</a:t>
            </a:r>
            <a:endParaRPr lang="uk-UA" sz="2400" dirty="0"/>
          </a:p>
        </p:txBody>
      </p:sp>
      <p:pic>
        <p:nvPicPr>
          <p:cNvPr id="17412" name="Picture 4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1357304"/>
            <a:ext cx="5276059" cy="35004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90</TotalTime>
  <Words>269</Words>
  <Application>Microsoft Office PowerPoint</Application>
  <PresentationFormat>Экран (16:9)</PresentationFormat>
  <Paragraphs>21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Модульная</vt:lpstr>
      <vt:lpstr>Розв’язування задач  на тему “Світловий промінь і світловий пучок. Закон прямолінійного поширення світла. Сонячне і місячне затемнення”</vt:lpstr>
      <vt:lpstr>Дайте відповідь на запитання</vt:lpstr>
      <vt:lpstr>Блез Паскаль</vt:lpstr>
      <vt:lpstr>Розв’язування задач (усно)</vt:lpstr>
      <vt:lpstr>Розв’язування задач (усно)</vt:lpstr>
      <vt:lpstr>Учимося розв’язувати задачі</vt:lpstr>
      <vt:lpstr>Розв’язування задач</vt:lpstr>
      <vt:lpstr>Розв’язування задач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Розв’язування задач  на тему “Світловий промінь і світловий пучок. Закон прямолінійного поширення світла. Сонячне і місячне затемнення”</dc:title>
  <dc:creator>User</dc:creator>
  <cp:lastModifiedBy>Natalya</cp:lastModifiedBy>
  <cp:revision>11</cp:revision>
  <dcterms:created xsi:type="dcterms:W3CDTF">2017-11-04T12:22:22Z</dcterms:created>
  <dcterms:modified xsi:type="dcterms:W3CDTF">2021-11-11T18:44:43Z</dcterms:modified>
</cp:coreProperties>
</file>