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20B680-A4C4-4E08-BD67-C4150693C9E9}" type="datetimeFigureOut">
              <a:rPr lang="uk-UA" smtClean="0"/>
              <a:t>11.11.2021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27CF60-5E61-4A23-AB39-8580EFA0D3A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80"/>
            <a:ext cx="8077200" cy="2271720"/>
          </a:xfrm>
        </p:spPr>
        <p:txBody>
          <a:bodyPr>
            <a:normAutofit/>
          </a:bodyPr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 </a:t>
            </a:r>
            <a:br>
              <a:rPr lang="uk-UA" dirty="0" smtClean="0"/>
            </a:br>
            <a:r>
              <a:rPr lang="uk-UA" sz="3100" dirty="0" smtClean="0"/>
              <a:t>на тему </a:t>
            </a:r>
            <a:r>
              <a:rPr lang="uk-UA" sz="3100" dirty="0" err="1" smtClean="0"/>
              <a:t>“Світловий</a:t>
            </a:r>
            <a:r>
              <a:rPr lang="uk-UA" sz="3100" dirty="0" smtClean="0"/>
              <a:t> промінь і світловий пучок. Закон прямолінійного поширення світла. Сонячне і місячне </a:t>
            </a:r>
            <a:r>
              <a:rPr lang="uk-UA" sz="3100" dirty="0" err="1" smtClean="0"/>
              <a:t>затемнення”</a:t>
            </a:r>
            <a:endParaRPr lang="uk-UA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відповідь на запитання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8"/>
            <a:ext cx="8715436" cy="3812106"/>
          </a:xfrm>
        </p:spPr>
        <p:txBody>
          <a:bodyPr>
            <a:normAutofit fontScale="85000" lnSpcReduction="20000"/>
          </a:bodyPr>
          <a:lstStyle/>
          <a:p>
            <a:pPr marL="268288" indent="-268288"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Дайте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означення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світлового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променя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68288" indent="-268288">
              <a:buFont typeface="+mj-lt"/>
              <a:buAutoNum type="arabicPeriod"/>
            </a:pP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Сформулюйте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закон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прямолінійного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i="1" dirty="0" smtClean="0">
                <a:latin typeface="Arial" pitchFamily="34" charset="0"/>
                <a:cs typeface="Arial" pitchFamily="34" charset="0"/>
              </a:rPr>
              <a:t>поширення світла. </a:t>
            </a:r>
          </a:p>
          <a:p>
            <a:pPr marL="268288" indent="-268288">
              <a:buFont typeface="+mj-lt"/>
              <a:buAutoNum type="arabicPeriod"/>
            </a:pPr>
            <a:r>
              <a:rPr lang="uk-UA" i="1" dirty="0" smtClean="0">
                <a:latin typeface="Arial" pitchFamily="34" charset="0"/>
                <a:cs typeface="Arial" pitchFamily="34" charset="0"/>
              </a:rPr>
              <a:t>Які досліди та явища підтверджують прямолінійність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поширення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світла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268288" indent="-268288"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яких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умов предмет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утворюватиме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повну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тінь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а за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яких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повну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тінь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півтінь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268288" indent="-268288"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Коли на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спостерігається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повне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сонячне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затемнення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часткове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сонячне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затемнення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268288" indent="-268288">
              <a:buFont typeface="+mj-lt"/>
              <a:buAutoNum type="arabicPeriod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Коли на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спостерігається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повне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місячне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затемнення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часткове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місячне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затемнення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?</a:t>
            </a:r>
            <a:endParaRPr lang="uk-UA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Блез</a:t>
            </a:r>
            <a:r>
              <a:rPr lang="uk-UA" dirty="0" smtClean="0"/>
              <a:t> Паскаль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8"/>
            <a:ext cx="4471990" cy="3228983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“Існує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достатньо світла для тих, хто хоче бачити, і достатньо темряви, для тих хто не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хоче”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паскаль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5429256" y="1214428"/>
            <a:ext cx="3551248" cy="3861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 (усно)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90"/>
            <a:ext cx="885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Космонавт,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перебуваючи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Місяці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спостерігає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Землю.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побачить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космонавт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 той момент, коли на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буде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повне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місячне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затемнення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?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часткове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затемнення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Місяця?</a:t>
            </a:r>
          </a:p>
        </p:txBody>
      </p:sp>
      <p:pic>
        <p:nvPicPr>
          <p:cNvPr id="19464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928794" y="3000378"/>
            <a:ext cx="5213350" cy="2008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 (усно)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8"/>
            <a:ext cx="4357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Поміркуйте</a:t>
            </a:r>
            <a:r>
              <a:rPr lang="ru-RU" sz="3200" dirty="0"/>
              <a:t>, </a:t>
            </a:r>
            <a:r>
              <a:rPr lang="ru-RU" sz="3200" dirty="0" err="1"/>
              <a:t>чому</a:t>
            </a:r>
            <a:r>
              <a:rPr lang="ru-RU" sz="3200" dirty="0"/>
              <a:t> </a:t>
            </a:r>
            <a:r>
              <a:rPr lang="ru-RU" sz="3200" dirty="0" err="1"/>
              <a:t>місячне</a:t>
            </a:r>
            <a:r>
              <a:rPr lang="ru-RU" sz="3200" dirty="0"/>
              <a:t> </a:t>
            </a:r>
            <a:r>
              <a:rPr lang="ru-RU" sz="3200" dirty="0" err="1"/>
              <a:t>затемнення</a:t>
            </a:r>
            <a:r>
              <a:rPr lang="ru-RU" sz="3200" dirty="0"/>
              <a:t> ми </a:t>
            </a:r>
            <a:r>
              <a:rPr lang="ru-RU" sz="3200" dirty="0" err="1"/>
              <a:t>спостерігаємо</a:t>
            </a:r>
            <a:r>
              <a:rPr lang="ru-RU" sz="3200" dirty="0"/>
              <a:t> </a:t>
            </a:r>
            <a:r>
              <a:rPr lang="ru-RU" sz="3200" dirty="0" err="1"/>
              <a:t>частіше</a:t>
            </a:r>
            <a:r>
              <a:rPr lang="ru-RU" sz="3200" dirty="0"/>
              <a:t>, </a:t>
            </a:r>
            <a:r>
              <a:rPr lang="ru-RU" sz="3200" dirty="0" err="1"/>
              <a:t>ніж</a:t>
            </a:r>
            <a:r>
              <a:rPr lang="ru-RU" sz="3200" dirty="0"/>
              <a:t> </a:t>
            </a:r>
            <a:r>
              <a:rPr lang="ru-RU" sz="3200" dirty="0" err="1" smtClean="0"/>
              <a:t>сонячне</a:t>
            </a:r>
            <a:r>
              <a:rPr lang="ru-RU" sz="3200" dirty="0"/>
              <a:t>, </a:t>
            </a:r>
            <a:r>
              <a:rPr lang="ru-RU" sz="3200" dirty="0" err="1"/>
              <a:t>адже</a:t>
            </a:r>
            <a:r>
              <a:rPr lang="ru-RU" sz="3200" dirty="0"/>
              <a:t> за </a:t>
            </a:r>
            <a:r>
              <a:rPr lang="ru-RU" sz="3200" dirty="0" err="1"/>
              <a:t>рік</a:t>
            </a:r>
            <a:r>
              <a:rPr lang="ru-RU" sz="3200" dirty="0"/>
              <a:t> </a:t>
            </a:r>
            <a:r>
              <a:rPr lang="ru-RU" sz="3200" dirty="0" err="1"/>
              <a:t>їхня</a:t>
            </a:r>
            <a:r>
              <a:rPr lang="ru-RU" sz="3200" dirty="0"/>
              <a:t> </a:t>
            </a:r>
            <a:r>
              <a:rPr lang="ru-RU" sz="3200" dirty="0" err="1"/>
              <a:t>кількість</a:t>
            </a:r>
            <a:r>
              <a:rPr lang="ru-RU" sz="3200" dirty="0"/>
              <a:t> </a:t>
            </a:r>
            <a:r>
              <a:rPr lang="ru-RU" sz="3200" dirty="0" err="1"/>
              <a:t>майже</a:t>
            </a:r>
            <a:r>
              <a:rPr lang="ru-RU" sz="3200" dirty="0"/>
              <a:t> </a:t>
            </a:r>
            <a:r>
              <a:rPr lang="ru-RU" sz="3200" dirty="0" err="1"/>
              <a:t>однакова</a:t>
            </a:r>
            <a:r>
              <a:rPr lang="ru-RU" sz="3200" dirty="0"/>
              <a:t>.</a:t>
            </a:r>
            <a:endParaRPr lang="uk-UA" sz="3200" dirty="0"/>
          </a:p>
        </p:txBody>
      </p:sp>
      <p:pic>
        <p:nvPicPr>
          <p:cNvPr id="1843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14" y="1000114"/>
            <a:ext cx="4143386" cy="4143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Учимося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язувати</a:t>
            </a:r>
            <a:r>
              <a:rPr lang="uk-UA" dirty="0" smtClean="0"/>
              <a:t> задачі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80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Задача.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У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сонячний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день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довжина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err="1">
                <a:latin typeface="Arial" pitchFamily="34" charset="0"/>
                <a:cs typeface="Arial" pitchFamily="34" charset="0"/>
              </a:rPr>
              <a:t>тіні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вертикально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поставленої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метрової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лінійки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дорівнює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24 см, а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довжина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тіні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дерева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— 3,6 м.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Визначте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latin typeface="Arial" pitchFamily="34" charset="0"/>
                <a:cs typeface="Arial" pitchFamily="34" charset="0"/>
              </a:rPr>
              <a:t>висоту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 дерева.</a:t>
            </a: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12049" t="30406" r="10839" b="24964"/>
          <a:stretch>
            <a:fillRect/>
          </a:stretch>
        </p:blipFill>
        <p:spPr bwMode="auto">
          <a:xfrm>
            <a:off x="714380" y="2857502"/>
            <a:ext cx="7715272" cy="22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 l="57748" t="19985" r="16548" b="52801"/>
          <a:stretch>
            <a:fillRect/>
          </a:stretch>
        </p:blipFill>
        <p:spPr bwMode="auto">
          <a:xfrm>
            <a:off x="6143604" y="1142990"/>
            <a:ext cx="30003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92316" y="2143140"/>
            <a:ext cx="7808774" cy="285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8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Arial" pitchFamily="34" charset="0"/>
                <a:cs typeface="Arial" pitchFamily="34" charset="0"/>
              </a:rPr>
              <a:t>Електрична</a:t>
            </a:r>
            <a:r>
              <a:rPr lang="ru-RU" dirty="0">
                <a:latin typeface="Arial" pitchFamily="34" charset="0"/>
                <a:cs typeface="Arial" pitchFamily="34" charset="0"/>
              </a:rPr>
              <a:t> лампа,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dirty="0">
                <a:latin typeface="Arial" pitchFamily="34" charset="0"/>
                <a:cs typeface="Arial" pitchFamily="34" charset="0"/>
              </a:rPr>
              <a:t> форму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кулі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діаметром</a:t>
            </a:r>
            <a:r>
              <a:rPr lang="ru-RU" dirty="0">
                <a:latin typeface="Arial" pitchFamily="34" charset="0"/>
                <a:cs typeface="Arial" pitchFamily="34" charset="0"/>
              </a:rPr>
              <a:t> 6 см,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розташована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відстані </a:t>
            </a:r>
            <a:r>
              <a:rPr lang="uk-UA" dirty="0">
                <a:latin typeface="Arial" pitchFamily="34" charset="0"/>
                <a:cs typeface="Arial" pitchFamily="34" charset="0"/>
              </a:rPr>
              <a:t>1 м від екрана. Визначте, на якій найменшій відстані від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екрана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слід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розмістити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тенісну</a:t>
            </a:r>
            <a:r>
              <a:rPr lang="ru-RU" dirty="0">
                <a:latin typeface="Arial" pitchFamily="34" charset="0"/>
                <a:cs typeface="Arial" pitchFamily="34" charset="0"/>
              </a:rPr>
              <a:t> кульку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діаметром</a:t>
            </a:r>
            <a:r>
              <a:rPr lang="ru-RU" dirty="0">
                <a:latin typeface="Arial" pitchFamily="34" charset="0"/>
                <a:cs typeface="Arial" pitchFamily="34" charset="0"/>
              </a:rPr>
              <a:t> 40 мм,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щоб</a:t>
            </a:r>
            <a:r>
              <a:rPr lang="ru-RU" dirty="0">
                <a:latin typeface="Arial" pitchFamily="34" charset="0"/>
                <a:cs typeface="Arial" pitchFamily="34" charset="0"/>
              </a:rPr>
              <a:t> вона не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відкидала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екран</a:t>
            </a:r>
            <a:r>
              <a:rPr lang="ru-RU" dirty="0">
                <a:latin typeface="Arial" pitchFamily="34" charset="0"/>
                <a:cs typeface="Arial" pitchFamily="34" charset="0"/>
              </a:rPr>
              <a:t>, а давала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півтінь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задач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8"/>
            <a:ext cx="3571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Чому</a:t>
            </a:r>
            <a:r>
              <a:rPr lang="ru-RU" sz="2400" dirty="0"/>
              <a:t> </a:t>
            </a:r>
            <a:r>
              <a:rPr lang="ru-RU" sz="2400" dirty="0" err="1"/>
              <a:t>літак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летить</a:t>
            </a:r>
            <a:r>
              <a:rPr lang="ru-RU" sz="2400" dirty="0"/>
              <a:t> на </a:t>
            </a:r>
            <a:r>
              <a:rPr lang="ru-RU" sz="2400" dirty="0" err="1"/>
              <a:t>великій</a:t>
            </a:r>
            <a:r>
              <a:rPr lang="ru-RU" sz="2400" dirty="0"/>
              <a:t> </a:t>
            </a:r>
            <a:r>
              <a:rPr lang="ru-RU" sz="2400" dirty="0" err="1"/>
              <a:t>висоті</a:t>
            </a:r>
            <a:r>
              <a:rPr lang="ru-RU" sz="2400" dirty="0"/>
              <a:t>, не </a:t>
            </a:r>
            <a:r>
              <a:rPr lang="ru-RU" sz="2400" dirty="0" err="1"/>
              <a:t>утворює</a:t>
            </a:r>
            <a:r>
              <a:rPr lang="ru-RU" sz="2400" dirty="0"/>
              <a:t> </a:t>
            </a:r>
            <a:r>
              <a:rPr lang="ru-RU" sz="2400" dirty="0" err="1"/>
              <a:t>тіні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 smtClean="0"/>
              <a:t>сонячного</a:t>
            </a:r>
            <a:r>
              <a:rPr lang="ru-RU" sz="2400" dirty="0" smtClean="0"/>
              <a:t> дня</a:t>
            </a:r>
            <a:r>
              <a:rPr lang="ru-RU" sz="2400" dirty="0"/>
              <a:t>? </a:t>
            </a:r>
            <a:r>
              <a:rPr lang="ru-RU" sz="2400" dirty="0" err="1"/>
              <a:t>Поясніть</a:t>
            </a:r>
            <a:r>
              <a:rPr lang="ru-RU" sz="2400" dirty="0"/>
              <a:t> свою </a:t>
            </a:r>
            <a:r>
              <a:rPr lang="ru-RU" sz="2400" dirty="0" err="1"/>
              <a:t>відповідь</a:t>
            </a:r>
            <a:r>
              <a:rPr lang="ru-RU" sz="2400" dirty="0"/>
              <a:t>, </a:t>
            </a:r>
            <a:r>
              <a:rPr lang="ru-RU" sz="2400" dirty="0" err="1"/>
              <a:t>виконавши</a:t>
            </a:r>
            <a:r>
              <a:rPr lang="ru-RU" sz="2400" dirty="0"/>
              <a:t> </a:t>
            </a:r>
            <a:r>
              <a:rPr lang="ru-RU" sz="2400" dirty="0" err="1"/>
              <a:t>відповідний</a:t>
            </a:r>
            <a:r>
              <a:rPr lang="ru-RU" sz="2400" dirty="0"/>
              <a:t> рисунок.</a:t>
            </a:r>
            <a:endParaRPr lang="uk-UA" sz="2400" dirty="0"/>
          </a:p>
        </p:txBody>
      </p:sp>
      <p:pic>
        <p:nvPicPr>
          <p:cNvPr id="17412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357304"/>
            <a:ext cx="5276059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</TotalTime>
  <Words>269</Words>
  <Application>Microsoft Office PowerPoint</Application>
  <PresentationFormat>Экран (16:9)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Розв’язування задач  на тему “Світловий промінь і світловий пучок. Закон прямолінійного поширення світла. Сонячне і місячне затемнення”</vt:lpstr>
      <vt:lpstr>Дайте відповідь на запитання</vt:lpstr>
      <vt:lpstr>Блез Паскаль</vt:lpstr>
      <vt:lpstr>Розв’язування задач (усно)</vt:lpstr>
      <vt:lpstr>Розв’язування задач (усно)</vt:lpstr>
      <vt:lpstr>Учимося розв’язувати задачі</vt:lpstr>
      <vt:lpstr>Розв’язування задач</vt:lpstr>
      <vt:lpstr>Розв’язування задач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 на тему “Світловий промінь і світловий пучок. Закон прямолінійного поширення світла. Сонячне і місячне затемнення”</dc:title>
  <dc:creator>User</dc:creator>
  <cp:lastModifiedBy>Natalya</cp:lastModifiedBy>
  <cp:revision>11</cp:revision>
  <dcterms:created xsi:type="dcterms:W3CDTF">2017-11-04T12:22:22Z</dcterms:created>
  <dcterms:modified xsi:type="dcterms:W3CDTF">2021-11-11T18:44:43Z</dcterms:modified>
</cp:coreProperties>
</file>