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162C062-A031-473B-878F-AAF3FA6237DC}">
  <a:tblStyle styleId="{4162C062-A031-473B-878F-AAF3FA6237DC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64530C60-A1FE-4EB4-B065-E129A77ED06B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97624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63" name="Shape 4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Shape 6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4" name="Shape 6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Shape 6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5" name="Shape 6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hape 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01" name="Shape 7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Shape 7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5" name="Shape 7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hape 7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5" name="Shape 7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Shape 7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44" name="Shape 7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Shape 7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64" name="Shape 7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Shape 7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98" name="Shape 7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hape 8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6" name="Shape 8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7" name="Shape 8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1" name="Shape 3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9.png"/><Relationship Id="rId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Shape 28"/>
          <p:cNvGrpSpPr/>
          <p:nvPr/>
        </p:nvGrpSpPr>
        <p:grpSpPr>
          <a:xfrm>
            <a:off x="152399" y="381000"/>
            <a:ext cx="6838949" cy="3365500"/>
            <a:chOff x="663" y="1951"/>
            <a:chExt cx="4307" cy="2120"/>
          </a:xfrm>
        </p:grpSpPr>
        <p:sp>
          <p:nvSpPr>
            <p:cNvPr id="29" name="Shape 29"/>
            <p:cNvSpPr/>
            <p:nvPr/>
          </p:nvSpPr>
          <p:spPr>
            <a:xfrm>
              <a:off x="742" y="2045"/>
              <a:ext cx="1266" cy="1938"/>
            </a:xfrm>
            <a:custGeom>
              <a:avLst/>
              <a:gdLst/>
              <a:ahLst/>
              <a:cxnLst/>
              <a:rect l="0" t="0" r="0" b="0"/>
              <a:pathLst>
                <a:path w="1692" h="2586" extrusionOk="0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Shape 30"/>
            <p:cNvSpPr/>
            <p:nvPr/>
          </p:nvSpPr>
          <p:spPr>
            <a:xfrm>
              <a:off x="703" y="2229"/>
              <a:ext cx="33" cy="28"/>
            </a:xfrm>
            <a:custGeom>
              <a:avLst/>
              <a:gdLst/>
              <a:ahLst/>
              <a:cxnLst/>
              <a:rect l="0" t="0" r="0" b="0"/>
              <a:pathLst>
                <a:path w="46" h="38" extrusionOk="0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1010" y="2353"/>
              <a:ext cx="38" cy="32"/>
            </a:xfrm>
            <a:custGeom>
              <a:avLst/>
              <a:gdLst/>
              <a:ahLst/>
              <a:cxnLst/>
              <a:rect l="0" t="0" r="0" b="0"/>
              <a:pathLst>
                <a:path w="52" h="44" extrusionOk="0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Shape 32"/>
            <p:cNvSpPr/>
            <p:nvPr/>
          </p:nvSpPr>
          <p:spPr>
            <a:xfrm>
              <a:off x="1792" y="2409"/>
              <a:ext cx="98" cy="74"/>
            </a:xfrm>
            <a:custGeom>
              <a:avLst/>
              <a:gdLst/>
              <a:ahLst/>
              <a:cxnLst/>
              <a:rect l="0" t="0" r="0" b="0"/>
              <a:pathLst>
                <a:path w="131" h="98" extrusionOk="0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Shape 33"/>
            <p:cNvSpPr/>
            <p:nvPr/>
          </p:nvSpPr>
          <p:spPr>
            <a:xfrm>
              <a:off x="1318" y="2793"/>
              <a:ext cx="158" cy="83"/>
            </a:xfrm>
            <a:custGeom>
              <a:avLst/>
              <a:gdLst/>
              <a:ahLst/>
              <a:cxnLst/>
              <a:rect l="0" t="0" r="0" b="0"/>
              <a:pathLst>
                <a:path w="212" h="112" extrusionOk="0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Shape 34"/>
            <p:cNvSpPr/>
            <p:nvPr/>
          </p:nvSpPr>
          <p:spPr>
            <a:xfrm>
              <a:off x="1447" y="2856"/>
              <a:ext cx="99" cy="40"/>
            </a:xfrm>
            <a:custGeom>
              <a:avLst/>
              <a:gdLst/>
              <a:ahLst/>
              <a:cxnLst/>
              <a:rect l="0" t="0" r="0" b="0"/>
              <a:pathLst>
                <a:path w="133" h="54" extrusionOk="0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Shape 35"/>
            <p:cNvSpPr/>
            <p:nvPr/>
          </p:nvSpPr>
          <p:spPr>
            <a:xfrm>
              <a:off x="1552" y="2882"/>
              <a:ext cx="38" cy="17"/>
            </a:xfrm>
            <a:custGeom>
              <a:avLst/>
              <a:gdLst/>
              <a:ahLst/>
              <a:cxnLst/>
              <a:rect l="0" t="0" r="0" b="0"/>
              <a:pathLst>
                <a:path w="51" h="24" extrusionOk="0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1609" y="2886"/>
              <a:ext cx="11" cy="25"/>
            </a:xfrm>
            <a:custGeom>
              <a:avLst/>
              <a:gdLst/>
              <a:ahLst/>
              <a:cxnLst/>
              <a:rect l="0" t="0" r="0" b="0"/>
              <a:pathLst>
                <a:path w="16" h="34" extrusionOk="0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Shape 37"/>
            <p:cNvSpPr/>
            <p:nvPr/>
          </p:nvSpPr>
          <p:spPr>
            <a:xfrm>
              <a:off x="1426" y="2039"/>
              <a:ext cx="179" cy="88"/>
            </a:xfrm>
            <a:custGeom>
              <a:avLst/>
              <a:gdLst/>
              <a:ahLst/>
              <a:cxnLst/>
              <a:rect l="0" t="0" r="0" b="0"/>
              <a:pathLst>
                <a:path w="240" h="117" extrusionOk="0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Shape 38"/>
            <p:cNvSpPr/>
            <p:nvPr/>
          </p:nvSpPr>
          <p:spPr>
            <a:xfrm>
              <a:off x="1506" y="1998"/>
              <a:ext cx="146" cy="59"/>
            </a:xfrm>
            <a:custGeom>
              <a:avLst/>
              <a:gdLst/>
              <a:ahLst/>
              <a:cxnLst/>
              <a:rect l="0" t="0" r="0" b="0"/>
              <a:pathLst>
                <a:path w="194" h="80" extrusionOk="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1711" y="2069"/>
              <a:ext cx="232" cy="189"/>
            </a:xfrm>
            <a:custGeom>
              <a:avLst/>
              <a:gdLst/>
              <a:ahLst/>
              <a:cxnLst/>
              <a:rect l="0" t="0" r="0" b="0"/>
              <a:pathLst>
                <a:path w="310" h="254" extrusionOk="0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Shape 40"/>
            <p:cNvSpPr/>
            <p:nvPr/>
          </p:nvSpPr>
          <p:spPr>
            <a:xfrm>
              <a:off x="1709" y="1987"/>
              <a:ext cx="43" cy="37"/>
            </a:xfrm>
            <a:custGeom>
              <a:avLst/>
              <a:gdLst/>
              <a:ahLst/>
              <a:cxnLst/>
              <a:rect l="0" t="0" r="0" b="0"/>
              <a:pathLst>
                <a:path w="59" h="50" extrusionOk="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Shape 41"/>
            <p:cNvSpPr/>
            <p:nvPr/>
          </p:nvSpPr>
          <p:spPr>
            <a:xfrm>
              <a:off x="1625" y="2056"/>
              <a:ext cx="64" cy="42"/>
            </a:xfrm>
            <a:custGeom>
              <a:avLst/>
              <a:gdLst/>
              <a:ahLst/>
              <a:cxnLst/>
              <a:rect l="0" t="0" r="0" b="0"/>
              <a:pathLst>
                <a:path w="86" h="57" extrusionOk="0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Shape 42"/>
            <p:cNvSpPr/>
            <p:nvPr/>
          </p:nvSpPr>
          <p:spPr>
            <a:xfrm>
              <a:off x="1693" y="2064"/>
              <a:ext cx="53" cy="25"/>
            </a:xfrm>
            <a:custGeom>
              <a:avLst/>
              <a:gdLst/>
              <a:ahLst/>
              <a:cxnLst/>
              <a:rect l="0" t="0" r="0" b="0"/>
              <a:pathLst>
                <a:path w="73" h="34" extrusionOk="0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Shape 43"/>
            <p:cNvSpPr/>
            <p:nvPr/>
          </p:nvSpPr>
          <p:spPr>
            <a:xfrm>
              <a:off x="1663" y="2029"/>
              <a:ext cx="64" cy="33"/>
            </a:xfrm>
            <a:custGeom>
              <a:avLst/>
              <a:gdLst/>
              <a:ahLst/>
              <a:cxnLst/>
              <a:rect l="0" t="0" r="0" b="0"/>
              <a:pathLst>
                <a:path w="85" h="45" extrusionOk="0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Shape 44"/>
            <p:cNvSpPr/>
            <p:nvPr/>
          </p:nvSpPr>
          <p:spPr>
            <a:xfrm>
              <a:off x="1637" y="1996"/>
              <a:ext cx="43" cy="24"/>
            </a:xfrm>
            <a:custGeom>
              <a:avLst/>
              <a:gdLst/>
              <a:ahLst/>
              <a:cxnLst/>
              <a:rect l="0" t="0" r="0" b="0"/>
              <a:pathLst>
                <a:path w="58" h="31" extrusionOk="0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Shape 45"/>
            <p:cNvSpPr/>
            <p:nvPr/>
          </p:nvSpPr>
          <p:spPr>
            <a:xfrm>
              <a:off x="1751" y="2000"/>
              <a:ext cx="113" cy="76"/>
            </a:xfrm>
            <a:custGeom>
              <a:avLst/>
              <a:gdLst/>
              <a:ahLst/>
              <a:cxnLst/>
              <a:rect l="0" t="0" r="0" b="0"/>
              <a:pathLst>
                <a:path w="152" h="102" extrusionOk="0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663" y="2245"/>
              <a:ext cx="25" cy="14"/>
            </a:xfrm>
            <a:custGeom>
              <a:avLst/>
              <a:gdLst/>
              <a:ahLst/>
              <a:cxnLst/>
              <a:rect l="0" t="0" r="0" b="0"/>
              <a:pathLst>
                <a:path w="34" h="20" extrusionOk="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Shape 47"/>
            <p:cNvSpPr/>
            <p:nvPr/>
          </p:nvSpPr>
          <p:spPr>
            <a:xfrm>
              <a:off x="1421" y="2755"/>
              <a:ext cx="15" cy="11"/>
            </a:xfrm>
            <a:custGeom>
              <a:avLst/>
              <a:gdLst/>
              <a:ahLst/>
              <a:cxnLst/>
              <a:rect l="0" t="0" r="0" b="0"/>
              <a:pathLst>
                <a:path w="21" h="16" extrusionOk="0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Shape 48"/>
            <p:cNvSpPr/>
            <p:nvPr/>
          </p:nvSpPr>
          <p:spPr>
            <a:xfrm>
              <a:off x="1423" y="2780"/>
              <a:ext cx="15" cy="11"/>
            </a:xfrm>
            <a:custGeom>
              <a:avLst/>
              <a:gdLst/>
              <a:ahLst/>
              <a:cxnLst/>
              <a:rect l="0" t="0" r="0" b="0"/>
              <a:pathLst>
                <a:path w="21" h="16" extrusionOk="0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1628" y="2912"/>
              <a:ext cx="15" cy="11"/>
            </a:xfrm>
            <a:custGeom>
              <a:avLst/>
              <a:gdLst/>
              <a:ahLst/>
              <a:cxnLst/>
              <a:rect l="0" t="0" r="0" b="0"/>
              <a:pathLst>
                <a:path w="21" h="16" extrusionOk="0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1752" y="2429"/>
              <a:ext cx="38" cy="17"/>
            </a:xfrm>
            <a:custGeom>
              <a:avLst/>
              <a:gdLst/>
              <a:ahLst/>
              <a:cxnLst/>
              <a:rect l="0" t="0" r="0" b="0"/>
              <a:pathLst>
                <a:path w="51" h="24" extrusionOk="0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Shape 51"/>
            <p:cNvSpPr/>
            <p:nvPr/>
          </p:nvSpPr>
          <p:spPr>
            <a:xfrm>
              <a:off x="1652" y="2223"/>
              <a:ext cx="38" cy="17"/>
            </a:xfrm>
            <a:custGeom>
              <a:avLst/>
              <a:gdLst/>
              <a:ahLst/>
              <a:cxnLst/>
              <a:rect l="0" t="0" r="0" b="0"/>
              <a:pathLst>
                <a:path w="51" h="24" extrusionOk="0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Shape 52"/>
            <p:cNvSpPr/>
            <p:nvPr/>
          </p:nvSpPr>
          <p:spPr>
            <a:xfrm>
              <a:off x="1717" y="2045"/>
              <a:ext cx="39" cy="17"/>
            </a:xfrm>
            <a:custGeom>
              <a:avLst/>
              <a:gdLst/>
              <a:ahLst/>
              <a:cxnLst/>
              <a:rect l="0" t="0" r="0" b="0"/>
              <a:pathLst>
                <a:path w="51" h="24" extrusionOk="0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>
              <a:off x="1779" y="2153"/>
              <a:ext cx="38" cy="17"/>
            </a:xfrm>
            <a:custGeom>
              <a:avLst/>
              <a:gdLst/>
              <a:ahLst/>
              <a:cxnLst/>
              <a:rect l="0" t="0" r="0" b="0"/>
              <a:pathLst>
                <a:path w="51" h="24" extrusionOk="0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Shape 54"/>
            <p:cNvSpPr/>
            <p:nvPr/>
          </p:nvSpPr>
          <p:spPr>
            <a:xfrm>
              <a:off x="1795" y="1951"/>
              <a:ext cx="695" cy="345"/>
            </a:xfrm>
            <a:custGeom>
              <a:avLst/>
              <a:gdLst/>
              <a:ahLst/>
              <a:cxnLst/>
              <a:rect l="0" t="0" r="0" b="0"/>
              <a:pathLst>
                <a:path w="929" h="462" extrusionOk="0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Shape 55"/>
            <p:cNvSpPr/>
            <p:nvPr/>
          </p:nvSpPr>
          <p:spPr>
            <a:xfrm>
              <a:off x="2009" y="2135"/>
              <a:ext cx="38" cy="23"/>
            </a:xfrm>
            <a:custGeom>
              <a:avLst/>
              <a:gdLst/>
              <a:ahLst/>
              <a:cxnLst/>
              <a:rect l="0" t="0" r="0" b="0"/>
              <a:pathLst>
                <a:path w="52" h="32" extrusionOk="0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Shape 56"/>
            <p:cNvSpPr/>
            <p:nvPr/>
          </p:nvSpPr>
          <p:spPr>
            <a:xfrm>
              <a:off x="2292" y="2201"/>
              <a:ext cx="128" cy="53"/>
            </a:xfrm>
            <a:custGeom>
              <a:avLst/>
              <a:gdLst/>
              <a:ahLst/>
              <a:cxnLst/>
              <a:rect l="0" t="0" r="0" b="0"/>
              <a:pathLst>
                <a:path w="172" h="72" extrusionOk="0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Shape 57"/>
            <p:cNvSpPr/>
            <p:nvPr/>
          </p:nvSpPr>
          <p:spPr>
            <a:xfrm>
              <a:off x="2393" y="2037"/>
              <a:ext cx="38" cy="23"/>
            </a:xfrm>
            <a:custGeom>
              <a:avLst/>
              <a:gdLst/>
              <a:ahLst/>
              <a:cxnLst/>
              <a:rect l="0" t="0" r="0" b="0"/>
              <a:pathLst>
                <a:path w="52" h="32" extrusionOk="0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Shape 58"/>
            <p:cNvSpPr/>
            <p:nvPr/>
          </p:nvSpPr>
          <p:spPr>
            <a:xfrm>
              <a:off x="2662" y="2005"/>
              <a:ext cx="155" cy="63"/>
            </a:xfrm>
            <a:custGeom>
              <a:avLst/>
              <a:gdLst/>
              <a:ahLst/>
              <a:cxnLst/>
              <a:rect l="0" t="0" r="0" b="0"/>
              <a:pathLst>
                <a:path w="206" h="85" extrusionOk="0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2759" y="2038"/>
              <a:ext cx="47" cy="20"/>
            </a:xfrm>
            <a:custGeom>
              <a:avLst/>
              <a:gdLst/>
              <a:ahLst/>
              <a:cxnLst/>
              <a:rect l="0" t="0" r="0" b="0"/>
              <a:pathLst>
                <a:path w="64" h="28" extrusionOk="0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Shape 60"/>
            <p:cNvSpPr/>
            <p:nvPr/>
          </p:nvSpPr>
          <p:spPr>
            <a:xfrm>
              <a:off x="2467" y="2311"/>
              <a:ext cx="108" cy="131"/>
            </a:xfrm>
            <a:custGeom>
              <a:avLst/>
              <a:gdLst/>
              <a:ahLst/>
              <a:cxnLst/>
              <a:rect l="0" t="0" r="0" b="0"/>
              <a:pathLst>
                <a:path w="146" h="176" extrusionOk="0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Shape 61"/>
            <p:cNvSpPr/>
            <p:nvPr/>
          </p:nvSpPr>
          <p:spPr>
            <a:xfrm>
              <a:off x="2412" y="2359"/>
              <a:ext cx="68" cy="67"/>
            </a:xfrm>
            <a:custGeom>
              <a:avLst/>
              <a:gdLst/>
              <a:ahLst/>
              <a:cxnLst/>
              <a:rect l="0" t="0" r="0" b="0"/>
              <a:pathLst>
                <a:path w="92" h="92" extrusionOk="0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4099" y="3502"/>
              <a:ext cx="473" cy="494"/>
            </a:xfrm>
            <a:custGeom>
              <a:avLst/>
              <a:gdLst/>
              <a:ahLst/>
              <a:cxnLst/>
              <a:rect l="0" t="0" r="0" b="0"/>
              <a:pathLst>
                <a:path w="633" h="660" extrusionOk="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Shape 63"/>
            <p:cNvSpPr/>
            <p:nvPr/>
          </p:nvSpPr>
          <p:spPr>
            <a:xfrm>
              <a:off x="4245" y="3240"/>
              <a:ext cx="318" cy="209"/>
            </a:xfrm>
            <a:custGeom>
              <a:avLst/>
              <a:gdLst/>
              <a:ahLst/>
              <a:cxnLst/>
              <a:rect l="0" t="0" r="0" b="0"/>
              <a:pathLst>
                <a:path w="426" h="280" extrusionOk="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64"/>
            <p:cNvSpPr/>
            <p:nvPr/>
          </p:nvSpPr>
          <p:spPr>
            <a:xfrm>
              <a:off x="4254" y="3243"/>
              <a:ext cx="310" cy="210"/>
            </a:xfrm>
            <a:custGeom>
              <a:avLst/>
              <a:gdLst/>
              <a:ahLst/>
              <a:cxnLst/>
              <a:rect l="0" t="0" r="0" b="0"/>
              <a:pathLst>
                <a:path w="416" h="282" extrusionOk="0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Shape 65"/>
            <p:cNvSpPr/>
            <p:nvPr/>
          </p:nvSpPr>
          <p:spPr>
            <a:xfrm>
              <a:off x="4484" y="4013"/>
              <a:ext cx="44" cy="57"/>
            </a:xfrm>
            <a:custGeom>
              <a:avLst/>
              <a:gdLst/>
              <a:ahLst/>
              <a:cxnLst/>
              <a:rect l="0" t="0" r="0" b="0"/>
              <a:pathLst>
                <a:path w="60" h="78" extrusionOk="0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Shape 66"/>
            <p:cNvSpPr/>
            <p:nvPr/>
          </p:nvSpPr>
          <p:spPr>
            <a:xfrm>
              <a:off x="4620" y="3922"/>
              <a:ext cx="164" cy="84"/>
            </a:xfrm>
            <a:custGeom>
              <a:avLst/>
              <a:gdLst/>
              <a:ahLst/>
              <a:cxnLst/>
              <a:rect l="0" t="0" r="0" b="0"/>
              <a:pathLst>
                <a:path w="219" h="113" extrusionOk="0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Shape 67"/>
            <p:cNvSpPr/>
            <p:nvPr/>
          </p:nvSpPr>
          <p:spPr>
            <a:xfrm>
              <a:off x="4790" y="3872"/>
              <a:ext cx="104" cy="92"/>
            </a:xfrm>
            <a:custGeom>
              <a:avLst/>
              <a:gdLst/>
              <a:ahLst/>
              <a:cxnLst/>
              <a:rect l="0" t="0" r="0" b="0"/>
              <a:pathLst>
                <a:path w="139" h="122" extrusionOk="0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4845" y="3831"/>
              <a:ext cx="37" cy="26"/>
            </a:xfrm>
            <a:custGeom>
              <a:avLst/>
              <a:gdLst/>
              <a:ahLst/>
              <a:cxnLst/>
              <a:rect l="0" t="0" r="0" b="0"/>
              <a:pathLst>
                <a:path w="49" h="35" extrusionOk="0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3122" y="3345"/>
              <a:ext cx="122" cy="200"/>
            </a:xfrm>
            <a:custGeom>
              <a:avLst/>
              <a:gdLst/>
              <a:ahLst/>
              <a:cxnLst/>
              <a:rect l="0" t="0" r="0" b="0"/>
              <a:pathLst>
                <a:path w="164" h="268" extrusionOk="0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3654" y="3034"/>
              <a:ext cx="48" cy="61"/>
            </a:xfrm>
            <a:custGeom>
              <a:avLst/>
              <a:gdLst/>
              <a:ahLst/>
              <a:cxnLst/>
              <a:rect l="0" t="0" r="0" b="0"/>
              <a:pathLst>
                <a:path w="66" h="81" extrusionOk="0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3988" y="3100"/>
              <a:ext cx="110" cy="182"/>
            </a:xfrm>
            <a:custGeom>
              <a:avLst/>
              <a:gdLst/>
              <a:ahLst/>
              <a:cxnLst/>
              <a:rect l="0" t="0" r="0" b="0"/>
              <a:pathLst>
                <a:path w="148" h="244" extrusionOk="0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3893" y="3043"/>
              <a:ext cx="71" cy="136"/>
            </a:xfrm>
            <a:custGeom>
              <a:avLst/>
              <a:gdLst/>
              <a:ahLst/>
              <a:cxnLst/>
              <a:rect l="0" t="0" r="0" b="0"/>
              <a:pathLst>
                <a:path w="96" h="183" extrusionOk="0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3943" y="3153"/>
              <a:ext cx="39" cy="130"/>
            </a:xfrm>
            <a:custGeom>
              <a:avLst/>
              <a:gdLst/>
              <a:ahLst/>
              <a:cxnLst/>
              <a:rect l="0" t="0" r="0" b="0"/>
              <a:pathLst>
                <a:path w="54" h="175" extrusionOk="0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Shape 74"/>
            <p:cNvSpPr/>
            <p:nvPr/>
          </p:nvSpPr>
          <p:spPr>
            <a:xfrm>
              <a:off x="3988" y="3290"/>
              <a:ext cx="64" cy="53"/>
            </a:xfrm>
            <a:custGeom>
              <a:avLst/>
              <a:gdLst/>
              <a:ahLst/>
              <a:cxnLst/>
              <a:rect l="0" t="0" r="0" b="0"/>
              <a:pathLst>
                <a:path w="86" h="73" extrusionOk="0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Shape 75"/>
            <p:cNvSpPr/>
            <p:nvPr/>
          </p:nvSpPr>
          <p:spPr>
            <a:xfrm>
              <a:off x="4091" y="3195"/>
              <a:ext cx="83" cy="116"/>
            </a:xfrm>
            <a:custGeom>
              <a:avLst/>
              <a:gdLst/>
              <a:ahLst/>
              <a:cxnLst/>
              <a:rect l="0" t="0" r="0" b="0"/>
              <a:pathLst>
                <a:path w="111" h="156" extrusionOk="0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4063" y="2777"/>
              <a:ext cx="21" cy="70"/>
            </a:xfrm>
            <a:custGeom>
              <a:avLst/>
              <a:gdLst/>
              <a:ahLst/>
              <a:cxnLst/>
              <a:rect l="0" t="0" r="0" b="0"/>
              <a:pathLst>
                <a:path w="30" h="94" extrusionOk="0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Shape 77"/>
            <p:cNvSpPr/>
            <p:nvPr/>
          </p:nvSpPr>
          <p:spPr>
            <a:xfrm>
              <a:off x="4077" y="2895"/>
              <a:ext cx="61" cy="117"/>
            </a:xfrm>
            <a:custGeom>
              <a:avLst/>
              <a:gdLst/>
              <a:ahLst/>
              <a:cxnLst/>
              <a:rect l="0" t="0" r="0" b="0"/>
              <a:pathLst>
                <a:path w="81" h="158" extrusionOk="0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Shape 78"/>
            <p:cNvSpPr/>
            <p:nvPr/>
          </p:nvSpPr>
          <p:spPr>
            <a:xfrm>
              <a:off x="4120" y="3052"/>
              <a:ext cx="64" cy="79"/>
            </a:xfrm>
            <a:custGeom>
              <a:avLst/>
              <a:gdLst/>
              <a:ahLst/>
              <a:cxnLst/>
              <a:rect l="0" t="0" r="0" b="0"/>
              <a:pathLst>
                <a:path w="85" h="105" extrusionOk="0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4197" y="3193"/>
              <a:ext cx="29" cy="48"/>
            </a:xfrm>
            <a:custGeom>
              <a:avLst/>
              <a:gdLst/>
              <a:ahLst/>
              <a:cxnLst/>
              <a:rect l="0" t="0" r="0" b="0"/>
              <a:pathLst>
                <a:path w="38" h="66" extrusionOk="0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4181" y="3275"/>
              <a:ext cx="17" cy="16"/>
            </a:xfrm>
            <a:custGeom>
              <a:avLst/>
              <a:gdLst/>
              <a:ahLst/>
              <a:cxnLst/>
              <a:rect l="0" t="0" r="0" b="0"/>
              <a:pathLst>
                <a:path w="24" h="23" extrusionOk="0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4208" y="3265"/>
              <a:ext cx="44" cy="37"/>
            </a:xfrm>
            <a:custGeom>
              <a:avLst/>
              <a:gdLst/>
              <a:ahLst/>
              <a:cxnLst/>
              <a:rect l="0" t="0" r="0" b="0"/>
              <a:pathLst>
                <a:path w="60" h="49" extrusionOk="0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4277" y="3334"/>
              <a:ext cx="23" cy="32"/>
            </a:xfrm>
            <a:custGeom>
              <a:avLst/>
              <a:gdLst/>
              <a:ahLst/>
              <a:cxnLst/>
              <a:rect l="0" t="0" r="0" b="0"/>
              <a:pathLst>
                <a:path w="32" h="44" extrusionOk="0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4543" y="3293"/>
              <a:ext cx="46" cy="47"/>
            </a:xfrm>
            <a:custGeom>
              <a:avLst/>
              <a:gdLst/>
              <a:ahLst/>
              <a:cxnLst/>
              <a:rect l="0" t="0" r="0" b="0"/>
              <a:pathLst>
                <a:path w="61" h="63" extrusionOk="0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4147" y="3352"/>
              <a:ext cx="46" cy="49"/>
            </a:xfrm>
            <a:custGeom>
              <a:avLst/>
              <a:gdLst/>
              <a:ahLst/>
              <a:cxnLst/>
              <a:rect l="0" t="0" r="0" b="0"/>
              <a:pathLst>
                <a:path w="61" h="67" extrusionOk="0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Shape 85"/>
            <p:cNvSpPr/>
            <p:nvPr/>
          </p:nvSpPr>
          <p:spPr>
            <a:xfrm>
              <a:off x="4097" y="3370"/>
              <a:ext cx="32" cy="26"/>
            </a:xfrm>
            <a:custGeom>
              <a:avLst/>
              <a:gdLst/>
              <a:ahLst/>
              <a:cxnLst/>
              <a:rect l="0" t="0" r="0" b="0"/>
              <a:pathLst>
                <a:path w="43" h="36" extrusionOk="0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Shape 86"/>
            <p:cNvSpPr/>
            <p:nvPr/>
          </p:nvSpPr>
          <p:spPr>
            <a:xfrm>
              <a:off x="4077" y="3341"/>
              <a:ext cx="23" cy="30"/>
            </a:xfrm>
            <a:custGeom>
              <a:avLst/>
              <a:gdLst/>
              <a:ahLst/>
              <a:cxnLst/>
              <a:rect l="0" t="0" r="0" b="0"/>
              <a:pathLst>
                <a:path w="32" h="41" extrusionOk="0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Shape 87"/>
            <p:cNvSpPr/>
            <p:nvPr/>
          </p:nvSpPr>
          <p:spPr>
            <a:xfrm>
              <a:off x="4111" y="3352"/>
              <a:ext cx="33" cy="23"/>
            </a:xfrm>
            <a:custGeom>
              <a:avLst/>
              <a:gdLst/>
              <a:ahLst/>
              <a:cxnLst/>
              <a:rect l="0" t="0" r="0" b="0"/>
              <a:pathLst>
                <a:path w="45" h="32" extrusionOk="0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Shape 88"/>
            <p:cNvSpPr/>
            <p:nvPr/>
          </p:nvSpPr>
          <p:spPr>
            <a:xfrm>
              <a:off x="4061" y="3020"/>
              <a:ext cx="26" cy="54"/>
            </a:xfrm>
            <a:custGeom>
              <a:avLst/>
              <a:gdLst/>
              <a:ahLst/>
              <a:cxnLst/>
              <a:rect l="0" t="0" r="0" b="0"/>
              <a:pathLst>
                <a:path w="35" h="74" extrusionOk="0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Shape 89"/>
            <p:cNvSpPr/>
            <p:nvPr/>
          </p:nvSpPr>
          <p:spPr>
            <a:xfrm>
              <a:off x="4113" y="3012"/>
              <a:ext cx="19" cy="54"/>
            </a:xfrm>
            <a:custGeom>
              <a:avLst/>
              <a:gdLst/>
              <a:ahLst/>
              <a:cxnLst/>
              <a:rect l="0" t="0" r="0" b="0"/>
              <a:pathLst>
                <a:path w="25" h="73" extrusionOk="0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Shape 90"/>
            <p:cNvSpPr/>
            <p:nvPr/>
          </p:nvSpPr>
          <p:spPr>
            <a:xfrm>
              <a:off x="4134" y="2995"/>
              <a:ext cx="10" cy="25"/>
            </a:xfrm>
            <a:custGeom>
              <a:avLst/>
              <a:gdLst/>
              <a:ahLst/>
              <a:cxnLst/>
              <a:rect l="0" t="0" r="0" b="0"/>
              <a:pathLst>
                <a:path w="14" h="33" extrusionOk="0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Shape 91"/>
            <p:cNvSpPr/>
            <p:nvPr/>
          </p:nvSpPr>
          <p:spPr>
            <a:xfrm>
              <a:off x="4145" y="3006"/>
              <a:ext cx="20" cy="47"/>
            </a:xfrm>
            <a:custGeom>
              <a:avLst/>
              <a:gdLst/>
              <a:ahLst/>
              <a:cxnLst/>
              <a:rect l="0" t="0" r="0" b="0"/>
              <a:pathLst>
                <a:path w="28" h="64" extrusionOk="0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Shape 92"/>
            <p:cNvSpPr/>
            <p:nvPr/>
          </p:nvSpPr>
          <p:spPr>
            <a:xfrm>
              <a:off x="3875" y="3076"/>
              <a:ext cx="11" cy="26"/>
            </a:xfrm>
            <a:custGeom>
              <a:avLst/>
              <a:gdLst/>
              <a:ahLst/>
              <a:cxnLst/>
              <a:rect l="0" t="0" r="0" b="0"/>
              <a:pathLst>
                <a:path w="16" h="36" extrusionOk="0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Shape 93"/>
            <p:cNvSpPr/>
            <p:nvPr/>
          </p:nvSpPr>
          <p:spPr>
            <a:xfrm>
              <a:off x="3865" y="3053"/>
              <a:ext cx="10" cy="14"/>
            </a:xfrm>
            <a:custGeom>
              <a:avLst/>
              <a:gdLst/>
              <a:ahLst/>
              <a:cxnLst/>
              <a:rect l="0" t="0" r="0" b="0"/>
              <a:pathLst>
                <a:path w="13" h="20" extrusionOk="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Shape 94"/>
            <p:cNvSpPr/>
            <p:nvPr/>
          </p:nvSpPr>
          <p:spPr>
            <a:xfrm>
              <a:off x="3861" y="3035"/>
              <a:ext cx="11" cy="14"/>
            </a:xfrm>
            <a:custGeom>
              <a:avLst/>
              <a:gdLst/>
              <a:ahLst/>
              <a:cxnLst/>
              <a:rect l="0" t="0" r="0" b="0"/>
              <a:pathLst>
                <a:path w="16" h="19" extrusionOk="0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Shape 95"/>
            <p:cNvSpPr/>
            <p:nvPr/>
          </p:nvSpPr>
          <p:spPr>
            <a:xfrm>
              <a:off x="3850" y="2995"/>
              <a:ext cx="11" cy="19"/>
            </a:xfrm>
            <a:custGeom>
              <a:avLst/>
              <a:gdLst/>
              <a:ahLst/>
              <a:cxnLst/>
              <a:rect l="0" t="0" r="0" b="0"/>
              <a:pathLst>
                <a:path w="14" h="25" extrusionOk="0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Shape 96"/>
            <p:cNvSpPr/>
            <p:nvPr/>
          </p:nvSpPr>
          <p:spPr>
            <a:xfrm>
              <a:off x="3852" y="3020"/>
              <a:ext cx="16" cy="12"/>
            </a:xfrm>
            <a:custGeom>
              <a:avLst/>
              <a:gdLst/>
              <a:ahLst/>
              <a:cxnLst/>
              <a:rect l="0" t="0" r="0" b="0"/>
              <a:pathLst>
                <a:path w="22" h="18" extrusionOk="0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Shape 97"/>
            <p:cNvSpPr/>
            <p:nvPr/>
          </p:nvSpPr>
          <p:spPr>
            <a:xfrm>
              <a:off x="4688" y="3643"/>
              <a:ext cx="44" cy="59"/>
            </a:xfrm>
            <a:custGeom>
              <a:avLst/>
              <a:gdLst/>
              <a:ahLst/>
              <a:cxnLst/>
              <a:rect l="0" t="0" r="0" b="0"/>
              <a:pathLst>
                <a:path w="60" h="81" extrusionOk="0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Shape 98"/>
            <p:cNvSpPr/>
            <p:nvPr/>
          </p:nvSpPr>
          <p:spPr>
            <a:xfrm>
              <a:off x="4918" y="3593"/>
              <a:ext cx="53" cy="46"/>
            </a:xfrm>
            <a:custGeom>
              <a:avLst/>
              <a:gdLst/>
              <a:ahLst/>
              <a:cxnLst/>
              <a:rect l="0" t="0" r="0" b="0"/>
              <a:pathLst>
                <a:path w="71" h="61" extrusionOk="0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4759" y="3568"/>
              <a:ext cx="16" cy="22"/>
            </a:xfrm>
            <a:custGeom>
              <a:avLst/>
              <a:gdLst/>
              <a:ahLst/>
              <a:cxnLst/>
              <a:rect l="0" t="0" r="0" b="0"/>
              <a:pathLst>
                <a:path w="23" h="30" extrusionOk="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Shape 100"/>
            <p:cNvSpPr/>
            <p:nvPr/>
          </p:nvSpPr>
          <p:spPr>
            <a:xfrm>
              <a:off x="4750" y="3547"/>
              <a:ext cx="20" cy="16"/>
            </a:xfrm>
            <a:custGeom>
              <a:avLst/>
              <a:gdLst/>
              <a:ahLst/>
              <a:cxnLst/>
              <a:rect l="0" t="0" r="0" b="0"/>
              <a:pathLst>
                <a:path w="26" h="23" extrusionOk="0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Shape 101"/>
            <p:cNvSpPr/>
            <p:nvPr/>
          </p:nvSpPr>
          <p:spPr>
            <a:xfrm>
              <a:off x="4597" y="3352"/>
              <a:ext cx="23" cy="32"/>
            </a:xfrm>
            <a:custGeom>
              <a:avLst/>
              <a:gdLst/>
              <a:ahLst/>
              <a:cxnLst/>
              <a:rect l="0" t="0" r="0" b="0"/>
              <a:pathLst>
                <a:path w="32" h="44" extrusionOk="0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Shape 102"/>
            <p:cNvSpPr/>
            <p:nvPr/>
          </p:nvSpPr>
          <p:spPr>
            <a:xfrm>
              <a:off x="4631" y="3395"/>
              <a:ext cx="26" cy="32"/>
            </a:xfrm>
            <a:custGeom>
              <a:avLst/>
              <a:gdLst/>
              <a:ahLst/>
              <a:cxnLst/>
              <a:rect l="0" t="0" r="0" b="0"/>
              <a:pathLst>
                <a:path w="34" h="44" extrusionOk="0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Shape 103"/>
            <p:cNvSpPr/>
            <p:nvPr/>
          </p:nvSpPr>
          <p:spPr>
            <a:xfrm>
              <a:off x="4659" y="3459"/>
              <a:ext cx="28" cy="28"/>
            </a:xfrm>
            <a:custGeom>
              <a:avLst/>
              <a:gdLst/>
              <a:ahLst/>
              <a:cxnLst/>
              <a:rect l="0" t="0" r="0" b="0"/>
              <a:pathLst>
                <a:path w="38" h="37" extrusionOk="0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4693" y="3449"/>
              <a:ext cx="28" cy="26"/>
            </a:xfrm>
            <a:custGeom>
              <a:avLst/>
              <a:gdLst/>
              <a:ahLst/>
              <a:cxnLst/>
              <a:rect l="0" t="0" r="0" b="0"/>
              <a:pathLst>
                <a:path w="38" h="34" extrusionOk="0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4683" y="3413"/>
              <a:ext cx="26" cy="19"/>
            </a:xfrm>
            <a:custGeom>
              <a:avLst/>
              <a:gdLst/>
              <a:ahLst/>
              <a:cxnLst/>
              <a:rect l="0" t="0" r="0" b="0"/>
              <a:pathLst>
                <a:path w="35" h="27" extrusionOk="0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Shape 106"/>
            <p:cNvSpPr/>
            <p:nvPr/>
          </p:nvSpPr>
          <p:spPr>
            <a:xfrm>
              <a:off x="4656" y="3388"/>
              <a:ext cx="26" cy="35"/>
            </a:xfrm>
            <a:custGeom>
              <a:avLst/>
              <a:gdLst/>
              <a:ahLst/>
              <a:cxnLst/>
              <a:rect l="0" t="0" r="0" b="0"/>
              <a:pathLst>
                <a:path w="35" h="47" extrusionOk="0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4625" y="3372"/>
              <a:ext cx="23" cy="26"/>
            </a:xfrm>
            <a:custGeom>
              <a:avLst/>
              <a:gdLst/>
              <a:ahLst/>
              <a:cxnLst/>
              <a:rect l="0" t="0" r="0" b="0"/>
              <a:pathLst>
                <a:path w="32" h="35" extrusionOk="0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4665" y="3425"/>
              <a:ext cx="23" cy="26"/>
            </a:xfrm>
            <a:custGeom>
              <a:avLst/>
              <a:gdLst/>
              <a:ahLst/>
              <a:cxnLst/>
              <a:rect l="0" t="0" r="0" b="0"/>
              <a:pathLst>
                <a:path w="32" h="35" extrusionOk="0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Shape 109"/>
            <p:cNvSpPr/>
            <p:nvPr/>
          </p:nvSpPr>
          <p:spPr>
            <a:xfrm>
              <a:off x="3054" y="2051"/>
              <a:ext cx="141" cy="107"/>
            </a:xfrm>
            <a:custGeom>
              <a:avLst/>
              <a:gdLst/>
              <a:ahLst/>
              <a:cxnLst/>
              <a:rect l="0" t="0" r="0" b="0"/>
              <a:pathLst>
                <a:path w="189" h="144" extrusionOk="0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Shape 110"/>
            <p:cNvSpPr/>
            <p:nvPr/>
          </p:nvSpPr>
          <p:spPr>
            <a:xfrm>
              <a:off x="3138" y="2154"/>
              <a:ext cx="40" cy="11"/>
            </a:xfrm>
            <a:custGeom>
              <a:avLst/>
              <a:gdLst/>
              <a:ahLst/>
              <a:cxnLst/>
              <a:rect l="0" t="0" r="0" b="0"/>
              <a:pathLst>
                <a:path w="53" h="17" extrusionOk="0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Shape 111"/>
            <p:cNvSpPr/>
            <p:nvPr/>
          </p:nvSpPr>
          <p:spPr>
            <a:xfrm>
              <a:off x="3343" y="1998"/>
              <a:ext cx="42" cy="28"/>
            </a:xfrm>
            <a:custGeom>
              <a:avLst/>
              <a:gdLst/>
              <a:ahLst/>
              <a:cxnLst/>
              <a:rect l="0" t="0" r="0" b="0"/>
              <a:pathLst>
                <a:path w="57" h="37" extrusionOk="0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Shape 112"/>
            <p:cNvSpPr/>
            <p:nvPr/>
          </p:nvSpPr>
          <p:spPr>
            <a:xfrm>
              <a:off x="3374" y="2012"/>
              <a:ext cx="50" cy="20"/>
            </a:xfrm>
            <a:custGeom>
              <a:avLst/>
              <a:gdLst/>
              <a:ahLst/>
              <a:cxnLst/>
              <a:rect l="0" t="0" r="0" b="0"/>
              <a:pathLst>
                <a:path w="68" h="26" extrusionOk="0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Shape 113"/>
            <p:cNvSpPr/>
            <p:nvPr/>
          </p:nvSpPr>
          <p:spPr>
            <a:xfrm>
              <a:off x="3427" y="2014"/>
              <a:ext cx="50" cy="32"/>
            </a:xfrm>
            <a:custGeom>
              <a:avLst/>
              <a:gdLst/>
              <a:ahLst/>
              <a:cxnLst/>
              <a:rect l="0" t="0" r="0" b="0"/>
              <a:pathLst>
                <a:path w="66" h="43" extrusionOk="0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Shape 114"/>
            <p:cNvSpPr/>
            <p:nvPr/>
          </p:nvSpPr>
          <p:spPr>
            <a:xfrm>
              <a:off x="3777" y="2042"/>
              <a:ext cx="88" cy="30"/>
            </a:xfrm>
            <a:custGeom>
              <a:avLst/>
              <a:gdLst/>
              <a:ahLst/>
              <a:cxnLst/>
              <a:rect l="0" t="0" r="0" b="0"/>
              <a:pathLst>
                <a:path w="117" h="41" extrusionOk="0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Shape 115"/>
            <p:cNvSpPr/>
            <p:nvPr/>
          </p:nvSpPr>
          <p:spPr>
            <a:xfrm>
              <a:off x="3866" y="2040"/>
              <a:ext cx="45" cy="23"/>
            </a:xfrm>
            <a:custGeom>
              <a:avLst/>
              <a:gdLst/>
              <a:ahLst/>
              <a:cxnLst/>
              <a:rect l="0" t="0" r="0" b="0"/>
              <a:pathLst>
                <a:path w="62" h="32" extrusionOk="0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Shape 116"/>
            <p:cNvSpPr/>
            <p:nvPr/>
          </p:nvSpPr>
          <p:spPr>
            <a:xfrm>
              <a:off x="3845" y="2070"/>
              <a:ext cx="37" cy="16"/>
            </a:xfrm>
            <a:custGeom>
              <a:avLst/>
              <a:gdLst/>
              <a:ahLst/>
              <a:cxnLst/>
              <a:rect l="0" t="0" r="0" b="0"/>
              <a:pathLst>
                <a:path w="49" h="23" extrusionOk="0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Shape 117"/>
            <p:cNvSpPr/>
            <p:nvPr/>
          </p:nvSpPr>
          <p:spPr>
            <a:xfrm>
              <a:off x="4097" y="2294"/>
              <a:ext cx="76" cy="113"/>
            </a:xfrm>
            <a:custGeom>
              <a:avLst/>
              <a:gdLst/>
              <a:ahLst/>
              <a:cxnLst/>
              <a:rect l="0" t="0" r="0" b="0"/>
              <a:pathLst>
                <a:path w="102" h="152" extrusionOk="0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Shape 118"/>
            <p:cNvSpPr/>
            <p:nvPr/>
          </p:nvSpPr>
          <p:spPr>
            <a:xfrm>
              <a:off x="4159" y="2412"/>
              <a:ext cx="54" cy="78"/>
            </a:xfrm>
            <a:custGeom>
              <a:avLst/>
              <a:gdLst/>
              <a:ahLst/>
              <a:cxnLst/>
              <a:rect l="0" t="0" r="0" b="0"/>
              <a:pathLst>
                <a:path w="74" h="103" extrusionOk="0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4122" y="2492"/>
              <a:ext cx="108" cy="188"/>
            </a:xfrm>
            <a:custGeom>
              <a:avLst/>
              <a:gdLst/>
              <a:ahLst/>
              <a:cxnLst/>
              <a:rect l="0" t="0" r="0" b="0"/>
              <a:pathLst>
                <a:path w="146" h="252" extrusionOk="0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Shape 120"/>
            <p:cNvSpPr/>
            <p:nvPr/>
          </p:nvSpPr>
          <p:spPr>
            <a:xfrm>
              <a:off x="3062" y="1987"/>
              <a:ext cx="52" cy="29"/>
            </a:xfrm>
            <a:custGeom>
              <a:avLst/>
              <a:gdLst/>
              <a:ahLst/>
              <a:cxnLst/>
              <a:rect l="0" t="0" r="0" b="0"/>
              <a:pathLst>
                <a:path w="70" h="40" extrusionOk="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Shape 121"/>
            <p:cNvSpPr/>
            <p:nvPr/>
          </p:nvSpPr>
          <p:spPr>
            <a:xfrm>
              <a:off x="2954" y="1996"/>
              <a:ext cx="19" cy="21"/>
            </a:xfrm>
            <a:custGeom>
              <a:avLst/>
              <a:gdLst/>
              <a:ahLst/>
              <a:cxnLst/>
              <a:rect l="0" t="0" r="0" b="0"/>
              <a:pathLst>
                <a:path w="26" h="29" extrusionOk="0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Shape 122"/>
            <p:cNvSpPr/>
            <p:nvPr/>
          </p:nvSpPr>
          <p:spPr>
            <a:xfrm>
              <a:off x="2979" y="1995"/>
              <a:ext cx="37" cy="26"/>
            </a:xfrm>
            <a:custGeom>
              <a:avLst/>
              <a:gdLst/>
              <a:ahLst/>
              <a:cxnLst/>
              <a:rect l="0" t="0" r="0" b="0"/>
              <a:pathLst>
                <a:path w="49" h="36" extrusionOk="0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Shape 123"/>
            <p:cNvSpPr/>
            <p:nvPr/>
          </p:nvSpPr>
          <p:spPr>
            <a:xfrm>
              <a:off x="3039" y="1987"/>
              <a:ext cx="19" cy="16"/>
            </a:xfrm>
            <a:custGeom>
              <a:avLst/>
              <a:gdLst/>
              <a:ahLst/>
              <a:cxnLst/>
              <a:rect l="0" t="0" r="0" b="0"/>
              <a:pathLst>
                <a:path w="27" h="22" extrusionOk="0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Shape 124"/>
            <p:cNvSpPr/>
            <p:nvPr/>
          </p:nvSpPr>
          <p:spPr>
            <a:xfrm>
              <a:off x="3021" y="2004"/>
              <a:ext cx="14" cy="12"/>
            </a:xfrm>
            <a:custGeom>
              <a:avLst/>
              <a:gdLst/>
              <a:ahLst/>
              <a:cxnLst/>
              <a:rect l="0" t="0" r="0" b="0"/>
              <a:pathLst>
                <a:path w="20" h="18" extrusionOk="0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Shape 125"/>
            <p:cNvSpPr/>
            <p:nvPr/>
          </p:nvSpPr>
          <p:spPr>
            <a:xfrm>
              <a:off x="4161" y="2020"/>
              <a:ext cx="17" cy="32"/>
            </a:xfrm>
            <a:custGeom>
              <a:avLst/>
              <a:gdLst/>
              <a:ahLst/>
              <a:cxnLst/>
              <a:rect l="0" t="0" r="0" b="0"/>
              <a:pathLst>
                <a:path w="24" h="44" extrusionOk="0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Shape 126"/>
            <p:cNvSpPr/>
            <p:nvPr/>
          </p:nvSpPr>
          <p:spPr>
            <a:xfrm>
              <a:off x="3277" y="3472"/>
              <a:ext cx="30" cy="17"/>
            </a:xfrm>
            <a:custGeom>
              <a:avLst/>
              <a:gdLst/>
              <a:ahLst/>
              <a:cxnLst/>
              <a:rect l="0" t="0" r="0" b="0"/>
              <a:pathLst>
                <a:path w="41" h="24" extrusionOk="0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Shape 127"/>
            <p:cNvSpPr/>
            <p:nvPr/>
          </p:nvSpPr>
          <p:spPr>
            <a:xfrm>
              <a:off x="3318" y="3465"/>
              <a:ext cx="10" cy="14"/>
            </a:xfrm>
            <a:custGeom>
              <a:avLst/>
              <a:gdLst/>
              <a:ahLst/>
              <a:cxnLst/>
              <a:rect l="0" t="0" r="0" b="0"/>
              <a:pathLst>
                <a:path w="13" h="20" extrusionOk="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Shape 128"/>
            <p:cNvSpPr/>
            <p:nvPr/>
          </p:nvSpPr>
          <p:spPr>
            <a:xfrm>
              <a:off x="3250" y="3311"/>
              <a:ext cx="8" cy="14"/>
            </a:xfrm>
            <a:custGeom>
              <a:avLst/>
              <a:gdLst/>
              <a:ahLst/>
              <a:cxnLst/>
              <a:rect l="0" t="0" r="0" b="0"/>
              <a:pathLst>
                <a:path w="13" h="20" extrusionOk="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3311" y="3238"/>
              <a:ext cx="11" cy="19"/>
            </a:xfrm>
            <a:custGeom>
              <a:avLst/>
              <a:gdLst/>
              <a:ahLst/>
              <a:cxnLst/>
              <a:rect l="0" t="0" r="0" b="0"/>
              <a:pathLst>
                <a:path w="14" h="25" extrusionOk="0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3286" y="3238"/>
              <a:ext cx="11" cy="19"/>
            </a:xfrm>
            <a:custGeom>
              <a:avLst/>
              <a:gdLst/>
              <a:ahLst/>
              <a:cxnLst/>
              <a:rect l="0" t="0" r="0" b="0"/>
              <a:pathLst>
                <a:path w="14" h="25" extrusionOk="0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275" y="3259"/>
              <a:ext cx="10" cy="14"/>
            </a:xfrm>
            <a:custGeom>
              <a:avLst/>
              <a:gdLst/>
              <a:ahLst/>
              <a:cxnLst/>
              <a:rect l="0" t="0" r="0" b="0"/>
              <a:pathLst>
                <a:path w="13" h="20" extrusionOk="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3250" y="3293"/>
              <a:ext cx="8" cy="14"/>
            </a:xfrm>
            <a:custGeom>
              <a:avLst/>
              <a:gdLst/>
              <a:ahLst/>
              <a:cxnLst/>
              <a:rect l="0" t="0" r="0" b="0"/>
              <a:pathLst>
                <a:path w="13" h="20" extrusionOk="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3270" y="3281"/>
              <a:ext cx="10" cy="14"/>
            </a:xfrm>
            <a:custGeom>
              <a:avLst/>
              <a:gdLst/>
              <a:ahLst/>
              <a:cxnLst/>
              <a:rect l="0" t="0" r="0" b="0"/>
              <a:pathLst>
                <a:path w="13" h="20" extrusionOk="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2537" y="2293"/>
              <a:ext cx="10" cy="14"/>
            </a:xfrm>
            <a:custGeom>
              <a:avLst/>
              <a:gdLst/>
              <a:ahLst/>
              <a:cxnLst/>
              <a:rect l="0" t="0" r="0" b="0"/>
              <a:pathLst>
                <a:path w="13" h="20" extrusionOk="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2476" y="2259"/>
              <a:ext cx="10" cy="14"/>
            </a:xfrm>
            <a:custGeom>
              <a:avLst/>
              <a:gdLst/>
              <a:ahLst/>
              <a:cxnLst/>
              <a:rect l="0" t="0" r="0" b="0"/>
              <a:pathLst>
                <a:path w="13" h="20" extrusionOk="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2237" y="2042"/>
              <a:ext cx="2059" cy="1643"/>
            </a:xfrm>
            <a:custGeom>
              <a:avLst/>
              <a:gdLst/>
              <a:ahLst/>
              <a:cxnLst/>
              <a:rect l="0" t="0" r="0" b="0"/>
              <a:pathLst>
                <a:path w="2060" h="1644" extrusionOk="0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FEFEFE">
                <a:alpha val="29803"/>
              </a:srgbClr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450" y="3167063"/>
            <a:ext cx="4425949" cy="2989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6425" y="3352800"/>
            <a:ext cx="1654174" cy="877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96400" y="2895600"/>
            <a:ext cx="1112837" cy="866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94275" y="4594225"/>
            <a:ext cx="4911725" cy="188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/>
          <p:nvPr/>
        </p:nvSpPr>
        <p:spPr>
          <a:xfrm>
            <a:off x="8007350" y="152400"/>
            <a:ext cx="984250" cy="396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000" b="1" i="0" u="none" strike="noStrike" cap="none" baseline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LOGO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95887" y="3097213"/>
            <a:ext cx="2971799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0" y="1993900"/>
            <a:ext cx="1546225" cy="166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626100" y="2862263"/>
            <a:ext cx="623887" cy="579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359900" y="95250"/>
            <a:ext cx="1803400" cy="2070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204450" y="1968500"/>
            <a:ext cx="1079499" cy="469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>
            <a:spLocks noGrp="1"/>
          </p:cNvSpPr>
          <p:nvPr>
            <p:ph type="ctrTitle"/>
          </p:nvPr>
        </p:nvSpPr>
        <p:spPr>
          <a:xfrm>
            <a:off x="304800" y="4419600"/>
            <a:ext cx="6400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ubTitle" idx="1"/>
          </p:nvPr>
        </p:nvSpPr>
        <p:spPr>
          <a:xfrm>
            <a:off x="304800" y="5715000"/>
            <a:ext cx="6400799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None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▪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>
            <a:off x="304800" y="6477000"/>
            <a:ext cx="21335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>
            <a:off x="6705600" y="6477000"/>
            <a:ext cx="2286000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sldNum" idx="12"/>
          </p:nvPr>
        </p:nvSpPr>
        <p:spPr>
          <a:xfrm>
            <a:off x="3657600" y="6477000"/>
            <a:ext cx="2133599" cy="1682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 rot="5400000">
            <a:off x="2057399" y="-304800"/>
            <a:ext cx="50291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❖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▪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14" name="Shape 214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5" name="Shape 215"/>
          <p:cNvSpPr txBox="1">
            <a:spLocks noGrp="1"/>
          </p:cNvSpPr>
          <p:nvPr>
            <p:ph type="dt" idx="2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 rot="5400000">
            <a:off x="4610099" y="2247900"/>
            <a:ext cx="60960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 rot="5400000">
            <a:off x="419100" y="266700"/>
            <a:ext cx="60960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❖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▪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dt" idx="2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dt" idx="2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❖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▪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dt" idx="2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2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40385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2"/>
          </p:nvPr>
        </p:nvSpPr>
        <p:spPr>
          <a:xfrm>
            <a:off x="4648200" y="1295400"/>
            <a:ext cx="4038599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dt" idx="3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5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dt" idx="2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dt" idx="2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dt" idx="3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Arial"/>
              <a:buNone/>
              <a:defRPr/>
            </a:lvl6pPr>
            <a:lvl7pPr marL="2743200" indent="0" rtl="0">
              <a:spcBef>
                <a:spcPts val="0"/>
              </a:spcBef>
              <a:buFont typeface="Arial"/>
              <a:buNone/>
              <a:defRPr/>
            </a:lvl7pPr>
            <a:lvl8pPr marL="3200400" indent="0" rtl="0">
              <a:spcBef>
                <a:spcPts val="0"/>
              </a:spcBef>
              <a:buFont typeface="Arial"/>
              <a:buNone/>
              <a:defRPr/>
            </a:lvl8pPr>
            <a:lvl9pPr marL="3657600" indent="0" rtl="0">
              <a:spcBef>
                <a:spcPts val="0"/>
              </a:spcBef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3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Relationship Id="rId22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4">
            <a:alphaModFix/>
          </a:blip>
          <a:srcRect b="38461"/>
          <a:stretch/>
        </p:blipFill>
        <p:spPr>
          <a:xfrm>
            <a:off x="0" y="6324600"/>
            <a:ext cx="9144000" cy="54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0" y="0"/>
            <a:ext cx="9144000" cy="121919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rgbClr val="FFFFFF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Char char="❖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ymbol"/>
              <a:buChar char="▪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2"/>
          </p:nvPr>
        </p:nvSpPr>
        <p:spPr>
          <a:xfrm>
            <a:off x="457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537325"/>
            <a:ext cx="2895600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537325"/>
            <a:ext cx="2133599" cy="244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91463" y="5935662"/>
            <a:ext cx="1235074" cy="833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7981950" y="5916612"/>
            <a:ext cx="828675" cy="15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161338" y="5608637"/>
            <a:ext cx="430212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102600" y="5849937"/>
            <a:ext cx="173037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Shape 20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469313" y="5969000"/>
            <a:ext cx="461961" cy="2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8562975" y="5943600"/>
            <a:ext cx="309562" cy="24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22"/>
          <p:cNvPicPr preferRelativeResize="0"/>
          <p:nvPr/>
        </p:nvPicPr>
        <p:blipFill/>
        <p:spPr>
          <a:xfrm>
            <a:off x="7926388" y="6334125"/>
            <a:ext cx="1370012" cy="5238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9625013" y="328612"/>
            <a:ext cx="942975" cy="108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Shape 2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-990600" y="1371600"/>
            <a:ext cx="825499" cy="3587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ctrTitle"/>
          </p:nvPr>
        </p:nvSpPr>
        <p:spPr>
          <a:xfrm>
            <a:off x="323850" y="836612"/>
            <a:ext cx="634365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3500" b="1" i="1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Тема: Інституціональні               </a:t>
            </a:r>
            <a:br>
              <a:rPr lang="uk" sz="3500" b="1" i="1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uk" sz="3500" b="1" i="1" u="none" strike="noStrike" cap="none" baseline="0">
                <a:solidFill>
                  <a:srgbClr val="FFFF00"/>
                </a:solidFill>
                <a:latin typeface="Arial Black"/>
                <a:ea typeface="Arial Black"/>
                <a:cs typeface="Arial Black"/>
                <a:sym typeface="Arial Black"/>
              </a:rPr>
              <a:t>        форми інтеграції у    світове господарство</a:t>
            </a:r>
          </a:p>
        </p:txBody>
      </p:sp>
      <p:sp>
        <p:nvSpPr>
          <p:cNvPr id="233" name="Shape 233"/>
          <p:cNvSpPr txBox="1">
            <a:spLocks noGrp="1"/>
          </p:cNvSpPr>
          <p:nvPr>
            <p:ph type="subTitle" idx="1"/>
          </p:nvPr>
        </p:nvSpPr>
        <p:spPr>
          <a:xfrm>
            <a:off x="4686300" y="26988"/>
            <a:ext cx="4457700" cy="5762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lang="uk" sz="2850" b="1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Національна економіка</a:t>
            </a:r>
          </a:p>
        </p:txBody>
      </p:sp>
      <p:grpSp>
        <p:nvGrpSpPr>
          <p:cNvPr id="234" name="Shape 234"/>
          <p:cNvGrpSpPr/>
          <p:nvPr/>
        </p:nvGrpSpPr>
        <p:grpSpPr>
          <a:xfrm>
            <a:off x="4613590" y="4120585"/>
            <a:ext cx="3552192" cy="2661776"/>
            <a:chOff x="35379" y="1259"/>
            <a:chExt cx="3552192" cy="2661776"/>
          </a:xfrm>
        </p:grpSpPr>
        <p:sp>
          <p:nvSpPr>
            <p:cNvPr id="235" name="Shape 235"/>
            <p:cNvSpPr/>
            <p:nvPr/>
          </p:nvSpPr>
          <p:spPr>
            <a:xfrm rot="5400000">
              <a:off x="1537759" y="65395"/>
              <a:ext cx="986719" cy="85844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  <a:ln w="25400" cap="flat">
              <a:solidFill>
                <a:srgbClr val="BBBB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 txBox="1"/>
            <p:nvPr/>
          </p:nvSpPr>
          <p:spPr>
            <a:xfrm>
              <a:off x="1627814" y="155023"/>
              <a:ext cx="858300" cy="679200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uk" sz="18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МВФ</a:t>
              </a:r>
            </a:p>
          </p:txBody>
        </p:sp>
        <p:sp>
          <p:nvSpPr>
            <p:cNvPr id="237" name="Shape 237"/>
            <p:cNvSpPr/>
            <p:nvPr/>
          </p:nvSpPr>
          <p:spPr>
            <a:xfrm>
              <a:off x="2486392" y="198604"/>
              <a:ext cx="1101179" cy="592032"/>
            </a:xfrm>
            <a:prstGeom prst="rect">
              <a:avLst/>
            </a:prstGeom>
            <a:noFill/>
            <a:ln w="9525" cap="flat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 rot="5400000">
              <a:off x="610638" y="65395"/>
              <a:ext cx="986719" cy="85844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6"/>
            </a:solidFill>
            <a:ln w="25400" cap="flat">
              <a:solidFill>
                <a:srgbClr val="5E015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9" name="Shape 239"/>
            <p:cNvSpPr txBox="1"/>
            <p:nvPr/>
          </p:nvSpPr>
          <p:spPr>
            <a:xfrm>
              <a:off x="674764" y="155023"/>
              <a:ext cx="858300" cy="679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uk" sz="1600" b="1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ГУУАМ</a:t>
              </a:r>
            </a:p>
          </p:txBody>
        </p:sp>
        <p:sp>
          <p:nvSpPr>
            <p:cNvPr id="240" name="Shape 240"/>
            <p:cNvSpPr/>
            <p:nvPr/>
          </p:nvSpPr>
          <p:spPr>
            <a:xfrm rot="5400000">
              <a:off x="1072423" y="902923"/>
              <a:ext cx="986719" cy="85844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66B0D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1" name="Shape 241"/>
            <p:cNvSpPr txBox="1"/>
            <p:nvPr/>
          </p:nvSpPr>
          <p:spPr>
            <a:xfrm>
              <a:off x="1136563" y="1068748"/>
              <a:ext cx="832799" cy="679200"/>
            </a:xfrm>
            <a:prstGeom prst="rect">
              <a:avLst/>
            </a:prstGeom>
            <a:noFill/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1120"/>
                </a:spcAft>
                <a:buSzPct val="25000"/>
                <a:buNone/>
              </a:pPr>
              <a:r>
                <a:rPr lang="uk" sz="2400" b="1" i="0" u="none" strike="noStrike" cap="none" baseline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ЄС</a:t>
              </a:r>
            </a:p>
          </p:txBody>
        </p:sp>
        <p:sp>
          <p:nvSpPr>
            <p:cNvPr id="242" name="Shape 242"/>
            <p:cNvSpPr/>
            <p:nvPr/>
          </p:nvSpPr>
          <p:spPr>
            <a:xfrm>
              <a:off x="35379" y="1036130"/>
              <a:ext cx="1065657" cy="592032"/>
            </a:xfrm>
            <a:prstGeom prst="rect">
              <a:avLst/>
            </a:prstGeom>
            <a:noFill/>
            <a:ln w="9525" cap="flat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 rot="5400000">
              <a:off x="1999544" y="902923"/>
              <a:ext cx="986719" cy="85844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4" name="Shape 244"/>
            <p:cNvSpPr txBox="1"/>
            <p:nvPr/>
          </p:nvSpPr>
          <p:spPr>
            <a:xfrm>
              <a:off x="2197456" y="992550"/>
              <a:ext cx="590898" cy="67919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35"/>
                </a:spcAft>
                <a:buSzPct val="25000"/>
                <a:buNone/>
              </a:pPr>
              <a:r>
                <a:rPr lang="uk" sz="2100" b="1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СНД</a:t>
              </a:r>
            </a:p>
          </p:txBody>
        </p:sp>
        <p:sp>
          <p:nvSpPr>
            <p:cNvPr id="245" name="Shape 245"/>
            <p:cNvSpPr/>
            <p:nvPr/>
          </p:nvSpPr>
          <p:spPr>
            <a:xfrm rot="5400000">
              <a:off x="1537759" y="1740452"/>
              <a:ext cx="986719" cy="85844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66CC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6" name="Shape 246"/>
            <p:cNvSpPr txBox="1"/>
            <p:nvPr/>
          </p:nvSpPr>
          <p:spPr>
            <a:xfrm>
              <a:off x="1627814" y="1830073"/>
              <a:ext cx="832799" cy="679200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uk" sz="2000" b="1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СОТ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2365065" y="1889602"/>
              <a:ext cx="1101179" cy="592032"/>
            </a:xfrm>
            <a:prstGeom prst="rect">
              <a:avLst/>
            </a:prstGeom>
            <a:noFill/>
            <a:ln w="9525" cap="flat">
              <a:solidFill>
                <a:schemeClr val="dk1">
                  <a:alpha val="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 rot="5400000">
              <a:off x="610638" y="1740452"/>
              <a:ext cx="986719" cy="858446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C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9" name="Shape 249"/>
            <p:cNvSpPr txBox="1"/>
            <p:nvPr/>
          </p:nvSpPr>
          <p:spPr>
            <a:xfrm>
              <a:off x="598564" y="1830073"/>
              <a:ext cx="926999" cy="679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SzPct val="25000"/>
                <a:buNone/>
              </a:pPr>
              <a:r>
                <a:rPr lang="uk" sz="1800" b="1" i="0" u="none" strike="noStrike" cap="none" baseline="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ОЧЕС</a:t>
              </a:r>
            </a:p>
          </p:txBody>
        </p:sp>
      </p:grpSp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3" y="4255219"/>
            <a:ext cx="3643312" cy="227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Shape 367"/>
          <p:cNvGrpSpPr/>
          <p:nvPr/>
        </p:nvGrpSpPr>
        <p:grpSpPr>
          <a:xfrm>
            <a:off x="822325" y="1876424"/>
            <a:ext cx="1912938" cy="3605212"/>
            <a:chOff x="513" y="997"/>
            <a:chExt cx="1109" cy="2270"/>
          </a:xfrm>
        </p:grpSpPr>
        <p:sp>
          <p:nvSpPr>
            <p:cNvPr id="368" name="Shape 368"/>
            <p:cNvSpPr/>
            <p:nvPr/>
          </p:nvSpPr>
          <p:spPr>
            <a:xfrm rot="10800000" flipH="1">
              <a:off x="682" y="2086"/>
              <a:ext cx="932" cy="1181"/>
            </a:xfrm>
            <a:custGeom>
              <a:avLst/>
              <a:gdLst/>
              <a:ahLst/>
              <a:cxnLst/>
              <a:rect l="0" t="0" r="0" b="0"/>
              <a:pathLst>
                <a:path w="933" h="1182" extrusionOk="0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Shape 369"/>
            <p:cNvSpPr/>
            <p:nvPr/>
          </p:nvSpPr>
          <p:spPr>
            <a:xfrm rot="-5400000">
              <a:off x="917" y="1548"/>
              <a:ext cx="300" cy="1109"/>
            </a:xfrm>
            <a:custGeom>
              <a:avLst/>
              <a:gdLst/>
              <a:ahLst/>
              <a:cxnLst/>
              <a:rect l="0" t="0" r="0" b="0"/>
              <a:pathLst>
                <a:path w="142" h="604" extrusionOk="0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Shape 370"/>
            <p:cNvSpPr/>
            <p:nvPr/>
          </p:nvSpPr>
          <p:spPr>
            <a:xfrm>
              <a:off x="676" y="997"/>
              <a:ext cx="932" cy="1181"/>
            </a:xfrm>
            <a:custGeom>
              <a:avLst/>
              <a:gdLst/>
              <a:ahLst/>
              <a:cxnLst/>
              <a:rect l="0" t="0" r="0" b="0"/>
              <a:pathLst>
                <a:path w="933" h="1182" extrusionOk="0">
                  <a:moveTo>
                    <a:pt x="118" y="1044"/>
                  </a:moveTo>
                  <a:lnTo>
                    <a:pt x="128" y="340"/>
                  </a:lnTo>
                  <a:cubicBezTo>
                    <a:pt x="134" y="214"/>
                    <a:pt x="182" y="212"/>
                    <a:pt x="264" y="210"/>
                  </a:cubicBezTo>
                  <a:lnTo>
                    <a:pt x="720" y="202"/>
                  </a:lnTo>
                  <a:lnTo>
                    <a:pt x="720" y="320"/>
                  </a:lnTo>
                  <a:lnTo>
                    <a:pt x="933" y="153"/>
                  </a:lnTo>
                  <a:lnTo>
                    <a:pt x="712" y="0"/>
                  </a:lnTo>
                  <a:lnTo>
                    <a:pt x="714" y="92"/>
                  </a:lnTo>
                  <a:cubicBezTo>
                    <a:pt x="714" y="92"/>
                    <a:pt x="406" y="94"/>
                    <a:pt x="234" y="94"/>
                  </a:cubicBezTo>
                  <a:cubicBezTo>
                    <a:pt x="60" y="96"/>
                    <a:pt x="2" y="156"/>
                    <a:pt x="0" y="298"/>
                  </a:cubicBezTo>
                  <a:lnTo>
                    <a:pt x="0" y="1058"/>
                  </a:lnTo>
                  <a:cubicBezTo>
                    <a:pt x="20" y="1182"/>
                    <a:pt x="93" y="1170"/>
                    <a:pt x="118" y="10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1" name="Shape 371"/>
          <p:cNvSpPr/>
          <p:nvPr/>
        </p:nvSpPr>
        <p:spPr>
          <a:xfrm>
            <a:off x="3408362" y="3030538"/>
            <a:ext cx="5457825" cy="1304924"/>
          </a:xfrm>
          <a:prstGeom prst="roundRect">
            <a:avLst>
              <a:gd name="adj" fmla="val 11505"/>
            </a:avLst>
          </a:prstGeom>
          <a:gradFill>
            <a:gsLst>
              <a:gs pos="0">
                <a:schemeClr val="folHlink"/>
              </a:gs>
              <a:gs pos="100000">
                <a:srgbClr val="408637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Shape 372"/>
          <p:cNvSpPr/>
          <p:nvPr/>
        </p:nvSpPr>
        <p:spPr>
          <a:xfrm>
            <a:off x="4287837" y="3476625"/>
            <a:ext cx="376236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/>
          <p:nvPr/>
        </p:nvSpPr>
        <p:spPr>
          <a:xfrm>
            <a:off x="3446462" y="4552950"/>
            <a:ext cx="5422899" cy="1314449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FF0000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Shape 374"/>
          <p:cNvSpPr/>
          <p:nvPr/>
        </p:nvSpPr>
        <p:spPr>
          <a:xfrm>
            <a:off x="4260850" y="5018087"/>
            <a:ext cx="376238" cy="347662"/>
          </a:xfrm>
          <a:prstGeom prst="rightArrow">
            <a:avLst>
              <a:gd name="adj1" fmla="val 50000"/>
              <a:gd name="adj2" fmla="val 45091"/>
            </a:avLst>
          </a:prstGeom>
          <a:solidFill>
            <a:srgbClr val="FEFEF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3408362" y="1535112"/>
            <a:ext cx="5457825" cy="1304924"/>
          </a:xfrm>
          <a:prstGeom prst="roundRect">
            <a:avLst>
              <a:gd name="adj" fmla="val 11505"/>
            </a:avLst>
          </a:prstGeom>
          <a:gradFill>
            <a:gsLst>
              <a:gs pos="0">
                <a:srgbClr val="FFFF00">
                  <a:alpha val="80000"/>
                </a:srgbClr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4268787" y="1981200"/>
            <a:ext cx="376236" cy="344487"/>
          </a:xfrm>
          <a:prstGeom prst="rightArrow">
            <a:avLst>
              <a:gd name="adj1" fmla="val 50000"/>
              <a:gd name="adj2" fmla="val 45507"/>
            </a:avLst>
          </a:prstGeom>
          <a:solidFill>
            <a:srgbClr val="FEFEFE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2825750" y="1519237"/>
            <a:ext cx="1628775" cy="1298575"/>
          </a:xfrm>
          <a:prstGeom prst="roundRect">
            <a:avLst>
              <a:gd name="adj" fmla="val 11921"/>
            </a:avLst>
          </a:prstGeom>
          <a:solidFill>
            <a:srgbClr val="FFFF00"/>
          </a:solidFill>
          <a:ln w="25400" cap="flat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2889250" y="1584325"/>
            <a:ext cx="811212" cy="649287"/>
          </a:xfrm>
          <a:custGeom>
            <a:avLst/>
            <a:gdLst/>
            <a:ahLst/>
            <a:cxnLst/>
            <a:rect l="0" t="0" r="0" b="0"/>
            <a:pathLst>
              <a:path w="596" h="598" extrusionOk="0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>
            <a:gsLst>
              <a:gs pos="0">
                <a:srgbClr val="FCDCC4"/>
              </a:gs>
              <a:gs pos="50000">
                <a:srgbClr val="F77A1D">
                  <a:alpha val="0"/>
                </a:srgbClr>
              </a:gs>
              <a:gs pos="100000">
                <a:srgbClr val="FCDCC4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2838450" y="3021013"/>
            <a:ext cx="1628775" cy="1298575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folHlink"/>
              </a:gs>
              <a:gs pos="100000">
                <a:srgbClr val="4DA242"/>
              </a:gs>
            </a:gsLst>
            <a:lin ang="5400000" scaled="0"/>
          </a:gradFill>
          <a:ln w="25400" cap="flat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2892425" y="3086100"/>
            <a:ext cx="811212" cy="649287"/>
          </a:xfrm>
          <a:custGeom>
            <a:avLst/>
            <a:gdLst/>
            <a:ahLst/>
            <a:cxnLst/>
            <a:rect l="0" t="0" r="0" b="0"/>
            <a:pathLst>
              <a:path w="596" h="598" extrusionOk="0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>
            <a:gsLst>
              <a:gs pos="0">
                <a:srgbClr val="D4EED1"/>
              </a:gs>
              <a:gs pos="50000">
                <a:srgbClr val="5BBE4E">
                  <a:alpha val="0"/>
                </a:srgbClr>
              </a:gs>
              <a:gs pos="100000">
                <a:srgbClr val="D4EED1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2819400" y="4543425"/>
            <a:ext cx="1628775" cy="1298575"/>
          </a:xfrm>
          <a:prstGeom prst="roundRect">
            <a:avLst>
              <a:gd name="adj" fmla="val 11921"/>
            </a:avLst>
          </a:prstGeom>
          <a:solidFill>
            <a:srgbClr val="FF0000"/>
          </a:solidFill>
          <a:ln w="25400" cap="flat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2873375" y="4598987"/>
            <a:ext cx="811212" cy="649287"/>
          </a:xfrm>
          <a:custGeom>
            <a:avLst/>
            <a:gdLst/>
            <a:ahLst/>
            <a:cxnLst/>
            <a:rect l="0" t="0" r="0" b="0"/>
            <a:pathLst>
              <a:path w="596" h="598" extrusionOk="0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>
            <a:gsLst>
              <a:gs pos="0">
                <a:srgbClr val="E2BEE2"/>
              </a:gs>
              <a:gs pos="50000">
                <a:srgbClr val="8F038F">
                  <a:alpha val="0"/>
                </a:srgbClr>
              </a:gs>
              <a:gs pos="100000">
                <a:srgbClr val="E2BEE2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Shape 3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887" y="2695575"/>
            <a:ext cx="1882775" cy="18795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Shape 384"/>
          <p:cNvSpPr txBox="1"/>
          <p:nvPr/>
        </p:nvSpPr>
        <p:spPr>
          <a:xfrm>
            <a:off x="4678362" y="1747838"/>
            <a:ext cx="3932237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Співдружність Незалежних Держав (СНД)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4678362" y="3243263"/>
            <a:ext cx="3932237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Організація чорноморського економічного співробітництва (ОЧЕС)</a:t>
            </a:r>
          </a:p>
        </p:txBody>
      </p:sp>
      <p:sp>
        <p:nvSpPr>
          <p:cNvPr id="386" name="Shape 386"/>
          <p:cNvSpPr txBox="1"/>
          <p:nvPr/>
        </p:nvSpPr>
        <p:spPr>
          <a:xfrm>
            <a:off x="4787900" y="5013325"/>
            <a:ext cx="2663824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ГУУАМ</a:t>
            </a:r>
          </a:p>
        </p:txBody>
      </p:sp>
      <p:sp>
        <p:nvSpPr>
          <p:cNvPr id="387" name="Shape 387"/>
          <p:cNvSpPr txBox="1"/>
          <p:nvPr/>
        </p:nvSpPr>
        <p:spPr>
          <a:xfrm>
            <a:off x="395287" y="3285480"/>
            <a:ext cx="1573211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Інтеграційні процеси </a:t>
            </a:r>
          </a:p>
          <a:p>
            <a:pPr marL="0" marR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Україні 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2806700" y="1689100"/>
            <a:ext cx="1673224" cy="7318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400" b="1" i="0" u="none" strike="noStrike" cap="none" baseline="0">
                <a:solidFill>
                  <a:srgbClr val="FE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Перший вектор</a:t>
            </a:r>
          </a:p>
        </p:txBody>
      </p:sp>
      <p:sp>
        <p:nvSpPr>
          <p:cNvPr id="389" name="Shape 389"/>
          <p:cNvSpPr txBox="1"/>
          <p:nvPr/>
        </p:nvSpPr>
        <p:spPr>
          <a:xfrm>
            <a:off x="2806700" y="3248025"/>
            <a:ext cx="1673224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Другий вектор</a:t>
            </a:r>
          </a:p>
        </p:txBody>
      </p:sp>
      <p:sp>
        <p:nvSpPr>
          <p:cNvPr id="390" name="Shape 390"/>
          <p:cNvSpPr txBox="1"/>
          <p:nvPr/>
        </p:nvSpPr>
        <p:spPr>
          <a:xfrm>
            <a:off x="2735263" y="4806950"/>
            <a:ext cx="1673224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Третій вектор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518864" y="328388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32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Особливості інтеграційних процесів в Україні</a:t>
            </a:r>
          </a:p>
        </p:txBody>
      </p:sp>
      <p:pic>
        <p:nvPicPr>
          <p:cNvPr id="392" name="Shape 3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/>
        </p:nvSpPr>
        <p:spPr>
          <a:xfrm>
            <a:off x="539552" y="1342508"/>
            <a:ext cx="8244408" cy="1006370"/>
          </a:xfrm>
          <a:prstGeom prst="round2DiagRect">
            <a:avLst>
              <a:gd name="adj1" fmla="val 11442"/>
              <a:gd name="adj2" fmla="val 0"/>
            </a:avLst>
          </a:prstGeom>
          <a:solidFill>
            <a:schemeClr val="lt1"/>
          </a:solidFill>
          <a:ln w="38100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2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Завдання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5382350" y="3318275"/>
            <a:ext cx="3401700" cy="131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uk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Визначити який із векторів розвитку інтеграційного простору України є найважливішим.</a:t>
            </a:r>
          </a:p>
        </p:txBody>
      </p:sp>
      <p:sp>
        <p:nvSpPr>
          <p:cNvPr id="400" name="Shape 400"/>
          <p:cNvSpPr/>
          <p:nvPr/>
        </p:nvSpPr>
        <p:spPr>
          <a:xfrm>
            <a:off x="792087" y="1486525"/>
            <a:ext cx="8100392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Сформулювати на основі аналізу додаткових джерел інформа­ції основні вектори зовнішньої політики України.</a:t>
            </a:r>
          </a:p>
        </p:txBody>
      </p:sp>
      <p:pic>
        <p:nvPicPr>
          <p:cNvPr id="401" name="Shape 4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Shape 4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755950"/>
            <a:ext cx="4702224" cy="366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652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uk" sz="3200" b="1" i="1">
                <a:solidFill>
                  <a:schemeClr val="dk1"/>
                </a:solidFill>
              </a:rPr>
              <a:t>Інтеграційні процеси в Україні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graphicFrame>
        <p:nvGraphicFramePr>
          <p:cNvPr id="408" name="Shape 408"/>
          <p:cNvGraphicFramePr/>
          <p:nvPr/>
        </p:nvGraphicFramePr>
        <p:xfrm>
          <a:off x="1001825" y="1495225"/>
          <a:ext cx="7239000" cy="4410885"/>
        </p:xfrm>
        <a:graphic>
          <a:graphicData uri="http://schemas.openxmlformats.org/drawingml/2006/table">
            <a:tbl>
              <a:tblPr>
                <a:noFill/>
                <a:tableStyleId>{4162C062-A031-473B-878F-AAF3FA6237DC}</a:tableStyleId>
              </a:tblPr>
              <a:tblGrid>
                <a:gridCol w="3062925"/>
                <a:gridCol w="1464375"/>
                <a:gridCol w="1385450"/>
                <a:gridCol w="132625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" sz="1800" b="1" u="none" strike="noStrike" cap="none" baseline="0"/>
                        <a:t>Перший вектор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uk" sz="1800" b="1"/>
                        <a:t>СНД</a:t>
                      </a:r>
                    </a:p>
                  </a:txBody>
                  <a:tcPr marL="91450" marR="91450" marT="45725" marB="45725" anchor="ctr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uk" sz="1800" b="1" u="none" strike="noStrike" cap="none" baseline="0"/>
                        <a:t>Другий вектор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uk" sz="1800" b="1"/>
                        <a:t>ОЧЕС</a:t>
                      </a:r>
                    </a:p>
                  </a:txBody>
                  <a:tcPr marL="91450" marR="91450" marT="45725" marB="45725" anchor="ctr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uk" sz="1800" b="1" u="none" strike="noStrike" cap="none" baseline="0"/>
                        <a:t>Третій вектор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uk" sz="1800" b="1"/>
                        <a:t>ГУУАМ</a:t>
                      </a:r>
                    </a:p>
                  </a:txBody>
                  <a:tcPr marL="91450" marR="91450" marT="45725" marB="45725" anchor="ctr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100000"/>
                        <a:buFont typeface="Noto Symbol"/>
                        <a:buChar char="✦"/>
                      </a:pPr>
                      <a:r>
                        <a:rPr lang="uk" sz="2000" b="1" u="none" strike="noStrike" cap="none" baseline="0">
                          <a:solidFill>
                            <a:srgbClr val="FFFFFF"/>
                          </a:solidFill>
                        </a:rPr>
                        <a:t>рік створення об’єднання;</a:t>
                      </a:r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100000"/>
                        <a:buFont typeface="Noto Symbol"/>
                        <a:buChar char="✦"/>
                      </a:pPr>
                      <a:r>
                        <a:rPr lang="uk" sz="2000" b="1" u="none" strike="noStrike" cap="none" baseline="0">
                          <a:solidFill>
                            <a:srgbClr val="FFFFFF"/>
                          </a:solidFill>
                        </a:rPr>
                        <a:t>кількість країн-членів;</a:t>
                      </a:r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100000"/>
                        <a:buFont typeface="Noto Symbol"/>
                        <a:buChar char="✦"/>
                      </a:pPr>
                      <a:r>
                        <a:rPr lang="uk" sz="2000" b="1" u="none" strike="noStrike" cap="none" baseline="0">
                          <a:solidFill>
                            <a:srgbClr val="FFFFFF"/>
                          </a:solidFill>
                        </a:rPr>
                        <a:t>мета об’єднання;</a:t>
                      </a:r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100000"/>
                        <a:buFont typeface="Noto Symbol"/>
                        <a:buChar char="✦"/>
                      </a:pPr>
                      <a:r>
                        <a:rPr lang="uk" sz="2000" b="1" u="none" strike="noStrike" cap="none" baseline="0">
                          <a:solidFill>
                            <a:srgbClr val="FFFFFF"/>
                          </a:solidFill>
                        </a:rPr>
                        <a:t>основні напрями діяльності;</a:t>
                      </a:r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Clr>
                          <a:srgbClr val="FFFFFF"/>
                        </a:buClr>
                        <a:buSzPct val="100000"/>
                        <a:buFont typeface="Noto Symbol"/>
                        <a:buChar char="✦"/>
                      </a:pPr>
                      <a:r>
                        <a:rPr lang="uk" sz="2000" b="1" u="none" strike="noStrike" cap="none" baseline="0">
                          <a:solidFill>
                            <a:srgbClr val="FFFFFF"/>
                          </a:solidFill>
                        </a:rPr>
                        <a:t>користь інтеграції для економіки України</a:t>
                      </a:r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/>
                    </a:p>
                  </a:txBody>
                  <a:tcPr marL="91450" marR="91450" marT="45725" marB="45725">
                    <a:lnL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" name="Shape 4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3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Дайте відповіді на питання:</a:t>
            </a:r>
          </a:p>
        </p:txBody>
      </p:sp>
      <p:sp>
        <p:nvSpPr>
          <p:cNvPr id="415" name="Shape 415"/>
          <p:cNvSpPr/>
          <p:nvPr/>
        </p:nvSpPr>
        <p:spPr>
          <a:xfrm>
            <a:off x="1219200" y="1890713"/>
            <a:ext cx="6653213" cy="530224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1"/>
              </a:gs>
              <a:gs pos="100000">
                <a:srgbClr val="3F97C2"/>
              </a:gs>
            </a:gsLst>
            <a:lin ang="5400000" scaled="0"/>
          </a:gradFill>
          <a:ln w="25400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/>
          <p:nvPr/>
        </p:nvSpPr>
        <p:spPr>
          <a:xfrm>
            <a:off x="1222375" y="2946400"/>
            <a:ext cx="6653213" cy="554037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accent2"/>
              </a:gs>
              <a:gs pos="100000">
                <a:srgbClr val="7A027A"/>
              </a:gs>
            </a:gsLst>
            <a:lin ang="5400000" scaled="0"/>
          </a:gradFill>
          <a:ln w="25400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Shape 417"/>
          <p:cNvSpPr/>
          <p:nvPr/>
        </p:nvSpPr>
        <p:spPr>
          <a:xfrm>
            <a:off x="1230312" y="4038600"/>
            <a:ext cx="6653212" cy="519112"/>
          </a:xfrm>
          <a:prstGeom prst="roundRect">
            <a:avLst>
              <a:gd name="adj" fmla="val 11921"/>
            </a:avLst>
          </a:prstGeom>
          <a:gradFill>
            <a:gsLst>
              <a:gs pos="0">
                <a:schemeClr val="hlink"/>
              </a:gs>
              <a:gs pos="100000">
                <a:srgbClr val="D36818"/>
              </a:gs>
            </a:gsLst>
            <a:lin ang="5400000" scaled="0"/>
          </a:gradFill>
          <a:ln w="25400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Shape 418"/>
          <p:cNvSpPr/>
          <p:nvPr/>
        </p:nvSpPr>
        <p:spPr>
          <a:xfrm rot="10800000" flipH="1">
            <a:off x="1393825" y="2276475"/>
            <a:ext cx="6397625" cy="6619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8F038F">
                  <a:alpha val="39607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Shape 419"/>
          <p:cNvSpPr/>
          <p:nvPr/>
        </p:nvSpPr>
        <p:spPr>
          <a:xfrm rot="10800000" flipH="1">
            <a:off x="1296987" y="1219200"/>
            <a:ext cx="6502399" cy="665163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4AB1E4">
                  <a:alpha val="39607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/>
        </p:nvSpPr>
        <p:spPr>
          <a:xfrm rot="10800000" flipH="1">
            <a:off x="1349375" y="3357562"/>
            <a:ext cx="6475413" cy="6651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F77A1D">
                  <a:alpha val="39607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6350" y="1933575"/>
            <a:ext cx="674687" cy="57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3175" y="2992438"/>
            <a:ext cx="676275" cy="573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7937" y="4079875"/>
            <a:ext cx="674687" cy="573088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Shape 424"/>
          <p:cNvSpPr/>
          <p:nvPr/>
        </p:nvSpPr>
        <p:spPr>
          <a:xfrm>
            <a:off x="1619250" y="1557337"/>
            <a:ext cx="3744913" cy="685799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4140200" y="2416175"/>
            <a:ext cx="3527399" cy="7620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1403350" y="3352800"/>
            <a:ext cx="3671999" cy="6921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1619250" y="1557337"/>
            <a:ext cx="3959225" cy="730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1.Назвіть основні напрями (вектори) розвитку України у інтеграційн</a:t>
            </a:r>
            <a:r>
              <a:rPr lang="uk" b="1" i="1">
                <a:solidFill>
                  <a:schemeClr val="dk1"/>
                </a:solidFill>
              </a:rPr>
              <a:t>ому </a:t>
            </a:r>
            <a:r>
              <a:rPr lang="uk" sz="1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</a:t>
            </a:r>
            <a:r>
              <a:rPr lang="uk" b="1" i="1">
                <a:solidFill>
                  <a:schemeClr val="dk1"/>
                </a:solidFill>
              </a:rPr>
              <a:t>стопрі.</a:t>
            </a:r>
          </a:p>
        </p:txBody>
      </p:sp>
      <p:sp>
        <p:nvSpPr>
          <p:cNvPr id="428" name="Shape 428"/>
          <p:cNvSpPr/>
          <p:nvPr/>
        </p:nvSpPr>
        <p:spPr>
          <a:xfrm>
            <a:off x="4211650" y="2416175"/>
            <a:ext cx="3455999" cy="73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2.Що передбачав договір про заснування СНД, співробітництво в яких сферах?</a:t>
            </a:r>
          </a:p>
        </p:txBody>
      </p:sp>
      <p:sp>
        <p:nvSpPr>
          <p:cNvPr id="429" name="Shape 429"/>
          <p:cNvSpPr/>
          <p:nvPr/>
        </p:nvSpPr>
        <p:spPr>
          <a:xfrm>
            <a:off x="1403350" y="3424237"/>
            <a:ext cx="36719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3.Назвіть основну мету створення організації ОЧЕС</a:t>
            </a:r>
          </a:p>
        </p:txBody>
      </p:sp>
      <p:sp>
        <p:nvSpPr>
          <p:cNvPr id="430" name="Shape 430"/>
          <p:cNvSpPr/>
          <p:nvPr/>
        </p:nvSpPr>
        <p:spPr>
          <a:xfrm>
            <a:off x="1258887" y="5191125"/>
            <a:ext cx="6653212" cy="519112"/>
          </a:xfrm>
          <a:prstGeom prst="roundRect">
            <a:avLst>
              <a:gd name="adj" fmla="val 11921"/>
            </a:avLst>
          </a:prstGeom>
          <a:solidFill>
            <a:srgbClr val="FF0000"/>
          </a:solidFill>
          <a:ln w="25400" cap="flat">
            <a:solidFill>
              <a:srgbClr val="FE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Shape 431"/>
          <p:cNvSpPr/>
          <p:nvPr/>
        </p:nvSpPr>
        <p:spPr>
          <a:xfrm rot="10800000" flipH="1">
            <a:off x="1377950" y="4510087"/>
            <a:ext cx="6475413" cy="665162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0000">
                  <a:alpha val="39607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Shape 4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512" y="5232400"/>
            <a:ext cx="674687" cy="573088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Shape 433"/>
          <p:cNvSpPr/>
          <p:nvPr/>
        </p:nvSpPr>
        <p:spPr>
          <a:xfrm>
            <a:off x="4427537" y="4140200"/>
            <a:ext cx="3413099" cy="720599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/>
          <p:nvPr/>
        </p:nvSpPr>
        <p:spPr>
          <a:xfrm>
            <a:off x="1331927" y="5013325"/>
            <a:ext cx="3527399" cy="720599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 cap="flat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/>
          <p:nvPr/>
        </p:nvSpPr>
        <p:spPr>
          <a:xfrm>
            <a:off x="4521200" y="4138612"/>
            <a:ext cx="2952900" cy="73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4.Від чого походить абревіатура організації ГУУАМ?</a:t>
            </a:r>
          </a:p>
        </p:txBody>
      </p:sp>
      <p:sp>
        <p:nvSpPr>
          <p:cNvPr id="436" name="Shape 436"/>
          <p:cNvSpPr/>
          <p:nvPr/>
        </p:nvSpPr>
        <p:spPr>
          <a:xfrm>
            <a:off x="1377950" y="5082350"/>
            <a:ext cx="35273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5.Назвіть головну ціль створення міжнародної організації ГУУАМ</a:t>
            </a:r>
          </a:p>
        </p:txBody>
      </p:sp>
      <p:pic>
        <p:nvPicPr>
          <p:cNvPr id="437" name="Shape 4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8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457200" marR="0" lvl="0" indent="-5080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 startAt="3"/>
            </a:pPr>
            <a:r>
              <a:rPr lang="uk" sz="4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Україна і Європейський Союз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50000"/>
              <a:buFont typeface="Noto Symbol"/>
              <a:buChar char="➔"/>
            </a:pPr>
            <a:r>
              <a:rPr lang="uk" sz="48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400" b="1" i="0" u="none" strike="noStrike" cap="none" baseline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Стратегічною метою України є:</a:t>
            </a:r>
            <a:r>
              <a:rPr lang="uk" sz="2400" b="1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lang="uk" sz="240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вступ до</a:t>
            </a: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240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Європейського Союзу. </a:t>
            </a:r>
          </a:p>
          <a:p>
            <a:pPr marL="0" marR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➔"/>
            </a:pP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</a:t>
            </a:r>
            <a:r>
              <a:rPr lang="uk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лен</a:t>
            </a:r>
            <a:r>
              <a:rPr lang="uk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ство в</a:t>
            </a:r>
            <a:r>
              <a:rPr lang="uk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ЄС досі не реалізувалося через невідповідність економічного механізму України нормам і вимогам Європейського Союзу.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➔"/>
            </a:pPr>
            <a:r>
              <a:rPr lang="uk" sz="2400" b="0" i="0" u="none" strike="noStrike" cap="none" baseline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Відносини з ЄС ґрунтуються на конкретних угодах та програмах партнерів.</a:t>
            </a:r>
          </a:p>
        </p:txBody>
      </p:sp>
      <p:pic>
        <p:nvPicPr>
          <p:cNvPr id="444" name="Shape 4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Shape 4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5175" y="1331664"/>
            <a:ext cx="3017825" cy="1910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5517232"/>
            <a:ext cx="2474214" cy="1341114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Україна і Європейський Союз</a:t>
            </a:r>
          </a:p>
        </p:txBody>
      </p:sp>
      <p:sp>
        <p:nvSpPr>
          <p:cNvPr id="452" name="Shape 452"/>
          <p:cNvSpPr/>
          <p:nvPr/>
        </p:nvSpPr>
        <p:spPr>
          <a:xfrm>
            <a:off x="254809" y="1268759"/>
            <a:ext cx="8569325" cy="4765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Найбільш розвинутим у світі інтеграційним об'єднанням є </a:t>
            </a:r>
            <a:r>
              <a:rPr lang="uk" sz="17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Європейський Союз,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який пройшов усі основні етапи інтеграційного процесу, розширив своє членство з 6 до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27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країн.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Мартін Шульц - Голова Європейського парламенту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18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квітня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1951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 шість країн (ФРН, Франція, Італія, Бельгія, Нідерланди, Люксембург) підписали Угоду про створення Європейського співтовариства вугілля та сталі, що стало початком створення майбутнього Євросоюзу.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25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березня 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1957</a:t>
            </a: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р. ці країни поширюють співробітництво на інші економічні сектори, створюючи Європейське економічне співтовариство (ЄЕС).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uk" sz="1700" b="0" i="1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Угода про створення ЄЕС передбачала вирішення трьох основних завдань: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формування митного союзу, що передбачав вільне пересування товарів, робочої сили, капіталу;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спільну торгову політику щодо третіх країн та впровадження єдиних зовнішніх тарифів;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спільну політику в галузі сільського господарства та транспорту.</a:t>
            </a:r>
          </a:p>
        </p:txBody>
      </p:sp>
      <p:pic>
        <p:nvPicPr>
          <p:cNvPr id="453" name="Shape 4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32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Розвиток інтеграційних утворень в Європі</a:t>
            </a:r>
          </a:p>
        </p:txBody>
      </p:sp>
      <p:sp>
        <p:nvSpPr>
          <p:cNvPr id="459" name="Shape 459"/>
          <p:cNvSpPr/>
          <p:nvPr/>
        </p:nvSpPr>
        <p:spPr>
          <a:xfrm>
            <a:off x="575468" y="1463004"/>
            <a:ext cx="7993062" cy="4486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Виділяють внутрішні та зовнішні фактори, що сприяли європейській інтеграції.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1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Серед внутрішній факторів слід відзначити такі:</a:t>
            </a: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близькість країн;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обмеженість ресурсів;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розвиток транспортних можливостей;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потреба національних підприємств в розширенні ринку,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взаємопроникнення капіталу.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i="1" u="sng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1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До зовнішніх факторів можна віднести:</a:t>
            </a: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політичне протистояння зі США,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конкурентне засилля з боку економіки США та країн Азіатсько-Тихоокеанського регіону на чолі з економікою Японії.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Shape 465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головних законотворчих інституцій ЄС відносяться:</a:t>
            </a:r>
          </a:p>
        </p:txBody>
      </p:sp>
      <p:sp>
        <p:nvSpPr>
          <p:cNvPr id="466" name="Shape 466"/>
          <p:cNvSpPr/>
          <p:nvPr/>
        </p:nvSpPr>
        <p:spPr>
          <a:xfrm>
            <a:off x="1289050" y="2193925"/>
            <a:ext cx="3933995" cy="1000504"/>
          </a:xfrm>
          <a:prstGeom prst="rect">
            <a:avLst/>
          </a:prstGeom>
          <a:solidFill>
            <a:srgbClr val="CCEC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1289050" y="3303685"/>
            <a:ext cx="3937709" cy="1015695"/>
          </a:xfrm>
          <a:prstGeom prst="rect">
            <a:avLst/>
          </a:prstGeom>
          <a:solidFill>
            <a:srgbClr val="CCEC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289050" y="4391817"/>
            <a:ext cx="3937709" cy="909390"/>
          </a:xfrm>
          <a:prstGeom prst="rect">
            <a:avLst/>
          </a:prstGeom>
          <a:solidFill>
            <a:srgbClr val="CCECFF">
              <a:alpha val="4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Shape 469"/>
          <p:cNvSpPr/>
          <p:nvPr/>
        </p:nvSpPr>
        <p:spPr>
          <a:xfrm rot="308465">
            <a:off x="6870700" y="2190749"/>
            <a:ext cx="1590674" cy="1701799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080808">
                  <a:alpha val="77647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6284912" y="1689100"/>
            <a:ext cx="1319211" cy="1319213"/>
          </a:xfrm>
          <a:prstGeom prst="ellipse">
            <a:avLst/>
          </a:prstGeom>
          <a:gradFill>
            <a:gsLst>
              <a:gs pos="0">
                <a:srgbClr val="770277"/>
              </a:gs>
              <a:gs pos="50000">
                <a:schemeClr val="accent2"/>
              </a:gs>
              <a:gs pos="100000">
                <a:srgbClr val="770277"/>
              </a:gs>
            </a:gsLst>
            <a:lin ang="2700000" scaled="0"/>
          </a:gradFill>
          <a:ln w="57150" cap="flat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7542213" y="3502025"/>
            <a:ext cx="1320800" cy="1320800"/>
          </a:xfrm>
          <a:prstGeom prst="ellipse">
            <a:avLst/>
          </a:prstGeom>
          <a:gradFill>
            <a:gsLst>
              <a:gs pos="0">
                <a:srgbClr val="397831"/>
              </a:gs>
              <a:gs pos="50000">
                <a:schemeClr val="folHlink"/>
              </a:gs>
              <a:gs pos="100000">
                <a:srgbClr val="397831"/>
              </a:gs>
            </a:gsLst>
            <a:lin ang="2700000" scaled="0"/>
          </a:gradFill>
          <a:ln w="57150" cap="flat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Shape 472"/>
          <p:cNvSpPr/>
          <p:nvPr/>
        </p:nvSpPr>
        <p:spPr>
          <a:xfrm rot="7527986">
            <a:off x="6196805" y="3612356"/>
            <a:ext cx="1589086" cy="1701800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080808">
                  <a:alpha val="77647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/>
          <p:nvPr/>
        </p:nvSpPr>
        <p:spPr>
          <a:xfrm rot="-6384000">
            <a:off x="5267325" y="2381250"/>
            <a:ext cx="1589087" cy="1703388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8597" y="10926"/>
                </a:moveTo>
                <a:cubicBezTo>
                  <a:pt x="18598" y="10884"/>
                  <a:pt x="18599" y="10842"/>
                  <a:pt x="18599" y="10800"/>
                </a:cubicBezTo>
                <a:cubicBezTo>
                  <a:pt x="18599" y="6497"/>
                  <a:pt x="15115" y="3008"/>
                  <a:pt x="10813" y="3001"/>
                </a:cubicBezTo>
                <a:lnTo>
                  <a:pt x="10818" y="0"/>
                </a:lnTo>
                <a:cubicBezTo>
                  <a:pt x="16775" y="10"/>
                  <a:pt x="21600" y="4842"/>
                  <a:pt x="21600" y="10800"/>
                </a:cubicBezTo>
                <a:cubicBezTo>
                  <a:pt x="21600" y="10858"/>
                  <a:pt x="21599" y="10917"/>
                  <a:pt x="21598" y="10975"/>
                </a:cubicBezTo>
                <a:lnTo>
                  <a:pt x="24298" y="11019"/>
                </a:lnTo>
                <a:lnTo>
                  <a:pt x="20030" y="15151"/>
                </a:lnTo>
                <a:lnTo>
                  <a:pt x="15898" y="10883"/>
                </a:lnTo>
                <a:lnTo>
                  <a:pt x="18597" y="10926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080808">
                  <a:alpha val="77647"/>
                </a:srgbClr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Shape 474"/>
          <p:cNvSpPr/>
          <p:nvPr/>
        </p:nvSpPr>
        <p:spPr>
          <a:xfrm>
            <a:off x="5183187" y="3506787"/>
            <a:ext cx="1320800" cy="1319211"/>
          </a:xfrm>
          <a:prstGeom prst="ellipse">
            <a:avLst/>
          </a:prstGeom>
          <a:gradFill>
            <a:gsLst>
              <a:gs pos="0">
                <a:schemeClr val="hlink"/>
              </a:gs>
              <a:gs pos="100000">
                <a:srgbClr val="E3701A"/>
              </a:gs>
            </a:gsLst>
            <a:lin ang="5400000" scaled="0"/>
          </a:gradFill>
          <a:ln w="57150" cap="flat">
            <a:solidFill>
              <a:srgbClr val="EAEA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5" name="Shape 475"/>
          <p:cNvGrpSpPr/>
          <p:nvPr/>
        </p:nvGrpSpPr>
        <p:grpSpPr>
          <a:xfrm rot="10082854">
            <a:off x="6000569" y="2211486"/>
            <a:ext cx="1404382" cy="1052622"/>
            <a:chOff x="2523" y="776"/>
            <a:chExt cx="1122" cy="840"/>
          </a:xfrm>
        </p:grpSpPr>
        <p:grpSp>
          <p:nvGrpSpPr>
            <p:cNvPr id="476" name="Shape 476"/>
            <p:cNvGrpSpPr/>
            <p:nvPr/>
          </p:nvGrpSpPr>
          <p:grpSpPr>
            <a:xfrm rot="829540">
              <a:off x="2583" y="887"/>
              <a:ext cx="1004" cy="618"/>
              <a:chOff x="2528" y="906"/>
              <a:chExt cx="937" cy="628"/>
            </a:xfrm>
          </p:grpSpPr>
          <p:grpSp>
            <p:nvGrpSpPr>
              <p:cNvPr id="477" name="Shape 477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478" name="Shape 478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Shape 479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Shape 480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Shape 481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82" name="Shape 482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483" name="Shape 483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Shape 484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Shape 485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Shape 486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7" name="Shape 487"/>
            <p:cNvGrpSpPr/>
            <p:nvPr/>
          </p:nvGrpSpPr>
          <p:grpSpPr>
            <a:xfrm rot="829540">
              <a:off x="2675" y="942"/>
              <a:ext cx="822" cy="505"/>
              <a:chOff x="2528" y="906"/>
              <a:chExt cx="937" cy="628"/>
            </a:xfrm>
          </p:grpSpPr>
          <p:grpSp>
            <p:nvGrpSpPr>
              <p:cNvPr id="488" name="Shape 488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489" name="Shape 489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Shape 490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Shape 491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Shape 492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493" name="Shape 493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494" name="Shape 494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Shape 495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Shape 496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Shape 497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98" name="Shape 498"/>
          <p:cNvGrpSpPr/>
          <p:nvPr/>
        </p:nvGrpSpPr>
        <p:grpSpPr>
          <a:xfrm rot="10082854">
            <a:off x="4905042" y="4032353"/>
            <a:ext cx="1406245" cy="1052618"/>
            <a:chOff x="2523" y="776"/>
            <a:chExt cx="1122" cy="840"/>
          </a:xfrm>
        </p:grpSpPr>
        <p:grpSp>
          <p:nvGrpSpPr>
            <p:cNvPr id="499" name="Shape 499"/>
            <p:cNvGrpSpPr/>
            <p:nvPr/>
          </p:nvGrpSpPr>
          <p:grpSpPr>
            <a:xfrm rot="829540">
              <a:off x="2583" y="887"/>
              <a:ext cx="1004" cy="618"/>
              <a:chOff x="2528" y="906"/>
              <a:chExt cx="937" cy="628"/>
            </a:xfrm>
          </p:grpSpPr>
          <p:grpSp>
            <p:nvGrpSpPr>
              <p:cNvPr id="500" name="Shape 500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501" name="Shape 501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Shape 502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Shape 503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Shape 504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05" name="Shape 505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506" name="Shape 506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Shape 507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Shape 508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Shape 509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10" name="Shape 510"/>
            <p:cNvGrpSpPr/>
            <p:nvPr/>
          </p:nvGrpSpPr>
          <p:grpSpPr>
            <a:xfrm rot="829540">
              <a:off x="2675" y="942"/>
              <a:ext cx="822" cy="505"/>
              <a:chOff x="2528" y="906"/>
              <a:chExt cx="937" cy="628"/>
            </a:xfrm>
          </p:grpSpPr>
          <p:grpSp>
            <p:nvGrpSpPr>
              <p:cNvPr id="511" name="Shape 511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512" name="Shape 512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Shape 513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Shape 514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Shape 515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16" name="Shape 516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517" name="Shape 517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Shape 518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Shape 519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Shape 520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21" name="Shape 521"/>
          <p:cNvGrpSpPr/>
          <p:nvPr/>
        </p:nvGrpSpPr>
        <p:grpSpPr>
          <a:xfrm rot="10082854">
            <a:off x="7280094" y="4030761"/>
            <a:ext cx="1404382" cy="1052622"/>
            <a:chOff x="2523" y="776"/>
            <a:chExt cx="1122" cy="840"/>
          </a:xfrm>
        </p:grpSpPr>
        <p:grpSp>
          <p:nvGrpSpPr>
            <p:cNvPr id="522" name="Shape 522"/>
            <p:cNvGrpSpPr/>
            <p:nvPr/>
          </p:nvGrpSpPr>
          <p:grpSpPr>
            <a:xfrm rot="829540">
              <a:off x="2583" y="887"/>
              <a:ext cx="1004" cy="618"/>
              <a:chOff x="2528" y="906"/>
              <a:chExt cx="937" cy="628"/>
            </a:xfrm>
          </p:grpSpPr>
          <p:grpSp>
            <p:nvGrpSpPr>
              <p:cNvPr id="523" name="Shape 523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524" name="Shape 524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Shape 525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Shape 526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Shape 527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28" name="Shape 528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529" name="Shape 529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Shape 530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Shape 531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Shape 532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33" name="Shape 533"/>
            <p:cNvGrpSpPr/>
            <p:nvPr/>
          </p:nvGrpSpPr>
          <p:grpSpPr>
            <a:xfrm rot="829540">
              <a:off x="2675" y="942"/>
              <a:ext cx="822" cy="505"/>
              <a:chOff x="2528" y="906"/>
              <a:chExt cx="937" cy="628"/>
            </a:xfrm>
          </p:grpSpPr>
          <p:grpSp>
            <p:nvGrpSpPr>
              <p:cNvPr id="534" name="Shape 534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535" name="Shape 535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Shape 536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Shape 537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Shape 538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39" name="Shape 539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540" name="Shape 540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Shape 541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Shape 542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Shape 543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44" name="Shape 544"/>
          <p:cNvGrpSpPr/>
          <p:nvPr/>
        </p:nvGrpSpPr>
        <p:grpSpPr>
          <a:xfrm>
            <a:off x="6582569" y="1497221"/>
            <a:ext cx="1404382" cy="1052622"/>
            <a:chOff x="2523" y="776"/>
            <a:chExt cx="1122" cy="840"/>
          </a:xfrm>
        </p:grpSpPr>
        <p:grpSp>
          <p:nvGrpSpPr>
            <p:cNvPr id="545" name="Shape 545"/>
            <p:cNvGrpSpPr/>
            <p:nvPr/>
          </p:nvGrpSpPr>
          <p:grpSpPr>
            <a:xfrm rot="829540">
              <a:off x="2583" y="887"/>
              <a:ext cx="1004" cy="618"/>
              <a:chOff x="2528" y="906"/>
              <a:chExt cx="937" cy="628"/>
            </a:xfrm>
          </p:grpSpPr>
          <p:grpSp>
            <p:nvGrpSpPr>
              <p:cNvPr id="546" name="Shape 546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547" name="Shape 547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Shape 548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Shape 549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Shape 550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51" name="Shape 551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552" name="Shape 552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Shape 553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Shape 554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Shape 555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56" name="Shape 556"/>
            <p:cNvGrpSpPr/>
            <p:nvPr/>
          </p:nvGrpSpPr>
          <p:grpSpPr>
            <a:xfrm rot="829540">
              <a:off x="2675" y="942"/>
              <a:ext cx="822" cy="505"/>
              <a:chOff x="2528" y="906"/>
              <a:chExt cx="937" cy="628"/>
            </a:xfrm>
          </p:grpSpPr>
          <p:grpSp>
            <p:nvGrpSpPr>
              <p:cNvPr id="557" name="Shape 557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558" name="Shape 558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Shape 559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0" name="Shape 560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1" name="Shape 561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62" name="Shape 562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563" name="Shape 563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4" name="Shape 564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5" name="Shape 565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6" name="Shape 566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67" name="Shape 567"/>
          <p:cNvGrpSpPr/>
          <p:nvPr/>
        </p:nvGrpSpPr>
        <p:grpSpPr>
          <a:xfrm rot="344039">
            <a:off x="7858879" y="3333144"/>
            <a:ext cx="1406244" cy="1052622"/>
            <a:chOff x="2523" y="776"/>
            <a:chExt cx="1122" cy="840"/>
          </a:xfrm>
        </p:grpSpPr>
        <p:grpSp>
          <p:nvGrpSpPr>
            <p:cNvPr id="568" name="Shape 568"/>
            <p:cNvGrpSpPr/>
            <p:nvPr/>
          </p:nvGrpSpPr>
          <p:grpSpPr>
            <a:xfrm rot="829540">
              <a:off x="2583" y="887"/>
              <a:ext cx="1004" cy="618"/>
              <a:chOff x="2528" y="906"/>
              <a:chExt cx="937" cy="628"/>
            </a:xfrm>
          </p:grpSpPr>
          <p:grpSp>
            <p:nvGrpSpPr>
              <p:cNvPr id="569" name="Shape 569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570" name="Shape 570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Shape 571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Shape 572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Shape 573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4" name="Shape 574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575" name="Shape 575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Shape 576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Shape 577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Shape 578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79" name="Shape 579"/>
            <p:cNvGrpSpPr/>
            <p:nvPr/>
          </p:nvGrpSpPr>
          <p:grpSpPr>
            <a:xfrm rot="829540">
              <a:off x="2675" y="942"/>
              <a:ext cx="822" cy="505"/>
              <a:chOff x="2528" y="906"/>
              <a:chExt cx="937" cy="628"/>
            </a:xfrm>
          </p:grpSpPr>
          <p:grpSp>
            <p:nvGrpSpPr>
              <p:cNvPr id="580" name="Shape 580"/>
              <p:cNvGrpSpPr/>
              <p:nvPr/>
            </p:nvGrpSpPr>
            <p:grpSpPr>
              <a:xfrm>
                <a:off x="2528" y="978"/>
                <a:ext cx="752" cy="365"/>
                <a:chOff x="1560" y="2458"/>
                <a:chExt cx="1131" cy="551"/>
              </a:xfrm>
            </p:grpSpPr>
            <p:sp>
              <p:nvSpPr>
                <p:cNvPr id="581" name="Shape 581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Shape 582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Shape 583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Shape 584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85" name="Shape 585"/>
              <p:cNvGrpSpPr/>
              <p:nvPr/>
            </p:nvGrpSpPr>
            <p:grpSpPr>
              <a:xfrm rot="1353540">
                <a:off x="2671" y="1036"/>
                <a:ext cx="752" cy="367"/>
                <a:chOff x="1560" y="2458"/>
                <a:chExt cx="1131" cy="551"/>
              </a:xfrm>
            </p:grpSpPr>
            <p:sp>
              <p:nvSpPr>
                <p:cNvPr id="586" name="Shape 586"/>
                <p:cNvSpPr/>
                <p:nvPr/>
              </p:nvSpPr>
              <p:spPr>
                <a:xfrm rot="5263129">
                  <a:off x="1858" y="2274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Shape 587"/>
                <p:cNvSpPr/>
                <p:nvPr/>
              </p:nvSpPr>
              <p:spPr>
                <a:xfrm rot="6078280">
                  <a:off x="1995" y="2273"/>
                  <a:ext cx="226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Shape 588"/>
                <p:cNvSpPr/>
                <p:nvPr/>
              </p:nvSpPr>
              <p:spPr>
                <a:xfrm rot="6373926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3921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Shape 589"/>
                <p:cNvSpPr/>
                <p:nvPr/>
              </p:nvSpPr>
              <p:spPr>
                <a:xfrm rot="6906311">
                  <a:off x="2161" y="2326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FFFFF">
                    <a:alpha val="1960"/>
                  </a:srgbClr>
                </a:solidFill>
                <a:ln>
                  <a:noFill/>
                </a:ln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 baseline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590" name="Shape 590"/>
          <p:cNvGrpSpPr/>
          <p:nvPr/>
        </p:nvGrpSpPr>
        <p:grpSpPr>
          <a:xfrm rot="-232144">
            <a:off x="5383074" y="3209120"/>
            <a:ext cx="1583336" cy="1274517"/>
            <a:chOff x="1686" y="2120"/>
            <a:chExt cx="1265" cy="1021"/>
          </a:xfrm>
        </p:grpSpPr>
        <p:grpSp>
          <p:nvGrpSpPr>
            <p:cNvPr id="591" name="Shape 591"/>
            <p:cNvGrpSpPr/>
            <p:nvPr/>
          </p:nvGrpSpPr>
          <p:grpSpPr>
            <a:xfrm rot="513315">
              <a:off x="1742" y="2199"/>
              <a:ext cx="1122" cy="840"/>
              <a:chOff x="2523" y="776"/>
              <a:chExt cx="1122" cy="840"/>
            </a:xfrm>
          </p:grpSpPr>
          <p:grpSp>
            <p:nvGrpSpPr>
              <p:cNvPr id="592" name="Shape 592"/>
              <p:cNvGrpSpPr/>
              <p:nvPr/>
            </p:nvGrpSpPr>
            <p:grpSpPr>
              <a:xfrm rot="829540">
                <a:off x="2583" y="887"/>
                <a:ext cx="1004" cy="618"/>
                <a:chOff x="2528" y="906"/>
                <a:chExt cx="937" cy="628"/>
              </a:xfrm>
            </p:grpSpPr>
            <p:grpSp>
              <p:nvGrpSpPr>
                <p:cNvPr id="593" name="Shape 593"/>
                <p:cNvGrpSpPr/>
                <p:nvPr/>
              </p:nvGrpSpPr>
              <p:grpSpPr>
                <a:xfrm>
                  <a:off x="2528" y="978"/>
                  <a:ext cx="752" cy="365"/>
                  <a:chOff x="1560" y="2458"/>
                  <a:chExt cx="1131" cy="551"/>
                </a:xfrm>
              </p:grpSpPr>
              <p:sp>
                <p:nvSpPr>
                  <p:cNvPr id="594" name="Shape 594"/>
                  <p:cNvSpPr/>
                  <p:nvPr/>
                </p:nvSpPr>
                <p:spPr>
                  <a:xfrm rot="5263129">
                    <a:off x="1858" y="2274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5" name="Shape 595"/>
                  <p:cNvSpPr/>
                  <p:nvPr/>
                </p:nvSpPr>
                <p:spPr>
                  <a:xfrm rot="6078280">
                    <a:off x="1995" y="2273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6" name="Shape 596"/>
                  <p:cNvSpPr/>
                  <p:nvPr/>
                </p:nvSpPr>
                <p:spPr>
                  <a:xfrm rot="6373926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7" name="Shape 597"/>
                  <p:cNvSpPr/>
                  <p:nvPr/>
                </p:nvSpPr>
                <p:spPr>
                  <a:xfrm rot="6906311">
                    <a:off x="2161" y="2326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598" name="Shape 598"/>
                <p:cNvGrpSpPr/>
                <p:nvPr/>
              </p:nvGrpSpPr>
              <p:grpSpPr>
                <a:xfrm rot="1353540">
                  <a:off x="2671" y="1036"/>
                  <a:ext cx="752" cy="367"/>
                  <a:chOff x="1560" y="2458"/>
                  <a:chExt cx="1131" cy="551"/>
                </a:xfrm>
              </p:grpSpPr>
              <p:sp>
                <p:nvSpPr>
                  <p:cNvPr id="599" name="Shape 599"/>
                  <p:cNvSpPr/>
                  <p:nvPr/>
                </p:nvSpPr>
                <p:spPr>
                  <a:xfrm rot="5263129">
                    <a:off x="1858" y="2274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0" name="Shape 600"/>
                  <p:cNvSpPr/>
                  <p:nvPr/>
                </p:nvSpPr>
                <p:spPr>
                  <a:xfrm rot="6078280">
                    <a:off x="1995" y="2273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1" name="Shape 601"/>
                  <p:cNvSpPr/>
                  <p:nvPr/>
                </p:nvSpPr>
                <p:spPr>
                  <a:xfrm rot="6373926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2" name="Shape 602"/>
                  <p:cNvSpPr/>
                  <p:nvPr/>
                </p:nvSpPr>
                <p:spPr>
                  <a:xfrm rot="6906311">
                    <a:off x="2161" y="2326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603" name="Shape 603"/>
              <p:cNvGrpSpPr/>
              <p:nvPr/>
            </p:nvGrpSpPr>
            <p:grpSpPr>
              <a:xfrm rot="829540">
                <a:off x="2675" y="942"/>
                <a:ext cx="822" cy="505"/>
                <a:chOff x="2528" y="906"/>
                <a:chExt cx="937" cy="628"/>
              </a:xfrm>
            </p:grpSpPr>
            <p:grpSp>
              <p:nvGrpSpPr>
                <p:cNvPr id="604" name="Shape 604"/>
                <p:cNvGrpSpPr/>
                <p:nvPr/>
              </p:nvGrpSpPr>
              <p:grpSpPr>
                <a:xfrm>
                  <a:off x="2528" y="978"/>
                  <a:ext cx="752" cy="365"/>
                  <a:chOff x="1560" y="2458"/>
                  <a:chExt cx="1131" cy="551"/>
                </a:xfrm>
              </p:grpSpPr>
              <p:sp>
                <p:nvSpPr>
                  <p:cNvPr id="605" name="Shape 605"/>
                  <p:cNvSpPr/>
                  <p:nvPr/>
                </p:nvSpPr>
                <p:spPr>
                  <a:xfrm rot="5263129">
                    <a:off x="1858" y="2274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6" name="Shape 606"/>
                  <p:cNvSpPr/>
                  <p:nvPr/>
                </p:nvSpPr>
                <p:spPr>
                  <a:xfrm rot="6078280">
                    <a:off x="1995" y="2273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7" name="Shape 607"/>
                  <p:cNvSpPr/>
                  <p:nvPr/>
                </p:nvSpPr>
                <p:spPr>
                  <a:xfrm rot="6373926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08" name="Shape 608"/>
                  <p:cNvSpPr/>
                  <p:nvPr/>
                </p:nvSpPr>
                <p:spPr>
                  <a:xfrm rot="6906311">
                    <a:off x="2161" y="2326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09" name="Shape 609"/>
                <p:cNvGrpSpPr/>
                <p:nvPr/>
              </p:nvGrpSpPr>
              <p:grpSpPr>
                <a:xfrm rot="1353540">
                  <a:off x="2671" y="1036"/>
                  <a:ext cx="752" cy="367"/>
                  <a:chOff x="1560" y="2458"/>
                  <a:chExt cx="1131" cy="551"/>
                </a:xfrm>
              </p:grpSpPr>
              <p:sp>
                <p:nvSpPr>
                  <p:cNvPr id="610" name="Shape 610"/>
                  <p:cNvSpPr/>
                  <p:nvPr/>
                </p:nvSpPr>
                <p:spPr>
                  <a:xfrm rot="5263129">
                    <a:off x="1858" y="2274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1" name="Shape 611"/>
                  <p:cNvSpPr/>
                  <p:nvPr/>
                </p:nvSpPr>
                <p:spPr>
                  <a:xfrm rot="6078280">
                    <a:off x="1995" y="2273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2" name="Shape 612"/>
                  <p:cNvSpPr/>
                  <p:nvPr/>
                </p:nvSpPr>
                <p:spPr>
                  <a:xfrm rot="6373926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3" name="Shape 613"/>
                  <p:cNvSpPr/>
                  <p:nvPr/>
                </p:nvSpPr>
                <p:spPr>
                  <a:xfrm rot="6906311">
                    <a:off x="2161" y="2326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1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614" name="Shape 614"/>
            <p:cNvGrpSpPr/>
            <p:nvPr/>
          </p:nvGrpSpPr>
          <p:grpSpPr>
            <a:xfrm rot="513315">
              <a:off x="1772" y="2223"/>
              <a:ext cx="1122" cy="840"/>
              <a:chOff x="2523" y="776"/>
              <a:chExt cx="1122" cy="840"/>
            </a:xfrm>
          </p:grpSpPr>
          <p:grpSp>
            <p:nvGrpSpPr>
              <p:cNvPr id="615" name="Shape 615"/>
              <p:cNvGrpSpPr/>
              <p:nvPr/>
            </p:nvGrpSpPr>
            <p:grpSpPr>
              <a:xfrm rot="829540">
                <a:off x="2583" y="887"/>
                <a:ext cx="1004" cy="618"/>
                <a:chOff x="2528" y="906"/>
                <a:chExt cx="937" cy="628"/>
              </a:xfrm>
            </p:grpSpPr>
            <p:grpSp>
              <p:nvGrpSpPr>
                <p:cNvPr id="616" name="Shape 616"/>
                <p:cNvGrpSpPr/>
                <p:nvPr/>
              </p:nvGrpSpPr>
              <p:grpSpPr>
                <a:xfrm>
                  <a:off x="2528" y="978"/>
                  <a:ext cx="752" cy="365"/>
                  <a:chOff x="1560" y="2458"/>
                  <a:chExt cx="1131" cy="551"/>
                </a:xfrm>
              </p:grpSpPr>
              <p:sp>
                <p:nvSpPr>
                  <p:cNvPr id="617" name="Shape 617"/>
                  <p:cNvSpPr/>
                  <p:nvPr/>
                </p:nvSpPr>
                <p:spPr>
                  <a:xfrm rot="5263129">
                    <a:off x="1858" y="2274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8" name="Shape 618"/>
                  <p:cNvSpPr/>
                  <p:nvPr/>
                </p:nvSpPr>
                <p:spPr>
                  <a:xfrm rot="6078280">
                    <a:off x="1995" y="2273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19" name="Shape 619"/>
                  <p:cNvSpPr/>
                  <p:nvPr/>
                </p:nvSpPr>
                <p:spPr>
                  <a:xfrm rot="6373926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0" name="Shape 620"/>
                  <p:cNvSpPr/>
                  <p:nvPr/>
                </p:nvSpPr>
                <p:spPr>
                  <a:xfrm rot="6906311">
                    <a:off x="2161" y="2326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21" name="Shape 621"/>
                <p:cNvGrpSpPr/>
                <p:nvPr/>
              </p:nvGrpSpPr>
              <p:grpSpPr>
                <a:xfrm rot="1353540">
                  <a:off x="2671" y="1036"/>
                  <a:ext cx="752" cy="367"/>
                  <a:chOff x="1560" y="2458"/>
                  <a:chExt cx="1131" cy="551"/>
                </a:xfrm>
              </p:grpSpPr>
              <p:sp>
                <p:nvSpPr>
                  <p:cNvPr id="622" name="Shape 622"/>
                  <p:cNvSpPr/>
                  <p:nvPr/>
                </p:nvSpPr>
                <p:spPr>
                  <a:xfrm rot="5263129">
                    <a:off x="1858" y="2274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3" name="Shape 623"/>
                  <p:cNvSpPr/>
                  <p:nvPr/>
                </p:nvSpPr>
                <p:spPr>
                  <a:xfrm rot="6078280">
                    <a:off x="1995" y="2273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4" name="Shape 624"/>
                  <p:cNvSpPr/>
                  <p:nvPr/>
                </p:nvSpPr>
                <p:spPr>
                  <a:xfrm rot="6373926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5" name="Shape 625"/>
                  <p:cNvSpPr/>
                  <p:nvPr/>
                </p:nvSpPr>
                <p:spPr>
                  <a:xfrm rot="6906311">
                    <a:off x="2161" y="2326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626" name="Shape 626"/>
              <p:cNvGrpSpPr/>
              <p:nvPr/>
            </p:nvGrpSpPr>
            <p:grpSpPr>
              <a:xfrm rot="829540">
                <a:off x="2675" y="942"/>
                <a:ext cx="822" cy="505"/>
                <a:chOff x="2528" y="906"/>
                <a:chExt cx="937" cy="628"/>
              </a:xfrm>
            </p:grpSpPr>
            <p:grpSp>
              <p:nvGrpSpPr>
                <p:cNvPr id="627" name="Shape 627"/>
                <p:cNvGrpSpPr/>
                <p:nvPr/>
              </p:nvGrpSpPr>
              <p:grpSpPr>
                <a:xfrm>
                  <a:off x="2528" y="978"/>
                  <a:ext cx="752" cy="365"/>
                  <a:chOff x="1560" y="2458"/>
                  <a:chExt cx="1131" cy="551"/>
                </a:xfrm>
              </p:grpSpPr>
              <p:sp>
                <p:nvSpPr>
                  <p:cNvPr id="628" name="Shape 628"/>
                  <p:cNvSpPr/>
                  <p:nvPr/>
                </p:nvSpPr>
                <p:spPr>
                  <a:xfrm rot="5263129">
                    <a:off x="1858" y="2274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29" name="Shape 629"/>
                  <p:cNvSpPr/>
                  <p:nvPr/>
                </p:nvSpPr>
                <p:spPr>
                  <a:xfrm rot="6078280">
                    <a:off x="1995" y="2273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0" name="Shape 630"/>
                  <p:cNvSpPr/>
                  <p:nvPr/>
                </p:nvSpPr>
                <p:spPr>
                  <a:xfrm rot="6373926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1" name="Shape 631"/>
                  <p:cNvSpPr/>
                  <p:nvPr/>
                </p:nvSpPr>
                <p:spPr>
                  <a:xfrm rot="6906311">
                    <a:off x="2161" y="2326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632" name="Shape 632"/>
                <p:cNvGrpSpPr/>
                <p:nvPr/>
              </p:nvGrpSpPr>
              <p:grpSpPr>
                <a:xfrm rot="1353540">
                  <a:off x="2671" y="1036"/>
                  <a:ext cx="752" cy="367"/>
                  <a:chOff x="1560" y="2458"/>
                  <a:chExt cx="1131" cy="551"/>
                </a:xfrm>
              </p:grpSpPr>
              <p:sp>
                <p:nvSpPr>
                  <p:cNvPr id="633" name="Shape 633"/>
                  <p:cNvSpPr/>
                  <p:nvPr/>
                </p:nvSpPr>
                <p:spPr>
                  <a:xfrm rot="5263129">
                    <a:off x="1858" y="2274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4" name="Shape 634"/>
                  <p:cNvSpPr/>
                  <p:nvPr/>
                </p:nvSpPr>
                <p:spPr>
                  <a:xfrm rot="6078280">
                    <a:off x="1995" y="2273"/>
                    <a:ext cx="226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Shape 635"/>
                  <p:cNvSpPr/>
                  <p:nvPr/>
                </p:nvSpPr>
                <p:spPr>
                  <a:xfrm rot="6373926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Shape 636"/>
                  <p:cNvSpPr/>
                  <p:nvPr/>
                </p:nvSpPr>
                <p:spPr>
                  <a:xfrm rot="6906311">
                    <a:off x="2161" y="2326"/>
                    <a:ext cx="226" cy="815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1960"/>
                    </a:srgbClr>
                  </a:solidFill>
                  <a:ln>
                    <a:noFill/>
                  </a:ln>
                </p:spPr>
                <p:txBody>
                  <a:bodyPr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b="0" i="0" u="none" strike="noStrike" cap="none" baseline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637" name="Shape 637"/>
          <p:cNvSpPr/>
          <p:nvPr/>
        </p:nvSpPr>
        <p:spPr>
          <a:xfrm>
            <a:off x="352425" y="2193925"/>
            <a:ext cx="1483271" cy="906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Shape 638"/>
          <p:cNvSpPr/>
          <p:nvPr/>
        </p:nvSpPr>
        <p:spPr>
          <a:xfrm>
            <a:off x="352423" y="3303685"/>
            <a:ext cx="1483271" cy="920227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Shape 639"/>
          <p:cNvSpPr/>
          <p:nvPr/>
        </p:nvSpPr>
        <p:spPr>
          <a:xfrm>
            <a:off x="352423" y="4391817"/>
            <a:ext cx="1483271" cy="82391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Shape 640"/>
          <p:cNvSpPr/>
          <p:nvPr/>
        </p:nvSpPr>
        <p:spPr>
          <a:xfrm>
            <a:off x="375166" y="2348880"/>
            <a:ext cx="1481495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Європейський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Парламент</a:t>
            </a:r>
          </a:p>
        </p:txBody>
      </p:sp>
      <p:sp>
        <p:nvSpPr>
          <p:cNvPr id="641" name="Shape 641"/>
          <p:cNvSpPr/>
          <p:nvPr/>
        </p:nvSpPr>
        <p:spPr>
          <a:xfrm>
            <a:off x="298873" y="3430741"/>
            <a:ext cx="1548887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Рада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Європейського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Союзу</a:t>
            </a:r>
          </a:p>
        </p:txBody>
      </p:sp>
      <p:sp>
        <p:nvSpPr>
          <p:cNvPr id="642" name="Shape 642"/>
          <p:cNvSpPr/>
          <p:nvPr/>
        </p:nvSpPr>
        <p:spPr>
          <a:xfrm>
            <a:off x="400806" y="4561964"/>
            <a:ext cx="135966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Європейська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Комісія</a:t>
            </a:r>
          </a:p>
        </p:txBody>
      </p:sp>
      <p:sp>
        <p:nvSpPr>
          <p:cNvPr id="643" name="Shape 643"/>
          <p:cNvSpPr/>
          <p:nvPr/>
        </p:nvSpPr>
        <p:spPr>
          <a:xfrm>
            <a:off x="1835696" y="2348880"/>
            <a:ext cx="3044963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представляє громадян ЄС і безпосередньо ними обирається;</a:t>
            </a:r>
          </a:p>
        </p:txBody>
      </p:sp>
      <p:sp>
        <p:nvSpPr>
          <p:cNvPr id="644" name="Shape 644"/>
          <p:cNvSpPr/>
          <p:nvPr/>
        </p:nvSpPr>
        <p:spPr>
          <a:xfrm>
            <a:off x="1835696" y="3697287"/>
            <a:ext cx="304496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представляє країни-члени ЄС;</a:t>
            </a:r>
          </a:p>
        </p:txBody>
      </p:sp>
      <p:sp>
        <p:nvSpPr>
          <p:cNvPr id="645" name="Shape 645"/>
          <p:cNvSpPr/>
          <p:nvPr/>
        </p:nvSpPr>
        <p:spPr>
          <a:xfrm>
            <a:off x="1835696" y="4514055"/>
            <a:ext cx="3044963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представляє інтереси Союзу в цілому.</a:t>
            </a:r>
          </a:p>
        </p:txBody>
      </p:sp>
      <p:sp>
        <p:nvSpPr>
          <p:cNvPr id="646" name="Shape 646"/>
          <p:cNvSpPr/>
          <p:nvPr/>
        </p:nvSpPr>
        <p:spPr>
          <a:xfrm>
            <a:off x="395536" y="5571237"/>
            <a:ext cx="5356441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дотриманням європейського законодавства слідкує Європейський Суд, а Суд аудиторів (або Рахункова палата) перевіряє фінансування діяльності Союзу.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Shape 647"/>
          <p:cNvSpPr/>
          <p:nvPr/>
        </p:nvSpPr>
        <p:spPr>
          <a:xfrm>
            <a:off x="377825" y="1527175"/>
            <a:ext cx="5348348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Цей „інституційний трикутник" виробляє політику та закони (директиви, законотворчі акти та рішення), чинні на всій території ЄС.</a:t>
            </a:r>
          </a:p>
        </p:txBody>
      </p:sp>
      <p:sp>
        <p:nvSpPr>
          <p:cNvPr id="648" name="Shape 648"/>
          <p:cNvSpPr/>
          <p:nvPr/>
        </p:nvSpPr>
        <p:spPr>
          <a:xfrm>
            <a:off x="6300789" y="2175247"/>
            <a:ext cx="1295547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Європейський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 Парламент</a:t>
            </a:r>
          </a:p>
        </p:txBody>
      </p:sp>
      <p:sp>
        <p:nvSpPr>
          <p:cNvPr id="649" name="Shape 649"/>
          <p:cNvSpPr/>
          <p:nvPr/>
        </p:nvSpPr>
        <p:spPr>
          <a:xfrm>
            <a:off x="5165805" y="3862789"/>
            <a:ext cx="1355563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Рада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Європейського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Союзу</a:t>
            </a:r>
          </a:p>
        </p:txBody>
      </p:sp>
      <p:sp>
        <p:nvSpPr>
          <p:cNvPr id="650" name="Shape 650"/>
          <p:cNvSpPr/>
          <p:nvPr/>
        </p:nvSpPr>
        <p:spPr>
          <a:xfrm>
            <a:off x="7596335" y="3975446"/>
            <a:ext cx="1191352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Європейська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Комісія</a:t>
            </a:r>
          </a:p>
        </p:txBody>
      </p:sp>
      <p:pic>
        <p:nvPicPr>
          <p:cNvPr id="651" name="Shape 6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Shape 656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229600" cy="8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3000" b="1">
                <a:latin typeface="Times New Roman"/>
                <a:ea typeface="Times New Roman"/>
                <a:cs typeface="Times New Roman"/>
                <a:sym typeface="Times New Roman"/>
              </a:rPr>
              <a:t>Взаємовідносини України та Європейського Союзу</a:t>
            </a:r>
          </a:p>
        </p:txBody>
      </p:sp>
      <p:sp>
        <p:nvSpPr>
          <p:cNvPr id="657" name="Shape 657"/>
          <p:cNvSpPr/>
          <p:nvPr/>
        </p:nvSpPr>
        <p:spPr>
          <a:xfrm>
            <a:off x="1931425" y="585075"/>
            <a:ext cx="1937399" cy="786599"/>
          </a:xfrm>
          <a:prstGeom prst="ellipse">
            <a:avLst/>
          </a:prstGeom>
          <a:solidFill>
            <a:srgbClr val="993366"/>
          </a:solidFill>
          <a:ln w="2857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Shape 658"/>
          <p:cNvSpPr/>
          <p:nvPr/>
        </p:nvSpPr>
        <p:spPr>
          <a:xfrm>
            <a:off x="2084875" y="779925"/>
            <a:ext cx="16305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Україна</a:t>
            </a:r>
          </a:p>
        </p:txBody>
      </p:sp>
      <p:sp>
        <p:nvSpPr>
          <p:cNvPr id="659" name="Shape 659"/>
          <p:cNvSpPr/>
          <p:nvPr/>
        </p:nvSpPr>
        <p:spPr>
          <a:xfrm rot="10800000" flipH="1">
            <a:off x="4379912" y="979538"/>
            <a:ext cx="536700" cy="463499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Shape 660"/>
          <p:cNvSpPr/>
          <p:nvPr/>
        </p:nvSpPr>
        <p:spPr>
          <a:xfrm>
            <a:off x="541425" y="1517650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00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Shape 661"/>
          <p:cNvSpPr/>
          <p:nvPr/>
        </p:nvSpPr>
        <p:spPr>
          <a:xfrm>
            <a:off x="637100" y="1594100"/>
            <a:ext cx="8133899" cy="31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Представництво Європейської Комісії в Україні було відкрито в центрі Києва у вересні 1993 р. </a:t>
            </a:r>
          </a:p>
        </p:txBody>
      </p:sp>
      <p:pic>
        <p:nvPicPr>
          <p:cNvPr id="662" name="Shape 6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Shape 663"/>
          <p:cNvSpPr/>
          <p:nvPr/>
        </p:nvSpPr>
        <p:spPr>
          <a:xfrm>
            <a:off x="5355000" y="585075"/>
            <a:ext cx="1937399" cy="786599"/>
          </a:xfrm>
          <a:prstGeom prst="ellipse">
            <a:avLst/>
          </a:prstGeom>
          <a:solidFill>
            <a:srgbClr val="993366"/>
          </a:solidFill>
          <a:ln w="2857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Shape 664"/>
          <p:cNvSpPr/>
          <p:nvPr/>
        </p:nvSpPr>
        <p:spPr>
          <a:xfrm>
            <a:off x="5508450" y="779925"/>
            <a:ext cx="16305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ЄС</a:t>
            </a:r>
          </a:p>
        </p:txBody>
      </p:sp>
      <p:sp>
        <p:nvSpPr>
          <p:cNvPr id="665" name="Shape 665"/>
          <p:cNvSpPr/>
          <p:nvPr/>
        </p:nvSpPr>
        <p:spPr>
          <a:xfrm>
            <a:off x="541425" y="2127250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12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Shape 666"/>
          <p:cNvSpPr/>
          <p:nvPr/>
        </p:nvSpPr>
        <p:spPr>
          <a:xfrm>
            <a:off x="648200" y="2127500"/>
            <a:ext cx="8038500" cy="46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З 1 грудня 2009 року Представництво Європейської Комісії перетворилося на Представництво Європейського Союзу в Україні.</a:t>
            </a:r>
          </a:p>
        </p:txBody>
      </p:sp>
      <p:sp>
        <p:nvSpPr>
          <p:cNvPr id="667" name="Shape 667"/>
          <p:cNvSpPr/>
          <p:nvPr/>
        </p:nvSpPr>
        <p:spPr>
          <a:xfrm>
            <a:off x="541425" y="2736850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12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Shape 668"/>
          <p:cNvSpPr/>
          <p:nvPr/>
        </p:nvSpPr>
        <p:spPr>
          <a:xfrm>
            <a:off x="636975" y="2670500"/>
            <a:ext cx="8038500" cy="52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300"/>
              </a:spcBef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1 травня 2004 року ЄС отримав спільні кордони з Україною, коли до союзу приєдналися десять країн: Польща, Угорщина, Словаччина.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C1C1C"/>
              </a:solidFill>
            </a:endParaRPr>
          </a:p>
        </p:txBody>
      </p:sp>
      <p:sp>
        <p:nvSpPr>
          <p:cNvPr id="669" name="Shape 669"/>
          <p:cNvSpPr/>
          <p:nvPr/>
        </p:nvSpPr>
        <p:spPr>
          <a:xfrm>
            <a:off x="541425" y="3346450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12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Shape 670"/>
          <p:cNvSpPr/>
          <p:nvPr/>
        </p:nvSpPr>
        <p:spPr>
          <a:xfrm>
            <a:off x="636980" y="3418745"/>
            <a:ext cx="7480499" cy="31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300"/>
              </a:spcBef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Наразі спільна протяжність кордонів України та ЄС становить 1390,742 км.</a:t>
            </a:r>
          </a:p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C1C1C"/>
              </a:solidFill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541425" y="3956050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12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Shape 672"/>
          <p:cNvSpPr/>
          <p:nvPr/>
        </p:nvSpPr>
        <p:spPr>
          <a:xfrm>
            <a:off x="945780" y="4643895"/>
            <a:ext cx="7480499" cy="31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0" i="0" u="none" strike="noStrike" cap="none" baseline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Description of the company’s products</a:t>
            </a:r>
          </a:p>
        </p:txBody>
      </p:sp>
      <p:sp>
        <p:nvSpPr>
          <p:cNvPr id="673" name="Shape 673"/>
          <p:cNvSpPr/>
          <p:nvPr/>
        </p:nvSpPr>
        <p:spPr>
          <a:xfrm>
            <a:off x="541425" y="4489450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12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Shape 674"/>
          <p:cNvSpPr/>
          <p:nvPr/>
        </p:nvSpPr>
        <p:spPr>
          <a:xfrm>
            <a:off x="732500" y="4489700"/>
            <a:ext cx="7954200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Ця угода започаткувала співробітництво з широкого кола політичних, торгівельно-економічних та гуманітарних питань. </a:t>
            </a:r>
          </a:p>
        </p:txBody>
      </p:sp>
      <p:sp>
        <p:nvSpPr>
          <p:cNvPr id="675" name="Shape 675"/>
          <p:cNvSpPr/>
          <p:nvPr/>
        </p:nvSpPr>
        <p:spPr>
          <a:xfrm>
            <a:off x="541425" y="5099050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12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Shape 676"/>
          <p:cNvSpPr/>
          <p:nvPr/>
        </p:nvSpPr>
        <p:spPr>
          <a:xfrm>
            <a:off x="636975" y="5099300"/>
            <a:ext cx="8133899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В листопаді 2013 року на саміті у Вільнюсі очікувалось підписання угоди про асоціацію між Україною та ЄС. Однак, 9 листопада в Росії відбулася таємна зустріч президентів Януковича і Путіна, зміст якої залишається невідомим. </a:t>
            </a:r>
          </a:p>
        </p:txBody>
      </p:sp>
      <p:sp>
        <p:nvSpPr>
          <p:cNvPr id="677" name="Shape 677"/>
          <p:cNvSpPr/>
          <p:nvPr/>
        </p:nvSpPr>
        <p:spPr>
          <a:xfrm>
            <a:off x="945780" y="5786895"/>
            <a:ext cx="7480499" cy="31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0" i="0" u="none" strike="noStrike" cap="none" baseline="0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rPr>
              <a:t>Description of the company’s products</a:t>
            </a:r>
          </a:p>
        </p:txBody>
      </p:sp>
      <p:sp>
        <p:nvSpPr>
          <p:cNvPr id="678" name="Shape 678"/>
          <p:cNvSpPr/>
          <p:nvPr/>
        </p:nvSpPr>
        <p:spPr>
          <a:xfrm>
            <a:off x="541425" y="5708650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12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Shape 679"/>
          <p:cNvSpPr/>
          <p:nvPr/>
        </p:nvSpPr>
        <p:spPr>
          <a:xfrm>
            <a:off x="636975" y="5718500"/>
            <a:ext cx="8038500" cy="46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21 листопада 2013 Кабінет міністрів України вирішив призупинити процес підготовки до підписання угоди з Євросоюзом. </a:t>
            </a:r>
          </a:p>
        </p:txBody>
      </p:sp>
      <p:sp>
        <p:nvSpPr>
          <p:cNvPr id="680" name="Shape 680"/>
          <p:cNvSpPr/>
          <p:nvPr/>
        </p:nvSpPr>
        <p:spPr>
          <a:xfrm>
            <a:off x="525850" y="6318237"/>
            <a:ext cx="8229600" cy="463499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F8F8F8"/>
              </a:gs>
              <a:gs pos="100000">
                <a:srgbClr val="DCDCDC"/>
              </a:gs>
            </a:gsLst>
            <a:lin ang="5400012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Shape 681"/>
          <p:cNvSpPr/>
          <p:nvPr/>
        </p:nvSpPr>
        <p:spPr>
          <a:xfrm>
            <a:off x="636975" y="4026550"/>
            <a:ext cx="8133899" cy="463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Правовою основою відносин між Україною та ЄС є Угода про партнерство та співробітництво від 14 червня 1994 р.</a:t>
            </a:r>
          </a:p>
        </p:txBody>
      </p:sp>
      <p:sp>
        <p:nvSpPr>
          <p:cNvPr id="682" name="Shape 682"/>
          <p:cNvSpPr/>
          <p:nvPr/>
        </p:nvSpPr>
        <p:spPr>
          <a:xfrm>
            <a:off x="636975" y="6404300"/>
            <a:ext cx="8038500" cy="318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300">
                <a:latin typeface="Times New Roman"/>
                <a:ea typeface="Times New Roman"/>
                <a:cs typeface="Times New Roman"/>
                <a:sym typeface="Times New Roman"/>
              </a:rPr>
              <a:t>16 вересня Україна і ЄС одночасно ратифікували Угоду про асоціацію.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/>
          <p:nvPr/>
        </p:nvSpPr>
        <p:spPr>
          <a:xfrm rot="-5400000">
            <a:off x="6085175" y="1965899"/>
            <a:ext cx="3142350" cy="2798850"/>
          </a:xfrm>
          <a:prstGeom prst="flowChartOffpageConnector">
            <a:avLst/>
          </a:prstGeom>
          <a:solidFill>
            <a:srgbClr val="00B050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8" name="Shape 688"/>
          <p:cNvSpPr/>
          <p:nvPr/>
        </p:nvSpPr>
        <p:spPr>
          <a:xfrm rot="-5400000">
            <a:off x="4637375" y="1965899"/>
            <a:ext cx="3142350" cy="2798850"/>
          </a:xfrm>
          <a:prstGeom prst="flowChartOffpageConnector">
            <a:avLst/>
          </a:prstGeom>
          <a:solidFill>
            <a:srgbClr val="FFFF00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89" name="Shape 689"/>
          <p:cNvSpPr/>
          <p:nvPr/>
        </p:nvSpPr>
        <p:spPr>
          <a:xfrm rot="-5400000">
            <a:off x="3113375" y="1965899"/>
            <a:ext cx="3142350" cy="2798850"/>
          </a:xfrm>
          <a:prstGeom prst="flowChartOffpageConnector">
            <a:avLst/>
          </a:prstGeom>
          <a:solidFill>
            <a:srgbClr val="FF0066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0" name="Shape 690"/>
          <p:cNvSpPr/>
          <p:nvPr/>
        </p:nvSpPr>
        <p:spPr>
          <a:xfrm rot="-5400000">
            <a:off x="1513175" y="1965899"/>
            <a:ext cx="3142350" cy="2798850"/>
          </a:xfrm>
          <a:prstGeom prst="flowChartOffpageConnector">
            <a:avLst/>
          </a:prstGeom>
          <a:solidFill>
            <a:srgbClr val="FF9900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1" name="Shape 69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64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uk" sz="3200" b="1">
                <a:solidFill>
                  <a:schemeClr val="dk1"/>
                </a:solidFill>
              </a:rPr>
              <a:t>Вступ до ЄС відбувається </a:t>
            </a:r>
          </a:p>
          <a:p>
            <a:pPr lvl="0" rtl="0">
              <a:spcBef>
                <a:spcPts val="0"/>
              </a:spcBef>
              <a:buSzPct val="25000"/>
              <a:buNone/>
            </a:pPr>
            <a:r>
              <a:rPr lang="uk" sz="3200" b="1">
                <a:solidFill>
                  <a:schemeClr val="dk1"/>
                </a:solidFill>
              </a:rPr>
              <a:t>в кілька етапів:</a:t>
            </a:r>
          </a:p>
        </p:txBody>
      </p:sp>
      <p:pic>
        <p:nvPicPr>
          <p:cNvPr id="692" name="Shape 6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3" name="Shape 693"/>
          <p:cNvSpPr/>
          <p:nvPr/>
        </p:nvSpPr>
        <p:spPr>
          <a:xfrm rot="-5400000">
            <a:off x="-37150" y="2213474"/>
            <a:ext cx="3142350" cy="2303699"/>
          </a:xfrm>
          <a:prstGeom prst="flowChartOffpageConnector">
            <a:avLst/>
          </a:prstGeom>
          <a:solidFill>
            <a:srgbClr val="8E7CC3"/>
          </a:soli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94" name="Shape 694"/>
          <p:cNvSpPr txBox="1"/>
          <p:nvPr/>
        </p:nvSpPr>
        <p:spPr>
          <a:xfrm>
            <a:off x="554050" y="2790825"/>
            <a:ext cx="1844699" cy="8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>
                <a:latin typeface="Domine"/>
                <a:ea typeface="Domine"/>
                <a:cs typeface="Domine"/>
                <a:sym typeface="Domine"/>
              </a:rPr>
              <a:t>1. Підписання Угоди про асоціацію;</a:t>
            </a:r>
          </a:p>
        </p:txBody>
      </p:sp>
      <p:sp>
        <p:nvSpPr>
          <p:cNvPr id="695" name="Shape 695"/>
          <p:cNvSpPr txBox="1"/>
          <p:nvPr/>
        </p:nvSpPr>
        <p:spPr>
          <a:xfrm>
            <a:off x="2535250" y="2790825"/>
            <a:ext cx="1844699" cy="8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>
                <a:latin typeface="Domine"/>
                <a:ea typeface="Domine"/>
                <a:cs typeface="Domine"/>
                <a:sym typeface="Domine"/>
              </a:rPr>
              <a:t>2. Включення в офіційну програму розширення ЄС;</a:t>
            </a:r>
            <a:r>
              <a:rPr lang="uk" sz="24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/>
            </a:r>
            <a:br>
              <a:rPr lang="uk" sz="2400" b="1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</a:br>
            <a:endParaRPr lang="uk" sz="2400" b="1">
              <a:solidFill>
                <a:schemeClr val="dk1"/>
              </a:solidFill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696" name="Shape 696"/>
          <p:cNvSpPr txBox="1"/>
          <p:nvPr/>
        </p:nvSpPr>
        <p:spPr>
          <a:xfrm>
            <a:off x="4420325" y="2790825"/>
            <a:ext cx="1483500" cy="8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>
                <a:latin typeface="Domine"/>
                <a:ea typeface="Domine"/>
                <a:cs typeface="Domine"/>
                <a:sym typeface="Domine"/>
              </a:rPr>
              <a:t>3. Подача заявки на вступ;</a:t>
            </a:r>
          </a:p>
        </p:txBody>
      </p:sp>
      <p:sp>
        <p:nvSpPr>
          <p:cNvPr id="697" name="Shape 697"/>
          <p:cNvSpPr txBox="1"/>
          <p:nvPr/>
        </p:nvSpPr>
        <p:spPr>
          <a:xfrm>
            <a:off x="5811850" y="2790825"/>
            <a:ext cx="1844699" cy="8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>
                <a:latin typeface="Domine"/>
                <a:ea typeface="Domine"/>
                <a:cs typeface="Domine"/>
                <a:sym typeface="Domine"/>
              </a:rPr>
              <a:t>4. Отримання статусу кандидата в члени ЄС;</a:t>
            </a:r>
            <a:br>
              <a:rPr lang="uk" sz="1800" b="1">
                <a:latin typeface="Domine"/>
                <a:ea typeface="Domine"/>
                <a:cs typeface="Domine"/>
                <a:sym typeface="Domine"/>
              </a:rPr>
            </a:br>
            <a:endParaRPr lang="uk" sz="1800" b="1">
              <a:latin typeface="Domine"/>
              <a:ea typeface="Domine"/>
              <a:cs typeface="Domine"/>
              <a:sym typeface="Domine"/>
            </a:endParaRPr>
          </a:p>
        </p:txBody>
      </p:sp>
      <p:sp>
        <p:nvSpPr>
          <p:cNvPr id="698" name="Shape 698"/>
          <p:cNvSpPr txBox="1"/>
          <p:nvPr/>
        </p:nvSpPr>
        <p:spPr>
          <a:xfrm>
            <a:off x="7620850" y="2790825"/>
            <a:ext cx="1222200" cy="880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>
                <a:latin typeface="Domine"/>
                <a:ea typeface="Domine"/>
                <a:cs typeface="Domine"/>
                <a:sym typeface="Domine"/>
              </a:rPr>
              <a:t>5. Вступ до ЄС.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5963" y="188913"/>
            <a:ext cx="1851024" cy="1851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>
            <a:spLocks noGrp="1"/>
          </p:cNvSpPr>
          <p:nvPr>
            <p:ph type="title"/>
          </p:nvPr>
        </p:nvSpPr>
        <p:spPr>
          <a:xfrm>
            <a:off x="2987675" y="404812"/>
            <a:ext cx="2170113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2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План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395287" y="2060575"/>
            <a:ext cx="8229600" cy="41338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20000"/>
              <a:buNone/>
            </a:pPr>
            <a:r>
              <a:rPr lang="uk" sz="3000" b="1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Зміст </a:t>
            </a:r>
            <a:r>
              <a:rPr lang="uk" sz="30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 значення економічної інтеграції у сучасному світі</a:t>
            </a:r>
          </a:p>
          <a:p>
            <a:pPr marL="51435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Calibri"/>
              <a:buNone/>
            </a:pPr>
            <a:endParaRPr sz="3000" b="1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SzPct val="120000"/>
              <a:buNone/>
            </a:pPr>
            <a:r>
              <a:rPr lang="uk" sz="3000" b="1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Особливості </a:t>
            </a:r>
            <a:r>
              <a:rPr lang="uk" sz="30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інтеграційних процесів в Україні.</a:t>
            </a:r>
          </a:p>
          <a:p>
            <a:pPr marL="514350" marR="0" lvl="0" indent="-3238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folHlink"/>
              </a:buClr>
              <a:buFont typeface="Calibri"/>
              <a:buNone/>
            </a:pPr>
            <a:endParaRPr sz="3000" b="1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120000"/>
              <a:buNone/>
            </a:pPr>
            <a:r>
              <a:rPr lang="uk" sz="3000" b="1" i="1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Україна </a:t>
            </a:r>
            <a:r>
              <a:rPr lang="uk" sz="30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 Європейський Союз.</a:t>
            </a:r>
            <a:r>
              <a:rPr lang="uk" sz="3200" b="1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Calibri"/>
              <a:buNone/>
            </a:pPr>
            <a:endParaRPr sz="3200" b="1" i="1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Shape 703"/>
          <p:cNvSpPr txBox="1">
            <a:spLocks noGrp="1"/>
          </p:cNvSpPr>
          <p:nvPr>
            <p:ph type="title"/>
          </p:nvPr>
        </p:nvSpPr>
        <p:spPr>
          <a:xfrm>
            <a:off x="779450" y="228600"/>
            <a:ext cx="7458600" cy="8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300" b="1" i="1">
                <a:solidFill>
                  <a:schemeClr val="dk1"/>
                </a:solidFill>
              </a:rPr>
              <a:t>       Україна в складі ЄС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300" b="1" i="1">
                <a:solidFill>
                  <a:srgbClr val="00B050"/>
                </a:solidFill>
              </a:rPr>
              <a:t>       ЗА!</a:t>
            </a:r>
            <a:r>
              <a:rPr lang="uk" sz="4300" b="1" i="1">
                <a:solidFill>
                  <a:schemeClr val="dk1"/>
                </a:solidFill>
              </a:rPr>
              <a:t> і </a:t>
            </a:r>
            <a:r>
              <a:rPr lang="uk" sz="4300" b="1" i="1">
                <a:solidFill>
                  <a:srgbClr val="FF0000"/>
                </a:solidFill>
              </a:rPr>
              <a:t>ПРОТИ!</a:t>
            </a:r>
          </a:p>
        </p:txBody>
      </p:sp>
      <p:pic>
        <p:nvPicPr>
          <p:cNvPr id="704" name="Shape 7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Shape 7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1376" y="758650"/>
            <a:ext cx="2580575" cy="11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Shape 706"/>
          <p:cNvSpPr/>
          <p:nvPr/>
        </p:nvSpPr>
        <p:spPr>
          <a:xfrm>
            <a:off x="3338750" y="5903850"/>
            <a:ext cx="2339999" cy="39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Shape 707"/>
          <p:cNvSpPr/>
          <p:nvPr/>
        </p:nvSpPr>
        <p:spPr>
          <a:xfrm rot="10800000">
            <a:off x="305313" y="1528961"/>
            <a:ext cx="2408236" cy="2251075"/>
          </a:xfrm>
          <a:custGeom>
            <a:avLst/>
            <a:gdLst/>
            <a:ahLst/>
            <a:cxnLst/>
            <a:rect l="0" t="0" r="0" b="0"/>
            <a:pathLst>
              <a:path w="952" h="947" extrusionOk="0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Shape 708"/>
          <p:cNvSpPr txBox="1"/>
          <p:nvPr/>
        </p:nvSpPr>
        <p:spPr>
          <a:xfrm>
            <a:off x="752475" y="4891087"/>
            <a:ext cx="6351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2003</a:t>
            </a:r>
          </a:p>
        </p:txBody>
      </p:sp>
      <p:sp>
        <p:nvSpPr>
          <p:cNvPr id="709" name="Shape 709"/>
          <p:cNvSpPr txBox="1"/>
          <p:nvPr/>
        </p:nvSpPr>
        <p:spPr>
          <a:xfrm>
            <a:off x="1543050" y="4891087"/>
            <a:ext cx="6351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2004</a:t>
            </a:r>
          </a:p>
        </p:txBody>
      </p:sp>
      <p:sp>
        <p:nvSpPr>
          <p:cNvPr id="710" name="Shape 710"/>
          <p:cNvSpPr txBox="1"/>
          <p:nvPr/>
        </p:nvSpPr>
        <p:spPr>
          <a:xfrm>
            <a:off x="2324100" y="4891087"/>
            <a:ext cx="6351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2005</a:t>
            </a:r>
          </a:p>
        </p:txBody>
      </p:sp>
      <p:sp>
        <p:nvSpPr>
          <p:cNvPr id="711" name="Shape 711"/>
          <p:cNvSpPr txBox="1"/>
          <p:nvPr/>
        </p:nvSpPr>
        <p:spPr>
          <a:xfrm>
            <a:off x="3181350" y="4891087"/>
            <a:ext cx="635100" cy="3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0" i="0" u="none" strike="noStrike" cap="none" baseline="0">
                <a:solidFill>
                  <a:srgbClr val="FEFEFE"/>
                </a:solidFill>
                <a:latin typeface="Arial"/>
                <a:ea typeface="Arial"/>
                <a:cs typeface="Arial"/>
                <a:sym typeface="Arial"/>
              </a:rPr>
              <a:t>2006</a:t>
            </a:r>
          </a:p>
        </p:txBody>
      </p:sp>
      <p:sp>
        <p:nvSpPr>
          <p:cNvPr id="712" name="Shape 712"/>
          <p:cNvSpPr/>
          <p:nvPr/>
        </p:nvSpPr>
        <p:spPr>
          <a:xfrm>
            <a:off x="2935550" y="5859450"/>
            <a:ext cx="3146399" cy="485699"/>
          </a:xfrm>
          <a:prstGeom prst="roundRect">
            <a:avLst>
              <a:gd name="adj" fmla="val 50000"/>
            </a:avLst>
          </a:prstGeom>
          <a:solidFill>
            <a:srgbClr val="3333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SzPct val="61111"/>
              <a:buNone/>
            </a:pPr>
            <a:r>
              <a:rPr lang="uk" sz="1800" b="1">
                <a:solidFill>
                  <a:srgbClr val="FFFFFF"/>
                </a:solidFill>
              </a:rPr>
              <a:t>“За” чи “Проти” ЄС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Shape 717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uk" sz="4000" b="1">
                <a:latin typeface="Calibri"/>
                <a:ea typeface="Calibri"/>
                <a:cs typeface="Calibri"/>
                <a:sym typeface="Calibri"/>
              </a:rPr>
              <a:t>Співробітництво в окремих секторах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8" name="Shape 718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502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5250" lvl="0" indent="0" rtl="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indent="95250" rtl="0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uk" sz="3200">
                <a:latin typeface="Calibri"/>
                <a:ea typeface="Calibri"/>
                <a:cs typeface="Calibri"/>
                <a:sym typeface="Calibri"/>
              </a:rPr>
              <a:t>Безпека та оборона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uk" sz="3200">
                <a:latin typeface="Calibri"/>
                <a:ea typeface="Calibri"/>
                <a:cs typeface="Calibri"/>
                <a:sym typeface="Calibri"/>
              </a:rPr>
              <a:t>Торгівельно-економічне співробітництво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uk" sz="3200">
                <a:latin typeface="Calibri"/>
                <a:ea typeface="Calibri"/>
                <a:cs typeface="Calibri"/>
                <a:sym typeface="Calibri"/>
              </a:rPr>
              <a:t>Юстиція і внутрішні справи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uk" sz="3200">
                <a:latin typeface="Calibri"/>
                <a:ea typeface="Calibri"/>
                <a:cs typeface="Calibri"/>
                <a:sym typeface="Calibri"/>
              </a:rPr>
              <a:t>Енергетика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uk" sz="3200">
                <a:latin typeface="Calibri"/>
                <a:ea typeface="Calibri"/>
                <a:cs typeface="Calibri"/>
                <a:sym typeface="Calibri"/>
              </a:rPr>
              <a:t>Охорона довкілля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uk" sz="3200">
                <a:latin typeface="Calibri"/>
                <a:ea typeface="Calibri"/>
                <a:cs typeface="Calibri"/>
                <a:sym typeface="Calibri"/>
              </a:rPr>
              <a:t>Транспорт</a:t>
            </a:r>
          </a:p>
          <a:p>
            <a:pPr marL="0" lvl="0" indent="0" rtl="0">
              <a:lnSpc>
                <a:spcPct val="80000"/>
              </a:lnSpc>
              <a:spcBef>
                <a:spcPts val="300"/>
              </a:spcBef>
              <a:buNone/>
            </a:pPr>
            <a:endParaRPr/>
          </a:p>
          <a:p>
            <a:pPr lvl="0" indent="0" algn="ctr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1600">
              <a:solidFill>
                <a:srgbClr val="1C1C1C"/>
              </a:solidFill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19" name="Shape 7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3325" y="3171725"/>
            <a:ext cx="3290950" cy="228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Shape 7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Shape 7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86725" y="1097100"/>
            <a:ext cx="1720150" cy="127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Shape 7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6350" y="4762425"/>
            <a:ext cx="2526650" cy="195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Shape 727"/>
          <p:cNvSpPr txBox="1">
            <a:spLocks noGrp="1"/>
          </p:cNvSpPr>
          <p:nvPr>
            <p:ph type="title"/>
          </p:nvPr>
        </p:nvSpPr>
        <p:spPr>
          <a:xfrm>
            <a:off x="457200" y="533250"/>
            <a:ext cx="8229600" cy="8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400" b="1" i="1">
                <a:solidFill>
                  <a:schemeClr val="dk1"/>
                </a:solidFill>
              </a:rPr>
              <a:t>Україна і Європейський Союз</a:t>
            </a:r>
          </a:p>
        </p:txBody>
      </p:sp>
      <p:sp>
        <p:nvSpPr>
          <p:cNvPr id="728" name="Shape 728"/>
          <p:cNvSpPr/>
          <p:nvPr/>
        </p:nvSpPr>
        <p:spPr>
          <a:xfrm>
            <a:off x="828675" y="4503737"/>
            <a:ext cx="7400924" cy="1782762"/>
          </a:xfrm>
          <a:prstGeom prst="rect">
            <a:avLst/>
          </a:prstGeom>
          <a:gradFill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54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Shape 729"/>
          <p:cNvSpPr/>
          <p:nvPr/>
        </p:nvSpPr>
        <p:spPr>
          <a:xfrm flipH="1">
            <a:off x="866774" y="4562475"/>
            <a:ext cx="2436812" cy="1670050"/>
          </a:xfrm>
          <a:prstGeom prst="rect">
            <a:avLst/>
          </a:prstGeom>
          <a:solidFill>
            <a:schemeClr val="hlink">
              <a:alpha val="49803"/>
            </a:schemeClr>
          </a:solidFill>
          <a:ln w="127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Shape 730"/>
          <p:cNvSpPr/>
          <p:nvPr/>
        </p:nvSpPr>
        <p:spPr>
          <a:xfrm flipH="1">
            <a:off x="3313113" y="4562475"/>
            <a:ext cx="2436811" cy="1670050"/>
          </a:xfrm>
          <a:prstGeom prst="rect">
            <a:avLst/>
          </a:prstGeom>
          <a:solidFill>
            <a:schemeClr val="accent2">
              <a:alpha val="49803"/>
            </a:schemeClr>
          </a:solidFill>
          <a:ln w="127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Shape 731"/>
          <p:cNvSpPr/>
          <p:nvPr/>
        </p:nvSpPr>
        <p:spPr>
          <a:xfrm flipH="1">
            <a:off x="5751513" y="4560887"/>
            <a:ext cx="2436811" cy="1670050"/>
          </a:xfrm>
          <a:prstGeom prst="rect">
            <a:avLst/>
          </a:prstGeom>
          <a:solidFill>
            <a:schemeClr val="folHlink">
              <a:alpha val="49803"/>
            </a:schemeClr>
          </a:solidFill>
          <a:ln w="127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Shape 732"/>
          <p:cNvSpPr/>
          <p:nvPr/>
        </p:nvSpPr>
        <p:spPr>
          <a:xfrm>
            <a:off x="838200" y="4645025"/>
            <a:ext cx="2479800" cy="15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/>
              <a:t>Україна знаходиться лише на </a:t>
            </a:r>
            <a:r>
              <a:rPr lang="uk" sz="1600" b="1">
                <a:solidFill>
                  <a:srgbClr val="FFFF00"/>
                </a:solidFill>
              </a:rPr>
              <a:t>1 етапі </a:t>
            </a:r>
            <a:r>
              <a:rPr lang="uk" sz="1600" b="1"/>
              <a:t>входження в ЄС а саме на: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/>
              <a:t>підписання Угоди про асоціацію </a:t>
            </a:r>
          </a:p>
        </p:txBody>
      </p:sp>
      <p:sp>
        <p:nvSpPr>
          <p:cNvPr id="733" name="Shape 733"/>
          <p:cNvSpPr/>
          <p:nvPr/>
        </p:nvSpPr>
        <p:spPr>
          <a:xfrm>
            <a:off x="5730025" y="4621250"/>
            <a:ext cx="2479800" cy="15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/>
              <a:t>У входженні України в ЄС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/>
              <a:t>є багато як і </a:t>
            </a:r>
            <a:r>
              <a:rPr lang="uk" sz="2400" b="1">
                <a:solidFill>
                  <a:srgbClr val="FFFF00"/>
                </a:solidFill>
              </a:rPr>
              <a:t>“+”</a:t>
            </a:r>
            <a:r>
              <a:rPr lang="uk" sz="2400" b="1">
                <a:solidFill>
                  <a:srgbClr val="38761D"/>
                </a:solidFill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/>
              <a:t>так і багато</a:t>
            </a:r>
            <a:r>
              <a:rPr lang="uk" sz="2400" b="1"/>
              <a:t> </a:t>
            </a:r>
            <a:r>
              <a:rPr lang="uk" sz="2400" b="1">
                <a:solidFill>
                  <a:srgbClr val="FFFF00"/>
                </a:solidFill>
              </a:rPr>
              <a:t>“-” </a:t>
            </a:r>
          </a:p>
        </p:txBody>
      </p:sp>
      <p:sp>
        <p:nvSpPr>
          <p:cNvPr id="734" name="Shape 734"/>
          <p:cNvSpPr/>
          <p:nvPr/>
        </p:nvSpPr>
        <p:spPr>
          <a:xfrm>
            <a:off x="3332100" y="4621250"/>
            <a:ext cx="2479800" cy="1552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/>
              <a:t>Процес входження України до ЄС є: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000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>
                <a:solidFill>
                  <a:srgbClr val="FFFF00"/>
                </a:solidFill>
              </a:rPr>
              <a:t>довготривалим</a:t>
            </a:r>
            <a:r>
              <a:rPr lang="uk" sz="1600" b="1">
                <a:solidFill>
                  <a:srgbClr val="FF0000"/>
                </a:solidFill>
              </a:rPr>
              <a:t> </a:t>
            </a:r>
            <a:r>
              <a:rPr lang="uk" sz="1600" b="1"/>
              <a:t>і вимагає проведення </a:t>
            </a:r>
            <a:r>
              <a:rPr lang="uk" sz="1600" b="1">
                <a:solidFill>
                  <a:srgbClr val="FFFF00"/>
                </a:solidFill>
              </a:rPr>
              <a:t>багатьох реформ</a:t>
            </a:r>
          </a:p>
        </p:txBody>
      </p:sp>
      <p:pic>
        <p:nvPicPr>
          <p:cNvPr id="735" name="Shape 7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150" y="2667000"/>
            <a:ext cx="136525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Shape 736"/>
          <p:cNvSpPr/>
          <p:nvPr/>
        </p:nvSpPr>
        <p:spPr>
          <a:xfrm>
            <a:off x="4572000" y="1562100"/>
            <a:ext cx="1092199" cy="2857499"/>
          </a:xfrm>
          <a:custGeom>
            <a:avLst/>
            <a:gdLst/>
            <a:ahLst/>
            <a:cxnLst/>
            <a:rect l="0" t="0" r="0" b="0"/>
            <a:pathLst>
              <a:path w="1243" h="3407" extrusionOk="0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E0E0E0"/>
              </a:gs>
            </a:gsLst>
            <a:lin ang="5400000" scaled="0"/>
          </a:gradFill>
          <a:ln w="12700" cap="flat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7" name="Shape 7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19825" y="3200400"/>
            <a:ext cx="1095299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Shape 7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6775" y="2568575"/>
            <a:ext cx="1470024" cy="147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9" name="Shape 7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09800" y="3011488"/>
            <a:ext cx="1608138" cy="1408111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Shape 740"/>
          <p:cNvSpPr/>
          <p:nvPr/>
        </p:nvSpPr>
        <p:spPr>
          <a:xfrm>
            <a:off x="381000" y="1739900"/>
            <a:ext cx="42862" cy="355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1" name="Shape 7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" name="Shape 7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8950" y="-39675"/>
            <a:ext cx="2095200" cy="15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Shape 747"/>
          <p:cNvSpPr/>
          <p:nvPr/>
        </p:nvSpPr>
        <p:spPr>
          <a:xfrm>
            <a:off x="6112312" y="1432900"/>
            <a:ext cx="936625" cy="935037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Shape 748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6496200" cy="8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Основні завдання</a:t>
            </a:r>
          </a:p>
        </p:txBody>
      </p:sp>
      <p:sp>
        <p:nvSpPr>
          <p:cNvPr id="749" name="Shape 749"/>
          <p:cNvSpPr/>
          <p:nvPr/>
        </p:nvSpPr>
        <p:spPr>
          <a:xfrm>
            <a:off x="402000" y="2700900"/>
            <a:ext cx="5555999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/>
              <a:t>2. </a:t>
            </a:r>
            <a:r>
              <a:rPr lang="uk" sz="1800" b="1" i="0" u="none" strike="noStrike" cap="none" baseline="0">
                <a:latin typeface="Arial"/>
                <a:ea typeface="Arial"/>
                <a:cs typeface="Arial"/>
                <a:sym typeface="Arial"/>
              </a:rPr>
              <a:t>Визначити який із векторів розвитку інтеграційного простору України є найважливішим.</a:t>
            </a:r>
          </a:p>
        </p:txBody>
      </p:sp>
      <p:sp>
        <p:nvSpPr>
          <p:cNvPr id="750" name="Shape 750"/>
          <p:cNvSpPr/>
          <p:nvPr/>
        </p:nvSpPr>
        <p:spPr>
          <a:xfrm>
            <a:off x="402000" y="4044362"/>
            <a:ext cx="4941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/>
              <a:t>3. </a:t>
            </a:r>
            <a:r>
              <a:rPr lang="uk" sz="1800" b="1" i="0" u="none" strike="noStrike" cap="none" baseline="0">
                <a:latin typeface="Arial"/>
                <a:ea typeface="Arial"/>
                <a:cs typeface="Arial"/>
                <a:sym typeface="Arial"/>
              </a:rPr>
              <a:t>Визначити стратегію розвитку України у інтеграційному просторі.</a:t>
            </a:r>
          </a:p>
        </p:txBody>
      </p:sp>
      <p:sp>
        <p:nvSpPr>
          <p:cNvPr id="751" name="Shape 751"/>
          <p:cNvSpPr/>
          <p:nvPr/>
        </p:nvSpPr>
        <p:spPr>
          <a:xfrm>
            <a:off x="402000" y="5258575"/>
            <a:ext cx="4689599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/>
              <a:t>4. </a:t>
            </a:r>
            <a:r>
              <a:rPr lang="uk" sz="1800" b="1" i="0" u="none" strike="noStrike" cap="none" baseline="0">
                <a:latin typeface="Arial"/>
                <a:ea typeface="Arial"/>
                <a:cs typeface="Arial"/>
                <a:sym typeface="Arial"/>
              </a:rPr>
              <a:t>Визначити на якому етапі знаходиться Україна у інтеграції з ЄС</a:t>
            </a:r>
          </a:p>
        </p:txBody>
      </p:sp>
      <p:cxnSp>
        <p:nvCxnSpPr>
          <p:cNvPr id="752" name="Shape 752"/>
          <p:cNvCxnSpPr/>
          <p:nvPr/>
        </p:nvCxnSpPr>
        <p:spPr>
          <a:xfrm>
            <a:off x="1619673" y="5981869"/>
            <a:ext cx="470400" cy="281700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753" name="Shape 7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Shape 754"/>
          <p:cNvSpPr/>
          <p:nvPr/>
        </p:nvSpPr>
        <p:spPr>
          <a:xfrm>
            <a:off x="402000" y="1594750"/>
            <a:ext cx="6222599" cy="517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uk" sz="1800" b="1" i="0" u="none" strike="noStrike" cap="none" baseline="0">
                <a:latin typeface="Arial"/>
                <a:ea typeface="Arial"/>
                <a:cs typeface="Arial"/>
                <a:sym typeface="Arial"/>
              </a:rPr>
              <a:t>Розкрити поняття: економічна інтеграція та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1" i="0" u="none" strike="noStrike" cap="none" baseline="0">
                <a:latin typeface="Arial"/>
                <a:ea typeface="Arial"/>
                <a:cs typeface="Arial"/>
                <a:sym typeface="Arial"/>
              </a:rPr>
              <a:t>інтеграційний процес. </a:t>
            </a:r>
          </a:p>
        </p:txBody>
      </p:sp>
      <p:pic>
        <p:nvPicPr>
          <p:cNvPr id="755" name="Shape 75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3737" y="1503525"/>
            <a:ext cx="793800" cy="793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Shape 756"/>
          <p:cNvSpPr/>
          <p:nvPr/>
        </p:nvSpPr>
        <p:spPr>
          <a:xfrm>
            <a:off x="6112312" y="2652100"/>
            <a:ext cx="936625" cy="935037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Shape 757"/>
          <p:cNvSpPr/>
          <p:nvPr/>
        </p:nvSpPr>
        <p:spPr>
          <a:xfrm>
            <a:off x="6112312" y="3871300"/>
            <a:ext cx="936625" cy="935037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Shape 758"/>
          <p:cNvSpPr/>
          <p:nvPr/>
        </p:nvSpPr>
        <p:spPr>
          <a:xfrm>
            <a:off x="6112312" y="5090500"/>
            <a:ext cx="936625" cy="935037"/>
          </a:xfrm>
          <a:prstGeom prst="flowChartProcess">
            <a:avLst/>
          </a:prstGeom>
          <a:solidFill>
            <a:srgbClr val="FFFFFF"/>
          </a:solidFill>
          <a:ln w="25400" cap="flat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9" name="Shape 7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3737" y="2722725"/>
            <a:ext cx="793800" cy="7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0" name="Shape 7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3737" y="3941925"/>
            <a:ext cx="793800" cy="79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Shape 7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83737" y="5161125"/>
            <a:ext cx="793800" cy="7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Shape 766"/>
          <p:cNvSpPr txBox="1">
            <a:spLocks noGrp="1"/>
          </p:cNvSpPr>
          <p:nvPr>
            <p:ph type="body" idx="1"/>
          </p:nvPr>
        </p:nvSpPr>
        <p:spPr>
          <a:xfrm>
            <a:off x="213050" y="1008750"/>
            <a:ext cx="8229600" cy="5029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uk" sz="3000" b="1">
                <a:solidFill>
                  <a:srgbClr val="00B050"/>
                </a:solidFill>
              </a:rPr>
              <a:t>Д/з  Зробити аналіз інтеграційного об’єднання </a:t>
            </a:r>
          </a:p>
          <a:p>
            <a:pPr rtl="0">
              <a:spcBef>
                <a:spcPts val="0"/>
              </a:spcBef>
              <a:buNone/>
            </a:pPr>
            <a:r>
              <a:rPr lang="uk" sz="3000" b="1">
                <a:solidFill>
                  <a:srgbClr val="00B050"/>
                </a:solidFill>
              </a:rPr>
              <a:t>за такими критеріями:</a:t>
            </a:r>
          </a:p>
          <a:p>
            <a:pPr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lang="uk" sz="2400">
                <a:solidFill>
                  <a:srgbClr val="5BBE4E"/>
                </a:solidFill>
              </a:rPr>
              <a:t>✦</a:t>
            </a:r>
            <a:r>
              <a:rPr lang="uk" sz="2400">
                <a:solidFill>
                  <a:schemeClr val="dk1"/>
                </a:solidFill>
              </a:rPr>
              <a:t>рік створення об’єднання;</a:t>
            </a:r>
          </a:p>
          <a:p>
            <a:pPr rtl="0">
              <a:spcBef>
                <a:spcPts val="0"/>
              </a:spcBef>
              <a:buNone/>
            </a:pPr>
            <a:r>
              <a:rPr lang="uk" sz="2400">
                <a:solidFill>
                  <a:srgbClr val="5BBE4E"/>
                </a:solidFill>
              </a:rPr>
              <a:t>✦</a:t>
            </a:r>
            <a:r>
              <a:rPr lang="uk" sz="2400">
                <a:solidFill>
                  <a:schemeClr val="dk1"/>
                </a:solidFill>
              </a:rPr>
              <a:t>кількість країн-членів;</a:t>
            </a:r>
          </a:p>
          <a:p>
            <a:pPr rtl="0">
              <a:spcBef>
                <a:spcPts val="0"/>
              </a:spcBef>
              <a:buNone/>
            </a:pPr>
            <a:r>
              <a:rPr lang="uk" sz="2400">
                <a:solidFill>
                  <a:srgbClr val="5BBE4E"/>
                </a:solidFill>
              </a:rPr>
              <a:t>✦</a:t>
            </a:r>
            <a:r>
              <a:rPr lang="uk" sz="2400">
                <a:solidFill>
                  <a:schemeClr val="dk1"/>
                </a:solidFill>
              </a:rPr>
              <a:t>мета об’єднання;</a:t>
            </a:r>
          </a:p>
          <a:p>
            <a:pPr rtl="0">
              <a:spcBef>
                <a:spcPts val="0"/>
              </a:spcBef>
              <a:buNone/>
            </a:pPr>
            <a:r>
              <a:rPr lang="uk" sz="2400">
                <a:solidFill>
                  <a:srgbClr val="5BBE4E"/>
                </a:solidFill>
              </a:rPr>
              <a:t>✦</a:t>
            </a:r>
            <a:r>
              <a:rPr lang="uk" sz="2400">
                <a:solidFill>
                  <a:schemeClr val="dk1"/>
                </a:solidFill>
              </a:rPr>
              <a:t>основні напрями діяльності;</a:t>
            </a:r>
          </a:p>
          <a:p>
            <a:pPr rtl="0">
              <a:spcBef>
                <a:spcPts val="0"/>
              </a:spcBef>
              <a:buNone/>
            </a:pPr>
            <a:r>
              <a:rPr lang="uk" sz="2400">
                <a:solidFill>
                  <a:srgbClr val="5BBE4E"/>
                </a:solidFill>
              </a:rPr>
              <a:t>✦</a:t>
            </a:r>
            <a:r>
              <a:rPr lang="uk" sz="2400">
                <a:solidFill>
                  <a:schemeClr val="dk1"/>
                </a:solidFill>
              </a:rPr>
              <a:t>користь інтеграції для економіки України</a:t>
            </a:r>
          </a:p>
          <a:p>
            <a:pPr>
              <a:spcBef>
                <a:spcPts val="0"/>
              </a:spcBef>
              <a:buNone/>
            </a:pPr>
            <a:endParaRPr sz="2400" b="1"/>
          </a:p>
        </p:txBody>
      </p:sp>
      <p:pic>
        <p:nvPicPr>
          <p:cNvPr id="767" name="Shape 7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2150" y="72425"/>
            <a:ext cx="1696075" cy="127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Shape 7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34775" y="1847225"/>
            <a:ext cx="3481174" cy="233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3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Click to edit title style</a:t>
            </a:r>
          </a:p>
        </p:txBody>
      </p:sp>
      <p:graphicFrame>
        <p:nvGraphicFramePr>
          <p:cNvPr id="774" name="Shape 774"/>
          <p:cNvGraphicFramePr/>
          <p:nvPr/>
        </p:nvGraphicFramePr>
        <p:xfrm>
          <a:off x="2151063" y="2235200"/>
          <a:ext cx="5692775" cy="3208710"/>
        </p:xfrm>
        <a:graphic>
          <a:graphicData uri="http://schemas.openxmlformats.org/drawingml/2006/table">
            <a:tbl>
              <a:tblPr>
                <a:noFill/>
                <a:tableStyleId>{64530C60-A1FE-4EB4-B065-E129A77ED06B}</a:tableStyleId>
              </a:tblPr>
              <a:tblGrid>
                <a:gridCol w="1138225"/>
                <a:gridCol w="1139825"/>
                <a:gridCol w="1136650"/>
                <a:gridCol w="1139825"/>
                <a:gridCol w="1138250"/>
              </a:tblGrid>
              <a:tr h="558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7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</a:tr>
              <a:tr h="547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Font typeface="Noto Symbol"/>
                        <a:buNone/>
                      </a:pPr>
                      <a:endParaRPr sz="2800" b="0" i="0" u="none" strike="noStrike" cap="none" baseline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FE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>
                        <a:alpha val="498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775" name="Shape 775"/>
          <p:cNvSpPr txBox="1"/>
          <p:nvPr/>
        </p:nvSpPr>
        <p:spPr>
          <a:xfrm>
            <a:off x="625475" y="2309813"/>
            <a:ext cx="15177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Contents01</a:t>
            </a:r>
          </a:p>
        </p:txBody>
      </p:sp>
      <p:sp>
        <p:nvSpPr>
          <p:cNvPr id="776" name="Shape 776"/>
          <p:cNvSpPr txBox="1"/>
          <p:nvPr/>
        </p:nvSpPr>
        <p:spPr>
          <a:xfrm>
            <a:off x="625475" y="2867025"/>
            <a:ext cx="15177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Contents02</a:t>
            </a:r>
          </a:p>
        </p:txBody>
      </p:sp>
      <p:sp>
        <p:nvSpPr>
          <p:cNvPr id="777" name="Shape 777"/>
          <p:cNvSpPr txBox="1"/>
          <p:nvPr/>
        </p:nvSpPr>
        <p:spPr>
          <a:xfrm>
            <a:off x="625475" y="3390900"/>
            <a:ext cx="15177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Contents03</a:t>
            </a:r>
          </a:p>
        </p:txBody>
      </p:sp>
      <p:sp>
        <p:nvSpPr>
          <p:cNvPr id="778" name="Shape 778"/>
          <p:cNvSpPr txBox="1"/>
          <p:nvPr/>
        </p:nvSpPr>
        <p:spPr>
          <a:xfrm>
            <a:off x="625475" y="3905250"/>
            <a:ext cx="15177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Contents04</a:t>
            </a:r>
          </a:p>
        </p:txBody>
      </p:sp>
      <p:sp>
        <p:nvSpPr>
          <p:cNvPr id="779" name="Shape 779"/>
          <p:cNvSpPr txBox="1"/>
          <p:nvPr/>
        </p:nvSpPr>
        <p:spPr>
          <a:xfrm>
            <a:off x="625475" y="4438650"/>
            <a:ext cx="15177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Contents05</a:t>
            </a:r>
          </a:p>
        </p:txBody>
      </p:sp>
      <p:sp>
        <p:nvSpPr>
          <p:cNvPr id="780" name="Shape 780"/>
          <p:cNvSpPr txBox="1"/>
          <p:nvPr/>
        </p:nvSpPr>
        <p:spPr>
          <a:xfrm>
            <a:off x="625475" y="4981575"/>
            <a:ext cx="15177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Contents06</a:t>
            </a:r>
          </a:p>
        </p:txBody>
      </p:sp>
      <p:sp>
        <p:nvSpPr>
          <p:cNvPr id="781" name="Shape 781"/>
          <p:cNvSpPr/>
          <p:nvPr/>
        </p:nvSpPr>
        <p:spPr>
          <a:xfrm>
            <a:off x="2171700" y="2349500"/>
            <a:ext cx="968400" cy="274499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rgbClr val="C7E9C3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Shape 782"/>
          <p:cNvSpPr/>
          <p:nvPr/>
        </p:nvSpPr>
        <p:spPr>
          <a:xfrm>
            <a:off x="2171700" y="2909888"/>
            <a:ext cx="849300" cy="274499"/>
          </a:xfrm>
          <a:prstGeom prst="rect">
            <a:avLst/>
          </a:prstGeom>
          <a:gradFill>
            <a:gsLst>
              <a:gs pos="0">
                <a:schemeClr val="dk2"/>
              </a:gs>
              <a:gs pos="100000">
                <a:srgbClr val="E0DCC5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Shape 783"/>
          <p:cNvSpPr/>
          <p:nvPr/>
        </p:nvSpPr>
        <p:spPr>
          <a:xfrm>
            <a:off x="2171700" y="3452812"/>
            <a:ext cx="419099" cy="274499"/>
          </a:xfrm>
          <a:prstGeom prst="rect">
            <a:avLst/>
          </a:prstGeom>
          <a:solidFill>
            <a:schemeClr val="hlink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Shape 784"/>
          <p:cNvSpPr/>
          <p:nvPr/>
        </p:nvSpPr>
        <p:spPr>
          <a:xfrm>
            <a:off x="2171700" y="3956050"/>
            <a:ext cx="1316099" cy="274499"/>
          </a:xfrm>
          <a:prstGeom prst="rect">
            <a:avLst/>
          </a:prstGeom>
          <a:gradFill>
            <a:gsLst>
              <a:gs pos="0">
                <a:schemeClr val="hlink"/>
              </a:gs>
              <a:gs pos="100000">
                <a:srgbClr val="FCD2B2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Shape 785"/>
          <p:cNvSpPr/>
          <p:nvPr/>
        </p:nvSpPr>
        <p:spPr>
          <a:xfrm>
            <a:off x="2171700" y="4510087"/>
            <a:ext cx="3573600" cy="274499"/>
          </a:xfrm>
          <a:prstGeom prst="rect">
            <a:avLst/>
          </a:prstGeom>
          <a:gradFill>
            <a:gsLst>
              <a:gs pos="0">
                <a:srgbClr val="6666FF"/>
              </a:gs>
              <a:gs pos="100000">
                <a:srgbClr val="A3A3FF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Shape 786"/>
          <p:cNvSpPr/>
          <p:nvPr/>
        </p:nvSpPr>
        <p:spPr>
          <a:xfrm>
            <a:off x="2171700" y="5043487"/>
            <a:ext cx="4725899" cy="274499"/>
          </a:xfrm>
          <a:prstGeom prst="rect">
            <a:avLst/>
          </a:prstGeom>
          <a:gradFill>
            <a:gsLst>
              <a:gs pos="0">
                <a:srgbClr val="AD67AA"/>
              </a:gs>
              <a:gs pos="100000">
                <a:srgbClr val="CEA4CC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7" name="Shape 787"/>
          <p:cNvSpPr txBox="1"/>
          <p:nvPr/>
        </p:nvSpPr>
        <p:spPr>
          <a:xfrm>
            <a:off x="2051050" y="5486400"/>
            <a:ext cx="61644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0%               20%                40%                60%                80%              100%    </a:t>
            </a:r>
          </a:p>
        </p:txBody>
      </p:sp>
      <p:sp>
        <p:nvSpPr>
          <p:cNvPr id="788" name="Shape 788"/>
          <p:cNvSpPr txBox="1"/>
          <p:nvPr/>
        </p:nvSpPr>
        <p:spPr>
          <a:xfrm>
            <a:off x="3265488" y="2339975"/>
            <a:ext cx="879599" cy="27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18.5%</a:t>
            </a:r>
          </a:p>
        </p:txBody>
      </p:sp>
      <p:sp>
        <p:nvSpPr>
          <p:cNvPr id="789" name="Shape 789"/>
          <p:cNvSpPr txBox="1"/>
          <p:nvPr/>
        </p:nvSpPr>
        <p:spPr>
          <a:xfrm>
            <a:off x="3265488" y="2901950"/>
            <a:ext cx="879599" cy="27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17.5%</a:t>
            </a:r>
          </a:p>
        </p:txBody>
      </p:sp>
      <p:sp>
        <p:nvSpPr>
          <p:cNvPr id="790" name="Shape 790"/>
          <p:cNvSpPr txBox="1"/>
          <p:nvPr/>
        </p:nvSpPr>
        <p:spPr>
          <a:xfrm>
            <a:off x="2692400" y="3435350"/>
            <a:ext cx="879599" cy="27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8.7%</a:t>
            </a:r>
          </a:p>
        </p:txBody>
      </p:sp>
      <p:sp>
        <p:nvSpPr>
          <p:cNvPr id="791" name="Shape 791"/>
          <p:cNvSpPr txBox="1"/>
          <p:nvPr/>
        </p:nvSpPr>
        <p:spPr>
          <a:xfrm>
            <a:off x="3598862" y="3949700"/>
            <a:ext cx="879599" cy="27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23.6%</a:t>
            </a:r>
          </a:p>
        </p:txBody>
      </p:sp>
      <p:sp>
        <p:nvSpPr>
          <p:cNvPr id="792" name="Shape 792"/>
          <p:cNvSpPr txBox="1"/>
          <p:nvPr/>
        </p:nvSpPr>
        <p:spPr>
          <a:xfrm>
            <a:off x="5837237" y="4495800"/>
            <a:ext cx="879599" cy="27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63.6%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6978650" y="5032375"/>
            <a:ext cx="879599" cy="274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84.3%</a:t>
            </a:r>
          </a:p>
        </p:txBody>
      </p:sp>
      <p:sp>
        <p:nvSpPr>
          <p:cNvPr id="794" name="Shape 794"/>
          <p:cNvSpPr/>
          <p:nvPr/>
        </p:nvSpPr>
        <p:spPr>
          <a:xfrm>
            <a:off x="666750" y="1409700"/>
            <a:ext cx="5867400" cy="628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ThemeGallery</a:t>
            </a:r>
            <a:r>
              <a:rPr lang="uk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 Design Digital Content &amp; Contents mall developed by Guild Design Inc.</a:t>
            </a:r>
          </a:p>
        </p:txBody>
      </p:sp>
      <p:pic>
        <p:nvPicPr>
          <p:cNvPr id="795" name="Shape 7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Shape 800"/>
          <p:cNvSpPr txBox="1">
            <a:spLocks noGrp="1"/>
          </p:cNvSpPr>
          <p:nvPr>
            <p:ph type="ftr" idx="11"/>
          </p:nvPr>
        </p:nvSpPr>
        <p:spPr>
          <a:xfrm>
            <a:off x="6705600" y="6477000"/>
            <a:ext cx="2286000" cy="1682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uk" sz="12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www.themegallery.com</a:t>
            </a:r>
          </a:p>
        </p:txBody>
      </p:sp>
      <p:sp>
        <p:nvSpPr>
          <p:cNvPr id="801" name="Shape 801"/>
          <p:cNvSpPr/>
          <p:nvPr/>
        </p:nvSpPr>
        <p:spPr>
          <a:xfrm>
            <a:off x="457200" y="4819650"/>
            <a:ext cx="4495799" cy="609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/>
            <a:r>
              <a:rPr b="1" i="0">
                <a:ln w="19050" cap="flat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accent1"/>
                </a:solidFill>
                <a:latin typeface="Arial"/>
              </a:rPr>
              <a:t>Thank You !</a:t>
            </a:r>
          </a:p>
        </p:txBody>
      </p:sp>
      <p:sp>
        <p:nvSpPr>
          <p:cNvPr id="802" name="Shape 802"/>
          <p:cNvSpPr txBox="1">
            <a:spLocks noGrp="1"/>
          </p:cNvSpPr>
          <p:nvPr>
            <p:ph type="subTitle" idx="1"/>
          </p:nvPr>
        </p:nvSpPr>
        <p:spPr>
          <a:xfrm>
            <a:off x="609600" y="5581650"/>
            <a:ext cx="3132138" cy="3619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uk" sz="1800" b="1" i="1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Add your company slogan</a:t>
            </a: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None/>
            </a:pPr>
            <a:endParaRPr sz="1800" b="1" i="1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3" name="Shape 8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43990" y="235450"/>
            <a:ext cx="9794099" cy="648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1403350" y="115888"/>
            <a:ext cx="7129463" cy="865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000" b="1" i="1" u="none" strike="noStrike" cap="none" baseline="0">
                <a:solidFill>
                  <a:schemeClr val="dk1"/>
                </a:solidFill>
                <a:latin typeface="Domine"/>
                <a:ea typeface="Domine"/>
                <a:cs typeface="Domine"/>
                <a:sym typeface="Domine"/>
              </a:rPr>
              <a:t>Структура заняття</a:t>
            </a:r>
          </a:p>
        </p:txBody>
      </p:sp>
      <p:pic>
        <p:nvPicPr>
          <p:cNvPr id="265" name="Shape 2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5600" y="5445125"/>
            <a:ext cx="2016124" cy="59848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Shape 266"/>
          <p:cNvSpPr/>
          <p:nvPr/>
        </p:nvSpPr>
        <p:spPr>
          <a:xfrm>
            <a:off x="1476375" y="1412875"/>
            <a:ext cx="2089150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225" y="4560887"/>
            <a:ext cx="2808300" cy="18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24075" y="1855125"/>
            <a:ext cx="2175000" cy="1692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Shape 269"/>
          <p:cNvGrpSpPr/>
          <p:nvPr/>
        </p:nvGrpSpPr>
        <p:grpSpPr>
          <a:xfrm>
            <a:off x="4190497" y="3398510"/>
            <a:ext cx="3364918" cy="3191955"/>
            <a:chOff x="1573" y="813"/>
            <a:chExt cx="2568" cy="2435"/>
          </a:xfrm>
        </p:grpSpPr>
        <p:sp>
          <p:nvSpPr>
            <p:cNvPr id="270" name="Shape 270"/>
            <p:cNvSpPr/>
            <p:nvPr/>
          </p:nvSpPr>
          <p:spPr>
            <a:xfrm>
              <a:off x="2321" y="1188"/>
              <a:ext cx="1072" cy="1072"/>
            </a:xfrm>
            <a:prstGeom prst="ellipse">
              <a:avLst/>
            </a:prstGeom>
            <a:gradFill>
              <a:gsLst>
                <a:gs pos="0">
                  <a:srgbClr val="4AB1E4">
                    <a:alpha val="49803"/>
                  </a:srgbClr>
                </a:gs>
                <a:gs pos="100000">
                  <a:srgbClr val="B9CDE5">
                    <a:alpha val="49803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2715" y="813"/>
              <a:ext cx="285" cy="2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2710" y="1468"/>
              <a:ext cx="1072" cy="1072"/>
            </a:xfrm>
            <a:prstGeom prst="ellipse">
              <a:avLst/>
            </a:prstGeom>
            <a:gradFill>
              <a:gsLst>
                <a:gs pos="0">
                  <a:srgbClr val="4AB1E4">
                    <a:alpha val="49803"/>
                  </a:srgbClr>
                </a:gs>
                <a:gs pos="100000">
                  <a:srgbClr val="B9CDE5">
                    <a:alpha val="49803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3856" y="1539"/>
              <a:ext cx="285" cy="2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2562" y="1925"/>
              <a:ext cx="1072" cy="1072"/>
            </a:xfrm>
            <a:prstGeom prst="ellipse">
              <a:avLst/>
            </a:prstGeom>
            <a:gradFill>
              <a:gsLst>
                <a:gs pos="0">
                  <a:srgbClr val="4AB1E4">
                    <a:alpha val="49803"/>
                  </a:srgbClr>
                </a:gs>
                <a:gs pos="100000">
                  <a:srgbClr val="B9CDE5">
                    <a:alpha val="49803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3475" y="2980"/>
              <a:ext cx="285" cy="2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2082" y="1925"/>
              <a:ext cx="1072" cy="1072"/>
            </a:xfrm>
            <a:prstGeom prst="ellipse">
              <a:avLst/>
            </a:prstGeom>
            <a:gradFill>
              <a:gsLst>
                <a:gs pos="0">
                  <a:srgbClr val="4AB1E4">
                    <a:alpha val="49803"/>
                  </a:srgbClr>
                </a:gs>
                <a:gs pos="100000">
                  <a:srgbClr val="B9CDE5">
                    <a:alpha val="49803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955" y="2980"/>
              <a:ext cx="285" cy="2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1935" y="1469"/>
              <a:ext cx="1072" cy="1072"/>
            </a:xfrm>
            <a:prstGeom prst="ellipse">
              <a:avLst/>
            </a:prstGeom>
            <a:gradFill>
              <a:gsLst>
                <a:gs pos="0">
                  <a:srgbClr val="4AB1E4">
                    <a:alpha val="49803"/>
                  </a:srgbClr>
                </a:gs>
                <a:gs pos="100000">
                  <a:srgbClr val="B9CDE5">
                    <a:alpha val="49803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573" y="1539"/>
              <a:ext cx="285" cy="26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" name="Shape 280"/>
          <p:cNvGrpSpPr/>
          <p:nvPr/>
        </p:nvGrpSpPr>
        <p:grpSpPr>
          <a:xfrm>
            <a:off x="527699" y="1108246"/>
            <a:ext cx="6492788" cy="3419453"/>
            <a:chOff x="1023" y="1218"/>
            <a:chExt cx="1552" cy="1243"/>
          </a:xfrm>
        </p:grpSpPr>
        <p:sp>
          <p:nvSpPr>
            <p:cNvPr id="281" name="Shape 281"/>
            <p:cNvSpPr/>
            <p:nvPr/>
          </p:nvSpPr>
          <p:spPr>
            <a:xfrm>
              <a:off x="1675" y="1218"/>
              <a:ext cx="900" cy="299"/>
            </a:xfrm>
            <a:prstGeom prst="roundRect">
              <a:avLst>
                <a:gd name="adj" fmla="val 16667"/>
              </a:avLst>
            </a:prstGeom>
            <a:solidFill>
              <a:srgbClr val="FF0000">
                <a:alpha val="49800"/>
              </a:srgbClr>
            </a:solidFill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" sz="14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1. Зміст та значення економічної </a:t>
              </a:r>
            </a:p>
            <a:p>
              <a:pPr marL="342900" marR="0" lvl="0" indent="-34290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" sz="14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інтеграції у сучасному світі</a:t>
              </a:r>
            </a:p>
          </p:txBody>
        </p:sp>
        <p:sp>
          <p:nvSpPr>
            <p:cNvPr id="282" name="Shape 282"/>
            <p:cNvSpPr/>
            <p:nvPr/>
          </p:nvSpPr>
          <p:spPr>
            <a:xfrm>
              <a:off x="1676" y="2161"/>
              <a:ext cx="900" cy="299"/>
            </a:xfrm>
            <a:prstGeom prst="roundRect">
              <a:avLst>
                <a:gd name="adj" fmla="val 16667"/>
              </a:avLst>
            </a:prstGeom>
            <a:solidFill>
              <a:srgbClr val="FF00FF">
                <a:alpha val="49800"/>
              </a:srgbClr>
            </a:solidFill>
            <a:ln w="28575" cap="flat">
              <a:solidFill>
                <a:srgbClr val="FF00A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" sz="14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3. Україна і ЄС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1023" y="1777"/>
              <a:ext cx="900" cy="299"/>
            </a:xfrm>
            <a:prstGeom prst="roundRect">
              <a:avLst>
                <a:gd name="adj" fmla="val 16667"/>
              </a:avLst>
            </a:prstGeom>
            <a:solidFill>
              <a:srgbClr val="F1FD09">
                <a:alpha val="49800"/>
              </a:srgbClr>
            </a:solidFill>
            <a:ln w="28575" cap="flat">
              <a:solidFill>
                <a:srgbClr val="F1FD0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" sz="14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2. Особливості інтеграцій</a:t>
              </a:r>
              <a:r>
                <a:rPr lang="uk" b="1" i="1">
                  <a:solidFill>
                    <a:schemeClr val="dk1"/>
                  </a:solidFill>
                </a:rPr>
                <a:t>них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uk" sz="1400" b="1" i="1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процесів в Україні.</a:t>
              </a:r>
            </a:p>
          </p:txBody>
        </p:sp>
      </p:grpSp>
      <p:cxnSp>
        <p:nvCxnSpPr>
          <p:cNvPr id="284" name="Shape 284"/>
          <p:cNvCxnSpPr/>
          <p:nvPr/>
        </p:nvCxnSpPr>
        <p:spPr>
          <a:xfrm>
            <a:off x="3641150" y="1810150"/>
            <a:ext cx="0" cy="661200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285" name="Shape 285"/>
          <p:cNvCxnSpPr/>
          <p:nvPr/>
        </p:nvCxnSpPr>
        <p:spPr>
          <a:xfrm>
            <a:off x="5417325" y="1810150"/>
            <a:ext cx="9899" cy="1736699"/>
          </a:xfrm>
          <a:prstGeom prst="straightConnector1">
            <a:avLst/>
          </a:prstGeom>
          <a:noFill/>
          <a:ln w="38100" cap="flat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286" name="Shape 2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hape 291"/>
          <p:cNvCxnSpPr/>
          <p:nvPr/>
        </p:nvCxnSpPr>
        <p:spPr>
          <a:xfrm rot="10800000" flipH="1">
            <a:off x="2368550" y="1916113"/>
            <a:ext cx="403225" cy="522286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2" name="Shape 292"/>
          <p:cNvCxnSpPr/>
          <p:nvPr/>
        </p:nvCxnSpPr>
        <p:spPr>
          <a:xfrm>
            <a:off x="2771775" y="1916113"/>
            <a:ext cx="504824" cy="0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3" name="Shape 293"/>
          <p:cNvCxnSpPr/>
          <p:nvPr/>
        </p:nvCxnSpPr>
        <p:spPr>
          <a:xfrm>
            <a:off x="2673350" y="2997200"/>
            <a:ext cx="685799" cy="0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4" name="Shape 294"/>
          <p:cNvCxnSpPr/>
          <p:nvPr/>
        </p:nvCxnSpPr>
        <p:spPr>
          <a:xfrm>
            <a:off x="2749550" y="4149080"/>
            <a:ext cx="609599" cy="0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5" name="Shape 295"/>
          <p:cNvCxnSpPr/>
          <p:nvPr/>
        </p:nvCxnSpPr>
        <p:spPr>
          <a:xfrm>
            <a:off x="2700338" y="5157787"/>
            <a:ext cx="636586" cy="0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4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Основні завдання</a:t>
            </a:r>
          </a:p>
        </p:txBody>
      </p:sp>
      <p:grpSp>
        <p:nvGrpSpPr>
          <p:cNvPr id="297" name="Shape 297"/>
          <p:cNvGrpSpPr/>
          <p:nvPr/>
        </p:nvGrpSpPr>
        <p:grpSpPr>
          <a:xfrm>
            <a:off x="35496" y="2001837"/>
            <a:ext cx="3208338" cy="3082924"/>
            <a:chOff x="344" y="1622"/>
            <a:chExt cx="1275" cy="1276"/>
          </a:xfrm>
        </p:grpSpPr>
        <p:sp>
          <p:nvSpPr>
            <p:cNvPr id="298" name="Shape 298"/>
            <p:cNvSpPr/>
            <p:nvPr/>
          </p:nvSpPr>
          <p:spPr>
            <a:xfrm>
              <a:off x="370" y="2109"/>
              <a:ext cx="115" cy="302"/>
            </a:xfrm>
            <a:prstGeom prst="ellipse">
              <a:avLst/>
            </a:prstGeom>
            <a:solidFill>
              <a:srgbClr val="92D050"/>
            </a:solidFill>
            <a:ln w="9525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344" y="1622"/>
              <a:ext cx="1275" cy="1276"/>
            </a:xfrm>
            <a:prstGeom prst="ellipse">
              <a:avLst/>
            </a:prstGeom>
            <a:solidFill>
              <a:srgbClr val="92D050"/>
            </a:solidFill>
            <a:ln w="9525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0" name="Shape 300"/>
            <p:cNvSpPr txBox="1"/>
            <p:nvPr/>
          </p:nvSpPr>
          <p:spPr>
            <a:xfrm rot="5400000">
              <a:off x="511" y="1787"/>
              <a:ext cx="902" cy="90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359" y="1629"/>
              <a:ext cx="1246" cy="1246"/>
            </a:xfrm>
            <a:prstGeom prst="ellipse">
              <a:avLst/>
            </a:prstGeom>
            <a:solidFill>
              <a:srgbClr val="92D050"/>
            </a:solidFill>
            <a:ln w="9525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2" name="Shape 302"/>
            <p:cNvSpPr txBox="1"/>
            <p:nvPr/>
          </p:nvSpPr>
          <p:spPr>
            <a:xfrm rot="5400000">
              <a:off x="532" y="1807"/>
              <a:ext cx="881" cy="88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374" y="1642"/>
              <a:ext cx="1183" cy="1163"/>
            </a:xfrm>
            <a:prstGeom prst="ellipse">
              <a:avLst/>
            </a:prstGeom>
            <a:solidFill>
              <a:srgbClr val="92D050"/>
            </a:solidFill>
            <a:ln w="9525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4" name="Shape 304"/>
            <p:cNvSpPr txBox="1"/>
            <p:nvPr/>
          </p:nvSpPr>
          <p:spPr>
            <a:xfrm rot="5400000">
              <a:off x="530" y="1788"/>
              <a:ext cx="823" cy="83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442" y="1675"/>
              <a:ext cx="1052" cy="945"/>
            </a:xfrm>
            <a:prstGeom prst="ellipse">
              <a:avLst/>
            </a:prstGeom>
            <a:solidFill>
              <a:srgbClr val="92D050"/>
            </a:solidFill>
            <a:ln w="9525" cap="flat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6" name="Shape 306"/>
            <p:cNvSpPr txBox="1"/>
            <p:nvPr/>
          </p:nvSpPr>
          <p:spPr>
            <a:xfrm rot="5400000">
              <a:off x="617" y="1775"/>
              <a:ext cx="668" cy="74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Shape 307"/>
          <p:cNvSpPr/>
          <p:nvPr/>
        </p:nvSpPr>
        <p:spPr>
          <a:xfrm>
            <a:off x="3352800" y="1341437"/>
            <a:ext cx="5540374" cy="9985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3673028" y="1517650"/>
            <a:ext cx="5651499" cy="738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Розкрити поняття: економічна інтеграція та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інтеграційний процес. Ознайомитися з передумовами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4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виникнення та формами економічної інтеграції.</a:t>
            </a:r>
          </a:p>
        </p:txBody>
      </p:sp>
      <p:sp>
        <p:nvSpPr>
          <p:cNvPr id="309" name="Shape 309"/>
          <p:cNvSpPr/>
          <p:nvPr/>
        </p:nvSpPr>
        <p:spPr>
          <a:xfrm>
            <a:off x="3352800" y="2565400"/>
            <a:ext cx="5540374" cy="93503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3660775" y="2703513"/>
            <a:ext cx="5014912" cy="83099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Визначити який із векторів розвитку інтеграційного простору України є найважливішим.</a:t>
            </a:r>
          </a:p>
        </p:txBody>
      </p:sp>
      <p:sp>
        <p:nvSpPr>
          <p:cNvPr id="311" name="Shape 311"/>
          <p:cNvSpPr/>
          <p:nvPr/>
        </p:nvSpPr>
        <p:spPr>
          <a:xfrm>
            <a:off x="3406775" y="3656012"/>
            <a:ext cx="5486399" cy="925511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Shape 312"/>
          <p:cNvSpPr/>
          <p:nvPr/>
        </p:nvSpPr>
        <p:spPr>
          <a:xfrm>
            <a:off x="3733800" y="3852337"/>
            <a:ext cx="494188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Визначити стратегію розвитку України у інтеграційному просторі.</a:t>
            </a:r>
          </a:p>
        </p:txBody>
      </p:sp>
      <p:sp>
        <p:nvSpPr>
          <p:cNvPr id="313" name="Shape 313"/>
          <p:cNvSpPr/>
          <p:nvPr/>
        </p:nvSpPr>
        <p:spPr>
          <a:xfrm>
            <a:off x="3263900" y="1773238"/>
            <a:ext cx="228600" cy="228600"/>
          </a:xfrm>
          <a:prstGeom prst="ellipse">
            <a:avLst/>
          </a:prstGeom>
          <a:gradFill>
            <a:gsLst>
              <a:gs pos="0">
                <a:srgbClr val="E96E29"/>
              </a:gs>
              <a:gs pos="100000">
                <a:srgbClr val="C25C22"/>
              </a:gs>
            </a:gsLst>
            <a:path path="circle">
              <a:fillToRect l="50000" t="50000" r="50000" b="50000"/>
            </a:path>
            <a:tileRect/>
          </a:gra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3335287" y="2912367"/>
            <a:ext cx="228600" cy="228600"/>
          </a:xfrm>
          <a:prstGeom prst="ellipse">
            <a:avLst/>
          </a:prstGeom>
          <a:gradFill>
            <a:gsLst>
              <a:gs pos="0">
                <a:srgbClr val="DCDC48"/>
              </a:gs>
              <a:gs pos="100000">
                <a:srgbClr val="B8B83C"/>
              </a:gs>
            </a:gsLst>
            <a:path path="circle">
              <a:fillToRect l="50000" t="50000" r="50000" b="50000"/>
            </a:path>
            <a:tileRect/>
          </a:gra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3348037" y="4005262"/>
            <a:ext cx="228600" cy="228600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rgbClr val="770277"/>
              </a:gs>
            </a:gsLst>
            <a:path path="circle">
              <a:fillToRect l="50000" t="50000" r="50000" b="50000"/>
            </a:path>
            <a:tileRect/>
          </a:gra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3392487" y="4797151"/>
            <a:ext cx="5500687" cy="893762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19050" cap="flat">
            <a:solidFill>
              <a:srgbClr val="C0C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3276600" y="5084762"/>
            <a:ext cx="228600" cy="228600"/>
          </a:xfrm>
          <a:prstGeom prst="ellipse">
            <a:avLst/>
          </a:prstGeom>
          <a:gradFill>
            <a:gsLst>
              <a:gs pos="0">
                <a:srgbClr val="E96E29"/>
              </a:gs>
              <a:gs pos="100000">
                <a:srgbClr val="C25C22"/>
              </a:gs>
            </a:gsLst>
            <a:path path="circle">
              <a:fillToRect l="50000" t="50000" r="50000" b="50000"/>
            </a:path>
            <a:tileRect/>
          </a:gradFill>
          <a:ln w="19050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8" name="Shape 318"/>
          <p:cNvCxnSpPr/>
          <p:nvPr/>
        </p:nvCxnSpPr>
        <p:spPr>
          <a:xfrm>
            <a:off x="2268538" y="4724400"/>
            <a:ext cx="431799" cy="433387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319" name="Shape 319"/>
          <p:cNvSpPr/>
          <p:nvPr/>
        </p:nvSpPr>
        <p:spPr>
          <a:xfrm>
            <a:off x="3708400" y="4999037"/>
            <a:ext cx="4689475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1600" b="1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Визначити на якому етапі знаходиться Україна у інтеграції з ЄС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2543696"/>
            <a:ext cx="2012017" cy="20274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1" name="Shape 321"/>
          <p:cNvCxnSpPr/>
          <p:nvPr/>
        </p:nvCxnSpPr>
        <p:spPr>
          <a:xfrm>
            <a:off x="1599434" y="5091776"/>
            <a:ext cx="0" cy="890093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322" name="Shape 322"/>
          <p:cNvCxnSpPr/>
          <p:nvPr/>
        </p:nvCxnSpPr>
        <p:spPr>
          <a:xfrm>
            <a:off x="1619673" y="5981869"/>
            <a:ext cx="470272" cy="281837"/>
          </a:xfrm>
          <a:prstGeom prst="straightConnector1">
            <a:avLst/>
          </a:prstGeom>
          <a:noFill/>
          <a:ln w="12700" cap="rnd">
            <a:solidFill>
              <a:srgbClr val="003366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23" name="Shape 3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/>
          <p:nvPr/>
        </p:nvSpPr>
        <p:spPr>
          <a:xfrm>
            <a:off x="323528" y="336104"/>
            <a:ext cx="8406606" cy="1292695"/>
          </a:xfrm>
          <a:prstGeom prst="rect">
            <a:avLst/>
          </a:prstGeom>
          <a:gradFill>
            <a:gsLst>
              <a:gs pos="0">
                <a:srgbClr val="45A6D6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251519" y="472404"/>
            <a:ext cx="8568951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0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Зміст та значення економічної інтеграції у сучасному світі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457200" y="1928191"/>
            <a:ext cx="8229600" cy="38770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lang="uk" sz="2000" b="1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Інтегрáція </a:t>
            </a:r>
            <a:r>
              <a:rPr lang="uk" sz="1800" b="1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з економічної точки зору</a:t>
            </a:r>
            <a:r>
              <a:rPr lang="uk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</a:t>
            </a:r>
            <a:r>
              <a:rPr lang="uk" sz="2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це процес згуртування, об'єднання політичних, економічних, державних і громадських структур в рамках регіону, країни, світу.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2000" b="1" i="1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lang="uk" sz="2000" b="1" i="1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Економічна інтеграція </a:t>
            </a:r>
            <a:r>
              <a:rPr lang="uk" sz="20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це об'єктивний, усвідомлений і направлений процес зближення, зрощення і взаємодії національних господарських систем, що містить потенціал саморегулювання і саморозвитку, в основу якого покладено економічний інтерес самостійних господарюючих суб'єктів і міжнародний поділ праці. 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Arial"/>
              <a:buNone/>
            </a:pPr>
            <a:r>
              <a:rPr lang="uk" sz="20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Метою</a:t>
            </a:r>
            <a:r>
              <a:rPr lang="uk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інтеграції є нарощування обсягу товарів і послуг внаслідок забезпечення ефективності господарської діяльності в міжнародних масштабах.</a:t>
            </a: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32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Передумови виникнення міжнародної економічної інтеграції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323528" y="1484783"/>
            <a:ext cx="8229600" cy="468052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❖"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належність (близькість) рівнів економічного розвитку</a:t>
            </a: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й ступеня ринкової зрілості країн, що інтегруються;</a:t>
            </a: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❖"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географічну наближеність країн</a:t>
            </a: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що інтегруються, наявність у більшості випадків спільних кордонів і економічних зв'язків, що історично склалися;</a:t>
            </a: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❖"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наявність спільних економічних та інших проблем</a:t>
            </a: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що поставали перед країнами в галузях розвитку, фінансування, регулювання економіки, політичного співробітництва тощо;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302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Noto Symbol"/>
              <a:buChar char="❖"/>
            </a:pPr>
            <a:r>
              <a:rPr lang="uk" sz="1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демонстраційний ефект</a:t>
            </a:r>
            <a:r>
              <a:rPr lang="uk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тобто позитивні економічні перетворення (прискорення темпів економічного зростання, зростання зайнятості, підвищення рівня добробуту та ін.) психологічно впливають на інші країни, що уважно слідкують за якісними змінами у країнах-членах інтеграційного угруповання тощо.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457200" y="116631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42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Форми інтеграції</a:t>
            </a:r>
          </a:p>
        </p:txBody>
      </p:sp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323528" y="1052736"/>
            <a:ext cx="8229600" cy="502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667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•"/>
            </a:pPr>
            <a:r>
              <a:rPr lang="uk" sz="16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1-ий Преференційні торгові угоди - 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зона з пільговим торговельним режимом, коли дві або декілька країн зменшують взаємні тарифи з імпорту товарів, зберігаючи рівень тарифів в торгівлі з іншими країнами. </a:t>
            </a: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•"/>
            </a:pPr>
            <a:r>
              <a:rPr lang="uk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2-ий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6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Зона (асоціація) вільної торгівлі (ЗВТ), 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що передбачає створення пільгової зони регіонального типу, у межах якої відбувається повна відміна митних тарифів у взаємній торгівлі при збереженні національних митних тарифів у відносинах з третіми країнами. </a:t>
            </a: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•"/>
            </a:pPr>
            <a:r>
              <a:rPr lang="uk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3-ій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6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Митний союз (МС). 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Це узгоджена відміна групою країн національних митних тарифів і введення спільного митного тарифу та єдиної системи нетарифного регулювання торгівлі щодо третіх країн. </a:t>
            </a: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•"/>
            </a:pPr>
            <a:r>
              <a:rPr lang="uk" sz="16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4-ий Спільний ринок (СР), 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коли країни, що інтегруються, домовляються про свободу руху не тільки</a:t>
            </a:r>
            <a:r>
              <a:rPr lang="uk" sz="1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товарів і послуг, а й факторів виробництва – капіталу, робочої сили. </a:t>
            </a: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•"/>
            </a:pPr>
            <a:r>
              <a:rPr lang="uk" sz="16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5-ий Економічний  союз - 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вільний рух факторів і результатів виробництва доповнюється гармонізацією внутрішньої та зовнішньої економічної політики. В країнах-учасницях функціонує, як правило, єдина грошова одиниця. </a:t>
            </a:r>
          </a:p>
          <a:p>
            <a:pPr marL="342900" marR="0" lvl="0" indent="-2413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folHlink"/>
              </a:buClr>
              <a:buSzPct val="100000"/>
              <a:buFont typeface="Arial"/>
              <a:buChar char="•"/>
            </a:pPr>
            <a:r>
              <a:rPr lang="uk" sz="16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6- ий Політичний союз - </a:t>
            </a:r>
            <a:r>
              <a:rPr lang="uk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поряд з економічною забезпечується й політична інтеграція.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68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838200" lvl="0" rtl="0">
              <a:spcBef>
                <a:spcPts val="0"/>
              </a:spcBef>
              <a:buNone/>
            </a:pPr>
            <a:r>
              <a:rPr lang="uk" sz="2800" b="1" i="1">
                <a:latin typeface="Calibri"/>
                <a:ea typeface="Calibri"/>
                <a:cs typeface="Calibri"/>
                <a:sym typeface="Calibri"/>
              </a:rPr>
              <a:t>Зміст та значення економічної інтеграції </a:t>
            </a:r>
          </a:p>
          <a:p>
            <a:pPr marL="838200"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uk" sz="2800" b="1" i="1">
                <a:latin typeface="Calibri"/>
                <a:ea typeface="Calibri"/>
                <a:cs typeface="Calibri"/>
                <a:sym typeface="Calibri"/>
              </a:rPr>
              <a:t>у сучасному світі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411300" y="2178250"/>
            <a:ext cx="8123100" cy="173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400" b="1" i="0" u="none" strike="noStrike" cap="none" baseline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Економічна інтеграція</a:t>
            </a:r>
            <a:r>
              <a:rPr lang="uk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uk" sz="2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</a:t>
            </a:r>
            <a:r>
              <a:rPr lang="uk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процес зближення   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400"/>
              <a:t>                                                </a:t>
            </a:r>
            <a:r>
              <a:rPr lang="uk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національних економік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</a:t>
            </a:r>
            <a:r>
              <a:rPr lang="uk" sz="2400" b="1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шляхом</a:t>
            </a:r>
            <a:r>
              <a:rPr lang="uk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утворення єдиного економічного    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400"/>
              <a:t>                           </a:t>
            </a:r>
            <a:r>
              <a:rPr lang="uk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простору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400" b="1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r>
              <a:rPr lang="uk" sz="2400" b="1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2400" b="1" i="1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для</a:t>
            </a:r>
            <a:r>
              <a:rPr lang="uk" sz="2400" b="0" i="0" u="none" strike="noStrike" cap="none" baseline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вільного переміщення товарів, послуг,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400"/>
              <a:t>                    </a:t>
            </a:r>
            <a:r>
              <a:rPr lang="uk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капіталів, робочої сили через національні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2400"/>
              <a:t>                    </a:t>
            </a:r>
            <a:r>
              <a:rPr lang="uk" sz="2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кордони. </a:t>
            </a: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Shape 3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1575" y="813150"/>
            <a:ext cx="2095224" cy="12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518864" y="2132856"/>
            <a:ext cx="8229600" cy="33577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uk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Вектори інтеграційних процесів України різноманітні. 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Font typeface="Noto Symbol"/>
              <a:buNone/>
            </a:pPr>
            <a:endParaRPr sz="3200" b="0" i="1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uk" sz="32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Її геополітичний стан, рівень розвитку економіки і статус держави відбивається на інтеграційних процесах.</a:t>
            </a:r>
          </a:p>
          <a:p>
            <a: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ct val="25000"/>
              <a:buFont typeface="Noto Symbol"/>
              <a:buNone/>
            </a:pPr>
            <a:r>
              <a:rPr lang="uk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2239" y="2636911"/>
            <a:ext cx="1577217" cy="1233096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>
            <a:off x="464872" y="188640"/>
            <a:ext cx="8406606" cy="1148679"/>
          </a:xfrm>
          <a:prstGeom prst="rect">
            <a:avLst/>
          </a:prstGeom>
          <a:gradFill>
            <a:gsLst>
              <a:gs pos="0">
                <a:srgbClr val="45A6D6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539552" y="328388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uk" sz="3800" b="1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2.Особливості інтеграційних процесів в Україні</a:t>
            </a:r>
          </a:p>
        </p:txBody>
      </p:sp>
      <p:pic>
        <p:nvPicPr>
          <p:cNvPr id="362" name="Shape 3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7150" y="6259500"/>
            <a:ext cx="1289699" cy="598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00TGp_globalcity_light_ani">
  <a:themeElements>
    <a:clrScheme name="Default Design 3">
      <a:dk1>
        <a:srgbClr val="080808"/>
      </a:dk1>
      <a:lt1>
        <a:srgbClr val="FFFFFF"/>
      </a:lt1>
      <a:dk2>
        <a:srgbClr val="A59A55"/>
      </a:dk2>
      <a:lt2>
        <a:srgbClr val="DDDDDD"/>
      </a:lt2>
      <a:accent1>
        <a:srgbClr val="4AB1E4"/>
      </a:accent1>
      <a:accent2>
        <a:srgbClr val="8F038F"/>
      </a:accent2>
      <a:accent3>
        <a:srgbClr val="FFFFFF"/>
      </a:accent3>
      <a:accent4>
        <a:srgbClr val="060606"/>
      </a:accent4>
      <a:accent5>
        <a:srgbClr val="B1D5EF"/>
      </a:accent5>
      <a:accent6>
        <a:srgbClr val="810281"/>
      </a:accent6>
      <a:hlink>
        <a:srgbClr val="F77A1D"/>
      </a:hlink>
      <a:folHlink>
        <a:srgbClr val="5BBE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1423</Words>
  <Application>Microsoft Office PowerPoint</Application>
  <PresentationFormat>Экран (4:3)</PresentationFormat>
  <Paragraphs>234</Paragraphs>
  <Slides>26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400TGp_globalcity_light_ani</vt:lpstr>
      <vt:lpstr>Тема: Інституціональні                        форми інтеграції у    світове господарство</vt:lpstr>
      <vt:lpstr>План</vt:lpstr>
      <vt:lpstr>Структура заняття</vt:lpstr>
      <vt:lpstr>Основні завдання</vt:lpstr>
      <vt:lpstr>Зміст та значення економічної інтеграції у сучасному світі</vt:lpstr>
      <vt:lpstr>Передумови виникнення міжнародної економічної інтеграції</vt:lpstr>
      <vt:lpstr>Форми інтеграції</vt:lpstr>
      <vt:lpstr>Зміст та значення економічної інтеграції  у сучасному світі </vt:lpstr>
      <vt:lpstr>2.Особливості інтеграційних процесів в Україні</vt:lpstr>
      <vt:lpstr>Особливості інтеграційних процесів в Україні</vt:lpstr>
      <vt:lpstr>Завдання</vt:lpstr>
      <vt:lpstr>Інтеграційні процеси в Україні </vt:lpstr>
      <vt:lpstr>Дайте відповіді на питання:</vt:lpstr>
      <vt:lpstr>Україна і Європейський Союз</vt:lpstr>
      <vt:lpstr>Україна і Європейський Союз</vt:lpstr>
      <vt:lpstr>Розвиток інтеграційних утворень в Європі</vt:lpstr>
      <vt:lpstr>До головних законотворчих інституцій ЄС відносяться:</vt:lpstr>
      <vt:lpstr>Взаємовідносини України та Європейського Союзу</vt:lpstr>
      <vt:lpstr>Вступ до ЄС відбувається  в кілька етапів:</vt:lpstr>
      <vt:lpstr>       Україна в складі ЄС         ЗА! і ПРОТИ!</vt:lpstr>
      <vt:lpstr>Співробітництво в окремих секторах </vt:lpstr>
      <vt:lpstr>Україна і Європейський Союз</vt:lpstr>
      <vt:lpstr>Основні завдання</vt:lpstr>
      <vt:lpstr>Презентация PowerPoint</vt:lpstr>
      <vt:lpstr>Click to edit title style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Інституціональні                        форми інтеграції у    світове господарство</dc:title>
  <cp:lastModifiedBy>user</cp:lastModifiedBy>
  <cp:revision>2</cp:revision>
  <dcterms:modified xsi:type="dcterms:W3CDTF">2021-11-05T11:07:02Z</dcterms:modified>
</cp:coreProperties>
</file>