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232"/>
    <a:srgbClr val="C3C0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C34B5D-00E3-4A30-9C59-6D3DFD64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2186E-CC94-46BD-A807-6A08C96C4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3C0A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B70538-BA53-4CD0-97F8-B44AFBD04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267A91-873F-478A-8EF5-405848C9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DF596-BF88-42C4-B960-9A92C17D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8A126E-00E5-4968-AC42-C4DE0C8C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16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BF815B-B44F-47B4-901F-025E49B9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43B770-02DD-480E-9FD9-D4B386CD4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6F5EED-E8AB-4A30-BD95-E42B2FEE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60E965-2160-40BD-B2B8-24DA6818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7CD69-358C-49BD-8834-388B8E5B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78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D4A6D39-4C83-4F3E-96B0-9FFAA071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F3A3A5-56B6-4C92-A4A5-B5C22673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DEBEA-95F6-41D7-83F5-74929AC5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F44FA9-F5BA-4F9C-A34F-2CCD58D6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49DAF8-2A81-40EE-A118-F4ABCB12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1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43DE1F-5E23-42E8-B11D-D998FC21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853DEA-3A92-43A7-B4E9-93C1E8C0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BE769A-42A8-4489-AA04-33A026DE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861C30-513A-4101-8EC0-D0FF0E7E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3819FB-7EA0-49DD-BA40-6B6F726D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53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FF299-3EFE-4014-81B2-1F936ABA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274686-7D3D-4EB7-9F9F-CA146177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62186-A6A1-44BD-A95D-4A545C80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DD3E10-922E-4BBD-A072-F718BD42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AF5A7C-186E-4BA2-AF4F-4E42448E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6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43FE9-BE03-48AE-94EC-AD97A2D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547E85-8F93-47FE-9FFF-902811F73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E8D212-411D-45E6-AA54-7E090DB7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598E6E-0EEC-489C-A6C7-AAC54609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4F4D1A-73D3-4902-8C26-E732C91F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B04D5B-6343-4FD9-8C4C-FE6A3599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7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11DE36-584D-459E-891C-64B23E9B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A44BA9-22AE-4DA0-8E46-ECDA846B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548216-8278-41CD-A148-86A88E90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0B75DC-8EA6-49F6-9332-F1F011CF2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E28B1DE-6D0E-4AEC-9A21-3BD599D3A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5183CCC-4D87-469B-92EA-5BBFD8FF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15AB71-5F3D-4611-8BD4-B010EF7D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EA427B9-5311-4EF7-90AB-2C1C8A39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0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92D0C-5D60-43B7-8970-FDBB8C80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127C5F-0A60-42A9-AB00-C84D72A4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02F95B4-02A9-4036-B47C-D897510A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B06B91-924D-4138-8B36-EA4D2418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0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B9970EE-CBC5-4DD9-84DF-F225737E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F7E3ED-EE1D-47EB-893F-63E16622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787576-61DE-49ED-8842-832142B7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5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437D6-FAC4-4DE4-A8F3-BF6F7038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75EA79-0F3A-4CFC-956C-E16E0E02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833353-35B1-4C53-9858-C2B4AA2B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CEDD68-125A-42E3-A23C-D4284CF1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CFF2D8-2F14-4CA1-A0BA-A2E6D401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A6EA64-85DA-445B-B9E1-901365A6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C1C92-E2A3-45DD-8C61-C48DA06C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00C64C-B1C1-4279-B300-3F31F08EC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53CE64-7333-45E4-BAA3-D14857AF1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59E698-5B3F-4694-9B75-CC1E1615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4EC4BE-B04E-47DF-A38E-C26369DB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A042EE-4CB2-4038-A993-8C08BA08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45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DDB099-6E7D-431B-B777-01B9EE1403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4EA29F-4A4F-44D8-A7B0-81E3F5B2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E6C267-CDCF-4D3A-8673-E678E727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4AF75D-7A1E-4AE0-9325-18710ADD2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EC7F-D67B-4011-BF19-0EC47AA8BD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3195E1-35B2-4FB0-B459-E837F5EAF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071869-0874-4167-B868-E1A4120E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36EE-3BF9-4C40-8F21-278D3B6E8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70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3C0A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10000000_696256454645567_3211025429187150345_n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D4D28A-0AF0-4E9E-9D43-59DD546D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309" y="28958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gradFill flip="none" rotWithShape="1">
                  <a:gsLst>
                    <a:gs pos="0">
                      <a:srgbClr val="C3C0A1"/>
                    </a:gs>
                    <a:gs pos="100000">
                      <a:srgbClr val="5D5232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Специфіка журналістського розслідування як жанру. Цілі жанру</a:t>
            </a:r>
            <a:endParaRPr lang="ru-RU" b="1" dirty="0">
              <a:gradFill flip="none" rotWithShape="1">
                <a:gsLst>
                  <a:gs pos="0">
                    <a:srgbClr val="C3C0A1"/>
                  </a:gs>
                  <a:gs pos="100000">
                    <a:srgbClr val="5D5232"/>
                  </a:gs>
                </a:gsLst>
                <a:lin ang="135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241134C-70FA-4958-AE57-E002A6D01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006" y="5202238"/>
            <a:ext cx="9144000" cy="165576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Підготували студентки групи Вб-21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Капітан Владислава 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Ленько</a:t>
            </a:r>
            <a:r>
              <a:rPr lang="uk-UA" dirty="0" smtClean="0">
                <a:solidFill>
                  <a:schemeClr val="bg1"/>
                </a:solidFill>
              </a:rPr>
              <a:t> Тетяна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08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7" y="1227273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 smtClean="0"/>
              <a:t>Збираючи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інформацію</a:t>
            </a:r>
            <a:r>
              <a:rPr lang="ru-RU" sz="3200" dirty="0" smtClean="0"/>
              <a:t>, </a:t>
            </a:r>
            <a:r>
              <a:rPr lang="ru-RU" sz="3200" dirty="0" err="1" smtClean="0"/>
              <a:t>журналіст</a:t>
            </a:r>
            <a:r>
              <a:rPr lang="ru-RU" sz="3200" dirty="0" smtClean="0"/>
              <a:t> </a:t>
            </a:r>
            <a:r>
              <a:rPr lang="ru-RU" sz="3200" dirty="0" err="1" smtClean="0"/>
              <a:t>стикається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неповнотою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в </a:t>
            </a:r>
            <a:r>
              <a:rPr lang="ru-RU" sz="3200" dirty="0" err="1" smtClean="0"/>
              <a:t>абсолютній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випадків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розслідування</a:t>
            </a:r>
            <a:r>
              <a:rPr lang="ru-RU" sz="3200" dirty="0" smtClean="0"/>
              <a:t> прямо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опосередковано</a:t>
            </a:r>
            <a:r>
              <a:rPr lang="ru-RU" sz="3200" dirty="0" smtClean="0"/>
              <a:t> </a:t>
            </a:r>
            <a:r>
              <a:rPr lang="ru-RU" sz="3200" dirty="0" err="1" smtClean="0"/>
              <a:t>стосуються</a:t>
            </a:r>
            <a:r>
              <a:rPr lang="ru-RU" sz="3200" dirty="0" smtClean="0"/>
              <a:t> грошей, а </a:t>
            </a:r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точніше</a:t>
            </a:r>
            <a:r>
              <a:rPr lang="ru-RU" sz="3200" dirty="0" smtClean="0"/>
              <a:t> – </a:t>
            </a:r>
            <a:r>
              <a:rPr lang="ru-RU" sz="3200" dirty="0" err="1" smtClean="0"/>
              <a:t>корупції</a:t>
            </a:r>
            <a:r>
              <a:rPr lang="ru-RU" sz="3200" dirty="0" smtClean="0"/>
              <a:t> в широкому </a:t>
            </a:r>
            <a:r>
              <a:rPr lang="ru-RU" sz="3200" dirty="0" err="1" smtClean="0"/>
              <a:t>розумінні</a:t>
            </a:r>
            <a:r>
              <a:rPr lang="ru-RU" sz="3200" dirty="0" smtClean="0"/>
              <a:t>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слова.</a:t>
            </a:r>
            <a:endParaRPr lang="ru-RU" sz="3200" dirty="0"/>
          </a:p>
        </p:txBody>
      </p:sp>
      <p:pic>
        <p:nvPicPr>
          <p:cNvPr id="4" name="Содержимое 3" descr="polnota-informacii-eto-chto-oznachaet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604" y="2651761"/>
            <a:ext cx="4413633" cy="368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E4A212-D20D-44BE-9317-87C56445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454" y="291238"/>
            <a:ext cx="9460345" cy="780184"/>
          </a:xfrm>
        </p:spPr>
        <p:txBody>
          <a:bodyPr/>
          <a:lstStyle/>
          <a:p>
            <a:r>
              <a:rPr lang="uk-UA" dirty="0" smtClean="0"/>
              <a:t>Теми для журналістських розслідувань</a:t>
            </a:r>
            <a:endParaRPr lang="ru-RU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1EE8211D-E5F2-47F1-AD06-98ECB6A4EE92}"/>
              </a:ext>
            </a:extLst>
          </p:cNvPr>
          <p:cNvGrpSpPr>
            <a:grpSpLocks/>
          </p:cNvGrpSpPr>
          <p:nvPr/>
        </p:nvGrpSpPr>
        <p:grpSpPr bwMode="auto">
          <a:xfrm>
            <a:off x="4095957" y="4260705"/>
            <a:ext cx="7748588" cy="555625"/>
            <a:chOff x="1248" y="1440"/>
            <a:chExt cx="4881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95610CA6-721C-4BD5-9C2F-9179947ADD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A040BA75-9D59-4402-8D99-F1D5FCBDE00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3B927F00-35FA-42F6-B15A-4156BED1559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04" y="1490"/>
              <a:ext cx="45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err="1" smtClean="0">
                  <a:solidFill>
                    <a:schemeClr val="bg1"/>
                  </a:solidFill>
                </a:rPr>
                <a:t>дотримання</a:t>
              </a:r>
              <a:r>
                <a:rPr lang="ru-RU" sz="2000" dirty="0" smtClean="0">
                  <a:solidFill>
                    <a:schemeClr val="bg1"/>
                  </a:solidFill>
                </a:rPr>
                <a:t> </a:t>
              </a:r>
              <a:r>
                <a:rPr lang="ru-RU" sz="2000" dirty="0" err="1" smtClean="0">
                  <a:solidFill>
                    <a:schemeClr val="bg1"/>
                  </a:solidFill>
                </a:rPr>
                <a:t>екологічного</a:t>
              </a:r>
              <a:r>
                <a:rPr lang="ru-RU" sz="2000" dirty="0" smtClean="0">
                  <a:solidFill>
                    <a:schemeClr val="bg1"/>
                  </a:solidFill>
                </a:rPr>
                <a:t> та </a:t>
              </a:r>
              <a:r>
                <a:rPr lang="ru-RU" sz="2000" dirty="0" err="1" smtClean="0">
                  <a:solidFill>
                    <a:schemeClr val="bg1"/>
                  </a:solidFill>
                </a:rPr>
                <a:t>природоохоронного</a:t>
              </a:r>
              <a:r>
                <a:rPr lang="ru-RU" sz="2000" dirty="0" smtClean="0">
                  <a:solidFill>
                    <a:schemeClr val="bg1"/>
                  </a:solidFill>
                </a:rPr>
                <a:t> </a:t>
              </a:r>
              <a:r>
                <a:rPr lang="ru-RU" sz="2000" dirty="0" err="1" smtClean="0">
                  <a:solidFill>
                    <a:schemeClr val="bg1"/>
                  </a:solidFill>
                </a:rPr>
                <a:t>законодавства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CECD761D-1600-4FEF-BF44-4B56AEA541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5A940EF1-28BA-4050-802B-FA7343B3678B}"/>
              </a:ext>
            </a:extLst>
          </p:cNvPr>
          <p:cNvGrpSpPr>
            <a:grpSpLocks/>
          </p:cNvGrpSpPr>
          <p:nvPr/>
        </p:nvGrpSpPr>
        <p:grpSpPr bwMode="auto">
          <a:xfrm>
            <a:off x="4095957" y="1746105"/>
            <a:ext cx="6002339" cy="555625"/>
            <a:chOff x="1248" y="2030"/>
            <a:chExt cx="3781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7CCE6F06-5C66-447D-967C-EFAB56511C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2E3A125C-5149-4D88-AA96-BF2BEF507E8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4425FC0C-C7C4-44A3-B336-74FA8E69009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6" y="2031"/>
              <a:ext cx="32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</a:rPr>
                <a:t>публічні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фінанси</a:t>
              </a:r>
              <a:r>
                <a:rPr lang="ru-RU" sz="2400" dirty="0" smtClean="0">
                  <a:solidFill>
                    <a:schemeClr val="bg1"/>
                  </a:solidFill>
                </a:rPr>
                <a:t> та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державні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закупівлі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686A355F-FB5C-4156-9D50-DB112B7841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490390B5-606F-456A-9E43-5457BF5BFB1F}"/>
              </a:ext>
            </a:extLst>
          </p:cNvPr>
          <p:cNvGrpSpPr>
            <a:grpSpLocks/>
          </p:cNvGrpSpPr>
          <p:nvPr/>
        </p:nvGrpSpPr>
        <p:grpSpPr bwMode="auto">
          <a:xfrm>
            <a:off x="4095957" y="2584305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B62444F1-C139-45A3-9690-EFB13C97451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2FADF11E-AC7C-4942-B49A-9BDDC704AB0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2922BF8C-B55A-4A54-9B67-0FD4858088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2" y="2649"/>
              <a:ext cx="1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</a:rPr>
                <a:t>приватизація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FF61828A-4DB6-4075-94F2-3DD73866FE6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727DF276-BFD1-4386-9B4E-F13C5E846ABA}"/>
              </a:ext>
            </a:extLst>
          </p:cNvPr>
          <p:cNvGrpSpPr>
            <a:grpSpLocks/>
          </p:cNvGrpSpPr>
          <p:nvPr/>
        </p:nvGrpSpPr>
        <p:grpSpPr bwMode="auto">
          <a:xfrm>
            <a:off x="4095957" y="3422505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5A3091D0-D2E4-4FDE-A445-AC78E8BBE84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473054CD-C15B-446E-9276-7217F05913E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B1DBFDCB-05F2-47B0-9168-704038CF3C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6" y="3239"/>
              <a:ext cx="25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</a:rPr>
                <a:t>виділення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земельних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ділянок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7D1AED93-F23F-4B5F-9D44-A58FD32A0F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9EFC5839-4CA1-40C7-9AD4-837A88FD3C0F}"/>
              </a:ext>
            </a:extLst>
          </p:cNvPr>
          <p:cNvGrpSpPr>
            <a:grpSpLocks/>
          </p:cNvGrpSpPr>
          <p:nvPr/>
        </p:nvGrpSpPr>
        <p:grpSpPr bwMode="auto">
          <a:xfrm>
            <a:off x="4095957" y="5121130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9540607D-752E-4644-BB98-455EB5E598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E6FA7ECE-8F26-416A-80AF-F6E7D4241DB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598D4223-7FBC-4C36-B15C-489E892D90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7" y="3289"/>
              <a:ext cx="23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</a:rPr>
                <a:t>порушення</a:t>
              </a:r>
              <a:r>
                <a:rPr lang="ru-RU" sz="2400" dirty="0" smtClean="0">
                  <a:solidFill>
                    <a:schemeClr val="bg1"/>
                  </a:solidFill>
                </a:rPr>
                <a:t> прав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громадян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A83ECE1C-54DF-4FC7-9572-5E85F617FD8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3150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err="1" smtClean="0"/>
              <a:t>Журналістське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 smtClean="0"/>
              <a:t>журналістика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ponyatie-informacionnih-sistem-i-ih-raznovidnosti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263" y="1864813"/>
            <a:ext cx="6992797" cy="466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83" y="1397090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3600" dirty="0" err="1" smtClean="0"/>
              <a:t>Глядачі</a:t>
            </a:r>
            <a:r>
              <a:rPr lang="ru-RU" sz="3600" dirty="0" smtClean="0"/>
              <a:t> </a:t>
            </a:r>
            <a:r>
              <a:rPr lang="ru-RU" sz="3600" dirty="0" err="1" smtClean="0"/>
              <a:t>люблять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матеріали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володіють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додаткової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цінністю</a:t>
            </a:r>
            <a:r>
              <a:rPr lang="ru-RU" sz="3600" dirty="0" smtClean="0"/>
              <a:t> – </a:t>
            </a:r>
            <a:r>
              <a:rPr lang="ru-RU" sz="3600" dirty="0" err="1" smtClean="0"/>
              <a:t>містять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інформацію</a:t>
            </a:r>
            <a:r>
              <a:rPr lang="ru-RU" sz="3600" dirty="0" smtClean="0"/>
              <a:t>, яку </a:t>
            </a:r>
            <a:r>
              <a:rPr lang="ru-RU" sz="3600" dirty="0" err="1" smtClean="0"/>
              <a:t>ніде</a:t>
            </a:r>
            <a:r>
              <a:rPr lang="ru-RU" sz="3600" dirty="0" smtClean="0"/>
              <a:t> </a:t>
            </a:r>
            <a:r>
              <a:rPr lang="ru-RU" sz="3600" dirty="0" err="1" smtClean="0"/>
              <a:t>більше</a:t>
            </a:r>
            <a:r>
              <a:rPr lang="ru-RU" sz="3600" dirty="0" smtClean="0"/>
              <a:t> не </a:t>
            </a:r>
            <a:r>
              <a:rPr lang="ru-RU" sz="3600" dirty="0" err="1" smtClean="0"/>
              <a:t>знайти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якій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довіряти</a:t>
            </a:r>
            <a:r>
              <a:rPr lang="ru-RU" sz="3600" dirty="0" smtClean="0"/>
              <a:t>, а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дає</a:t>
            </a:r>
            <a:r>
              <a:rPr lang="ru-RU" sz="3600" dirty="0" smtClean="0"/>
              <a:t> </a:t>
            </a:r>
            <a:r>
              <a:rPr lang="ru-RU" sz="3600" dirty="0" err="1" smtClean="0"/>
              <a:t>їм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можливість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впливати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своє</a:t>
            </a:r>
            <a:r>
              <a:rPr lang="ru-RU" sz="3600" dirty="0" smtClean="0"/>
              <a:t> </a:t>
            </a:r>
            <a:r>
              <a:rPr lang="ru-RU" sz="3600" dirty="0" err="1" smtClean="0"/>
              <a:t>життя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polnota-informacii-eto-chto-oznachaet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880" y="2665209"/>
            <a:ext cx="666750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955" y="939891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цінуватися</a:t>
            </a:r>
            <a:r>
              <a:rPr lang="ru-RU" dirty="0" smtClean="0"/>
              <a:t> </a:t>
            </a:r>
            <a:r>
              <a:rPr lang="ru-RU" dirty="0" err="1" smtClean="0"/>
              <a:t>високо</a:t>
            </a:r>
            <a:r>
              <a:rPr lang="ru-RU" dirty="0" smtClean="0"/>
              <a:t>;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залишитеся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в </a:t>
            </a:r>
            <a:r>
              <a:rPr lang="ru-RU" dirty="0" err="1" smtClean="0"/>
              <a:t>журналістській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будете в </a:t>
            </a:r>
            <a:r>
              <a:rPr lang="ru-RU" dirty="0" err="1" smtClean="0"/>
              <a:t>грі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polnota-informacii-eto-chto-oznacha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752" y="2618808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err="1" smtClean="0"/>
              <a:t>Винагорода</a:t>
            </a:r>
            <a:r>
              <a:rPr lang="ru-RU" sz="3600" dirty="0" smtClean="0"/>
              <a:t> </a:t>
            </a:r>
            <a:r>
              <a:rPr lang="ru-RU" sz="3600" dirty="0" err="1" smtClean="0"/>
              <a:t>настільки</a:t>
            </a:r>
            <a:r>
              <a:rPr lang="ru-RU" sz="3600" dirty="0" smtClean="0"/>
              <a:t> </a:t>
            </a:r>
            <a:r>
              <a:rPr lang="ru-RU" sz="3600" dirty="0" err="1" smtClean="0"/>
              <a:t>велике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якщо</a:t>
            </a:r>
            <a:r>
              <a:rPr lang="ru-RU" sz="3600" dirty="0" smtClean="0"/>
              <a:t> вам </a:t>
            </a:r>
            <a:r>
              <a:rPr lang="ru-RU" sz="3600" dirty="0" err="1" smtClean="0"/>
              <a:t>небайдужі</a:t>
            </a:r>
            <a:r>
              <a:rPr lang="ru-RU" sz="3600" dirty="0" smtClean="0"/>
              <a:t> </a:t>
            </a:r>
            <a:r>
              <a:rPr lang="ru-RU" sz="3600" dirty="0" err="1" smtClean="0"/>
              <a:t>журналістика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ви</a:t>
            </a:r>
            <a:r>
              <a:rPr lang="ru-RU" sz="3600" dirty="0" smtClean="0"/>
              <a:t> </a:t>
            </a:r>
            <a:r>
              <a:rPr lang="ru-RU" sz="3600" dirty="0" err="1" smtClean="0"/>
              <a:t>самі</a:t>
            </a:r>
            <a:r>
              <a:rPr lang="ru-RU" sz="3600" dirty="0" smtClean="0"/>
              <a:t>, </a:t>
            </a:r>
            <a:r>
              <a:rPr lang="ru-RU" sz="3600" dirty="0" err="1" smtClean="0"/>
              <a:t>ви</a:t>
            </a:r>
            <a:r>
              <a:rPr lang="ru-RU" sz="3600" dirty="0" smtClean="0"/>
              <a:t> не </a:t>
            </a:r>
            <a:r>
              <a:rPr lang="ru-RU" sz="3600" dirty="0" err="1" smtClean="0"/>
              <a:t>позбавите</a:t>
            </a:r>
            <a:r>
              <a:rPr lang="ru-RU" sz="3600" dirty="0" smtClean="0"/>
              <a:t> себе, свою </a:t>
            </a:r>
            <a:r>
              <a:rPr lang="ru-RU" sz="3600" dirty="0" err="1" smtClean="0"/>
              <a:t>аудиторію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своїх</a:t>
            </a:r>
            <a:r>
              <a:rPr lang="ru-RU" sz="3600" dirty="0" smtClean="0"/>
              <a:t> </a:t>
            </a:r>
            <a:r>
              <a:rPr lang="ru-RU" sz="3600" dirty="0" err="1" smtClean="0"/>
              <a:t>колег</a:t>
            </a:r>
            <a:r>
              <a:rPr lang="ru-RU" sz="3600" dirty="0" smtClean="0"/>
              <a:t> тих </a:t>
            </a:r>
            <a:r>
              <a:rPr lang="ru-RU" sz="3600" dirty="0" err="1" smtClean="0"/>
              <a:t>додаткових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переваг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несе</a:t>
            </a:r>
            <a:r>
              <a:rPr lang="ru-RU" sz="3600" dirty="0" smtClean="0"/>
              <a:t> в </a:t>
            </a:r>
            <a:r>
              <a:rPr lang="ru-RU" sz="3600" dirty="0" err="1" smtClean="0"/>
              <a:t>собі</a:t>
            </a:r>
            <a:r>
              <a:rPr lang="ru-RU" sz="3600" dirty="0" smtClean="0"/>
              <a:t> </a:t>
            </a:r>
            <a:r>
              <a:rPr lang="ru-RU" sz="3600" dirty="0" err="1" smtClean="0"/>
              <a:t>журналістське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розслідування</a:t>
            </a:r>
            <a:endParaRPr lang="ru-RU" sz="3600" dirty="0"/>
          </a:p>
        </p:txBody>
      </p:sp>
      <p:pic>
        <p:nvPicPr>
          <p:cNvPr id="4" name="Содержимое 3" descr="polnota-informacii-eto-chto-oznachaet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296" y="2073275"/>
            <a:ext cx="615340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теми для журналістського розслідування</a:t>
            </a:r>
            <a:endParaRPr lang="ru-RU" dirty="0"/>
          </a:p>
        </p:txBody>
      </p:sp>
      <p:pic>
        <p:nvPicPr>
          <p:cNvPr id="4" name="10000000_696256454645567_3211025429187150345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9965" y="1930037"/>
            <a:ext cx="6508206" cy="366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24184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ru-RU" dirty="0"/>
          </a:p>
        </p:txBody>
      </p:sp>
      <p:pic>
        <p:nvPicPr>
          <p:cNvPr id="4" name="Содержимое 3" descr="7.1.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096" y="2013115"/>
            <a:ext cx="773342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186</Words>
  <Application>Microsoft Office PowerPoint</Application>
  <PresentationFormat>Произвольный</PresentationFormat>
  <Paragraphs>22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Специфіка журналістського розслідування як жанру. Цілі жанру</vt:lpstr>
      <vt:lpstr>Збираючи інформацію, журналіст стикається з її неповнотою, і в абсолютній більшості випадків, розслідування прямо чи опосередковано стосуються грошей, а якщо точніше – корупції в широкому розумінні цього слова.</vt:lpstr>
      <vt:lpstr>Теми для журналістських розслідувань</vt:lpstr>
      <vt:lpstr>Журналістське розслідування передбачає набагато більший обсяг роботи, ніж звичайна журналістика.</vt:lpstr>
      <vt:lpstr>Глядачі люблять матеріали, що володіють додаткової цінністю – містять інформацію, яку ніде більше не знайти, якій можна довіряти, а також що дає їм можливість впливати на своє життя.  </vt:lpstr>
      <vt:lpstr>Ваші вміння будуть цінуватися високо; незалежно від того, залишитеся ви в журналістській професії чи ні, ви завжди будете в грі. </vt:lpstr>
      <vt:lpstr>Винагорода настільки велике, що якщо вам небайдужі журналістика і ви самі, ви не позбавите себе, свою аудиторію і своїх колег тих додаткових переваг, які несе в собі журналістське розслідування</vt:lpstr>
      <vt:lpstr>Приклад теми для журналістського розслідування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3</cp:revision>
  <dcterms:created xsi:type="dcterms:W3CDTF">2021-06-25T08:32:57Z</dcterms:created>
  <dcterms:modified xsi:type="dcterms:W3CDTF">2021-09-12T17:58:43Z</dcterms:modified>
</cp:coreProperties>
</file>