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  <p:sldMasterId id="2147483744" r:id="rId4"/>
    <p:sldMasterId id="2147483756" r:id="rId5"/>
    <p:sldMasterId id="2147483804" r:id="rId6"/>
  </p:sld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1BA"/>
    <a:srgbClr val="D083DD"/>
    <a:srgbClr val="277F91"/>
    <a:srgbClr val="39D3D3"/>
    <a:srgbClr val="712154"/>
    <a:srgbClr val="5C0000"/>
    <a:srgbClr val="F79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4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86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9AEA-FA3F-4333-94E2-2527592FA5E1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AD881-829C-492B-B93A-80B39F1AB4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4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C7EB-120F-4A51-84E8-9C23E770EADA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5B2A5-22CA-4C9F-82C2-9928FF9D1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31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64005-8EE1-4927-81AE-B899A812E295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96257-6D5E-4111-8653-FB08E97216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14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D27A-5674-467F-8B5B-537807234F94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FAFFB-0AC7-416B-8034-8E55043BB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05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0A28-B334-4CE5-AD28-B8AB87F00552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B96EA-7BE9-4B97-A7E8-1B2B88DADC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68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20F7-B6F3-41F0-8937-BDCAE1B7489E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1F17-33AC-4626-B03B-E11F2BE54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4101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CAC9-CE6C-47C4-A322-C09CD9CBC5C0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5717F-6890-452D-AA26-634058700A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182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116D-E808-47D5-84F9-37F2A84F7CF4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0AAF5-27EB-4477-922C-EAB41F20C9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29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5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AA4E-37F2-42E3-9A41-7D80C52A59F6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BD0E-1B0A-440C-8C28-4360AE7456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93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3D85-DD13-49D9-978C-D07EAEADB762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81A4-A91D-40B4-A3C8-A43F8C9BBC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36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1D0A-9315-4F01-B122-E0AD90E814AA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EB3C-CD8D-42BC-8FBE-EDAE1A104C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5706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20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3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8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19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1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8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79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9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96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9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70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85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1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85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1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22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98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89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3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8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28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0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291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48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2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25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40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10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2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74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65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47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879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2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231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7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7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1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7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4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02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8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5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1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Рисунок 9" descr="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5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C530F-1FF5-4D7E-97B0-244BCCB65988}" type="datetimeFigureOut">
              <a:rPr lang="ru-RU"/>
              <a:pPr>
                <a:defRPr/>
              </a:pPr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E6ADCD-9FD2-4EDF-AC8C-C82E474F8181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2055" name="Рисунок 9" descr="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09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8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9465C-47A7-4A98-8050-788C11D5D282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FE53-B6F5-4E92-AD22-398C354398B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рикційні й механізми з тексту особистістю — стоковий вектор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02"/>
          <a:stretch/>
        </p:blipFill>
        <p:spPr bwMode="auto">
          <a:xfrm rot="287147">
            <a:off x="6121614" y="712"/>
            <a:ext cx="5715000" cy="27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2887" y="3399497"/>
            <a:ext cx="43059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72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Gabriola" panose="04040605051002020D02" pitchFamily="82" charset="0"/>
              </a:rPr>
              <a:t>Темперамент</a:t>
            </a:r>
            <a:endParaRPr lang="ru-RU" sz="72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8228" y="2936130"/>
            <a:ext cx="4230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uk-UA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Темперамент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5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3.depositphotos.com/7755898/19397/v/450/depositphotos_193973394-stock-illustration-people-temperaments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6" t="12445" r="8814" b="46073"/>
          <a:stretch/>
        </p:blipFill>
        <p:spPr bwMode="auto">
          <a:xfrm>
            <a:off x="8412480" y="155694"/>
            <a:ext cx="154432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martebe.kz/wp-content/uploads/2014/10/%D0%A2%D0%B5%D0%BC%D0%BF%D0%B5%D1%80%D0%B0%D0%BC%D0%B5%D0%BD%D1%82-640x4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39348" r="79218"/>
          <a:stretch/>
        </p:blipFill>
        <p:spPr bwMode="auto">
          <a:xfrm>
            <a:off x="10586720" y="3165051"/>
            <a:ext cx="1483360" cy="36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yaroslav.ru/wp-content/uploads/2017/02/9p3Mkudypsw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9" t="56700" r="9746" b="5393"/>
          <a:stretch/>
        </p:blipFill>
        <p:spPr bwMode="auto">
          <a:xfrm>
            <a:off x="0" y="3073063"/>
            <a:ext cx="1717040" cy="17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084501"/>
            <a:ext cx="704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	Вони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дуже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чутливі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люди,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друзі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книги і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природи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Мляві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замкнені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песимістичні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Міміка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й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рухи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невиразні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голос тихий.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Настрій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дещо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пригнічений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Почуття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свободи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розкутості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приємної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веселості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майже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ніколи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не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відчуваються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Перед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труднощами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розгублюються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відмовляються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від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боротьби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</a:p>
          <a:p>
            <a:r>
              <a:rPr lang="ru-RU" dirty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	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Кожний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життєвий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поворот для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меланхоліків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- удар,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бо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переживають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сильний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страх у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небезпечній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ситуації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Швидко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втомлюються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При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сильних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подразниках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погіршується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діяльність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Дуже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вразливі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</a:p>
          <a:p>
            <a:r>
              <a:rPr lang="ru-RU" dirty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3208" y="155694"/>
            <a:ext cx="1943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Меланхоліки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0025" y="4637703"/>
            <a:ext cx="799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	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Довго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пам'ятають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образи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навіть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невеликі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неприємності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виводять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їх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із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рівноваги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можуть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викликати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сльози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При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невдачі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-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пригнічені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і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розгублені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Сором'язливі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недовірливі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недооцінюють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свої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здібності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 </a:t>
            </a:r>
          </a:p>
          <a:p>
            <a:pPr algn="just"/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	Тому за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недостатнього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виховного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впливу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в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меланхоліка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можуть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розвинутися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підвищена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емоційна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вразливість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замкненість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і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відчуженість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схильність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до тяжких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внутрішніх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переживань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які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не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відповідають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об’єктивній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дійсності</a:t>
            </a:r>
            <a:r>
              <a:rPr lang="ru-RU" dirty="0" smtClean="0">
                <a:gradFill flip="none" rotWithShape="1">
                  <a:gsLst>
                    <a:gs pos="16000">
                      <a:srgbClr val="39D3D3"/>
                    </a:gs>
                    <a:gs pos="55000">
                      <a:srgbClr val="00B0F0"/>
                    </a:gs>
                    <a:gs pos="72000">
                      <a:srgbClr val="00B0F0">
                        <a:lumMod val="52000"/>
                      </a:srgb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.</a:t>
            </a:r>
            <a:endParaRPr lang="ru-RU" dirty="0">
              <a:gradFill flip="none" rotWithShape="1">
                <a:gsLst>
                  <a:gs pos="16000">
                    <a:srgbClr val="39D3D3"/>
                  </a:gs>
                  <a:gs pos="55000">
                    <a:srgbClr val="00B0F0"/>
                  </a:gs>
                  <a:gs pos="72000">
                    <a:srgbClr val="00B0F0">
                      <a:lumMod val="52000"/>
                    </a:srgb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680" y="4829005"/>
            <a:ext cx="1965960" cy="1325563"/>
          </a:xfrm>
        </p:spPr>
        <p:txBody>
          <a:bodyPr/>
          <a:lstStyle/>
          <a:p>
            <a:r>
              <a:rPr lang="uk-UA" b="1" dirty="0">
                <a:latin typeface="Gabriola" panose="04040605051002020D02" pitchFamily="82" charset="0"/>
              </a:rPr>
              <a:t> </a:t>
            </a:r>
            <a:r>
              <a:rPr lang="uk-UA" b="1" dirty="0" smtClean="0">
                <a:latin typeface="Gabriola" panose="04040605051002020D02" pitchFamily="82" charset="0"/>
              </a:rPr>
              <a:t>Висновок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2480" y="1346538"/>
            <a:ext cx="8026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Отже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під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темпераментом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варто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розуміти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індивідуально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своєрідні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властивості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психіки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що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визначають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динаміку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психічної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діяльності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людини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що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однаково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виявляючись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у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різноманітній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діяльності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незалежно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від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її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змісту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.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цілей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мотивів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залишаються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постійними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в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зрілому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віці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і у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взаємозв'язку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характеризують</a:t>
            </a:r>
            <a:r>
              <a:rPr lang="ru-RU" b="0" i="0" dirty="0" smtClean="0">
                <a:gradFill flip="none" rotWithShape="1">
                  <a:gsLst>
                    <a:gs pos="0">
                      <a:srgbClr val="D083DD"/>
                    </a:gs>
                    <a:gs pos="23000">
                      <a:srgbClr val="BD41BA"/>
                    </a:gs>
                    <a:gs pos="69000">
                      <a:srgbClr val="FF0000">
                        <a:lumMod val="57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Century Schoolbook" panose="02040604050505020304" pitchFamily="18" charset="0"/>
              </a:rPr>
              <a:t> тип темпераменту.</a:t>
            </a:r>
            <a:endParaRPr lang="ru-RU" dirty="0">
              <a:gradFill flip="none" rotWithShape="1">
                <a:gsLst>
                  <a:gs pos="0">
                    <a:srgbClr val="D083DD"/>
                  </a:gs>
                  <a:gs pos="23000">
                    <a:srgbClr val="BD41BA"/>
                  </a:gs>
                  <a:gs pos="69000">
                    <a:srgbClr val="FF0000">
                      <a:lumMod val="57000"/>
                    </a:srgb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840" y="375285"/>
            <a:ext cx="1153160" cy="1026795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latin typeface="Gabriola" panose="04040605051002020D02" pitchFamily="82" charset="0"/>
              </a:rPr>
              <a:t>План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719320" cy="24110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dirty="0" smtClean="0">
                <a:latin typeface="Gabriola" panose="04040605051002020D02" pitchFamily="82" charset="0"/>
              </a:rPr>
              <a:t>1. </a:t>
            </a:r>
            <a:r>
              <a:rPr lang="ru-RU" sz="3600" b="1" dirty="0" err="1">
                <a:latin typeface="Gabriola" panose="04040605051002020D02" pitchFamily="82" charset="0"/>
              </a:rPr>
              <a:t>Поняття</a:t>
            </a:r>
            <a:r>
              <a:rPr lang="ru-RU" sz="3600" b="1" dirty="0">
                <a:latin typeface="Gabriola" panose="04040605051002020D02" pitchFamily="82" charset="0"/>
              </a:rPr>
              <a:t> про темперамент</a:t>
            </a:r>
          </a:p>
          <a:p>
            <a:pPr marL="0" indent="0">
              <a:buNone/>
            </a:pPr>
            <a:r>
              <a:rPr lang="uk-UA" sz="3600" dirty="0" smtClean="0">
                <a:latin typeface="Gabriola" panose="04040605051002020D02" pitchFamily="82" charset="0"/>
              </a:rPr>
              <a:t>2. </a:t>
            </a:r>
            <a:r>
              <a:rPr lang="ru-RU" sz="3600" b="1" dirty="0" err="1">
                <a:latin typeface="Gabriola" panose="04040605051002020D02" pitchFamily="82" charset="0"/>
              </a:rPr>
              <a:t>Критерії</a:t>
            </a:r>
            <a:r>
              <a:rPr lang="ru-RU" sz="3600" b="1" dirty="0">
                <a:latin typeface="Gabriola" panose="04040605051002020D02" pitchFamily="82" charset="0"/>
              </a:rPr>
              <a:t> темпераменту</a:t>
            </a:r>
          </a:p>
          <a:p>
            <a:pPr marL="0" indent="0">
              <a:buNone/>
            </a:pPr>
            <a:r>
              <a:rPr lang="uk-UA" sz="3600" dirty="0" smtClean="0">
                <a:latin typeface="Gabriola" panose="04040605051002020D02" pitchFamily="82" charset="0"/>
              </a:rPr>
              <a:t>3. </a:t>
            </a:r>
            <a:r>
              <a:rPr lang="ru-RU" sz="3600" b="1" dirty="0" err="1">
                <a:latin typeface="Gabriola" panose="04040605051002020D02" pitchFamily="82" charset="0"/>
              </a:rPr>
              <a:t>Типи</a:t>
            </a:r>
            <a:r>
              <a:rPr lang="ru-RU" sz="3600" b="1" dirty="0">
                <a:latin typeface="Gabriola" panose="04040605051002020D02" pitchFamily="82" charset="0"/>
              </a:rPr>
              <a:t> </a:t>
            </a:r>
            <a:r>
              <a:rPr lang="ru-RU" sz="3600" b="1" dirty="0" err="1" smtClean="0">
                <a:latin typeface="Gabriola" panose="04040605051002020D02" pitchFamily="82" charset="0"/>
              </a:rPr>
              <a:t>темпераментів</a:t>
            </a:r>
            <a:endParaRPr lang="ru-RU" sz="3600" b="1" dirty="0" smtClean="0"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uk-UA" sz="3600" b="1" dirty="0" smtClean="0">
                <a:latin typeface="Gabriola" panose="04040605051002020D02" pitchFamily="82" charset="0"/>
              </a:rPr>
              <a:t>4. Висновок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10242" name="Picture 2" descr="Мультфільм бізнесмен кунг-фу ногами цегляна стіна — стоковий векто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4" y="1305242"/>
            <a:ext cx="4898037" cy="37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ТЕМПЕРАМЕНТ И ЗАЧЕМ НАМ ЭТО ЗНАТЬ? — I-N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16" y="980440"/>
            <a:ext cx="4925524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9335" y="325311"/>
            <a:ext cx="4629912" cy="4976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Поняття</a:t>
            </a:r>
            <a:r>
              <a:rPr lang="ru-RU" sz="3600" b="1" dirty="0" smtClean="0"/>
              <a:t> про темперамент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335" y="114890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Темперамент</a:t>
            </a:r>
            <a:r>
              <a:rPr lang="ru-RU" sz="2000" b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 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- характеристика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індивіда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з боку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динамічних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властивостей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його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психіки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-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інтенсивності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швидкості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темпу, ритму та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врівноваженості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психічних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проявів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1280" y="4944960"/>
            <a:ext cx="704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Коли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говорять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про темперамент, то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мають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увазі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багато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психічних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розходжень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між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людьми -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розходження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по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глибині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інтенсивності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стійкості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емоцій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емоційної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вразливості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темпу,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енергійності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дій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інші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динамічні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індивідуально-стійкі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особливості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психічного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життя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поводження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діяльності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896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мый редкий и самый распространенный темперамент | Особенности 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5169" b="10227"/>
          <a:stretch/>
        </p:blipFill>
        <p:spPr bwMode="auto">
          <a:xfrm>
            <a:off x="243840" y="2072639"/>
            <a:ext cx="5514001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09575" y="438945"/>
            <a:ext cx="10515600" cy="96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Проте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темперамент і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сьогодні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залишається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багато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чому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спірною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невирішеною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проблемою.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Однак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при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всім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різноманітті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підходів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до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проблеми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вчені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практики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визнають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що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темперамент -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біологічний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фундамент, на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якому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формується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особистість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як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соціальна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істота</a:t>
            </a:r>
            <a:r>
              <a:rPr lang="ru-RU" sz="200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  <a:endParaRPr lang="ru-RU" sz="200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6000">
                    <a:schemeClr val="accent5">
                      <a:lumMod val="40000"/>
                      <a:lumOff val="60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255" y="516831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Темперамент </a:t>
            </a:r>
            <a:r>
              <a:rPr lang="ru-RU" sz="2000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являє</a:t>
            </a:r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собою </a:t>
            </a:r>
            <a:r>
              <a:rPr lang="ru-RU" sz="2000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динамічну</a:t>
            </a:r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характеристику </a:t>
            </a:r>
            <a:r>
              <a:rPr lang="ru-RU" sz="2000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поведінки</a:t>
            </a:r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</a:t>
            </a:r>
            <a:r>
              <a:rPr lang="ru-RU" sz="2000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людини</a:t>
            </a:r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і </a:t>
            </a:r>
            <a:r>
              <a:rPr lang="ru-RU" sz="2000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відзначається</a:t>
            </a:r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такими </a:t>
            </a:r>
            <a:r>
              <a:rPr lang="ru-RU" sz="2000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критеріями</a:t>
            </a:r>
            <a:r>
              <a:rPr lang="ru-RU" sz="2000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:</a:t>
            </a:r>
            <a:endParaRPr lang="ru-RU" sz="2000" dirty="0">
              <a:gradFill>
                <a:gsLst>
                  <a:gs pos="0">
                    <a:schemeClr val="accent1">
                      <a:lumMod val="89000"/>
                    </a:schemeClr>
                  </a:gs>
                  <a:gs pos="26000">
                    <a:schemeClr val="accent5">
                      <a:lumMod val="40000"/>
                      <a:lumOff val="60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4800" y="22532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Основними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компонентами темпераменту є: 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загальна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психологічна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активність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моторика;  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інтенсивність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</a:p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темпераменту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залежить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швидкість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виникнення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психічних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процесів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реакцій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темп і ритм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діяльності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та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поведінки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;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інтенсивність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психічних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sz="2000" dirty="0" err="1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процесів</a:t>
            </a:r>
            <a:r>
              <a:rPr lang="ru-RU" sz="2000" dirty="0" smtClean="0"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  <a:endParaRPr lang="ru-RU" sz="2000" dirty="0"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554" y="127794"/>
            <a:ext cx="6945086" cy="863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Century Schoolbook" panose="02040604050505020304" pitchFamily="18" charset="0"/>
              </a:rPr>
              <a:t>Критерії</a:t>
            </a:r>
            <a:r>
              <a:rPr lang="ru-RU" sz="3600" b="1" dirty="0" smtClean="0">
                <a:latin typeface="Century Schoolbook" panose="02040604050505020304" pitchFamily="18" charset="0"/>
              </a:rPr>
              <a:t> темпераменту</a:t>
            </a:r>
            <a:endParaRPr lang="ru-RU" sz="36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73806" y="2297374"/>
            <a:ext cx="3689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Темперамент </a:t>
            </a:r>
            <a:r>
              <a:rPr lang="ru-RU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являє</a:t>
            </a:r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собою </a:t>
            </a:r>
            <a:r>
              <a:rPr lang="ru-RU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динамічну</a:t>
            </a:r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характеристику </a:t>
            </a:r>
            <a:r>
              <a:rPr lang="ru-RU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поведінки</a:t>
            </a:r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</a:t>
            </a:r>
            <a:r>
              <a:rPr lang="ru-RU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людини</a:t>
            </a:r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і </a:t>
            </a:r>
            <a:r>
              <a:rPr lang="ru-RU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відзначається</a:t>
            </a:r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 такими </a:t>
            </a:r>
            <a:r>
              <a:rPr lang="ru-RU" b="0" i="0" dirty="0" err="1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критеріями</a:t>
            </a:r>
            <a:r>
              <a:rPr lang="ru-RU" b="0" i="0" dirty="0" smtClean="0">
                <a:gradFill>
                  <a:gsLst>
                    <a:gs pos="0">
                      <a:schemeClr val="accent1">
                        <a:lumMod val="89000"/>
                      </a:schemeClr>
                    </a:gs>
                    <a:gs pos="26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Open Sans"/>
              </a:rPr>
              <a:t>:</a:t>
            </a:r>
            <a:endParaRPr lang="ru-RU" dirty="0">
              <a:gradFill>
                <a:gsLst>
                  <a:gs pos="0">
                    <a:schemeClr val="accent1">
                      <a:lumMod val="89000"/>
                    </a:schemeClr>
                  </a:gs>
                  <a:gs pos="26000">
                    <a:schemeClr val="accent5">
                      <a:lumMod val="40000"/>
                      <a:lumOff val="60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024361" y="1290320"/>
            <a:ext cx="6649720" cy="4734561"/>
            <a:chOff x="3253978" y="722311"/>
            <a:chExt cx="5684043" cy="5413375"/>
          </a:xfrm>
        </p:grpSpPr>
        <p:sp>
          <p:nvSpPr>
            <p:cNvPr id="7" name="Полилиния 6"/>
            <p:cNvSpPr/>
            <p:nvPr/>
          </p:nvSpPr>
          <p:spPr>
            <a:xfrm>
              <a:off x="3253978" y="72231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dirty="0" smtClean="0"/>
                <a:t>Не залежить від змісту діяльності і поведінки, тобто відображає формальний аспект діяльності та поведінки</a:t>
              </a:r>
              <a:endParaRPr lang="ru-RU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231334" y="72231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kern="1200" dirty="0" smtClean="0"/>
                <a:t>Характеризує міру динамічної ( енергетичної) напруги і ставлення людини до світу людей, до себе, діяльності</a:t>
              </a:r>
              <a:endParaRPr lang="ru-RU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53978" y="261699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kern="1200" dirty="0" smtClean="0"/>
                <a:t>Є універсальним і проявляється в усіх сферах діяльності й життєдіяльності </a:t>
              </a:r>
              <a:endParaRPr lang="ru-RU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231334" y="261699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700" dirty="0" err="1" smtClean="0"/>
                <a:t>Пов</a:t>
              </a:r>
              <a:r>
                <a:rPr lang="en-US" sz="1700" dirty="0" smtClean="0"/>
                <a:t>’</a:t>
              </a:r>
              <a:r>
                <a:rPr lang="uk-UA" sz="1700" dirty="0" err="1" smtClean="0"/>
                <a:t>язане</a:t>
              </a:r>
              <a:r>
                <a:rPr lang="uk-UA" sz="1700" dirty="0" smtClean="0"/>
                <a:t> з властивостями нервової системи і властивостями інших біологічних підсистем ( гуморальної, тілесної та ін.)</a:t>
              </a:r>
              <a:endParaRPr lang="ru-RU" sz="17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42656" y="4511674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kern="1200" dirty="0" smtClean="0"/>
                <a:t>Є стійким протягом тривалого періоду життя людини</a:t>
              </a:r>
              <a:endParaRPr lang="ru-RU" kern="12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014255" y="4855463"/>
            <a:ext cx="2020212" cy="11694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Рано проявляється в дитинстві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90814" y="5440172"/>
            <a:ext cx="2020212" cy="11694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Є успадкованим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302000" y="2786216"/>
            <a:ext cx="1127760" cy="499643"/>
          </a:xfrm>
          <a:prstGeom prst="rightArrow">
            <a:avLst/>
          </a:prstGeom>
          <a:gradFill>
            <a:gsLst>
              <a:gs pos="43000">
                <a:schemeClr val="bg1">
                  <a:lumMod val="75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8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nclusion - asociace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" y="90968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h3.googleusercontent.com/proxy/1JVtZY8EHQm5RJo0SInZgG5NrVLXBTmx1XO_s0BLOWO2NGkg33iW99G7ltDhZYYz_CtIRgsKUerA7VzStz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10" y="3406876"/>
            <a:ext cx="3145790" cy="24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380" y="204726"/>
            <a:ext cx="4942840" cy="76263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темпераментів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0420" y="3210560"/>
            <a:ext cx="1015238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лабільність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відображає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швидкість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виникнення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та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перебігу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збудження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і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гальмування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сензитивність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- 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це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сила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впливу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яка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потрібна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щоб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зумовити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в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людини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реакцію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реактивність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сила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емоційної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реакції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на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зовнішні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та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внутрішні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подразники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активність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- 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тобто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те,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наскільки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людина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виявляє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енергійність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у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житті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й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діяльності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темп </a:t>
            </a: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реакцій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швидкість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перебігу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психічних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процесів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і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реакцій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пластичність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- 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гнучкість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ступінь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здатності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пристосування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до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нових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умов;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ригідність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інертність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негнучкість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нечутливість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до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зміни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умов;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екстраверсія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спрямованість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особистості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на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навколишніх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людей,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предмети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події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інтроверсія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фіксація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особистості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на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собі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на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своїх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переживаннях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та думках,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схильність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до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самоаналізу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замкненість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;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емоційна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1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збудливість</a:t>
            </a:r>
            <a:r>
              <a:rPr lang="ru-RU" b="0" i="1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- сила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впливу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потрібна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для того,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щоб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спричинити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емоційну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0" i="0" dirty="0" err="1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реакцію</a:t>
            </a:r>
            <a:r>
              <a:rPr lang="ru-RU" b="0" i="0" dirty="0" smtClean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5">
                        <a:lumMod val="40000"/>
                        <a:lumOff val="60000"/>
                      </a:schemeClr>
                    </a:gs>
                    <a:gs pos="69000">
                      <a:schemeClr val="accent5">
                        <a:lumMod val="12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.</a:t>
            </a:r>
            <a:endParaRPr lang="ru-RU" b="0" i="0" dirty="0"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5">
                      <a:lumMod val="40000"/>
                      <a:lumOff val="60000"/>
                    </a:schemeClr>
                  </a:gs>
                  <a:gs pos="69000">
                    <a:schemeClr val="accent5">
                      <a:lumMod val="12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6180" y="1060282"/>
            <a:ext cx="8364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	У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людини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виявляються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такі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типи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темпераменту: </a:t>
            </a:r>
            <a:r>
              <a:rPr lang="ru-RU" b="1" i="1" u="sng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холеричний</a:t>
            </a:r>
            <a:r>
              <a:rPr lang="ru-RU" b="1" i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1" i="1" u="sng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сангвінічний</a:t>
            </a:r>
            <a:r>
              <a:rPr lang="ru-RU" b="1" i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, </a:t>
            </a:r>
            <a:r>
              <a:rPr lang="ru-RU" b="1" i="1" u="sng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флегматичний</a:t>
            </a:r>
            <a:r>
              <a:rPr lang="ru-RU" b="1" i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і </a:t>
            </a:r>
            <a:r>
              <a:rPr lang="ru-RU" b="1" i="1" u="sng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меланхолічний</a:t>
            </a:r>
            <a:r>
              <a:rPr lang="ru-RU" b="1" i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. </a:t>
            </a:r>
          </a:p>
          <a:p>
            <a:pPr algn="just"/>
            <a:r>
              <a:rPr lang="ru-RU" b="1" i="1" dirty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Palatino Linotype" panose="02040502050505030304" pitchFamily="18" charset="0"/>
              </a:rPr>
              <a:t>	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Усі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типи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темпераменту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можна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охарактеризувати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за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переліченими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нижче</a:t>
            </a:r>
            <a:r>
              <a:rPr lang="ru-RU" b="1" i="0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 </a:t>
            </a:r>
            <a:r>
              <a:rPr lang="ru-RU" b="1" i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основними</a:t>
            </a:r>
            <a:r>
              <a:rPr lang="ru-RU" b="1" i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 </a:t>
            </a:r>
            <a:r>
              <a:rPr lang="ru-RU" b="1" i="1" dirty="0" err="1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якостями</a:t>
            </a:r>
            <a:r>
              <a:rPr lang="ru-RU" b="1" i="1" dirty="0" smtClean="0"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rgbClr val="7030A0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Palatino Linotype" panose="02040502050505030304" pitchFamily="18" charset="0"/>
              </a:rPr>
              <a:t>:</a:t>
            </a:r>
            <a:endParaRPr lang="ru-RU" b="1" i="0" dirty="0" smtClean="0"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rgbClr val="7030A0"/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3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ᐈ Темперамент фото, рисунки типы темперамента | скачать н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12426" r="55214" b="45856"/>
          <a:stretch/>
        </p:blipFill>
        <p:spPr bwMode="auto">
          <a:xfrm>
            <a:off x="111760" y="4680617"/>
            <a:ext cx="1574800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6560" y="391775"/>
            <a:ext cx="652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err="1" smtClean="0">
                <a:effectLst/>
                <a:latin typeface="Palatino Linotype" panose="02040502050505030304" pitchFamily="18" charset="0"/>
              </a:rPr>
              <a:t>Виділяють</a:t>
            </a:r>
            <a:r>
              <a:rPr lang="ru-RU" b="1" i="0" dirty="0" smtClean="0"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effectLst/>
                <a:latin typeface="Palatino Linotype" panose="02040502050505030304" pitchFamily="18" charset="0"/>
              </a:rPr>
              <a:t>такі</a:t>
            </a:r>
            <a:r>
              <a:rPr lang="ru-RU" b="1" i="0" dirty="0" smtClean="0">
                <a:effectLst/>
                <a:latin typeface="Palatino Linotype" panose="02040502050505030304" pitchFamily="18" charset="0"/>
              </a:rPr>
              <a:t> </a:t>
            </a:r>
            <a:r>
              <a:rPr lang="ru-RU" b="1" i="0" dirty="0" err="1" smtClean="0">
                <a:effectLst/>
                <a:latin typeface="Palatino Linotype" panose="02040502050505030304" pitchFamily="18" charset="0"/>
              </a:rPr>
              <a:t>типи</a:t>
            </a:r>
            <a:r>
              <a:rPr lang="ru-RU" b="1" i="0" dirty="0" smtClean="0">
                <a:effectLst/>
                <a:latin typeface="Palatino Linotype" panose="02040502050505030304" pitchFamily="18" charset="0"/>
              </a:rPr>
              <a:t> темпераменту: </a:t>
            </a:r>
          </a:p>
          <a:p>
            <a:pPr algn="ctr"/>
            <a:r>
              <a:rPr lang="ru-RU" b="1" i="1" u="sng" dirty="0" err="1" smtClean="0">
                <a:effectLst/>
                <a:latin typeface="Palatino Linotype" panose="02040502050505030304" pitchFamily="18" charset="0"/>
              </a:rPr>
              <a:t>холеричний</a:t>
            </a:r>
            <a:r>
              <a:rPr lang="ru-RU" b="1" i="1" dirty="0" smtClean="0">
                <a:effectLst/>
                <a:latin typeface="Palatino Linotype" panose="02040502050505030304" pitchFamily="18" charset="0"/>
              </a:rPr>
              <a:t>, </a:t>
            </a:r>
            <a:r>
              <a:rPr lang="ru-RU" b="1" i="1" u="sng" dirty="0" err="1" smtClean="0">
                <a:effectLst/>
                <a:latin typeface="Palatino Linotype" panose="02040502050505030304" pitchFamily="18" charset="0"/>
              </a:rPr>
              <a:t>сангвінічний</a:t>
            </a:r>
            <a:r>
              <a:rPr lang="ru-RU" b="1" i="1" dirty="0" smtClean="0">
                <a:effectLst/>
                <a:latin typeface="Palatino Linotype" panose="02040502050505030304" pitchFamily="18" charset="0"/>
              </a:rPr>
              <a:t>, </a:t>
            </a:r>
            <a:r>
              <a:rPr lang="ru-RU" b="1" i="1" u="sng" dirty="0" err="1" smtClean="0">
                <a:effectLst/>
                <a:latin typeface="Palatino Linotype" panose="02040502050505030304" pitchFamily="18" charset="0"/>
              </a:rPr>
              <a:t>флегматичний</a:t>
            </a:r>
            <a:r>
              <a:rPr lang="ru-RU" b="1" i="1" dirty="0" smtClean="0">
                <a:effectLst/>
                <a:latin typeface="Palatino Linotype" panose="02040502050505030304" pitchFamily="18" charset="0"/>
              </a:rPr>
              <a:t> і </a:t>
            </a:r>
            <a:r>
              <a:rPr lang="ru-RU" b="1" i="1" u="sng" dirty="0" err="1" smtClean="0">
                <a:effectLst/>
                <a:latin typeface="Palatino Linotype" panose="02040502050505030304" pitchFamily="18" charset="0"/>
              </a:rPr>
              <a:t>меланхолічний</a:t>
            </a:r>
            <a:r>
              <a:rPr lang="ru-RU" b="1" i="1" dirty="0" smtClean="0">
                <a:effectLst/>
                <a:latin typeface="Palatino Linotype" panose="02040502050505030304" pitchFamily="18" charset="0"/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876391"/>
            <a:ext cx="8564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люди з великою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активністю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енергійністю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непосидючістю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У них є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така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особливість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: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з'являтися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у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потрібний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момент.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Трапляється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з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людиною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нещастя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і холерики тут як тут,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люди з "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оголеним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нервом". Вони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відчувають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не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лише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свій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біль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а й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біль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тих,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хто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поряд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</a:p>
          <a:p>
            <a:pPr algn="just"/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Холерики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багатьом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видаються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щасливцями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Та все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тому,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що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встигають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робити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найбільшу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кількість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спроб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помилок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за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одиницю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часу.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Швидко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рухаються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й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швидко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розмовляють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їх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поведінка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неврівноважена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Легко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збуджуються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й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довго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заспокоюються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Потреба у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сні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мала,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однак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вони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завжди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бадьорі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Виразна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міміка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пантоміміка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</a:p>
          <a:p>
            <a:pPr algn="just"/>
            <a:endParaRPr lang="ru-RU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2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5122" name="Picture 2" descr="https://martebe.kz/wp-content/uploads/2014/10/%D0%A2%D0%B5%D0%BC%D0%BF%D0%B5%D1%80%D0%B0%D0%BC%D0%B5%D0%BD%D1%82-640x4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5" t="38910" r="28552"/>
          <a:stretch/>
        </p:blipFill>
        <p:spPr bwMode="auto">
          <a:xfrm>
            <a:off x="10444480" y="3307552"/>
            <a:ext cx="1747520" cy="3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к изменить темперамент? • Психолог Ярослав Исайки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975" r="54852" b="55592"/>
          <a:stretch/>
        </p:blipFill>
        <p:spPr bwMode="auto">
          <a:xfrm>
            <a:off x="8514080" y="271026"/>
            <a:ext cx="1930400" cy="19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3920" y="4991449"/>
            <a:ext cx="8148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Холерики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дуже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компанійські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люди,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завзяті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але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задиркуваті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запальні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Відверто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вступають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суперечки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бувають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агресивними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Характерне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бажання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виділитися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з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колективу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стати </a:t>
            </a:r>
            <a:r>
              <a:rPr lang="ru-RU" dirty="0" err="1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лідером</a:t>
            </a:r>
            <a:r>
              <a:rPr lang="ru-RU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	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Якщо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немає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адекватного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виховання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, у холерика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можуть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закріпитися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такі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риси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, як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нестриманість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,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гарячковість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,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нездатність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до самоконтролю в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емоційних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 </a:t>
            </a:r>
            <a:r>
              <a:rPr lang="ru-RU" dirty="0" err="1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умовах</a:t>
            </a:r>
            <a:r>
              <a:rPr lang="ru-RU" dirty="0" smtClean="0">
                <a:gradFill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2960" y="1106175"/>
            <a:ext cx="1412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2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Холерики</a:t>
            </a:r>
          </a:p>
        </p:txBody>
      </p:sp>
    </p:spTree>
    <p:extLst>
      <p:ext uri="{BB962C8B-B14F-4D97-AF65-F5344CB8AC3E}">
        <p14:creationId xmlns:p14="http://schemas.microsoft.com/office/powerpoint/2010/main" val="186112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t3.depositphotos.com/7755898/19397/v/450/depositphotos_193973394-stock-illustration-people-temperaments-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53215" r="54015" b="6252"/>
          <a:stretch/>
        </p:blipFill>
        <p:spPr bwMode="auto">
          <a:xfrm>
            <a:off x="5169097" y="5120640"/>
            <a:ext cx="159512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yaroslav.ru/wp-content/uploads/2017/02/9p3Mkudypsw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2" t="4298" r="10664" b="55813"/>
          <a:stretch/>
        </p:blipFill>
        <p:spPr bwMode="auto">
          <a:xfrm>
            <a:off x="822960" y="0"/>
            <a:ext cx="1798320" cy="18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artebe.kz/wp-content/uploads/2014/10/%D0%A2%D0%B5%D0%BC%D0%BF%D0%B5%D1%80%D0%B0%D0%BC%D0%B5%D0%BD%D1%82-640x48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6" t="40446" r="1218"/>
          <a:stretch/>
        </p:blipFill>
        <p:spPr bwMode="auto">
          <a:xfrm>
            <a:off x="10048239" y="3069442"/>
            <a:ext cx="2275841" cy="37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0593" y="913745"/>
            <a:ext cx="83538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	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Сангвініки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легко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пристосовуються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до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нових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людей, нового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середовища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Емоційні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життєрадісні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з живою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мімікою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(коли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їм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весело - вони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сміються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коли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сумно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-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плачуть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). З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виразу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обличчя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легко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здогадатися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який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у них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настрій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як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ставляться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до того, з ким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спілкуються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Переважає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веселий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настрій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Вони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довірливі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з ними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приємно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спілкуватися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</a:p>
          <a:p>
            <a:pPr algn="just"/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	Як правило, у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присутності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сангвініка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люди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почуваються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легко і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невимушено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., без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напруження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Тільки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-но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зайшлися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в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враження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таке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ніби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давно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знайомі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Товариські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Легко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переборюють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труднощі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й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допомагають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їх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долати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іншим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Можуть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бути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лідерами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Добре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стримують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прояви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своїх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почуттів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</a:p>
          <a:p>
            <a:pPr algn="just"/>
            <a:r>
              <a:rPr lang="ru-RU" dirty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354" y="3953401"/>
            <a:ext cx="7746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У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сангвініків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практично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немає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ворогів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: вони з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розумінням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ставляться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до думок і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вчинків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інших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толерантні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У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колективі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почуваються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впевнено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не бояться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відповідальності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й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ризику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 </a:t>
            </a:r>
          </a:p>
          <a:p>
            <a:pPr algn="just"/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	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Водночас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переживання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сангвініка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неглибокі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, а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його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рухливість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при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негативних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виховних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впливах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призводить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до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втрати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необхідної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зосередженості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 й </a:t>
            </a:r>
            <a:r>
              <a:rPr lang="ru-RU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поверховості</a:t>
            </a:r>
            <a:r>
              <a:rPr lang="ru-RU" dirty="0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.</a:t>
            </a:r>
            <a:endParaRPr lang="ru-RU" dirty="0">
              <a:gradFill flip="none" rotWithShape="1">
                <a:gsLst>
                  <a:gs pos="0">
                    <a:srgbClr val="FF0000"/>
                  </a:gs>
                  <a:gs pos="23000">
                    <a:srgbClr val="F7958D"/>
                  </a:gs>
                  <a:gs pos="69000">
                    <a:srgbClr val="5C0000">
                      <a:lumMod val="60000"/>
                    </a:srgb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9097" y="132581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gradFill flip="none" rotWithShape="1">
                  <a:gsLst>
                    <a:gs pos="0">
                      <a:srgbClr val="FF0000"/>
                    </a:gs>
                    <a:gs pos="23000">
                      <a:srgbClr val="F7958D"/>
                    </a:gs>
                    <a:gs pos="69000">
                      <a:srgbClr val="5C0000">
                        <a:lumMod val="60000"/>
                      </a:srgb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rPr>
              <a:t>Сангвініки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0023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s://iyaroslav.ru/wp-content/uploads/2017/02/9p3Mkudypsw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55819" r="57575" b="5393"/>
          <a:stretch/>
        </p:blipFill>
        <p:spPr bwMode="auto">
          <a:xfrm>
            <a:off x="1412239" y="4856480"/>
            <a:ext cx="1828800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3.depositphotos.com/7755898/19397/v/450/depositphotos_193973394-stock-illustration-people-temperaments-s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6" t="54164" r="8814" b="6251"/>
          <a:stretch/>
        </p:blipFill>
        <p:spPr bwMode="auto">
          <a:xfrm>
            <a:off x="7569200" y="203200"/>
            <a:ext cx="154432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artebe.kz/wp-content/uploads/2014/10/%D0%A2%D0%B5%D0%BC%D0%BF%D0%B5%D1%80%D0%B0%D0%BC%D0%B5%D0%BD%D1%82-640x4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5" t="39348" r="54552"/>
          <a:stretch/>
        </p:blipFill>
        <p:spPr bwMode="auto">
          <a:xfrm flipH="1">
            <a:off x="10484266" y="2824480"/>
            <a:ext cx="1707734" cy="4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345" y="1821101"/>
            <a:ext cx="8778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Флегматики -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передусім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тверезі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консерватори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реально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оцінюють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свої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здібності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хранителі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таємниць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"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річ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у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собі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",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непроникливі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нерозгадані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Нелегкі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на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підйом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нерішучі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пасивні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Вони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сповідують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філософію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людей: "тихо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їдеш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-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далі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будеш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".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Можливо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саме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вони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її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й створили.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Це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- "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геній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відстрочок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". Вони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очікують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</a:p>
          <a:p>
            <a:r>
              <a:rPr lang="ru-RU" dirty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До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виконання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завдання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флегматиків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слід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не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лише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заохочувати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а й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готувати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заздалегідь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повторивши не один раз. А два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чи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три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завдання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-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їм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узагалі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осягнути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не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під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силу,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їх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охоплює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паніка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Вони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ретельно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обдумують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планують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свої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дії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Наполегливі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в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роботі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розпочате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доводять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до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кінця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проте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надто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повільно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чим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дратують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оточуючих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До критики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ставляться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байдуже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</a:p>
          <a:p>
            <a:r>
              <a:rPr lang="ru-RU" dirty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6212" y="203200"/>
            <a:ext cx="186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Флегматики</a:t>
            </a:r>
            <a:r>
              <a:rPr lang="ru-RU" sz="2000" b="1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endParaRPr lang="ru-RU" sz="2000" b="1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6212" y="4772859"/>
            <a:ext cx="61777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Винахідливістю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не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відзначаються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однак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втілюють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у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життя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ідеї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інших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Терплячі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наполегливі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у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досягненні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мети,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стійкі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у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прагненнях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і настроях. Флегматики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малоемоційні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 </a:t>
            </a:r>
          </a:p>
          <a:p>
            <a:pPr algn="just"/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	При неадекватному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вихованні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у флегматика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можуть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розвинутися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такі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негативні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риси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як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млявість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здібність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та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слабкість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емоцій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,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схильність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лише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до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звичайних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</a:t>
            </a:r>
            <a:r>
              <a:rPr lang="ru-RU" dirty="0" err="1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дій</a:t>
            </a:r>
            <a:r>
              <a:rPr lang="ru-RU" dirty="0" smtClean="0">
                <a:gradFill flip="none" rotWithShape="1">
                  <a:gsLst>
                    <a:gs pos="0">
                      <a:srgbClr val="7030A0"/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rgbClr val="D083DD"/>
                    </a:gs>
                    <a:gs pos="92000">
                      <a:srgbClr val="712154">
                        <a:lumMod val="61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.</a:t>
            </a:r>
            <a:endParaRPr lang="ru-RU" dirty="0">
              <a:gradFill flip="none" rotWithShape="1">
                <a:gsLst>
                  <a:gs pos="0">
                    <a:srgbClr val="7030A0"/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rgbClr val="D083DD"/>
                  </a:gs>
                  <a:gs pos="92000">
                    <a:srgbClr val="712154">
                      <a:lumMod val="6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225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ECAFB6BC-3601-41C0-86B3-D66C2306EBE2}" vid="{DBDC208E-9A2F-46CE-901D-C8FE22CF5B97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4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4" id="{0EF8ADBC-447E-4C23-AD29-05B558E27A52}" vid="{CE8AB6EB-9368-4BAF-A9D0-0EB1DA2EF7FD}"/>
    </a:ext>
  </a:extLst>
</a:theme>
</file>

<file path=ppt/theme/theme4.xml><?xml version="1.0" encoding="utf-8"?>
<a:theme xmlns:a="http://schemas.openxmlformats.org/drawingml/2006/main" name="1_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Custom 145">
      <a:dk1>
        <a:srgbClr val="FFFFFF"/>
      </a:dk1>
      <a:lt1>
        <a:srgbClr val="FFFFFF"/>
      </a:lt1>
      <a:dk2>
        <a:srgbClr val="FFFFFF"/>
      </a:dk2>
      <a:lt2>
        <a:srgbClr val="1D6FA7"/>
      </a:lt2>
      <a:accent1>
        <a:srgbClr val="145858"/>
      </a:accent1>
      <a:accent2>
        <a:srgbClr val="208F8C"/>
      </a:accent2>
      <a:accent3>
        <a:srgbClr val="3FCDB5"/>
      </a:accent3>
      <a:accent4>
        <a:srgbClr val="5DD5C1"/>
      </a:accent4>
      <a:accent5>
        <a:srgbClr val="23748D"/>
      </a:accent5>
      <a:accent6>
        <a:srgbClr val="004760"/>
      </a:accent6>
      <a:hlink>
        <a:srgbClr val="37687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6" id="{8C70D486-2328-460D-BBD6-F39AE0D949E3}" vid="{09359A69-616B-4588-A8E8-2BF9E7515E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293</TotalTime>
  <Words>357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Тема1</vt:lpstr>
      <vt:lpstr>Специальное оформление</vt:lpstr>
      <vt:lpstr>Тема14</vt:lpstr>
      <vt:lpstr>1_Office Theme</vt:lpstr>
      <vt:lpstr>15_Office Theme</vt:lpstr>
      <vt:lpstr>Тема16</vt:lpstr>
      <vt:lpstr>Презентация PowerPoint</vt:lpstr>
      <vt:lpstr>План</vt:lpstr>
      <vt:lpstr> Поняття про темперамент </vt:lpstr>
      <vt:lpstr>Презентация PowerPoint</vt:lpstr>
      <vt:lpstr>Критерії темпераменту</vt:lpstr>
      <vt:lpstr>Типи темпераментів</vt:lpstr>
      <vt:lpstr>Презентация PowerPoint</vt:lpstr>
      <vt:lpstr>Презентация PowerPoint</vt:lpstr>
      <vt:lpstr>Презентация PowerPoint</vt:lpstr>
      <vt:lpstr>Презентация PowerPoint</vt:lpstr>
      <vt:lpstr> 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Темперамент</dc:title>
  <dc:creator>arianasuhostavska@gmail.com</dc:creator>
  <cp:lastModifiedBy>Admin</cp:lastModifiedBy>
  <cp:revision>26</cp:revision>
  <dcterms:created xsi:type="dcterms:W3CDTF">2020-04-15T17:02:20Z</dcterms:created>
  <dcterms:modified xsi:type="dcterms:W3CDTF">2021-09-20T08:18:24Z</dcterms:modified>
</cp:coreProperties>
</file>