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60" r:id="rId4"/>
    <p:sldId id="258" r:id="rId5"/>
    <p:sldId id="259" r:id="rId6"/>
    <p:sldId id="261" r:id="rId7"/>
    <p:sldId id="270" r:id="rId8"/>
    <p:sldId id="263" r:id="rId9"/>
    <p:sldId id="262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D0912B4-CA21-4E74-BD7E-63116FA6A14F}">
          <p14:sldIdLst>
            <p14:sldId id="256"/>
            <p14:sldId id="257"/>
            <p14:sldId id="260"/>
            <p14:sldId id="258"/>
            <p14:sldId id="259"/>
            <p14:sldId id="261"/>
            <p14:sldId id="270"/>
            <p14:sldId id="263"/>
            <p14:sldId id="262"/>
            <p14:sldId id="265"/>
            <p14:sldId id="266"/>
            <p14:sldId id="267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50622-6BB9-461B-9844-8D95F2D80FB4}" type="datetimeFigureOut">
              <a:rPr lang="uk-UA" smtClean="0"/>
              <a:t>26.02.2021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8CEBC-CD9A-49EC-8D59-51E1BC7465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8453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8CEBC-CD9A-49EC-8D59-51E1BC746570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353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8CEBC-CD9A-49EC-8D59-51E1BC746570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13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C74EBA-A07D-478D-8009-863078CAAA5C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AE2C5C-DB34-420E-A845-497763C2DF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4038600"/>
            <a:ext cx="6499448" cy="18288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ЛЮДИНА. ІНДИВІД. ОСОБИСТІСТЬ</a:t>
            </a:r>
            <a:endParaRPr lang="ru-RU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latin typeface="Century Gothic" panose="020B0502020202020204" pitchFamily="34" charset="0"/>
              </a:rPr>
              <a:t>СТРУКТУРА ОСОБИСТОСТІ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852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153400" cy="10801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           </a:t>
            </a:r>
            <a:r>
              <a:rPr lang="uk-UA" sz="3200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СТРУКТУРА ОСОБИСТОСТІ</a:t>
            </a:r>
            <a:endParaRPr lang="ru-RU" sz="3200" dirty="0">
              <a:solidFill>
                <a:schemeClr val="accent5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8790416"/>
              </p:ext>
            </p:extLst>
          </p:nvPr>
        </p:nvGraphicFramePr>
        <p:xfrm>
          <a:off x="467544" y="3573016"/>
          <a:ext cx="8136906" cy="129614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712302"/>
                <a:gridCol w="2712302"/>
                <a:gridCol w="2712302"/>
              </a:tblGrid>
              <a:tr h="1296144">
                <a:tc>
                  <a:txBody>
                    <a:bodyPr/>
                    <a:lstStyle/>
                    <a:p>
                      <a:endParaRPr lang="uk-UA" b="0" dirty="0" smtClean="0"/>
                    </a:p>
                    <a:p>
                      <a:pPr algn="ctr"/>
                      <a:r>
                        <a:rPr lang="uk-UA" b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ФІЗИЧНА</a:t>
                      </a:r>
                      <a:r>
                        <a:rPr lang="uk-UA" b="0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           СКЛАДОВА</a:t>
                      </a:r>
                      <a:endParaRPr lang="ru-RU" b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dirty="0" smtClean="0"/>
                    </a:p>
                    <a:p>
                      <a:pPr algn="ctr"/>
                      <a:r>
                        <a:rPr lang="uk-UA" b="0" dirty="0" smtClean="0"/>
                        <a:t>ДУХОВНА </a:t>
                      </a:r>
                    </a:p>
                    <a:p>
                      <a:pPr algn="ctr"/>
                      <a:r>
                        <a:rPr lang="uk-UA" b="0" smtClean="0"/>
                        <a:t>СКЛАДОВА</a:t>
                      </a:r>
                      <a:endParaRPr lang="ru-RU" b="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pPr algn="ctr"/>
                      <a:r>
                        <a:rPr lang="uk-UA" dirty="0" smtClean="0"/>
                        <a:t> </a:t>
                      </a:r>
                      <a:r>
                        <a:rPr lang="uk-UA" b="0" dirty="0" smtClean="0"/>
                        <a:t>СОЦІАЛЬНА </a:t>
                      </a:r>
                    </a:p>
                    <a:p>
                      <a:pPr algn="ctr"/>
                      <a:r>
                        <a:rPr lang="uk-UA" b="0" dirty="0" smtClean="0"/>
                        <a:t>СКЛАДОВА</a:t>
                      </a:r>
                      <a:endParaRPr lang="ru-RU" b="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cxnSp>
        <p:nvCxnSpPr>
          <p:cNvPr id="19" name="Прямая со стрелкой 18"/>
          <p:cNvCxnSpPr/>
          <p:nvPr/>
        </p:nvCxnSpPr>
        <p:spPr>
          <a:xfrm>
            <a:off x="6660232" y="2852936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1763688" y="2852936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427984" y="285293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254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ФІЗИЧНА СКЛАДОВА ОСОБИСТОСТ</a:t>
            </a:r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І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Century Gothic" panose="020B0502020202020204" pitchFamily="34" charset="0"/>
              </a:rPr>
              <a:t>  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Фізична складова особистості 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–</a:t>
            </a:r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це тіло або тілесна організація людини, найбільш стійкий компонент особистості, заснований на тілесних властивостях і самовідчуттях.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  До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фізичної складової особистості 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також часто відносять одяг і домашнє вогнище, що є важливою характеристикою сутності особистості. Недаремно з цього приводу говориться в прислів’ї, що «людину стрічають по одягу».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  До компонентів фізичної складової особистості можна також віднести все те, що зроблено її руками, а також інтелектом – побутові прикраси, колекції, рукописи, листи тощо.</a:t>
            </a:r>
            <a:endParaRPr lang="uk-UA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404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ДУХОВНА СКЛАДОВА ОСОБИСТОСТІ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 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Духовна складова особистості 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являє собою той невидимий стрижень, ядро нашого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 «Я», 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на якому базується вся структура особистості людини. Це внутрішні, духовні стани, що відбивають спрямованість особистості до певних цінностей і ідеалів.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   Духовність людини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не є чимось зовнішнім, її не можна придбати шляхом освіти чи наслідування кращим зразкам духовності.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  Історія знає багато прикладів того, як інтенсивне духовне життя ставало запорукою не тільки фізичного виживання, але й активного довголіття.</a:t>
            </a:r>
            <a:endParaRPr lang="uk-UA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726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3400" cy="99060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   СОЦІАЛЬНА СТРУКТУРА ОСОБИСТОСТІ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Соціальна структура особистості 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формується в процесі спілкування людей, починаючи з первинних форм спілкування матері і дитини.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По суті, вона являє собою систему соціальних ролей людини в різних групах, частиною яких вона є. Існує теорія соціальних ролей американського соціолога </a:t>
            </a:r>
            <a:r>
              <a:rPr lang="uk-U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Толкотта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Парсонса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Відповідно до цієї теорії кожна особистість у системі відносин відіграє певну роль: батька, керівника, підлеглого, сина, чоловіка тощо.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Усі форми самоутвердження в професійній, суспільній діяльності, дружбі, любові, суперництві формують соціальну структуру особистості.</a:t>
            </a: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059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Century Gothic" panose="020B0502020202020204" pitchFamily="34" charset="0"/>
              </a:rPr>
              <a:t>    </a:t>
            </a: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Роблячи висновки, слід зазначити, що в реальному житті поняття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«індивід», «індивідуальність» </a:t>
            </a: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і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«особистість»</a:t>
            </a: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взаємозалежні, внутрішньо єдині.           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   Тому, коли ми говоримо про особистість,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маємо на увазі особу –</a:t>
            </a:r>
            <a:r>
              <a:rPr lang="uk-UA" sz="2400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індивідуальність</a:t>
            </a: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, тобто таку структуру поведінки одиничного учасника, для якої водночас характерні самостійність і самобутність, відповідальність і обдарованість, свідомість і різнобічність.</a:t>
            </a:r>
            <a:endParaRPr lang="uk-UA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00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35816" cy="96815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000" dirty="0" smtClean="0">
                <a:latin typeface="Century Gothic" panose="020B0502020202020204" pitchFamily="34" charset="0"/>
              </a:rPr>
              <a:t>ПОНЯТТЯ «ЛЮДИНА», «ІНДИВІД», «ОСОБИСТІСТЬ» ТА ЇХ ВЗАЄМОЗВ’ЯЗОК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35816" cy="499715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r>
              <a:rPr lang="ru-RU" sz="1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Людина </a:t>
            </a:r>
            <a:r>
              <a:rPr lang="ru-RU" sz="1700" dirty="0">
                <a:solidFill>
                  <a:schemeClr val="tx1"/>
                </a:solidFill>
                <a:latin typeface="Century Gothic" panose="020B0502020202020204" pitchFamily="34" charset="0"/>
              </a:rPr>
              <a:t>– </a:t>
            </a:r>
            <a:r>
              <a:rPr lang="ru-RU" sz="1700" dirty="0">
                <a:solidFill>
                  <a:schemeClr val="tx1"/>
                </a:solidFill>
                <a:latin typeface="Century Gothic" panose="020B0502020202020204" pitchFamily="34" charset="0"/>
              </a:rPr>
              <a:t>біосоціальна</a:t>
            </a:r>
            <a:r>
              <a:rPr lang="ru-RU" sz="1700" dirty="0">
                <a:solidFill>
                  <a:schemeClr val="tx1"/>
                </a:solidFill>
                <a:latin typeface="Century Gothic" panose="020B0502020202020204" pitchFamily="34" charset="0"/>
              </a:rPr>
              <a:t> істота, якій притаманні членороздільна мова, свідомість, вищі психічні функції (абстрактно-логічне мислення, логічна пам’ять і т. д.) і яка здатна створювати знаряддя </a:t>
            </a:r>
            <a:r>
              <a:rPr lang="ru-RU" sz="1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Century Gothic" panose="020B0502020202020204" pitchFamily="34" charset="0"/>
              </a:rPr>
              <a:t>та використовувати їх в процесі суспільної праці.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Індивід</a:t>
            </a:r>
            <a:r>
              <a:rPr lang="ru-RU" sz="1700" dirty="0">
                <a:solidFill>
                  <a:schemeClr val="tx1"/>
                </a:solidFill>
                <a:latin typeface="Century Gothic" panose="020B0502020202020204" pitchFamily="34" charset="0"/>
              </a:rPr>
              <a:t> – біологічний організм, носій загальних спадкових якостей біологічного виду – людина. Представник людського роду – </a:t>
            </a:r>
            <a:r>
              <a:rPr lang="en-US" sz="1700" dirty="0">
                <a:solidFill>
                  <a:schemeClr val="tx1"/>
                </a:solidFill>
                <a:latin typeface="Century Gothic" panose="020B0502020202020204" pitchFamily="34" charset="0"/>
              </a:rPr>
              <a:t>homo sapiens.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700" dirty="0">
                <a:solidFill>
                  <a:schemeClr val="tx1"/>
                </a:solidFill>
                <a:latin typeface="Century Gothic" panose="020B0502020202020204" pitchFamily="34" charset="0"/>
              </a:rPr>
              <a:t>Будь-яка людина – індивід, незалежно від рівня її фізичного і психічного здоров’я</a:t>
            </a:r>
            <a:r>
              <a:rPr lang="ru-RU" sz="1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7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Індивідами ми народжуємося</a:t>
            </a:r>
            <a:r>
              <a:rPr lang="ru-RU" sz="1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ru-RU" sz="17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A smart man with empty callouts — Stock Vector © interactimage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954" y="4869160"/>
            <a:ext cx="2129046" cy="163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3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539552" y="260648"/>
            <a:ext cx="8226496" cy="62646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uk-UA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І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ндивіда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вирізняють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фізичні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дані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такі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як 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зріст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колір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очей,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шкіри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волосся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особливості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будови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тіла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і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природні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задатки, і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особливості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його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мислення і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психіки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(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властивості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пам'яті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уяви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, темпераменту, характеру), а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специфічні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потреби й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інтереси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ru-RU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розумінні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ми говоримо про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індивідуальність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endParaRPr lang="ru-R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24124"/>
            <a:ext cx="5198462" cy="371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94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467544" y="548680"/>
            <a:ext cx="4392488" cy="532859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 </a:t>
            </a:r>
            <a:r>
              <a:rPr lang="uk-UA" sz="2400" dirty="0" smtClean="0"/>
              <a:t>Після народження дитина вже є людським індивідом. Тварин після народження іменують особинами. Індивід – це конкретна людина із всіма характерними для неї особливостями: - біологічними - фізичними - соціальними - психологічними Індивідом може бути новонароджений і дорослий, обдарований і розумово відсталий.</a:t>
            </a:r>
            <a:endParaRPr lang="uk-UA" sz="2400" dirty="0"/>
          </a:p>
        </p:txBody>
      </p:sp>
      <p:pic>
        <p:nvPicPr>
          <p:cNvPr id="2060" name="Picture 12" descr="Creating an OpenStack Dream Team - Computer Business Re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429000"/>
            <a:ext cx="3378822" cy="244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Эффекты социального восприятия - Психолого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08721"/>
            <a:ext cx="335910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19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dirty="0" smtClean="0">
                <a:latin typeface="Century Gothic" panose="020B0502020202020204" pitchFamily="34" charset="0"/>
              </a:rPr>
              <a:t>ІНДИВІД, ІНДИВІДУАЛЬНІСТЬ, ОСОБИСТІСТЬ</a:t>
            </a:r>
            <a:endParaRPr lang="ru-RU" sz="2800" dirty="0">
              <a:latin typeface="Century Gothic" panose="020B0502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3707904" y="1772816"/>
            <a:ext cx="5055096" cy="43993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Особистість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 – соціально-психологічна сутність людини, яка формується в результаті засвоєння індивідом суспільних форм свідомості і поведінки, суспільно-історичного досвіду людства. </a:t>
            </a:r>
            <a:r>
              <a:rPr lang="uk-UA" sz="22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Особистістю ми стаємо під впливом суспільства, виховання, навчання, взаємодії, спілкування тощо.</a:t>
            </a:r>
          </a:p>
          <a:p>
            <a:pPr marL="0" indent="0">
              <a:buNone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Особистість – ступінь привласнення людиною соціальної сутності.</a:t>
            </a:r>
          </a:p>
          <a:p>
            <a:pPr marL="0" indent="0">
              <a:buNone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Особистість – соціальний індивід.</a:t>
            </a:r>
          </a:p>
          <a:p>
            <a:pPr marL="0" indent="0">
              <a:buNone/>
            </a:pPr>
            <a:endParaRPr lang="ru-RU" sz="22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074" name="Picture 2" descr="Милиция разыскивает мужчину, разгуливавшего по городу в трусах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69" y="3889005"/>
            <a:ext cx="258934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Персоны и личности - Темы | VYBOR.U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64823"/>
            <a:ext cx="2605593" cy="195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71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3400" cy="82413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ІНДИВІДУАЛЬНІСТЬ</a:t>
            </a:r>
            <a:endParaRPr lang="ru-RU" sz="3200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844824"/>
            <a:ext cx="4392488" cy="46085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 </a:t>
            </a:r>
            <a:r>
              <a:rPr lang="uk-UA" b="1" dirty="0" smtClean="0">
                <a:latin typeface="Century Gothic" panose="020B0502020202020204" pitchFamily="34" charset="0"/>
              </a:rPr>
              <a:t>Індивідуальність </a:t>
            </a:r>
            <a:r>
              <a:rPr lang="uk-UA" dirty="0" smtClean="0">
                <a:latin typeface="Century Gothic" panose="020B0502020202020204" pitchFamily="34" charset="0"/>
              </a:rPr>
              <a:t>– неповторне співвідношення особистих рис та особливостей людини (характер, темперамент, здібності, особливості протікання психічних процесів, сукупність почуттів тощо), що утворюють її своєрідність, відмінність від інших людей.</a:t>
            </a:r>
          </a:p>
          <a:p>
            <a:pPr marL="0" indent="0">
              <a:buNone/>
            </a:pPr>
            <a:r>
              <a:rPr lang="uk-UA" dirty="0" smtClean="0">
                <a:latin typeface="Century Gothic" panose="020B0502020202020204" pitchFamily="34" charset="0"/>
              </a:rPr>
              <a:t>І</a:t>
            </a:r>
            <a:r>
              <a:rPr lang="uk-UA" b="1" dirty="0" smtClean="0">
                <a:latin typeface="Century Gothic" panose="020B0502020202020204" pitchFamily="34" charset="0"/>
              </a:rPr>
              <a:t>ндивідуальність</a:t>
            </a:r>
            <a:r>
              <a:rPr lang="uk-UA" dirty="0" smtClean="0">
                <a:latin typeface="Century Gothic" panose="020B0502020202020204" pitchFamily="34" charset="0"/>
              </a:rPr>
              <a:t> – особлива і несхожа на інших людина в повноті її фізичних та духовних якостей</a:t>
            </a:r>
          </a:p>
          <a:p>
            <a:pPr marL="0" indent="0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098" name="Picture 2" descr="Стокові фотографії Індивідуальність та роялті-фрі зображення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852936"/>
            <a:ext cx="3956258" cy="295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95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176464" cy="383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3136"/>
            <a:ext cx="9025115" cy="1513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41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ОСОБИСТІСТЬ</a:t>
            </a:r>
            <a:endParaRPr lang="ru-RU" sz="3200" dirty="0">
              <a:latin typeface="Century Gothic" panose="020B0502020202020204" pitchFamily="34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  </a:t>
            </a:r>
            <a:r>
              <a:rPr lang="uk-UA" dirty="0" smtClean="0">
                <a:latin typeface="Century Gothic" panose="020B0502020202020204" pitchFamily="34" charset="0"/>
              </a:rPr>
              <a:t>Наступний, більш високий ступінь характеристики суспільних властивостей людини, – поняття «особистість». 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  </a:t>
            </a:r>
            <a:r>
              <a:rPr lang="uk-UA" b="1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 Особистість </a:t>
            </a:r>
            <a:r>
              <a:rPr lang="uk-UA" dirty="0" smtClean="0">
                <a:latin typeface="Century Gothic" panose="020B0502020202020204" pitchFamily="34" charset="0"/>
              </a:rPr>
              <a:t>– це найвищий ступінь духовного розвитку людини, що являє собою стійку сукупність соціально вагомих якостей, які характеризують індивіда як унікальну суб'єктивність, здатну освоювати і змінювати світ. </a:t>
            </a:r>
          </a:p>
          <a:p>
            <a:pPr marL="0" indent="0">
              <a:buNone/>
            </a:pPr>
            <a:r>
              <a:rPr lang="uk-UA" dirty="0" smtClean="0">
                <a:latin typeface="Century Gothic" panose="020B0502020202020204" pitchFamily="34" charset="0"/>
              </a:rPr>
              <a:t>   Інакше кажучи, кожна особистість – людина, але не кожна людина є особистістю. </a:t>
            </a:r>
          </a:p>
          <a:p>
            <a:pPr marL="0" indent="0">
              <a:buNone/>
            </a:pPr>
            <a:r>
              <a:rPr lang="uk-UA" dirty="0" smtClean="0">
                <a:latin typeface="Century Gothic" panose="020B0502020202020204" pitchFamily="34" charset="0"/>
              </a:rPr>
              <a:t>   Людським індивідом народжуються, а особистістю стають</a:t>
            </a:r>
            <a:r>
              <a:rPr lang="ru-RU" dirty="0" smtClean="0">
                <a:latin typeface="Century Gothic" panose="020B0502020202020204" pitchFamily="34" charset="0"/>
              </a:rPr>
              <a:t>.</a:t>
            </a:r>
            <a:r>
              <a:rPr lang="ru-RU" dirty="0">
                <a:latin typeface="Century Gothic" panose="020B0502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2159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179513" y="404664"/>
            <a:ext cx="5670816" cy="6192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   </a:t>
            </a:r>
            <a:r>
              <a:rPr lang="vi-VN" b="1" dirty="0">
                <a:solidFill>
                  <a:srgbClr val="FFFF00"/>
                </a:solidFill>
                <a:latin typeface="Century Gothic" panose="020B0502020202020204" pitchFamily="34" charset="0"/>
              </a:rPr>
              <a:t>Онтогенез</a:t>
            </a:r>
          </a:p>
          <a:p>
            <a:r>
              <a:rPr lang="vi-VN" b="1" dirty="0">
                <a:solidFill>
                  <a:srgbClr val="FFFF00"/>
                </a:solidFill>
                <a:latin typeface="Century Gothic" panose="020B0502020202020204" pitchFamily="34" charset="0"/>
              </a:rPr>
              <a:t>Онтогене́з (від грец. </a:t>
            </a:r>
            <a:r>
              <a:rPr lang="el-GR" b="1" dirty="0">
                <a:solidFill>
                  <a:srgbClr val="FFFF00"/>
                </a:solidFill>
                <a:latin typeface="Century Gothic" panose="020B0502020202020204" pitchFamily="34" charset="0"/>
              </a:rPr>
              <a:t>οντογένεση: ον — </a:t>
            </a:r>
            <a:r>
              <a:rPr lang="vi-VN" b="1" dirty="0">
                <a:solidFill>
                  <a:srgbClr val="FFFF00"/>
                </a:solidFill>
                <a:latin typeface="Century Gothic" panose="020B0502020202020204" pitchFamily="34" charset="0"/>
              </a:rPr>
              <a:t>буття й </a:t>
            </a:r>
            <a:r>
              <a:rPr lang="el-GR" b="1" dirty="0">
                <a:solidFill>
                  <a:srgbClr val="FFFF00"/>
                </a:solidFill>
                <a:latin typeface="Century Gothic" panose="020B0502020202020204" pitchFamily="34" charset="0"/>
              </a:rPr>
              <a:t>γένηση — </a:t>
            </a:r>
            <a:r>
              <a:rPr lang="vi-VN" b="1" dirty="0">
                <a:solidFill>
                  <a:srgbClr val="FFFF00"/>
                </a:solidFill>
                <a:latin typeface="Century Gothic" panose="020B0502020202020204" pitchFamily="34" charset="0"/>
              </a:rPr>
              <a:t>походження, народження) — індивідуальний розвиток організму з моменту утворення зиготи до природної смерті.</a:t>
            </a:r>
          </a:p>
          <a:p>
            <a:r>
              <a:rPr lang="vi-VN" b="1" dirty="0">
                <a:solidFill>
                  <a:srgbClr val="FFFF00"/>
                </a:solidFill>
                <a:latin typeface="Century Gothic" panose="020B0502020202020204" pitchFamily="34" charset="0"/>
              </a:rPr>
              <a:t>У багатоклітинних тварин у складі онтогенезу прийнято розрізняти фази ембріонального (під покровом яйцевих оболонок) і постембріонального (за межами яйця) розвитку, а у живородних тварин — пренатальний (до народження) і постнатальний (після народження) онтогенез.</a:t>
            </a:r>
          </a:p>
          <a:p>
            <a:r>
              <a:rPr lang="vi-VN" b="1" dirty="0">
                <a:solidFill>
                  <a:srgbClr val="FFFF00"/>
                </a:solidFill>
                <a:latin typeface="Century Gothic" panose="020B0502020202020204" pitchFamily="34" charset="0"/>
              </a:rPr>
              <a:t>У багатоклітинних рослин до ембріонального розвитку відносять процеси, які відбуваються в зародковому мішку насіннєвих рослин.</a:t>
            </a:r>
          </a:p>
          <a:p>
            <a:r>
              <a:rPr lang="vi-VN" b="1" dirty="0">
                <a:solidFill>
                  <a:srgbClr val="FFFF00"/>
                </a:solidFill>
                <a:latin typeface="Century Gothic" panose="020B0502020202020204" pitchFamily="34" charset="0"/>
              </a:rPr>
              <a:t>Термін «онтогенез» вперше був введений Ернстом Геккелем в 1866 році. В ході онтогенезу відбувається процес реалізації генетичної інформації, отриманої від батьків.</a:t>
            </a:r>
          </a:p>
          <a:p>
            <a:endParaRPr lang="ru-RU" dirty="0">
              <a:latin typeface="Century Gothic" panose="020B0502020202020204" pitchFamily="34" charset="0"/>
            </a:endParaRPr>
          </a:p>
        </p:txBody>
      </p:sp>
      <p:pic>
        <p:nvPicPr>
          <p:cNvPr id="5122" name="Picture 2" descr="Civil Protest Stock Illustrations – 1,033 Civil Protest Stock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688" y="3140968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3d People Protesting Stock Illustrations – 92 3d People Protesting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329" y="692696"/>
            <a:ext cx="2826127" cy="209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935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1">
      <a:dk1>
        <a:sysClr val="windowText" lastClr="000000"/>
      </a:dk1>
      <a:lt1>
        <a:sysClr val="window" lastClr="FFFFFF"/>
      </a:lt1>
      <a:dk2>
        <a:srgbClr val="D0AF72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CCBDB7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156</TotalTime>
  <Words>668</Words>
  <Application>Microsoft Office PowerPoint</Application>
  <PresentationFormat>Экран (4:3)</PresentationFormat>
  <Paragraphs>56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Обычная</vt:lpstr>
      <vt:lpstr>ЛЮДИНА. ІНДИВІД. ОСОБИСТІСТЬ</vt:lpstr>
      <vt:lpstr>ПОНЯТТЯ «ЛЮДИНА», «ІНДИВІД», «ОСОБИСТІСТЬ» ТА ЇХ ВЗАЄМОЗВ’ЯЗОК</vt:lpstr>
      <vt:lpstr>Презентация PowerPoint</vt:lpstr>
      <vt:lpstr>Презентация PowerPoint</vt:lpstr>
      <vt:lpstr>ІНДИВІД, ІНДИВІДУАЛЬНІСТЬ, ОСОБИСТІСТЬ</vt:lpstr>
      <vt:lpstr>ІНДИВІДУАЛЬНІСТЬ</vt:lpstr>
      <vt:lpstr>Презентация PowerPoint</vt:lpstr>
      <vt:lpstr>ОСОБИСТІСТЬ</vt:lpstr>
      <vt:lpstr>Презентация PowerPoint</vt:lpstr>
      <vt:lpstr>           СТРУКТУРА ОСОБИСТОСТІ</vt:lpstr>
      <vt:lpstr>ФІЗИЧНА СКЛАДОВА ОСОБИСТОСТІ</vt:lpstr>
      <vt:lpstr>ДУХОВНА СКЛАДОВА ОСОБИСТОСТІ</vt:lpstr>
      <vt:lpstr>   СОЦІАЛЬНА СТРУКТУРА ОСОБИСТОСТІ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ЛЮДИНА. ІНДИВІД. ОСОБИСТІСТЬ</dc:title>
  <dc:creator>Лена</dc:creator>
  <cp:lastModifiedBy>Admin</cp:lastModifiedBy>
  <cp:revision>18</cp:revision>
  <dcterms:created xsi:type="dcterms:W3CDTF">2020-04-24T06:48:28Z</dcterms:created>
  <dcterms:modified xsi:type="dcterms:W3CDTF">2021-02-26T08:09:28Z</dcterms:modified>
</cp:coreProperties>
</file>