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7" r:id="rId9"/>
    <p:sldId id="266" r:id="rId10"/>
    <p:sldId id="268" r:id="rId11"/>
    <p:sldId id="270" r:id="rId12"/>
    <p:sldId id="271" r:id="rId13"/>
    <p:sldId id="269" r:id="rId14"/>
    <p:sldId id="257" r:id="rId15"/>
    <p:sldId id="258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:\ProPowerPoint\Шаблоны\Бизнес\Аналитик\Analisi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75" y="1588"/>
            <a:ext cx="9147175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212976"/>
            <a:ext cx="4464496" cy="72008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Бизнес\Аналитик\AnalisisSlai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75" y="0"/>
            <a:ext cx="91471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1750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0A63D831-56C1-49CF-8EF7-8B9A98402BCD}" type="datetime4">
              <a:rPr lang="en-US" smtClean="0"/>
              <a:pPr/>
              <a:t>October 30,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ProPowerPoint\Шаблоны\Бизнес\Аналитик\AnalisisSlaid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3175" y="0"/>
            <a:ext cx="91471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uk.wikipedia.org/wiki/%D0%90%D0%BD%D0%B3%D0%BB%D1%96%D0%B9%D1%81%D1%8C%D0%BA%D0%B0_%D0%BC%D0%BE%D0%B2%D0%B0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uk.wikipedia.org/wiki/%D0%90%D0%BD%D0%B3%D0%BB%D1%96%D0%B9%D1%81%D1%8C%D0%BA%D0%B0_%D0%BC%D0%BE%D0%B2%D0%B0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uk.wikipedia.org/wiki/%D0%90%D0%BD%D0%B3%D0%BB%D1%96%D0%B9%D1%81%D1%8C%D0%BA%D0%B0_%D0%BC%D0%BE%D0%B2%D0%B0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642910" y="1214422"/>
            <a:ext cx="7772400" cy="1470025"/>
          </a:xfrm>
        </p:spPr>
        <p:txBody>
          <a:bodyPr>
            <a:normAutofit/>
          </a:bodyPr>
          <a:lstStyle/>
          <a:p>
            <a:r>
              <a:rPr lang="uk-UA" sz="6000" dirty="0" smtClean="0"/>
              <a:t>“ГРА НА ПОНИЖЕННЯ”</a:t>
            </a:r>
            <a:endParaRPr lang="ru-RU" sz="6000" dirty="0" smtClean="0"/>
          </a:p>
        </p:txBody>
      </p:sp>
      <p:sp>
        <p:nvSpPr>
          <p:cNvPr id="409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5072074"/>
            <a:ext cx="2214546" cy="285752"/>
          </a:xfrm>
        </p:spPr>
        <p:txBody>
          <a:bodyPr/>
          <a:lstStyle/>
          <a:p>
            <a:r>
              <a:rPr lang="uk-UA" sz="2800" dirty="0" smtClean="0"/>
              <a:t>31.10.2016 Р.</a:t>
            </a:r>
            <a:endParaRPr lang="ru-RU" sz="2800" dirty="0" smtClean="0"/>
          </a:p>
        </p:txBody>
      </p:sp>
      <p:pic>
        <p:nvPicPr>
          <p:cNvPr id="16386" name="Picture 2" descr="Результат пошуку зображень за запитом &quot;гра на пониження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643182"/>
            <a:ext cx="6527867" cy="41003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785786" y="1285860"/>
            <a:ext cx="8040688" cy="2117503"/>
          </a:xfrm>
        </p:spPr>
        <p:txBody>
          <a:bodyPr/>
          <a:lstStyle/>
          <a:p>
            <a:pPr>
              <a:buNone/>
            </a:pPr>
            <a:r>
              <a:rPr lang="ru-RU" sz="2000" b="1" dirty="0" err="1" smtClean="0"/>
              <a:t>Кредитний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дефолтний</a:t>
            </a:r>
            <a:r>
              <a:rPr lang="ru-RU" sz="2000" b="1" dirty="0" smtClean="0"/>
              <a:t> </a:t>
            </a:r>
            <a:r>
              <a:rPr lang="ru-RU" sz="2000" b="1" dirty="0" smtClean="0"/>
              <a:t>своп </a:t>
            </a:r>
            <a:r>
              <a:rPr lang="ru-RU" sz="2000" dirty="0" smtClean="0"/>
              <a:t>(</a:t>
            </a:r>
            <a:r>
              <a:rPr lang="ru-RU" sz="2000" dirty="0" smtClean="0">
                <a:hlinkClick r:id="rId2" tooltip="Англійська мова"/>
              </a:rPr>
              <a:t>англ.</a:t>
            </a:r>
            <a:r>
              <a:rPr lang="ru-RU" sz="2000" dirty="0" smtClean="0"/>
              <a:t> </a:t>
            </a:r>
            <a:r>
              <a:rPr lang="en-US" sz="2000" i="1" dirty="0" smtClean="0"/>
              <a:t>Credit Default Swap</a:t>
            </a:r>
            <a:r>
              <a:rPr lang="en-US" sz="2000" dirty="0" smtClean="0"/>
              <a:t>, </a:t>
            </a:r>
            <a:r>
              <a:rPr lang="en-US" sz="2000" b="1" dirty="0" smtClean="0"/>
              <a:t>CDS</a:t>
            </a:r>
            <a:r>
              <a:rPr lang="en-US" sz="2000" dirty="0" smtClean="0"/>
              <a:t>) </a:t>
            </a:r>
            <a:r>
              <a:rPr lang="en-US" sz="2000" dirty="0" smtClean="0"/>
              <a:t>—</a:t>
            </a:r>
            <a:r>
              <a:rPr lang="uk-UA" sz="2000" dirty="0" smtClean="0"/>
              <a:t> кредитний дериватив </a:t>
            </a:r>
            <a:r>
              <a:rPr lang="ru-RU" sz="2000" dirty="0" smtClean="0"/>
              <a:t>(своп), </a:t>
            </a:r>
            <a:r>
              <a:rPr lang="ru-RU" sz="2000" dirty="0" smtClean="0"/>
              <a:t>угода, </a:t>
            </a:r>
            <a:r>
              <a:rPr lang="ru-RU" sz="2000" dirty="0" err="1" smtClean="0"/>
              <a:t>згідно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якою</a:t>
            </a:r>
            <a:r>
              <a:rPr lang="ru-RU" sz="2000" dirty="0" smtClean="0"/>
              <a:t> «</a:t>
            </a:r>
            <a:r>
              <a:rPr lang="ru-RU" sz="2000" dirty="0" err="1" smtClean="0"/>
              <a:t>Покупець</a:t>
            </a:r>
            <a:r>
              <a:rPr lang="ru-RU" sz="2000" dirty="0" smtClean="0"/>
              <a:t>» </a:t>
            </a:r>
            <a:r>
              <a:rPr lang="ru-RU" sz="2000" dirty="0" err="1" smtClean="0"/>
              <a:t>робить</a:t>
            </a:r>
            <a:r>
              <a:rPr lang="ru-RU" sz="2000" dirty="0" smtClean="0"/>
              <a:t> </a:t>
            </a:r>
            <a:r>
              <a:rPr lang="ru-RU" sz="2000" dirty="0" err="1" smtClean="0"/>
              <a:t>разові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регулярні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внески</a:t>
            </a:r>
            <a:r>
              <a:rPr lang="ru-RU" sz="2000" dirty="0" smtClean="0"/>
              <a:t> (</a:t>
            </a:r>
            <a:r>
              <a:rPr lang="ru-RU" sz="2000" dirty="0" err="1" smtClean="0"/>
              <a:t>сплачує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премію</a:t>
            </a:r>
            <a:r>
              <a:rPr lang="ru-RU" sz="2000" dirty="0" smtClean="0"/>
              <a:t> за </a:t>
            </a:r>
            <a:r>
              <a:rPr lang="ru-RU" sz="2000" dirty="0" err="1" smtClean="0"/>
              <a:t>кредитний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ризик</a:t>
            </a:r>
            <a:r>
              <a:rPr lang="ru-RU" sz="2000" dirty="0" smtClean="0"/>
              <a:t>) </a:t>
            </a:r>
            <a:r>
              <a:rPr lang="ru-RU" sz="2000" dirty="0" smtClean="0"/>
              <a:t>«</a:t>
            </a:r>
            <a:r>
              <a:rPr lang="ru-RU" sz="2000" dirty="0" err="1" smtClean="0"/>
              <a:t>Емітентові</a:t>
            </a:r>
            <a:r>
              <a:rPr lang="ru-RU" sz="2000" dirty="0" smtClean="0"/>
              <a:t>»,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бере</a:t>
            </a:r>
            <a:r>
              <a:rPr lang="ru-RU" sz="2000" dirty="0" smtClean="0"/>
              <a:t> на себе </a:t>
            </a:r>
            <a:r>
              <a:rPr lang="ru-RU" sz="2000" dirty="0" err="1" smtClean="0"/>
              <a:t>зобов'язання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погасити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виданий</a:t>
            </a:r>
            <a:r>
              <a:rPr lang="ru-RU" sz="2000" dirty="0" smtClean="0"/>
              <a:t> «</a:t>
            </a:r>
            <a:r>
              <a:rPr lang="ru-RU" sz="2000" dirty="0" err="1" smtClean="0"/>
              <a:t>Покупцем</a:t>
            </a:r>
            <a:r>
              <a:rPr lang="ru-RU" sz="2000" dirty="0" smtClean="0"/>
              <a:t>» кредит </a:t>
            </a:r>
            <a:r>
              <a:rPr lang="ru-RU" sz="2000" dirty="0" err="1" smtClean="0"/>
              <a:t>третій</a:t>
            </a:r>
            <a:r>
              <a:rPr lang="ru-RU" sz="2000" dirty="0" smtClean="0"/>
              <a:t> </a:t>
            </a:r>
            <a:r>
              <a:rPr lang="ru-RU" sz="2000" dirty="0" err="1" smtClean="0"/>
              <a:t>стороні</a:t>
            </a:r>
            <a:r>
              <a:rPr lang="ru-RU" sz="2000" dirty="0" smtClean="0"/>
              <a:t> у </a:t>
            </a:r>
            <a:r>
              <a:rPr lang="ru-RU" sz="2000" dirty="0" err="1" smtClean="0"/>
              <a:t>разі</a:t>
            </a:r>
            <a:r>
              <a:rPr lang="ru-RU" sz="2000" dirty="0" smtClean="0"/>
              <a:t> </a:t>
            </a:r>
            <a:r>
              <a:rPr lang="ru-RU" sz="2000" dirty="0" err="1" smtClean="0"/>
              <a:t>неможливості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погашення</a:t>
            </a:r>
            <a:r>
              <a:rPr lang="ru-RU" sz="2000" dirty="0" smtClean="0"/>
              <a:t> кредиту </a:t>
            </a:r>
            <a:r>
              <a:rPr lang="ru-RU" sz="2000" dirty="0" err="1" smtClean="0"/>
              <a:t>боржником</a:t>
            </a:r>
            <a:r>
              <a:rPr lang="ru-RU" sz="2000" dirty="0" smtClean="0"/>
              <a:t> </a:t>
            </a:r>
            <a:r>
              <a:rPr lang="ru-RU" sz="2000" dirty="0" smtClean="0"/>
              <a:t>(дефолт</a:t>
            </a:r>
            <a:r>
              <a:rPr lang="ru-RU" sz="2000" dirty="0" smtClean="0"/>
              <a:t> </a:t>
            </a:r>
            <a:r>
              <a:rPr lang="ru-RU" sz="2000" dirty="0" err="1" smtClean="0"/>
              <a:t>третьої</a:t>
            </a:r>
            <a:r>
              <a:rPr lang="ru-RU" sz="2000" dirty="0" smtClean="0"/>
              <a:t> </a:t>
            </a:r>
            <a:r>
              <a:rPr lang="ru-RU" sz="2000" dirty="0" err="1" smtClean="0"/>
              <a:t>сторони</a:t>
            </a:r>
            <a:r>
              <a:rPr lang="ru-RU" sz="2000" dirty="0" smtClean="0"/>
              <a:t>). </a:t>
            </a: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«</a:t>
            </a:r>
            <a:r>
              <a:rPr lang="ru-RU" sz="2000" dirty="0" err="1" smtClean="0"/>
              <a:t>Покупець</a:t>
            </a:r>
            <a:r>
              <a:rPr lang="ru-RU" sz="2000" dirty="0" smtClean="0"/>
              <a:t>» </a:t>
            </a:r>
            <a:r>
              <a:rPr lang="ru-RU" sz="2000" dirty="0" err="1" smtClean="0"/>
              <a:t>отримує</a:t>
            </a:r>
            <a:r>
              <a:rPr lang="ru-RU" sz="2000" dirty="0" smtClean="0"/>
              <a:t> </a:t>
            </a:r>
            <a:r>
              <a:rPr lang="ru-RU" sz="2000" dirty="0" err="1" smtClean="0"/>
              <a:t>цінний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папір</a:t>
            </a:r>
            <a:r>
              <a:rPr lang="ru-RU" sz="2000" dirty="0" smtClean="0"/>
              <a:t> — </a:t>
            </a:r>
            <a:r>
              <a:rPr lang="ru-RU" sz="2000" dirty="0" err="1" smtClean="0"/>
              <a:t>свого</a:t>
            </a:r>
            <a:r>
              <a:rPr lang="ru-RU" sz="2000" dirty="0" smtClean="0"/>
              <a:t> роду страховку, яка </a:t>
            </a:r>
            <a:r>
              <a:rPr lang="ru-RU" sz="2000" dirty="0" err="1" smtClean="0"/>
              <a:t>гарантує</a:t>
            </a:r>
            <a:r>
              <a:rPr lang="ru-RU" sz="2000" dirty="0" smtClean="0"/>
              <a:t> </a:t>
            </a:r>
            <a:r>
              <a:rPr lang="ru-RU" sz="2000" dirty="0" err="1" smtClean="0"/>
              <a:t>обов'язкове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повернення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суми</a:t>
            </a:r>
            <a:r>
              <a:rPr lang="ru-RU" sz="2000" dirty="0" smtClean="0"/>
              <a:t> </a:t>
            </a:r>
            <a:r>
              <a:rPr lang="ru-RU" sz="2000" dirty="0" err="1" smtClean="0"/>
              <a:t>виданого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раніше</a:t>
            </a:r>
            <a:r>
              <a:rPr lang="ru-RU" sz="2000" dirty="0" smtClean="0"/>
              <a:t> </a:t>
            </a:r>
            <a:r>
              <a:rPr lang="ru-RU" sz="2000" dirty="0" smtClean="0"/>
              <a:t>кредиту</a:t>
            </a:r>
            <a:r>
              <a:rPr lang="ru-RU" sz="2000" dirty="0" smtClean="0"/>
              <a:t> 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купленого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боргового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зобов'язання</a:t>
            </a:r>
            <a:r>
              <a:rPr lang="ru-RU" sz="2000" dirty="0" smtClean="0"/>
              <a:t>. 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У </a:t>
            </a:r>
            <a:r>
              <a:rPr lang="ru-RU" sz="2000" dirty="0" err="1" smtClean="0"/>
              <a:t>разі</a:t>
            </a:r>
            <a:r>
              <a:rPr lang="ru-RU" sz="2000" dirty="0" smtClean="0"/>
              <a:t> дефолта, «</a:t>
            </a:r>
            <a:r>
              <a:rPr lang="ru-RU" sz="2000" dirty="0" err="1" smtClean="0"/>
              <a:t>Покупець</a:t>
            </a:r>
            <a:r>
              <a:rPr lang="ru-RU" sz="2000" dirty="0" smtClean="0"/>
              <a:t>» </a:t>
            </a:r>
            <a:r>
              <a:rPr lang="ru-RU" sz="2000" dirty="0" err="1" smtClean="0"/>
              <a:t>передасть</a:t>
            </a:r>
            <a:r>
              <a:rPr lang="ru-RU" sz="2000" dirty="0" smtClean="0"/>
              <a:t> «</a:t>
            </a:r>
            <a:r>
              <a:rPr lang="ru-RU" sz="2000" dirty="0" err="1" smtClean="0"/>
              <a:t>Емітентові</a:t>
            </a:r>
            <a:r>
              <a:rPr lang="ru-RU" sz="2000" dirty="0" smtClean="0"/>
              <a:t>» </a:t>
            </a:r>
            <a:r>
              <a:rPr lang="ru-RU" sz="2000" dirty="0" err="1" smtClean="0"/>
              <a:t>боргові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папери</a:t>
            </a:r>
            <a:r>
              <a:rPr lang="ru-RU" sz="2000" dirty="0" smtClean="0"/>
              <a:t> (</a:t>
            </a:r>
            <a:r>
              <a:rPr lang="ru-RU" sz="2000" dirty="0" err="1" smtClean="0"/>
              <a:t>кредитний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договір</a:t>
            </a:r>
            <a:r>
              <a:rPr lang="ru-RU" sz="2000" dirty="0" smtClean="0"/>
              <a:t>, </a:t>
            </a:r>
            <a:r>
              <a:rPr lang="ru-RU" sz="2000" dirty="0" err="1" smtClean="0"/>
              <a:t>облігації</a:t>
            </a:r>
            <a:r>
              <a:rPr lang="ru-RU" sz="2000" dirty="0" smtClean="0"/>
              <a:t>, </a:t>
            </a:r>
            <a:r>
              <a:rPr lang="ru-RU" sz="2000" dirty="0" err="1" smtClean="0"/>
              <a:t>векселі</a:t>
            </a:r>
            <a:r>
              <a:rPr lang="ru-RU" sz="2000" dirty="0" smtClean="0"/>
              <a:t>), а в </a:t>
            </a:r>
            <a:r>
              <a:rPr lang="ru-RU" sz="2000" dirty="0" err="1" smtClean="0"/>
              <a:t>обмін</a:t>
            </a:r>
            <a:r>
              <a:rPr lang="ru-RU" sz="2000" dirty="0" smtClean="0"/>
              <a:t> </a:t>
            </a:r>
            <a:r>
              <a:rPr lang="ru-RU" sz="2000" dirty="0" err="1" smtClean="0"/>
              <a:t>отримає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«</a:t>
            </a:r>
            <a:r>
              <a:rPr lang="ru-RU" sz="2000" dirty="0" err="1" smtClean="0"/>
              <a:t>Емітента</a:t>
            </a:r>
            <a:r>
              <a:rPr lang="ru-RU" sz="2000" dirty="0" smtClean="0"/>
              <a:t>» </a:t>
            </a:r>
            <a:r>
              <a:rPr lang="ru-RU" sz="2000" dirty="0" err="1" smtClean="0"/>
              <a:t>компенсацію</a:t>
            </a:r>
            <a:r>
              <a:rPr lang="ru-RU" sz="2000" dirty="0" smtClean="0"/>
              <a:t> на суму боргу плюс </a:t>
            </a:r>
            <a:r>
              <a:rPr lang="ru-RU" sz="2000" dirty="0" err="1" smtClean="0"/>
              <a:t>несплачені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відсотки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ті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повинні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нарахувати</a:t>
            </a:r>
            <a:r>
              <a:rPr lang="ru-RU" sz="2000" dirty="0" smtClean="0"/>
              <a:t> до </a:t>
            </a:r>
            <a:r>
              <a:rPr lang="ru-RU" sz="2000" dirty="0" err="1" smtClean="0"/>
              <a:t>дати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запланованого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погашення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1" y="357166"/>
          <a:ext cx="7215236" cy="6215105"/>
        </p:xfrm>
        <a:graphic>
          <a:graphicData uri="http://schemas.openxmlformats.org/drawingml/2006/table">
            <a:tbl>
              <a:tblPr/>
              <a:tblGrid>
                <a:gridCol w="1030748"/>
                <a:gridCol w="1030748"/>
                <a:gridCol w="1030748"/>
                <a:gridCol w="1030748"/>
                <a:gridCol w="1030748"/>
                <a:gridCol w="1030748"/>
                <a:gridCol w="1030748"/>
              </a:tblGrid>
              <a:tr h="61736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Moody’s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S&amp;P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Fitch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69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8371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Long-term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Short-term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Long-term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Short-term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68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Long-term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9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Short-term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0153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Aaa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080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P-1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AAA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A-1+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68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AAA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90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F1+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Вищий інвестиційний клас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B48C"/>
                    </a:solidFill>
                  </a:tcPr>
                </a:tc>
              </a:tr>
              <a:tr h="631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Aa1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AA+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AA+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90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Високий інвестиційний клас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B48C"/>
                    </a:solidFill>
                  </a:tcPr>
                </a:tc>
              </a:tr>
              <a:tr h="617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Aa2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AA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AA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90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1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Aa3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AA-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AA-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90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7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A+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A-1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68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A+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9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EEE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Підвищений інвестиційний клас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B48C"/>
                    </a:solidFill>
                  </a:tcPr>
                </a:tc>
              </a:tr>
              <a:tr h="631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90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7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P-2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A-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A-2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68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A-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9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E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14414" y="357165"/>
          <a:ext cx="6357981" cy="6500834"/>
        </p:xfrm>
        <a:graphic>
          <a:graphicData uri="http://schemas.openxmlformats.org/drawingml/2006/table">
            <a:tbl>
              <a:tblPr/>
              <a:tblGrid>
                <a:gridCol w="908283"/>
                <a:gridCol w="908283"/>
                <a:gridCol w="908283"/>
                <a:gridCol w="908283"/>
                <a:gridCol w="908283"/>
                <a:gridCol w="908283"/>
                <a:gridCol w="908283"/>
              </a:tblGrid>
              <a:tr h="357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Baa1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6094" marR="6094" marT="6094" marB="6094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BBB+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6094" marR="6094" marT="6094" marB="6094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BBB+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9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6094" marR="6094" marT="6094" marB="6094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Нижчий інвестиційний клас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B48C"/>
                    </a:solidFill>
                  </a:tcPr>
                </a:tc>
              </a:tr>
              <a:tr h="350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Baa2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08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P-3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BBB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A-3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68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BBB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9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F3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E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Baa3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BBB-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BBB-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90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0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Ba1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080"/>
                    </a:solidFill>
                  </a:tcPr>
                </a:tc>
                <a:tc rowSpan="1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Not prime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BB+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68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BB+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90FF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EEE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Не інвестиційний клас</a:t>
                      </a:r>
                      <a:b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Спекулятивний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B48C"/>
                    </a:solidFill>
                  </a:tcPr>
                </a:tc>
              </a:tr>
              <a:tr h="357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Ba2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BB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BB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90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9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Ba3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BB-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BB-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90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B1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B+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B+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90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Highly speculative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B48C"/>
                    </a:solidFill>
                  </a:tcPr>
                </a:tc>
              </a:tr>
              <a:tr h="350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B2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90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B3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B-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B-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90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75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Caa1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CCC+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68C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CCC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90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Клас істотного ризику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B48C"/>
                    </a:solidFill>
                  </a:tcPr>
                </a:tc>
              </a:tr>
              <a:tr h="957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Caa2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CCC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Екстремально спекулятивний клас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B48C"/>
                    </a:solidFill>
                  </a:tcPr>
                </a:tc>
              </a:tr>
              <a:tr h="350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Caa3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CCC-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Клас дефолту з малою</a:t>
                      </a:r>
                      <a:b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вірогідністю зростання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B48C"/>
                    </a:solidFill>
                  </a:tcPr>
                </a:tc>
              </a:tr>
              <a:tr h="37992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Ca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CC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79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/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68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DDD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9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/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Дефолт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001" marR="39001" marT="19501" marB="1950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B48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None/>
            </a:pPr>
            <a:r>
              <a:rPr lang="en-US" sz="4800" b="1" dirty="0" smtClean="0"/>
              <a:t>CD</a:t>
            </a:r>
            <a:r>
              <a:rPr lang="uk-UA" sz="4800" b="1" dirty="0" smtClean="0"/>
              <a:t>О </a:t>
            </a:r>
            <a:r>
              <a:rPr lang="en-US" sz="4800" b="1" dirty="0" smtClean="0"/>
              <a:t>- (</a:t>
            </a:r>
            <a:r>
              <a:rPr lang="ru-RU" sz="4800" dirty="0" smtClean="0">
                <a:hlinkClick r:id="rId2" tooltip="Англійська мова"/>
              </a:rPr>
              <a:t>англ</a:t>
            </a:r>
            <a:r>
              <a:rPr lang="ru-RU" sz="4800" dirty="0" smtClean="0">
                <a:hlinkClick r:id="rId2" tooltip="Англійська мова"/>
              </a:rPr>
              <a:t>.</a:t>
            </a:r>
            <a:r>
              <a:rPr lang="ru-RU" sz="4800" dirty="0" smtClean="0"/>
              <a:t> </a:t>
            </a:r>
            <a:r>
              <a:rPr lang="en-US" sz="4800" dirty="0" smtClean="0"/>
              <a:t>Collateralized </a:t>
            </a:r>
            <a:r>
              <a:rPr lang="en-US" sz="4800" dirty="0" smtClean="0"/>
              <a:t>debt </a:t>
            </a:r>
            <a:r>
              <a:rPr lang="en-US" sz="4800" dirty="0" smtClean="0"/>
              <a:t>obligations) – </a:t>
            </a:r>
            <a:r>
              <a:rPr lang="uk-UA" sz="4800" dirty="0" smtClean="0"/>
              <a:t>розподілені і забезпечені облігації.</a:t>
            </a:r>
            <a:r>
              <a:rPr lang="en-US" sz="4800" dirty="0" smtClean="0"/>
              <a:t> </a:t>
            </a:r>
            <a:endParaRPr lang="uk-UA" sz="4800" dirty="0" smtClean="0"/>
          </a:p>
          <a:p>
            <a:pPr>
              <a:buNone/>
            </a:pPr>
            <a:endParaRPr lang="uk-UA" sz="2400" dirty="0" smtClean="0"/>
          </a:p>
          <a:p>
            <a:pPr>
              <a:buNone/>
            </a:pPr>
            <a:r>
              <a:rPr lang="en-US" sz="4800" dirty="0" smtClean="0"/>
              <a:t>ISDA </a:t>
            </a:r>
            <a:r>
              <a:rPr lang="en-US" sz="4800" dirty="0" smtClean="0"/>
              <a:t>– </a:t>
            </a:r>
            <a:r>
              <a:rPr lang="uk-UA" sz="4800" dirty="0" smtClean="0"/>
              <a:t>Міжнародна асоціація дилерів </a:t>
            </a:r>
            <a:r>
              <a:rPr lang="uk-UA" sz="4800" dirty="0" err="1" smtClean="0"/>
              <a:t>свопів</a:t>
            </a:r>
            <a:endParaRPr lang="ru-RU" sz="4800" dirty="0" smtClean="0"/>
          </a:p>
          <a:p>
            <a:pPr>
              <a:buNone/>
            </a:pPr>
            <a:endParaRPr lang="ru-RU" sz="4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857256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/>
              <a:t>«Нас </a:t>
            </a:r>
            <a:r>
              <a:rPr lang="ru-RU" sz="2400" dirty="0" err="1" smtClean="0"/>
              <a:t>веде</a:t>
            </a:r>
            <a:r>
              <a:rPr lang="ru-RU" sz="2400" dirty="0" smtClean="0"/>
              <a:t> до </a:t>
            </a:r>
            <a:r>
              <a:rPr lang="ru-RU" sz="2400" dirty="0" err="1" smtClean="0"/>
              <a:t>біди</a:t>
            </a:r>
            <a:r>
              <a:rPr lang="ru-RU" sz="2400" dirty="0" smtClean="0"/>
              <a:t> не те,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ми </a:t>
            </a:r>
            <a:r>
              <a:rPr lang="ru-RU" sz="2400" dirty="0" err="1" smtClean="0"/>
              <a:t>чогось</a:t>
            </a:r>
            <a:r>
              <a:rPr lang="ru-RU" sz="2400" dirty="0" smtClean="0"/>
              <a:t> не </a:t>
            </a:r>
            <a:r>
              <a:rPr lang="ru-RU" sz="2400" dirty="0" err="1" smtClean="0"/>
              <a:t>знаємо</a:t>
            </a:r>
            <a:r>
              <a:rPr lang="ru-RU" sz="2400" dirty="0" smtClean="0"/>
              <a:t>, а те,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ми </a:t>
            </a:r>
            <a:r>
              <a:rPr lang="ru-RU" sz="2400" dirty="0" err="1" smtClean="0"/>
              <a:t>знаємо</a:t>
            </a:r>
            <a:r>
              <a:rPr lang="ru-RU" sz="2400" dirty="0" smtClean="0"/>
              <a:t> напевно, а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знання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помилкове</a:t>
            </a:r>
            <a:r>
              <a:rPr lang="ru-RU" sz="2400" dirty="0" smtClean="0"/>
              <a:t>»</a:t>
            </a:r>
            <a:r>
              <a:rPr lang="uk-UA" sz="2400" dirty="0" smtClean="0"/>
              <a:t>.</a:t>
            </a:r>
            <a:br>
              <a:rPr lang="uk-UA" sz="2400" dirty="0" smtClean="0"/>
            </a:br>
            <a:r>
              <a:rPr lang="ru-RU" sz="2000" i="1" dirty="0" smtClean="0"/>
              <a:t/>
            </a:r>
            <a:br>
              <a:rPr lang="ru-RU" sz="2000" i="1" dirty="0" smtClean="0"/>
            </a:br>
            <a:endParaRPr lang="ru-RU" sz="4400" dirty="0" smtClean="0"/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/>
          <a:lstStyle/>
          <a:p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спекуляцій</a:t>
            </a:r>
            <a:r>
              <a:rPr lang="ru-RU" sz="1800" dirty="0" smtClean="0"/>
              <a:t> на </a:t>
            </a:r>
            <a:r>
              <a:rPr lang="ru-RU" sz="1800" dirty="0" err="1" smtClean="0"/>
              <a:t>біржі</a:t>
            </a:r>
            <a:r>
              <a:rPr lang="ru-RU" sz="1800" dirty="0" smtClean="0"/>
              <a:t> </a:t>
            </a:r>
            <a:r>
              <a:rPr lang="ru-RU" sz="1800" dirty="0" err="1" smtClean="0"/>
              <a:t>слід</a:t>
            </a:r>
            <a:r>
              <a:rPr lang="ru-RU" sz="1800" dirty="0" smtClean="0"/>
              <a:t> </a:t>
            </a:r>
            <a:r>
              <a:rPr lang="ru-RU" sz="1800" dirty="0" err="1" smtClean="0"/>
              <a:t>утримуватися</a:t>
            </a:r>
            <a:r>
              <a:rPr lang="ru-RU" sz="1800" dirty="0" smtClean="0"/>
              <a:t> у </a:t>
            </a:r>
            <a:r>
              <a:rPr lang="ru-RU" sz="1800" dirty="0" err="1" smtClean="0"/>
              <a:t>двох</a:t>
            </a:r>
            <a:r>
              <a:rPr lang="ru-RU" sz="1800" dirty="0" smtClean="0"/>
              <a:t> </a:t>
            </a:r>
            <a:r>
              <a:rPr lang="ru-RU" sz="1800" dirty="0" err="1" smtClean="0"/>
              <a:t>випадках</a:t>
            </a:r>
            <a:r>
              <a:rPr lang="ru-RU" sz="1800" dirty="0" smtClean="0"/>
              <a:t>: </a:t>
            </a:r>
            <a:r>
              <a:rPr lang="ru-RU" sz="1800" dirty="0" err="1" smtClean="0"/>
              <a:t>якщо</a:t>
            </a:r>
            <a:r>
              <a:rPr lang="ru-RU" sz="1800" dirty="0" smtClean="0"/>
              <a:t> </a:t>
            </a:r>
            <a:r>
              <a:rPr lang="ru-RU" sz="1800" dirty="0" err="1" smtClean="0"/>
              <a:t>у</a:t>
            </a:r>
            <a:r>
              <a:rPr lang="ru-RU" sz="1800" dirty="0" smtClean="0"/>
              <a:t> вас </a:t>
            </a:r>
            <a:r>
              <a:rPr lang="ru-RU" sz="1800" dirty="0" err="1" smtClean="0"/>
              <a:t>немає</a:t>
            </a:r>
            <a:r>
              <a:rPr lang="ru-RU" sz="1800" dirty="0" smtClean="0"/>
              <a:t> грошей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якщо</a:t>
            </a:r>
            <a:r>
              <a:rPr lang="ru-RU" sz="1800" dirty="0" smtClean="0"/>
              <a:t> у вас вони </a:t>
            </a:r>
            <a:r>
              <a:rPr lang="ru-RU" sz="1800" dirty="0" err="1" smtClean="0"/>
              <a:t>є</a:t>
            </a:r>
            <a:r>
              <a:rPr lang="ru-RU" sz="1800" dirty="0" smtClean="0"/>
              <a:t>. </a:t>
            </a:r>
          </a:p>
          <a:p>
            <a:pPr algn="r">
              <a:buNone/>
            </a:pPr>
            <a:r>
              <a:rPr lang="ru-RU" sz="1800" i="1" dirty="0" smtClean="0"/>
              <a:t>Марк </a:t>
            </a:r>
            <a:r>
              <a:rPr lang="ru-RU" sz="1800" i="1" dirty="0" smtClean="0"/>
              <a:t>Твен</a:t>
            </a:r>
          </a:p>
          <a:p>
            <a:r>
              <a:rPr lang="ru-RU" sz="1800" dirty="0" smtClean="0"/>
              <a:t>«</a:t>
            </a:r>
            <a:r>
              <a:rPr lang="ru-RU" sz="1800" dirty="0" err="1" smtClean="0"/>
              <a:t>Банкір</a:t>
            </a:r>
            <a:r>
              <a:rPr lang="ru-RU" sz="1800" dirty="0" smtClean="0"/>
              <a:t> –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людина</a:t>
            </a:r>
            <a:r>
              <a:rPr lang="ru-RU" sz="1800" dirty="0" smtClean="0"/>
              <a:t>, яка </a:t>
            </a:r>
            <a:r>
              <a:rPr lang="ru-RU" sz="1800" dirty="0" err="1" smtClean="0"/>
              <a:t>позичає</a:t>
            </a:r>
            <a:r>
              <a:rPr lang="ru-RU" sz="1800" dirty="0" smtClean="0"/>
              <a:t> вам </a:t>
            </a:r>
            <a:r>
              <a:rPr lang="ru-RU" sz="1800" dirty="0" err="1" smtClean="0"/>
              <a:t>парасольку</a:t>
            </a:r>
            <a:r>
              <a:rPr lang="ru-RU" sz="1800" dirty="0" smtClean="0"/>
              <a:t> в </a:t>
            </a:r>
            <a:r>
              <a:rPr lang="ru-RU" sz="1800" dirty="0" err="1" smtClean="0"/>
              <a:t>сонячну</a:t>
            </a:r>
            <a:r>
              <a:rPr lang="ru-RU" sz="1800" dirty="0" smtClean="0"/>
              <a:t> погоду, </a:t>
            </a:r>
            <a:r>
              <a:rPr lang="ru-RU" sz="1800" dirty="0" err="1" smtClean="0"/>
              <a:t>щоб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забрати</a:t>
            </a:r>
            <a:r>
              <a:rPr lang="ru-RU" sz="1800" dirty="0" smtClean="0"/>
              <a:t> </a:t>
            </a:r>
            <a:r>
              <a:rPr lang="ru-RU" sz="1800" dirty="0" err="1" smtClean="0"/>
              <a:t>її</a:t>
            </a:r>
            <a:r>
              <a:rPr lang="ru-RU" sz="1800" dirty="0" smtClean="0"/>
              <a:t>, як </a:t>
            </a:r>
            <a:r>
              <a:rPr lang="ru-RU" sz="1800" dirty="0" err="1" smtClean="0"/>
              <a:t>тільки</a:t>
            </a:r>
            <a:r>
              <a:rPr lang="ru-RU" sz="1800" dirty="0" smtClean="0"/>
              <a:t> </a:t>
            </a:r>
            <a:r>
              <a:rPr lang="ru-RU" sz="1800" dirty="0" err="1" smtClean="0"/>
              <a:t>починається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дощ</a:t>
            </a:r>
            <a:r>
              <a:rPr lang="ru-RU" sz="1800" dirty="0" smtClean="0"/>
              <a:t>». </a:t>
            </a:r>
            <a:endParaRPr lang="ru-RU" sz="1800" dirty="0" smtClean="0"/>
          </a:p>
          <a:p>
            <a:pPr algn="r">
              <a:buNone/>
            </a:pPr>
            <a:r>
              <a:rPr lang="ru-RU" sz="1800" i="1" dirty="0" smtClean="0"/>
              <a:t>Марк </a:t>
            </a:r>
            <a:r>
              <a:rPr lang="ru-RU" sz="1800" i="1" dirty="0" smtClean="0"/>
              <a:t>Твен</a:t>
            </a:r>
          </a:p>
          <a:p>
            <a:r>
              <a:rPr lang="ru-RU" sz="1800" dirty="0" err="1" smtClean="0"/>
              <a:t>Жовтень</a:t>
            </a:r>
            <a:r>
              <a:rPr lang="ru-RU" sz="1800" dirty="0" smtClean="0"/>
              <a:t> – </a:t>
            </a:r>
            <a:r>
              <a:rPr lang="ru-RU" sz="1800" dirty="0" smtClean="0"/>
              <a:t>один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найнебезпечніших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місяців</a:t>
            </a:r>
            <a:r>
              <a:rPr lang="ru-RU" sz="1800" dirty="0" smtClean="0"/>
              <a:t> у </a:t>
            </a:r>
            <a:r>
              <a:rPr lang="ru-RU" sz="1800" dirty="0" err="1" smtClean="0"/>
              <a:t>році</a:t>
            </a:r>
            <a:r>
              <a:rPr lang="ru-RU" sz="1800" dirty="0" smtClean="0"/>
              <a:t> </a:t>
            </a:r>
            <a:r>
              <a:rPr lang="ru-RU" sz="1800" dirty="0" smtClean="0"/>
              <a:t>для </a:t>
            </a:r>
            <a:r>
              <a:rPr lang="ru-RU" sz="1800" dirty="0" err="1" smtClean="0"/>
              <a:t>гри</a:t>
            </a:r>
            <a:r>
              <a:rPr lang="ru-RU" sz="1800" dirty="0" smtClean="0"/>
              <a:t> </a:t>
            </a:r>
            <a:r>
              <a:rPr lang="ru-RU" sz="1800" dirty="0" smtClean="0"/>
              <a:t>на </a:t>
            </a:r>
            <a:r>
              <a:rPr lang="ru-RU" sz="1800" dirty="0" err="1" smtClean="0"/>
              <a:t>біржі</a:t>
            </a:r>
            <a:r>
              <a:rPr lang="ru-RU" sz="1800" dirty="0" smtClean="0"/>
              <a:t>. </a:t>
            </a:r>
            <a:r>
              <a:rPr lang="ru-RU" sz="1800" dirty="0" err="1" smtClean="0"/>
              <a:t>Решта</a:t>
            </a:r>
            <a:r>
              <a:rPr lang="ru-RU" sz="1800" dirty="0" smtClean="0"/>
              <a:t> </a:t>
            </a:r>
            <a:r>
              <a:rPr lang="ru-RU" sz="1800" dirty="0" err="1" smtClean="0"/>
              <a:t>небезпечних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місяців</a:t>
            </a:r>
            <a:r>
              <a:rPr lang="ru-RU" sz="1800" dirty="0" smtClean="0"/>
              <a:t>: </a:t>
            </a:r>
            <a:r>
              <a:rPr lang="ru-RU" sz="1800" dirty="0" err="1" smtClean="0"/>
              <a:t>липень</a:t>
            </a:r>
            <a:r>
              <a:rPr lang="ru-RU" sz="1800" dirty="0" smtClean="0"/>
              <a:t>, </a:t>
            </a:r>
            <a:r>
              <a:rPr lang="ru-RU" sz="1800" dirty="0" err="1" smtClean="0"/>
              <a:t>січень</a:t>
            </a:r>
            <a:r>
              <a:rPr lang="ru-RU" sz="1800" dirty="0" smtClean="0"/>
              <a:t>, </a:t>
            </a:r>
            <a:r>
              <a:rPr lang="ru-RU" sz="1800" dirty="0" err="1" smtClean="0"/>
              <a:t>вересень</a:t>
            </a:r>
            <a:r>
              <a:rPr lang="ru-RU" sz="1800" dirty="0" smtClean="0"/>
              <a:t>, </a:t>
            </a:r>
            <a:r>
              <a:rPr lang="ru-RU" sz="1800" dirty="0" err="1" smtClean="0"/>
              <a:t>квітень</a:t>
            </a:r>
            <a:r>
              <a:rPr lang="ru-RU" sz="1800" dirty="0" smtClean="0"/>
              <a:t>, листопад, </a:t>
            </a:r>
            <a:r>
              <a:rPr lang="ru-RU" sz="1800" dirty="0" err="1" smtClean="0"/>
              <a:t>травень</a:t>
            </a:r>
            <a:r>
              <a:rPr lang="ru-RU" sz="1800" dirty="0" smtClean="0"/>
              <a:t>, </a:t>
            </a:r>
            <a:r>
              <a:rPr lang="ru-RU" sz="1800" dirty="0" err="1" smtClean="0"/>
              <a:t>березень</a:t>
            </a:r>
            <a:r>
              <a:rPr lang="ru-RU" sz="1800" dirty="0" smtClean="0"/>
              <a:t>, </a:t>
            </a:r>
            <a:r>
              <a:rPr lang="ru-RU" sz="1800" dirty="0" err="1" smtClean="0"/>
              <a:t>червень</a:t>
            </a:r>
            <a:r>
              <a:rPr lang="ru-RU" sz="1800" dirty="0" smtClean="0"/>
              <a:t>, </a:t>
            </a:r>
            <a:r>
              <a:rPr lang="ru-RU" sz="1800" dirty="0" err="1" smtClean="0"/>
              <a:t>грудень</a:t>
            </a:r>
            <a:r>
              <a:rPr lang="ru-RU" sz="1800" dirty="0" smtClean="0"/>
              <a:t>, </a:t>
            </a:r>
            <a:r>
              <a:rPr lang="ru-RU" sz="1800" dirty="0" err="1" smtClean="0"/>
              <a:t>серпень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лютий</a:t>
            </a:r>
            <a:r>
              <a:rPr lang="ru-RU" sz="1800" dirty="0" smtClean="0"/>
              <a:t>.</a:t>
            </a:r>
            <a:endParaRPr lang="ru-RU" sz="1800" dirty="0" smtClean="0"/>
          </a:p>
          <a:p>
            <a:pPr algn="r">
              <a:buNone/>
            </a:pPr>
            <a:r>
              <a:rPr lang="ru-RU" sz="1800" i="1" dirty="0" smtClean="0"/>
              <a:t>Марк </a:t>
            </a:r>
            <a:r>
              <a:rPr lang="ru-RU" sz="1800" i="1" dirty="0" smtClean="0"/>
              <a:t>Твен</a:t>
            </a:r>
          </a:p>
          <a:p>
            <a:endParaRPr lang="ru-RU" sz="1800" b="1" dirty="0" smtClean="0"/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572264" y="107154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Марк Твен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Бизнес\Аналитик\AnalisisPri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4340" name="Picture 4" descr="Результат пошуку зображень за запитом &quot;гра на пониження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28604"/>
            <a:ext cx="7254689" cy="45568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99719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600" dirty="0" err="1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Хто</a:t>
            </a:r>
            <a:r>
              <a:rPr lang="ru-RU" sz="3600" dirty="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такі</a:t>
            </a:r>
            <a:r>
              <a:rPr lang="ru-RU" sz="3600" dirty="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«</a:t>
            </a:r>
            <a:r>
              <a:rPr lang="ru-RU" sz="3600" dirty="0" err="1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бики</a:t>
            </a:r>
            <a:r>
              <a:rPr lang="ru-RU" sz="3600" dirty="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» і «</a:t>
            </a:r>
            <a:r>
              <a:rPr lang="ru-RU" sz="3600" dirty="0" err="1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ведмеді</a:t>
            </a:r>
            <a:r>
              <a:rPr lang="ru-RU" sz="3600" dirty="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» на фондовому </a:t>
            </a:r>
            <a:r>
              <a:rPr lang="ru-RU" sz="3600" dirty="0" smtClean="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ринку?</a:t>
            </a:r>
            <a:endParaRPr lang="ru-RU" sz="3600" dirty="0"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68760"/>
            <a:ext cx="8307179" cy="455798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42844" y="5929330"/>
            <a:ext cx="82715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«</a:t>
            </a:r>
            <a:r>
              <a:rPr lang="ru-RU" dirty="0" err="1"/>
              <a:t>Бики</a:t>
            </a:r>
            <a:r>
              <a:rPr lang="ru-RU" dirty="0"/>
              <a:t>» і «</a:t>
            </a:r>
            <a:r>
              <a:rPr lang="ru-RU" dirty="0" err="1"/>
              <a:t>ведмеді</a:t>
            </a:r>
            <a:r>
              <a:rPr lang="ru-RU" dirty="0"/>
              <a:t>»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найпоширеніші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 ринку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працюють</a:t>
            </a:r>
            <a:r>
              <a:rPr lang="ru-RU" dirty="0"/>
              <a:t> за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торговим</a:t>
            </a:r>
            <a:r>
              <a:rPr lang="ru-RU" dirty="0"/>
              <a:t> </a:t>
            </a:r>
            <a:r>
              <a:rPr lang="ru-RU" dirty="0" err="1"/>
              <a:t>стратегіям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0611932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32656"/>
            <a:ext cx="88569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000000"/>
                </a:solidFill>
              </a:rPr>
              <a:t>Бики</a:t>
            </a:r>
            <a:r>
              <a:rPr lang="ru-RU" sz="2400" b="1" dirty="0">
                <a:solidFill>
                  <a:srgbClr val="000000"/>
                </a:solidFill>
              </a:rPr>
              <a:t> (</a:t>
            </a:r>
            <a:r>
              <a:rPr lang="en-US" sz="2400" b="1" dirty="0">
                <a:solidFill>
                  <a:srgbClr val="000000"/>
                </a:solidFill>
              </a:rPr>
              <a:t>bulls) </a:t>
            </a:r>
            <a:r>
              <a:rPr lang="en-US" sz="2000" dirty="0">
                <a:solidFill>
                  <a:srgbClr val="000000"/>
                </a:solidFill>
              </a:rPr>
              <a:t>– </a:t>
            </a:r>
            <a:r>
              <a:rPr lang="ru-RU" sz="2000" dirty="0" err="1">
                <a:solidFill>
                  <a:srgbClr val="000000"/>
                </a:solidFill>
              </a:rPr>
              <a:t>біржові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гравці</a:t>
            </a:r>
            <a:r>
              <a:rPr lang="ru-RU" sz="2000" dirty="0">
                <a:solidFill>
                  <a:srgbClr val="000000"/>
                </a:solidFill>
              </a:rPr>
              <a:t>, </a:t>
            </a:r>
            <a:r>
              <a:rPr lang="ru-RU" sz="2000" dirty="0" err="1">
                <a:solidFill>
                  <a:srgbClr val="000000"/>
                </a:solidFill>
              </a:rPr>
              <a:t>які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заздаледідь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</a:p>
          <a:p>
            <a:pPr algn="ctr"/>
            <a:r>
              <a:rPr lang="ru-RU" sz="2000" dirty="0" err="1">
                <a:solidFill>
                  <a:srgbClr val="000000"/>
                </a:solidFill>
              </a:rPr>
              <a:t>скуповують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цінні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папери</a:t>
            </a:r>
            <a:r>
              <a:rPr lang="ru-RU" sz="2000" dirty="0">
                <a:solidFill>
                  <a:srgbClr val="000000"/>
                </a:solidFill>
              </a:rPr>
              <a:t>, </a:t>
            </a:r>
            <a:r>
              <a:rPr lang="ru-RU" sz="2000" dirty="0" err="1">
                <a:solidFill>
                  <a:srgbClr val="000000"/>
                </a:solidFill>
              </a:rPr>
              <a:t>передбачаючи</a:t>
            </a:r>
            <a:r>
              <a:rPr lang="ru-RU" sz="2000" dirty="0">
                <a:solidFill>
                  <a:srgbClr val="000000"/>
                </a:solidFill>
              </a:rPr>
              <a:t>, </a:t>
            </a:r>
            <a:r>
              <a:rPr lang="ru-RU" sz="2000" dirty="0" err="1">
                <a:solidFill>
                  <a:srgbClr val="000000"/>
                </a:solidFill>
              </a:rPr>
              <a:t>що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їхня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</a:p>
          <a:p>
            <a:pPr algn="ctr"/>
            <a:r>
              <a:rPr lang="ru-RU" sz="2000" dirty="0" err="1">
                <a:solidFill>
                  <a:srgbClr val="000000"/>
                </a:solidFill>
              </a:rPr>
              <a:t>ціна</a:t>
            </a:r>
            <a:r>
              <a:rPr lang="ru-RU" sz="2000" dirty="0">
                <a:solidFill>
                  <a:srgbClr val="000000"/>
                </a:solidFill>
              </a:rPr>
              <a:t> з часом </a:t>
            </a:r>
            <a:r>
              <a:rPr lang="ru-RU" sz="2000" dirty="0" err="1">
                <a:solidFill>
                  <a:srgbClr val="000000"/>
                </a:solidFill>
              </a:rPr>
              <a:t>зросте</a:t>
            </a:r>
            <a:r>
              <a:rPr lang="ru-RU" sz="2000" dirty="0">
                <a:solidFill>
                  <a:srgbClr val="000000"/>
                </a:solidFill>
              </a:rPr>
              <a:t>, </a:t>
            </a:r>
            <a:r>
              <a:rPr lang="ru-RU" sz="2000" dirty="0" err="1">
                <a:solidFill>
                  <a:srgbClr val="000000"/>
                </a:solidFill>
              </a:rPr>
              <a:t>щоб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потім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вигідно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продати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їх</a:t>
            </a:r>
            <a:endParaRPr lang="ru-RU" sz="2000" dirty="0">
              <a:solidFill>
                <a:srgbClr val="000000"/>
              </a:solidFill>
            </a:endParaRPr>
          </a:p>
          <a:p>
            <a:pPr algn="ctr"/>
            <a:r>
              <a:rPr lang="ru-RU" sz="2000" dirty="0" err="1">
                <a:solidFill>
                  <a:srgbClr val="000000"/>
                </a:solidFill>
              </a:rPr>
              <a:t>дорожче</a:t>
            </a:r>
            <a:r>
              <a:rPr lang="ru-RU" sz="20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5805264"/>
            <a:ext cx="83529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solidFill>
                  <a:srgbClr val="000000"/>
                </a:solidFill>
              </a:rPr>
              <a:t>Бичачий</a:t>
            </a:r>
            <a:r>
              <a:rPr lang="ru-RU" sz="2000" b="1" dirty="0">
                <a:solidFill>
                  <a:srgbClr val="000000"/>
                </a:solidFill>
              </a:rPr>
              <a:t> </a:t>
            </a:r>
            <a:r>
              <a:rPr lang="ru-RU" sz="2000" b="1" dirty="0" err="1">
                <a:solidFill>
                  <a:srgbClr val="000000"/>
                </a:solidFill>
              </a:rPr>
              <a:t>ринок</a:t>
            </a:r>
            <a:r>
              <a:rPr lang="ru-RU" sz="2000" b="1" dirty="0">
                <a:solidFill>
                  <a:srgbClr val="000000"/>
                </a:solidFill>
              </a:rPr>
              <a:t> (</a:t>
            </a:r>
            <a:r>
              <a:rPr lang="ru-RU" sz="2000" b="1" dirty="0" err="1">
                <a:solidFill>
                  <a:srgbClr val="000000"/>
                </a:solidFill>
              </a:rPr>
              <a:t>bull</a:t>
            </a:r>
            <a:r>
              <a:rPr lang="ru-RU" sz="2000" b="1" dirty="0">
                <a:solidFill>
                  <a:srgbClr val="000000"/>
                </a:solidFill>
              </a:rPr>
              <a:t> </a:t>
            </a:r>
            <a:r>
              <a:rPr lang="ru-RU" sz="2000" b="1" dirty="0" err="1">
                <a:solidFill>
                  <a:srgbClr val="000000"/>
                </a:solidFill>
              </a:rPr>
              <a:t>market</a:t>
            </a:r>
            <a:r>
              <a:rPr lang="ru-RU" sz="2000" b="1" dirty="0">
                <a:solidFill>
                  <a:srgbClr val="000000"/>
                </a:solidFill>
              </a:rPr>
              <a:t>) </a:t>
            </a:r>
            <a:r>
              <a:rPr lang="ru-RU" dirty="0">
                <a:solidFill>
                  <a:srgbClr val="000000"/>
                </a:solidFill>
              </a:rPr>
              <a:t>– </a:t>
            </a:r>
            <a:r>
              <a:rPr lang="ru-RU" dirty="0" err="1">
                <a:solidFill>
                  <a:srgbClr val="000000"/>
                </a:solidFill>
              </a:rPr>
              <a:t>ринок</a:t>
            </a:r>
            <a:r>
              <a:rPr lang="ru-RU" dirty="0">
                <a:solidFill>
                  <a:srgbClr val="000000"/>
                </a:solidFill>
              </a:rPr>
              <a:t> з </a:t>
            </a:r>
            <a:r>
              <a:rPr lang="ru-RU" dirty="0" err="1">
                <a:solidFill>
                  <a:srgbClr val="000000"/>
                </a:solidFill>
              </a:rPr>
              <a:t>тенденцєю</a:t>
            </a:r>
            <a:r>
              <a:rPr lang="ru-RU" dirty="0">
                <a:solidFill>
                  <a:srgbClr val="000000"/>
                </a:solidFill>
              </a:rPr>
              <a:t> до </a:t>
            </a:r>
            <a:r>
              <a:rPr lang="ru-RU" dirty="0" err="1" smtClean="0">
                <a:solidFill>
                  <a:srgbClr val="000000"/>
                </a:solidFill>
              </a:rPr>
              <a:t>зростання</a:t>
            </a:r>
            <a:r>
              <a:rPr lang="ru-RU" dirty="0" smtClean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цін</a:t>
            </a:r>
            <a:r>
              <a:rPr lang="ru-RU" dirty="0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717651"/>
            <a:ext cx="5508612" cy="3893052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28800"/>
            <a:ext cx="3002842" cy="2473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56255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3" y="1105866"/>
            <a:ext cx="7734887" cy="546640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763688" y="336425"/>
            <a:ext cx="66967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solidFill>
                  <a:srgbClr val="000000"/>
                </a:solidFill>
              </a:rPr>
              <a:t>Ведмеді</a:t>
            </a:r>
            <a:r>
              <a:rPr lang="ru-RU" sz="2400" b="1" dirty="0">
                <a:solidFill>
                  <a:srgbClr val="000000"/>
                </a:solidFill>
              </a:rPr>
              <a:t> (</a:t>
            </a:r>
            <a:r>
              <a:rPr lang="en-US" sz="2400" b="1" dirty="0">
                <a:solidFill>
                  <a:srgbClr val="000000"/>
                </a:solidFill>
              </a:rPr>
              <a:t>bears) </a:t>
            </a:r>
            <a:r>
              <a:rPr lang="en-US" sz="2000" dirty="0">
                <a:solidFill>
                  <a:srgbClr val="000000"/>
                </a:solidFill>
              </a:rPr>
              <a:t>– </a:t>
            </a:r>
            <a:r>
              <a:rPr lang="ru-RU" sz="2000" dirty="0" err="1">
                <a:solidFill>
                  <a:srgbClr val="000000"/>
                </a:solidFill>
              </a:rPr>
              <a:t>біржові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гравці</a:t>
            </a:r>
            <a:r>
              <a:rPr lang="ru-RU" sz="2000" dirty="0">
                <a:solidFill>
                  <a:srgbClr val="000000"/>
                </a:solidFill>
              </a:rPr>
              <a:t>, </a:t>
            </a:r>
            <a:r>
              <a:rPr lang="ru-RU" sz="2000" dirty="0" err="1">
                <a:solidFill>
                  <a:srgbClr val="000000"/>
                </a:solidFill>
              </a:rPr>
              <a:t>які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очікують</a:t>
            </a:r>
            <a:r>
              <a:rPr lang="ru-RU" sz="2000" dirty="0">
                <a:solidFill>
                  <a:srgbClr val="000000"/>
                </a:solidFill>
              </a:rPr>
              <a:t>, </a:t>
            </a:r>
            <a:r>
              <a:rPr lang="ru-RU" sz="2000" dirty="0" err="1">
                <a:solidFill>
                  <a:srgbClr val="000000"/>
                </a:solidFill>
              </a:rPr>
              <a:t>що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цінні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папери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будуть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падати</a:t>
            </a:r>
            <a:r>
              <a:rPr lang="ru-RU" sz="2000" dirty="0">
                <a:solidFill>
                  <a:srgbClr val="000000"/>
                </a:solidFill>
              </a:rPr>
              <a:t> в </a:t>
            </a:r>
            <a:r>
              <a:rPr lang="ru-RU" sz="2000" dirty="0" err="1" smtClean="0">
                <a:solidFill>
                  <a:srgbClr val="000000"/>
                </a:solidFill>
              </a:rPr>
              <a:t>ціні</a:t>
            </a:r>
            <a:r>
              <a:rPr lang="ru-RU" sz="2000" dirty="0" smtClean="0">
                <a:solidFill>
                  <a:srgbClr val="000000"/>
                </a:solidFill>
              </a:rPr>
              <a:t>.</a:t>
            </a:r>
            <a:endParaRPr lang="ru-RU" sz="2000" dirty="0">
              <a:solidFill>
                <a:srgbClr val="0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60032" y="1743198"/>
            <a:ext cx="38884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solidFill>
                  <a:srgbClr val="000000"/>
                </a:solidFill>
              </a:rPr>
              <a:t>Ведмежий</a:t>
            </a:r>
            <a:r>
              <a:rPr lang="ru-RU" sz="2000" b="1" dirty="0">
                <a:solidFill>
                  <a:srgbClr val="000000"/>
                </a:solidFill>
              </a:rPr>
              <a:t> </a:t>
            </a:r>
            <a:r>
              <a:rPr lang="ru-RU" sz="2000" b="1" dirty="0" err="1">
                <a:solidFill>
                  <a:srgbClr val="000000"/>
                </a:solidFill>
              </a:rPr>
              <a:t>ринок</a:t>
            </a:r>
            <a:r>
              <a:rPr lang="ru-RU" sz="2000" b="1" dirty="0">
                <a:solidFill>
                  <a:srgbClr val="000000"/>
                </a:solidFill>
              </a:rPr>
              <a:t> (</a:t>
            </a:r>
            <a:r>
              <a:rPr lang="ru-RU" sz="2000" b="1" dirty="0" err="1">
                <a:solidFill>
                  <a:srgbClr val="000000"/>
                </a:solidFill>
              </a:rPr>
              <a:t>bear</a:t>
            </a:r>
            <a:r>
              <a:rPr lang="ru-RU" sz="2000" b="1" dirty="0">
                <a:solidFill>
                  <a:srgbClr val="000000"/>
                </a:solidFill>
              </a:rPr>
              <a:t> </a:t>
            </a:r>
            <a:r>
              <a:rPr lang="ru-RU" sz="2000" b="1" dirty="0" err="1">
                <a:solidFill>
                  <a:srgbClr val="000000"/>
                </a:solidFill>
              </a:rPr>
              <a:t>market</a:t>
            </a:r>
            <a:r>
              <a:rPr lang="ru-RU" sz="2000" b="1" dirty="0">
                <a:solidFill>
                  <a:srgbClr val="000000"/>
                </a:solidFill>
              </a:rPr>
              <a:t>) </a:t>
            </a:r>
            <a:r>
              <a:rPr lang="ru-RU" sz="2000" dirty="0">
                <a:solidFill>
                  <a:srgbClr val="000000"/>
                </a:solidFill>
              </a:rPr>
              <a:t>– </a:t>
            </a:r>
            <a:r>
              <a:rPr lang="ru-RU" sz="2000" dirty="0" err="1">
                <a:solidFill>
                  <a:srgbClr val="000000"/>
                </a:solidFill>
              </a:rPr>
              <a:t>ринок</a:t>
            </a:r>
            <a:r>
              <a:rPr lang="ru-RU" sz="2000" dirty="0">
                <a:solidFill>
                  <a:srgbClr val="000000"/>
                </a:solidFill>
              </a:rPr>
              <a:t> з </a:t>
            </a:r>
            <a:r>
              <a:rPr lang="ru-RU" sz="2000" dirty="0" err="1" smtClean="0">
                <a:solidFill>
                  <a:srgbClr val="000000"/>
                </a:solidFill>
              </a:rPr>
              <a:t>тенденцією</a:t>
            </a:r>
            <a:r>
              <a:rPr lang="ru-RU" sz="2000" dirty="0" smtClean="0">
                <a:solidFill>
                  <a:srgbClr val="000000"/>
                </a:solidFill>
              </a:rPr>
              <a:t> </a:t>
            </a:r>
            <a:r>
              <a:rPr lang="ru-RU" sz="2000" dirty="0">
                <a:solidFill>
                  <a:srgbClr val="000000"/>
                </a:solidFill>
              </a:rPr>
              <a:t>до </a:t>
            </a:r>
            <a:r>
              <a:rPr lang="ru-RU" sz="2000" dirty="0" err="1">
                <a:solidFill>
                  <a:srgbClr val="000000"/>
                </a:solidFill>
              </a:rPr>
              <a:t>зниження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цін</a:t>
            </a:r>
            <a:endParaRPr lang="ru-RU" sz="2000" dirty="0">
              <a:solidFill>
                <a:srgbClr val="0000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49" y="181085"/>
            <a:ext cx="108012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11578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48144" y="1196752"/>
            <a:ext cx="36707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На </a:t>
            </a:r>
            <a:r>
              <a:rPr lang="ru-RU" sz="2400" b="1" dirty="0" err="1"/>
              <a:t>бичачому</a:t>
            </a:r>
            <a:r>
              <a:rPr lang="ru-RU" sz="2400" b="1" dirty="0"/>
              <a:t> ринку все на </a:t>
            </a:r>
            <a:r>
              <a:rPr lang="ru-RU" sz="2400" b="1" dirty="0" err="1"/>
              <a:t>підйомі</a:t>
            </a:r>
            <a:r>
              <a:rPr lang="ru-RU" sz="2400" b="1" dirty="0"/>
              <a:t>: </a:t>
            </a:r>
            <a:r>
              <a:rPr lang="ru-RU" dirty="0"/>
              <a:t>стан </a:t>
            </a:r>
            <a:r>
              <a:rPr lang="ru-RU" dirty="0" err="1"/>
              <a:t>економіки</a:t>
            </a:r>
            <a:r>
              <a:rPr lang="ru-RU" dirty="0"/>
              <a:t> </a:t>
            </a:r>
            <a:r>
              <a:rPr lang="ru-RU" dirty="0" err="1"/>
              <a:t>покращується</a:t>
            </a:r>
            <a:r>
              <a:rPr lang="ru-RU" dirty="0"/>
              <a:t>, </a:t>
            </a:r>
            <a:r>
              <a:rPr lang="ru-RU" dirty="0" err="1"/>
              <a:t>з’являються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робочі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, </a:t>
            </a:r>
          </a:p>
          <a:p>
            <a:r>
              <a:rPr lang="ru-RU" dirty="0" err="1"/>
              <a:t>валовий</a:t>
            </a:r>
            <a:r>
              <a:rPr lang="ru-RU" dirty="0"/>
              <a:t> </a:t>
            </a:r>
            <a:r>
              <a:rPr lang="ru-RU" dirty="0" err="1"/>
              <a:t>внутрішній</a:t>
            </a:r>
            <a:r>
              <a:rPr lang="ru-RU" dirty="0"/>
              <a:t> продукт (ВВП) </a:t>
            </a:r>
            <a:r>
              <a:rPr lang="ru-RU" dirty="0" err="1"/>
              <a:t>збільшується</a:t>
            </a:r>
            <a:r>
              <a:rPr lang="ru-RU" dirty="0"/>
              <a:t>, </a:t>
            </a:r>
            <a:r>
              <a:rPr lang="ru-RU" dirty="0" err="1"/>
              <a:t>ціни</a:t>
            </a:r>
            <a:r>
              <a:rPr lang="ru-RU" dirty="0"/>
              <a:t> на </a:t>
            </a:r>
            <a:r>
              <a:rPr lang="ru-RU" dirty="0" err="1"/>
              <a:t>акції</a:t>
            </a:r>
            <a:r>
              <a:rPr lang="ru-RU" dirty="0"/>
              <a:t> </a:t>
            </a:r>
            <a:r>
              <a:rPr lang="ru-RU" dirty="0" err="1"/>
              <a:t>ростуть</a:t>
            </a:r>
            <a:r>
              <a:rPr lang="ru-RU" dirty="0"/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92080" y="1058252"/>
            <a:ext cx="367240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На </a:t>
            </a:r>
            <a:r>
              <a:rPr lang="ru-RU" sz="2400" b="1" dirty="0" err="1"/>
              <a:t>ведмежому</a:t>
            </a:r>
            <a:r>
              <a:rPr lang="ru-RU" sz="2400" b="1" dirty="0"/>
              <a:t> ринку усе </a:t>
            </a:r>
            <a:r>
              <a:rPr lang="ru-RU" sz="2400" b="1" dirty="0" err="1"/>
              <a:t>навпаки</a:t>
            </a:r>
            <a:r>
              <a:rPr lang="ru-RU" sz="2400" b="1" dirty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спадаючою</a:t>
            </a:r>
            <a:r>
              <a:rPr lang="ru-RU" dirty="0"/>
              <a:t> </a:t>
            </a:r>
            <a:r>
              <a:rPr lang="ru-RU" dirty="0" err="1"/>
              <a:t>тенденцією</a:t>
            </a:r>
            <a:r>
              <a:rPr lang="ru-RU" dirty="0"/>
              <a:t>: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</a:t>
            </a:r>
            <a:r>
              <a:rPr lang="ru-RU" dirty="0" err="1"/>
              <a:t>сповільнюється</a:t>
            </a:r>
            <a:r>
              <a:rPr lang="ru-RU" dirty="0"/>
              <a:t>, </a:t>
            </a:r>
            <a:r>
              <a:rPr lang="ru-RU" dirty="0" err="1"/>
              <a:t>компанії</a:t>
            </a:r>
            <a:r>
              <a:rPr lang="ru-RU" dirty="0"/>
              <a:t> </a:t>
            </a:r>
            <a:r>
              <a:rPr lang="ru-RU" dirty="0" err="1"/>
              <a:t>починають</a:t>
            </a:r>
            <a:r>
              <a:rPr lang="ru-RU" dirty="0"/>
              <a:t> </a:t>
            </a:r>
            <a:r>
              <a:rPr lang="ru-RU" dirty="0" err="1"/>
              <a:t>звільняти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,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безробіття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, </a:t>
            </a:r>
            <a:r>
              <a:rPr lang="ru-RU" dirty="0" err="1"/>
              <a:t>наближається</a:t>
            </a:r>
            <a:r>
              <a:rPr lang="ru-RU" dirty="0"/>
              <a:t> </a:t>
            </a:r>
            <a:r>
              <a:rPr lang="ru-RU" dirty="0" smtClean="0"/>
              <a:t>криза.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394094"/>
            <a:ext cx="5698036" cy="320114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299619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None/>
            </a:pPr>
            <a:r>
              <a:rPr lang="uk-UA" sz="7200" b="1" dirty="0" smtClean="0"/>
              <a:t>2008 р. – Глобальна фінансова криза</a:t>
            </a:r>
            <a:endParaRPr lang="ru-RU" sz="72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642910" y="1357298"/>
            <a:ext cx="8040688" cy="2117503"/>
          </a:xfrm>
        </p:spPr>
        <p:txBody>
          <a:bodyPr/>
          <a:lstStyle/>
          <a:p>
            <a:pPr>
              <a:buNone/>
            </a:pPr>
            <a:r>
              <a:rPr lang="uk-UA" sz="2400" b="1" dirty="0" smtClean="0"/>
              <a:t>Іпотечні облігації </a:t>
            </a:r>
            <a:r>
              <a:rPr lang="uk-UA" sz="2400" dirty="0" smtClean="0"/>
              <a:t>- </a:t>
            </a:r>
            <a:r>
              <a:rPr lang="ru-RU" sz="2400" dirty="0" err="1" smtClean="0"/>
              <a:t>емісійні</a:t>
            </a:r>
            <a:r>
              <a:rPr lang="ru-RU" sz="2400" dirty="0" smtClean="0"/>
              <a:t> </a:t>
            </a:r>
            <a:r>
              <a:rPr lang="ru-RU" sz="2400" dirty="0" err="1" smtClean="0"/>
              <a:t>цінні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папери</a:t>
            </a:r>
            <a:r>
              <a:rPr lang="ru-RU" sz="2400" dirty="0" smtClean="0"/>
              <a:t>, </a:t>
            </a:r>
            <a:r>
              <a:rPr lang="ru-RU" sz="2400" dirty="0" err="1" smtClean="0"/>
              <a:t>виконання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зобов'язань</a:t>
            </a:r>
            <a:r>
              <a:rPr lang="ru-RU" sz="2400" dirty="0" smtClean="0"/>
              <a:t> </a:t>
            </a:r>
            <a:r>
              <a:rPr lang="ru-RU" sz="2400" dirty="0" err="1" smtClean="0"/>
              <a:t>емітента</a:t>
            </a:r>
            <a:r>
              <a:rPr lang="ru-RU" sz="2400" dirty="0" smtClean="0"/>
              <a:t> за </a:t>
            </a:r>
            <a:r>
              <a:rPr lang="ru-RU" sz="2400" dirty="0" err="1" smtClean="0"/>
              <a:t>якими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забезпечене</a:t>
            </a:r>
            <a:r>
              <a:rPr lang="ru-RU" sz="2400" dirty="0" smtClean="0"/>
              <a:t> </a:t>
            </a:r>
            <a:r>
              <a:rPr lang="ru-RU" sz="2400" dirty="0" err="1" smtClean="0"/>
              <a:t>іпотечним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покриттям</a:t>
            </a:r>
            <a:r>
              <a:rPr lang="ru-RU" sz="2400" dirty="0" smtClean="0"/>
              <a:t>.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2000" b="1" dirty="0" err="1" smtClean="0"/>
              <a:t>Іпотечна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облігація</a:t>
            </a:r>
            <a:r>
              <a:rPr lang="ru-RU" sz="2000" b="1" dirty="0" smtClean="0"/>
              <a:t> </a:t>
            </a:r>
            <a:r>
              <a:rPr lang="ru-RU" sz="2000" dirty="0" err="1" smtClean="0"/>
              <a:t>засвідчує</a:t>
            </a:r>
            <a:r>
              <a:rPr lang="ru-RU" sz="2000" dirty="0" smtClean="0"/>
              <a:t> </a:t>
            </a:r>
            <a:r>
              <a:rPr lang="ru-RU" sz="2000" dirty="0" err="1" smtClean="0"/>
              <a:t>внесення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грошових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коштів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власником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підтверджує</a:t>
            </a:r>
            <a:r>
              <a:rPr lang="ru-RU" sz="2000" dirty="0" smtClean="0"/>
              <a:t> </a:t>
            </a:r>
            <a:r>
              <a:rPr lang="ru-RU" sz="2000" dirty="0" err="1" smtClean="0"/>
              <a:t>зобов'язання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емітента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відшкодувати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йому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номінальну</a:t>
            </a:r>
            <a:r>
              <a:rPr lang="ru-RU" sz="2000" dirty="0" smtClean="0"/>
              <a:t> </a:t>
            </a:r>
            <a:r>
              <a:rPr lang="ru-RU" sz="2000" dirty="0" err="1" smtClean="0"/>
              <a:t>вартість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цієї</a:t>
            </a:r>
            <a:r>
              <a:rPr lang="ru-RU" sz="2000" dirty="0" smtClean="0"/>
              <a:t> </a:t>
            </a:r>
            <a:r>
              <a:rPr lang="ru-RU" sz="2000" dirty="0" err="1" smtClean="0"/>
              <a:t>облігації</a:t>
            </a:r>
            <a:r>
              <a:rPr lang="ru-RU" sz="2000" dirty="0" smtClean="0"/>
              <a:t> та грошового </a:t>
            </a:r>
            <a:r>
              <a:rPr lang="ru-RU" sz="2000" dirty="0" smtClean="0"/>
              <a:t>доходу, </a:t>
            </a:r>
            <a:r>
              <a:rPr lang="ru-RU" sz="2000" dirty="0" smtClean="0"/>
              <a:t>а в </a:t>
            </a:r>
            <a:r>
              <a:rPr lang="ru-RU" sz="2000" dirty="0" err="1" smtClean="0"/>
              <a:t>разі</a:t>
            </a:r>
            <a:r>
              <a:rPr lang="ru-RU" sz="2000" dirty="0" smtClean="0"/>
              <a:t> </a:t>
            </a:r>
            <a:r>
              <a:rPr lang="ru-RU" sz="2000" dirty="0" err="1" smtClean="0"/>
              <a:t>невиконання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емітентом</a:t>
            </a:r>
            <a:r>
              <a:rPr lang="ru-RU" sz="2000" dirty="0" smtClean="0"/>
              <a:t> </a:t>
            </a:r>
            <a:r>
              <a:rPr lang="ru-RU" sz="2000" dirty="0" err="1" smtClean="0"/>
              <a:t>зобов'язань</a:t>
            </a:r>
            <a:r>
              <a:rPr lang="ru-RU" sz="2000" dirty="0" smtClean="0"/>
              <a:t> за </a:t>
            </a:r>
            <a:r>
              <a:rPr lang="ru-RU" sz="2000" dirty="0" err="1" smtClean="0"/>
              <a:t>іпотечною</a:t>
            </a:r>
            <a:r>
              <a:rPr lang="ru-RU" sz="2000" dirty="0" smtClean="0"/>
              <a:t> </a:t>
            </a:r>
            <a:r>
              <a:rPr lang="ru-RU" sz="2000" dirty="0" err="1" smtClean="0"/>
              <a:t>облігацією</a:t>
            </a:r>
            <a:r>
              <a:rPr lang="ru-RU" sz="2000" dirty="0" smtClean="0"/>
              <a:t> </a:t>
            </a:r>
            <a:r>
              <a:rPr lang="ru-RU" sz="2000" dirty="0" err="1" smtClean="0"/>
              <a:t>надає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власнику</a:t>
            </a:r>
            <a:r>
              <a:rPr lang="ru-RU" sz="2000" dirty="0" smtClean="0"/>
              <a:t> право </a:t>
            </a:r>
            <a:r>
              <a:rPr lang="ru-RU" sz="2000" dirty="0" err="1" smtClean="0"/>
              <a:t>задовольнити</a:t>
            </a:r>
            <a:r>
              <a:rPr lang="ru-RU" sz="2000" dirty="0" smtClean="0"/>
              <a:t> свою </a:t>
            </a:r>
            <a:r>
              <a:rPr lang="ru-RU" sz="2000" dirty="0" err="1" smtClean="0"/>
              <a:t>вимогу</a:t>
            </a:r>
            <a:r>
              <a:rPr lang="ru-RU" sz="2000" dirty="0" smtClean="0"/>
              <a:t> за </a:t>
            </a:r>
            <a:r>
              <a:rPr lang="ru-RU" sz="2000" dirty="0" err="1" smtClean="0"/>
              <a:t>рахунок</a:t>
            </a:r>
            <a:r>
              <a:rPr lang="ru-RU" sz="2000" dirty="0" smtClean="0"/>
              <a:t> </a:t>
            </a:r>
            <a:r>
              <a:rPr lang="ru-RU" sz="2000" dirty="0" err="1" smtClean="0"/>
              <a:t>іпотечного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покриття</a:t>
            </a:r>
            <a:r>
              <a:rPr lang="ru-RU" sz="2000" dirty="0" smtClean="0"/>
              <a:t>.</a:t>
            </a:r>
            <a:endParaRPr lang="ru-RU" sz="20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Обіг</a:t>
            </a:r>
            <a:r>
              <a:rPr lang="ru-RU" sz="2400" dirty="0" smtClean="0"/>
              <a:t> </a:t>
            </a:r>
            <a:r>
              <a:rPr lang="ru-RU" sz="2400" dirty="0" err="1" smtClean="0"/>
              <a:t>облігацій</a:t>
            </a:r>
            <a:r>
              <a:rPr lang="ru-RU" sz="2400" dirty="0" smtClean="0"/>
              <a:t> </a:t>
            </a:r>
            <a:r>
              <a:rPr lang="ru-RU" sz="2400" dirty="0" err="1" smtClean="0"/>
              <a:t>здійснюється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виключно</a:t>
            </a:r>
            <a:r>
              <a:rPr lang="ru-RU" sz="2400" dirty="0" smtClean="0"/>
              <a:t> в </a:t>
            </a:r>
            <a:r>
              <a:rPr lang="ru-RU" sz="2400" dirty="0" err="1" smtClean="0"/>
              <a:t>бездокументарній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формі</a:t>
            </a:r>
            <a:r>
              <a:rPr lang="ru-RU" sz="2400" dirty="0" smtClean="0"/>
              <a:t>!</a:t>
            </a:r>
            <a:r>
              <a:rPr lang="ru-RU" sz="2400" dirty="0" smtClean="0"/>
              <a:t> У </a:t>
            </a:r>
            <a:r>
              <a:rPr lang="ru-RU" sz="2400" dirty="0" err="1" smtClean="0"/>
              <a:t>паперовому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вигляді</a:t>
            </a:r>
            <a:r>
              <a:rPr lang="ru-RU" sz="2400" dirty="0" smtClean="0"/>
              <a:t> вони </a:t>
            </a:r>
            <a:r>
              <a:rPr lang="ru-RU" sz="2400" b="1" i="1" dirty="0" smtClean="0"/>
              <a:t>не </a:t>
            </a:r>
            <a:r>
              <a:rPr lang="ru-RU" sz="2400" b="1" i="1" dirty="0" err="1" smtClean="0"/>
              <a:t>існують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None/>
            </a:pPr>
            <a:r>
              <a:rPr lang="uk-UA" b="1" dirty="0" err="1" smtClean="0"/>
              <a:t>Дефолт</a:t>
            </a:r>
            <a:r>
              <a:rPr lang="uk-UA" dirty="0" smtClean="0"/>
              <a:t> - </a:t>
            </a:r>
            <a:r>
              <a:rPr lang="ru-RU" dirty="0" smtClean="0"/>
              <a:t>стан </a:t>
            </a:r>
            <a:r>
              <a:rPr lang="ru-RU" dirty="0" smtClean="0"/>
              <a:t>у </a:t>
            </a:r>
            <a:r>
              <a:rPr lang="ru-RU" dirty="0" err="1" smtClean="0"/>
              <a:t>кредитних</a:t>
            </a:r>
            <a:r>
              <a:rPr lang="ru-RU" dirty="0" smtClean="0"/>
              <a:t> </a:t>
            </a:r>
            <a:r>
              <a:rPr lang="ru-RU" dirty="0" err="1" smtClean="0"/>
              <a:t>відносинах</a:t>
            </a:r>
            <a:r>
              <a:rPr lang="ru-RU" dirty="0" smtClean="0"/>
              <a:t>, </a:t>
            </a:r>
            <a:r>
              <a:rPr lang="ru-RU" dirty="0" err="1" smtClean="0"/>
              <a:t>нездатність</a:t>
            </a:r>
            <a:r>
              <a:rPr lang="ru-RU" dirty="0" smtClean="0"/>
              <a:t> </a:t>
            </a:r>
            <a:r>
              <a:rPr lang="ru-RU" dirty="0" err="1" smtClean="0"/>
              <a:t>проводити</a:t>
            </a:r>
            <a:r>
              <a:rPr lang="ru-RU" dirty="0" smtClean="0"/>
              <a:t> </a:t>
            </a:r>
            <a:r>
              <a:rPr lang="ru-RU" dirty="0" err="1" smtClean="0"/>
              <a:t>своєчасні</a:t>
            </a:r>
            <a:r>
              <a:rPr lang="ru-RU" dirty="0" smtClean="0"/>
              <a:t> </a:t>
            </a:r>
            <a:r>
              <a:rPr lang="ru-RU" dirty="0" err="1" smtClean="0"/>
              <a:t>виплати</a:t>
            </a:r>
            <a:r>
              <a:rPr lang="ru-RU" dirty="0" smtClean="0"/>
              <a:t> за </a:t>
            </a:r>
            <a:r>
              <a:rPr lang="ru-RU" dirty="0" err="1" smtClean="0"/>
              <a:t>борговими</a:t>
            </a:r>
            <a:r>
              <a:rPr lang="ru-RU" dirty="0" smtClean="0"/>
              <a:t> </a:t>
            </a:r>
            <a:r>
              <a:rPr lang="ru-RU" dirty="0" err="1" smtClean="0"/>
              <a:t>зобов'язаннями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виконувати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договору </a:t>
            </a:r>
            <a:r>
              <a:rPr lang="ru-RU" dirty="0" err="1" smtClean="0"/>
              <a:t>позики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714348" y="1785926"/>
            <a:ext cx="8040688" cy="2117503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Своп</a:t>
            </a:r>
            <a:r>
              <a:rPr lang="ru-RU" dirty="0" smtClean="0"/>
              <a:t> (</a:t>
            </a:r>
            <a:r>
              <a:rPr lang="ru-RU" dirty="0" err="1" smtClean="0"/>
              <a:t>від</a:t>
            </a:r>
            <a:r>
              <a:rPr lang="ru-RU" dirty="0" smtClean="0"/>
              <a:t> </a:t>
            </a:r>
            <a:r>
              <a:rPr lang="ru-RU" dirty="0" smtClean="0">
                <a:hlinkClick r:id="rId2" tooltip="Англійська мова"/>
              </a:rPr>
              <a:t>англ.</a:t>
            </a:r>
            <a:r>
              <a:rPr lang="ru-RU" dirty="0" smtClean="0"/>
              <a:t> </a:t>
            </a:r>
            <a:r>
              <a:rPr lang="en-US" i="1" dirty="0" smtClean="0"/>
              <a:t>swap</a:t>
            </a:r>
            <a:r>
              <a:rPr lang="en-US" dirty="0" smtClean="0"/>
              <a:t> – </a:t>
            </a:r>
            <a:r>
              <a:rPr lang="ru-RU" dirty="0" err="1" smtClean="0"/>
              <a:t>обмін</a:t>
            </a:r>
            <a:r>
              <a:rPr lang="ru-RU" dirty="0" smtClean="0"/>
              <a:t>, </a:t>
            </a:r>
            <a:r>
              <a:rPr lang="ru-RU" dirty="0" err="1" smtClean="0"/>
              <a:t>заміна</a:t>
            </a:r>
            <a:r>
              <a:rPr lang="ru-RU" dirty="0" smtClean="0"/>
              <a:t>) </a:t>
            </a:r>
            <a:r>
              <a:rPr lang="ru-RU" dirty="0" err="1" smtClean="0"/>
              <a:t>є</a:t>
            </a:r>
            <a:r>
              <a:rPr lang="ru-RU" dirty="0" smtClean="0"/>
              <a:t> угодою про </a:t>
            </a:r>
            <a:r>
              <a:rPr lang="ru-RU" dirty="0" err="1" smtClean="0"/>
              <a:t>обмін</a:t>
            </a:r>
            <a:r>
              <a:rPr lang="ru-RU" dirty="0" smtClean="0"/>
              <a:t> </a:t>
            </a:r>
            <a:r>
              <a:rPr lang="ru-RU" dirty="0" err="1" smtClean="0"/>
              <a:t>активів</a:t>
            </a:r>
            <a:r>
              <a:rPr lang="ru-RU" dirty="0" smtClean="0"/>
              <a:t>, </a:t>
            </a:r>
            <a:r>
              <a:rPr lang="ru-RU" dirty="0" err="1" smtClean="0"/>
              <a:t>процентних</a:t>
            </a:r>
            <a:r>
              <a:rPr lang="ru-RU" dirty="0" smtClean="0"/>
              <a:t> </a:t>
            </a:r>
            <a:r>
              <a:rPr lang="ru-RU" dirty="0" err="1" smtClean="0"/>
              <a:t>виплат</a:t>
            </a:r>
            <a:r>
              <a:rPr lang="ru-RU" dirty="0" smtClean="0"/>
              <a:t>, </a:t>
            </a:r>
            <a:r>
              <a:rPr lang="ru-RU" dirty="0" err="1" smtClean="0"/>
              <a:t>процентних</a:t>
            </a:r>
            <a:r>
              <a:rPr lang="ru-RU" dirty="0" smtClean="0"/>
              <a:t> ставок </a:t>
            </a:r>
            <a:r>
              <a:rPr lang="ru-RU" dirty="0" err="1" smtClean="0"/>
              <a:t>тощо</a:t>
            </a:r>
            <a:r>
              <a:rPr lang="ru-RU" dirty="0" smtClean="0"/>
              <a:t>, </a:t>
            </a:r>
            <a:r>
              <a:rPr lang="ru-RU" dirty="0" err="1" smtClean="0"/>
              <a:t>вказаних</a:t>
            </a:r>
            <a:r>
              <a:rPr lang="ru-RU" dirty="0" smtClean="0"/>
              <a:t> в </a:t>
            </a:r>
            <a:r>
              <a:rPr lang="ru-RU" dirty="0" err="1" smtClean="0"/>
              <a:t>угоді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оптимізації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капіталу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додаткового</a:t>
            </a:r>
            <a:r>
              <a:rPr lang="ru-RU" dirty="0" smtClean="0"/>
              <a:t> доходу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alisis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Analisis</Template>
  <TotalTime>82</TotalTime>
  <Words>472</Words>
  <Application>Microsoft Office PowerPoint</Application>
  <PresentationFormat>Экран (4:3)</PresentationFormat>
  <Paragraphs>138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Analisis</vt:lpstr>
      <vt:lpstr>“ГРА НА ПОНИЖЕННЯ”</vt:lpstr>
      <vt:lpstr>Хто такі «бики» і «ведмеді» на фондовому ринку?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«Нас веде до біди не те, що ми чогось не знаємо, а те, що ми знаємо напевно, а це знання помилкове».  </vt:lpstr>
      <vt:lpstr>Слайд 15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“ГРА НА ПОНИЖЕННЯ”</dc:title>
  <dc:subject>Аналитика</dc:subject>
  <dc:creator>admin</dc:creator>
  <dc:description>http://propowerpoint.ru - Бесплатные шаблоны для презентаций. Полезные советы и уроки  PowerPoint .</dc:description>
  <cp:lastModifiedBy>admin</cp:lastModifiedBy>
  <cp:revision>20</cp:revision>
  <dcterms:created xsi:type="dcterms:W3CDTF">2016-10-30T21:28:26Z</dcterms:created>
  <dcterms:modified xsi:type="dcterms:W3CDTF">2016-10-30T22:51:38Z</dcterms:modified>
</cp:coreProperties>
</file>