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676" r:id="rId4"/>
  </p:sldMasterIdLst>
  <p:notesMasterIdLst>
    <p:notesMasterId r:id="rId22"/>
  </p:notesMasterIdLst>
  <p:sldIdLst>
    <p:sldId id="257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0177D-56BF-434F-8B2D-4DC8F5764288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E0BCF4D-B86D-4C00-B46E-D0932649EBFA}">
      <dgm:prSet phldrT="[Текст]" custT="1"/>
      <dgm:spPr/>
      <dgm:t>
        <a:bodyPr/>
        <a:lstStyle/>
        <a:p>
          <a:r>
            <a:rPr lang="uk-UA" sz="2800" dirty="0" err="1"/>
            <a:t>Суб</a:t>
          </a:r>
          <a:r>
            <a:rPr lang="en-US" sz="2800" dirty="0"/>
            <a:t>’</a:t>
          </a:r>
          <a:r>
            <a:rPr lang="uk-UA" sz="2800" dirty="0" err="1"/>
            <a:t>єкти</a:t>
          </a:r>
          <a:r>
            <a:rPr lang="uk-UA" sz="2800" dirty="0"/>
            <a:t> фондового ринку</a:t>
          </a:r>
          <a:endParaRPr lang="ru-RU" sz="2800" dirty="0"/>
        </a:p>
      </dgm:t>
    </dgm:pt>
    <dgm:pt modelId="{ED5519C9-EF25-47AB-B65A-3DC2F8796B41}" type="parTrans" cxnId="{7A5A0F23-C874-4B40-A493-4CDC7B66FC17}">
      <dgm:prSet/>
      <dgm:spPr/>
      <dgm:t>
        <a:bodyPr/>
        <a:lstStyle/>
        <a:p>
          <a:endParaRPr lang="ru-RU" sz="1800"/>
        </a:p>
      </dgm:t>
    </dgm:pt>
    <dgm:pt modelId="{95D7C853-FB5E-4D6A-BA48-A822C6078DFC}" type="sibTrans" cxnId="{7A5A0F23-C874-4B40-A493-4CDC7B66FC17}">
      <dgm:prSet/>
      <dgm:spPr/>
      <dgm:t>
        <a:bodyPr/>
        <a:lstStyle/>
        <a:p>
          <a:endParaRPr lang="ru-RU" sz="1800"/>
        </a:p>
      </dgm:t>
    </dgm:pt>
    <dgm:pt modelId="{5DB5A022-35AB-46C9-9052-3678CF250D84}">
      <dgm:prSet phldrT="[Текст]" custT="1"/>
      <dgm:spPr/>
      <dgm:t>
        <a:bodyPr/>
        <a:lstStyle/>
        <a:p>
          <a:r>
            <a:rPr lang="uk-UA" sz="1200" dirty="0"/>
            <a:t>інвестори</a:t>
          </a:r>
          <a:endParaRPr lang="ru-RU" sz="1200" dirty="0"/>
        </a:p>
      </dgm:t>
    </dgm:pt>
    <dgm:pt modelId="{F82EE3BF-0976-48EC-8A10-75876DD4C867}" type="parTrans" cxnId="{1D5AA4A2-60F5-49ED-ACBF-7394C02DBA65}">
      <dgm:prSet/>
      <dgm:spPr/>
      <dgm:t>
        <a:bodyPr/>
        <a:lstStyle/>
        <a:p>
          <a:endParaRPr lang="ru-RU" sz="1800"/>
        </a:p>
      </dgm:t>
    </dgm:pt>
    <dgm:pt modelId="{96FFCA43-6AD8-417B-91A9-2598670DC6AC}" type="sibTrans" cxnId="{1D5AA4A2-60F5-49ED-ACBF-7394C02DBA65}">
      <dgm:prSet/>
      <dgm:spPr/>
      <dgm:t>
        <a:bodyPr/>
        <a:lstStyle/>
        <a:p>
          <a:endParaRPr lang="ru-RU" sz="1800"/>
        </a:p>
      </dgm:t>
    </dgm:pt>
    <dgm:pt modelId="{361E9D0D-9CDB-43A0-941C-CCDE3BBC0B31}">
      <dgm:prSet phldrT="[Текст]" custT="1"/>
      <dgm:spPr/>
      <dgm:t>
        <a:bodyPr/>
        <a:lstStyle/>
        <a:p>
          <a:r>
            <a:rPr lang="uk-UA" sz="1200" dirty="0"/>
            <a:t>фондові посередники</a:t>
          </a:r>
          <a:endParaRPr lang="ru-RU" sz="1200" dirty="0"/>
        </a:p>
      </dgm:t>
    </dgm:pt>
    <dgm:pt modelId="{EA499F26-4743-4FB9-96F5-F3BF63DA354C}" type="parTrans" cxnId="{EA9D6A19-6EE2-448F-80C1-FF33D28285DD}">
      <dgm:prSet/>
      <dgm:spPr/>
      <dgm:t>
        <a:bodyPr/>
        <a:lstStyle/>
        <a:p>
          <a:endParaRPr lang="ru-RU" sz="1800"/>
        </a:p>
      </dgm:t>
    </dgm:pt>
    <dgm:pt modelId="{6121CB07-F3D7-4716-8B68-A53684DC3B2F}" type="sibTrans" cxnId="{EA9D6A19-6EE2-448F-80C1-FF33D28285DD}">
      <dgm:prSet/>
      <dgm:spPr/>
      <dgm:t>
        <a:bodyPr/>
        <a:lstStyle/>
        <a:p>
          <a:endParaRPr lang="ru-RU" sz="1800"/>
        </a:p>
      </dgm:t>
    </dgm:pt>
    <dgm:pt modelId="{F9A36030-618F-49FE-BF67-432C0EC30C60}">
      <dgm:prSet phldrT="[Текст]" custT="1"/>
      <dgm:spPr/>
      <dgm:t>
        <a:bodyPr/>
        <a:lstStyle/>
        <a:p>
          <a:r>
            <a:rPr lang="uk-UA" sz="1200" b="1" dirty="0"/>
            <a:t>організації, що обслуговують ринок </a:t>
          </a:r>
          <a:endParaRPr lang="ru-RU" sz="1200" dirty="0"/>
        </a:p>
      </dgm:t>
    </dgm:pt>
    <dgm:pt modelId="{898FEEEC-22C3-40AA-8575-732764A46C52}" type="parTrans" cxnId="{50FB7666-5597-49D4-9FE5-4CF5E9ADB943}">
      <dgm:prSet/>
      <dgm:spPr/>
      <dgm:t>
        <a:bodyPr/>
        <a:lstStyle/>
        <a:p>
          <a:endParaRPr lang="ru-RU" sz="1800"/>
        </a:p>
      </dgm:t>
    </dgm:pt>
    <dgm:pt modelId="{A83C8488-47EB-464F-A279-2D1FBC203071}" type="sibTrans" cxnId="{50FB7666-5597-49D4-9FE5-4CF5E9ADB943}">
      <dgm:prSet/>
      <dgm:spPr/>
      <dgm:t>
        <a:bodyPr/>
        <a:lstStyle/>
        <a:p>
          <a:endParaRPr lang="ru-RU" sz="1800"/>
        </a:p>
      </dgm:t>
    </dgm:pt>
    <dgm:pt modelId="{07301747-B108-480F-A90E-38E8860B3520}">
      <dgm:prSet phldrT="[Текст]" custT="1"/>
      <dgm:spPr/>
      <dgm:t>
        <a:bodyPr/>
        <a:lstStyle/>
        <a:p>
          <a:r>
            <a:rPr lang="uk-UA" sz="1200" dirty="0"/>
            <a:t>емітенти</a:t>
          </a:r>
          <a:endParaRPr lang="ru-RU" sz="1200" dirty="0"/>
        </a:p>
      </dgm:t>
    </dgm:pt>
    <dgm:pt modelId="{B5EAF77F-C9C0-46F2-9952-EF3ABA10D2FB}" type="parTrans" cxnId="{AEE90FEF-D642-4C78-8F7E-B566D65D6CBF}">
      <dgm:prSet/>
      <dgm:spPr/>
      <dgm:t>
        <a:bodyPr/>
        <a:lstStyle/>
        <a:p>
          <a:endParaRPr lang="ru-RU" sz="1800"/>
        </a:p>
      </dgm:t>
    </dgm:pt>
    <dgm:pt modelId="{CDE3CA98-2648-4143-B2CC-6C9FE6A32651}" type="sibTrans" cxnId="{AEE90FEF-D642-4C78-8F7E-B566D65D6CBF}">
      <dgm:prSet/>
      <dgm:spPr/>
      <dgm:t>
        <a:bodyPr/>
        <a:lstStyle/>
        <a:p>
          <a:endParaRPr lang="ru-RU" sz="1800"/>
        </a:p>
      </dgm:t>
    </dgm:pt>
    <dgm:pt modelId="{BB3C389F-325F-4A04-B4BC-A9114C98A5F1}" type="pres">
      <dgm:prSet presAssocID="{3840177D-56BF-434F-8B2D-4DC8F5764288}" presName="composite" presStyleCnt="0">
        <dgm:presLayoutVars>
          <dgm:chMax val="1"/>
          <dgm:dir/>
          <dgm:resizeHandles val="exact"/>
        </dgm:presLayoutVars>
      </dgm:prSet>
      <dgm:spPr/>
    </dgm:pt>
    <dgm:pt modelId="{CD8E2DDC-C231-4F91-9376-893C3B6BA85A}" type="pres">
      <dgm:prSet presAssocID="{3840177D-56BF-434F-8B2D-4DC8F5764288}" presName="radial" presStyleCnt="0">
        <dgm:presLayoutVars>
          <dgm:animLvl val="ctr"/>
        </dgm:presLayoutVars>
      </dgm:prSet>
      <dgm:spPr/>
    </dgm:pt>
    <dgm:pt modelId="{1B5DC555-EE04-41FC-8E6C-A61E740C8075}" type="pres">
      <dgm:prSet presAssocID="{CE0BCF4D-B86D-4C00-B46E-D0932649EBFA}" presName="centerShape" presStyleLbl="vennNode1" presStyleIdx="0" presStyleCnt="5"/>
      <dgm:spPr/>
    </dgm:pt>
    <dgm:pt modelId="{1981C1BC-11F4-45A7-97FA-A3D5F99F4BAC}" type="pres">
      <dgm:prSet presAssocID="{5DB5A022-35AB-46C9-9052-3678CF250D84}" presName="node" presStyleLbl="vennNode1" presStyleIdx="1" presStyleCnt="5">
        <dgm:presLayoutVars>
          <dgm:bulletEnabled val="1"/>
        </dgm:presLayoutVars>
      </dgm:prSet>
      <dgm:spPr/>
    </dgm:pt>
    <dgm:pt modelId="{4D7307C9-238C-4671-9575-4E4B4CBEA991}" type="pres">
      <dgm:prSet presAssocID="{361E9D0D-9CDB-43A0-941C-CCDE3BBC0B31}" presName="node" presStyleLbl="vennNode1" presStyleIdx="2" presStyleCnt="5">
        <dgm:presLayoutVars>
          <dgm:bulletEnabled val="1"/>
        </dgm:presLayoutVars>
      </dgm:prSet>
      <dgm:spPr/>
    </dgm:pt>
    <dgm:pt modelId="{F176E9AF-6F49-4164-81AD-35306EF253EF}" type="pres">
      <dgm:prSet presAssocID="{F9A36030-618F-49FE-BF67-432C0EC30C60}" presName="node" presStyleLbl="vennNode1" presStyleIdx="3" presStyleCnt="5">
        <dgm:presLayoutVars>
          <dgm:bulletEnabled val="1"/>
        </dgm:presLayoutVars>
      </dgm:prSet>
      <dgm:spPr/>
    </dgm:pt>
    <dgm:pt modelId="{C6006B3D-488F-4378-9EEF-13DD1B3413A8}" type="pres">
      <dgm:prSet presAssocID="{07301747-B108-480F-A90E-38E8860B3520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0B66FA13-6E1D-4932-85F9-8BFB379E49B0}" type="presOf" srcId="{5DB5A022-35AB-46C9-9052-3678CF250D84}" destId="{1981C1BC-11F4-45A7-97FA-A3D5F99F4BAC}" srcOrd="0" destOrd="0" presId="urn:microsoft.com/office/officeart/2005/8/layout/radial3"/>
    <dgm:cxn modelId="{EA9D6A19-6EE2-448F-80C1-FF33D28285DD}" srcId="{CE0BCF4D-B86D-4C00-B46E-D0932649EBFA}" destId="{361E9D0D-9CDB-43A0-941C-CCDE3BBC0B31}" srcOrd="1" destOrd="0" parTransId="{EA499F26-4743-4FB9-96F5-F3BF63DA354C}" sibTransId="{6121CB07-F3D7-4716-8B68-A53684DC3B2F}"/>
    <dgm:cxn modelId="{7A5A0F23-C874-4B40-A493-4CDC7B66FC17}" srcId="{3840177D-56BF-434F-8B2D-4DC8F5764288}" destId="{CE0BCF4D-B86D-4C00-B46E-D0932649EBFA}" srcOrd="0" destOrd="0" parTransId="{ED5519C9-EF25-47AB-B65A-3DC2F8796B41}" sibTransId="{95D7C853-FB5E-4D6A-BA48-A822C6078DFC}"/>
    <dgm:cxn modelId="{4940502F-A658-4947-9118-41FA14398E91}" type="presOf" srcId="{3840177D-56BF-434F-8B2D-4DC8F5764288}" destId="{BB3C389F-325F-4A04-B4BC-A9114C98A5F1}" srcOrd="0" destOrd="0" presId="urn:microsoft.com/office/officeart/2005/8/layout/radial3"/>
    <dgm:cxn modelId="{50FB7666-5597-49D4-9FE5-4CF5E9ADB943}" srcId="{CE0BCF4D-B86D-4C00-B46E-D0932649EBFA}" destId="{F9A36030-618F-49FE-BF67-432C0EC30C60}" srcOrd="2" destOrd="0" parTransId="{898FEEEC-22C3-40AA-8575-732764A46C52}" sibTransId="{A83C8488-47EB-464F-A279-2D1FBC203071}"/>
    <dgm:cxn modelId="{39D57BA2-B9A2-4C54-A896-CCD6899F39A9}" type="presOf" srcId="{07301747-B108-480F-A90E-38E8860B3520}" destId="{C6006B3D-488F-4378-9EEF-13DD1B3413A8}" srcOrd="0" destOrd="0" presId="urn:microsoft.com/office/officeart/2005/8/layout/radial3"/>
    <dgm:cxn modelId="{1D5AA4A2-60F5-49ED-ACBF-7394C02DBA65}" srcId="{CE0BCF4D-B86D-4C00-B46E-D0932649EBFA}" destId="{5DB5A022-35AB-46C9-9052-3678CF250D84}" srcOrd="0" destOrd="0" parTransId="{F82EE3BF-0976-48EC-8A10-75876DD4C867}" sibTransId="{96FFCA43-6AD8-417B-91A9-2598670DC6AC}"/>
    <dgm:cxn modelId="{B1695DB6-D16E-42C3-B06C-E1684DAE7F95}" type="presOf" srcId="{361E9D0D-9CDB-43A0-941C-CCDE3BBC0B31}" destId="{4D7307C9-238C-4671-9575-4E4B4CBEA991}" srcOrd="0" destOrd="0" presId="urn:microsoft.com/office/officeart/2005/8/layout/radial3"/>
    <dgm:cxn modelId="{CABA02DB-3F6A-466D-8E11-22918AD4C3DC}" type="presOf" srcId="{F9A36030-618F-49FE-BF67-432C0EC30C60}" destId="{F176E9AF-6F49-4164-81AD-35306EF253EF}" srcOrd="0" destOrd="0" presId="urn:microsoft.com/office/officeart/2005/8/layout/radial3"/>
    <dgm:cxn modelId="{3ABBDAE5-23F6-471C-BF98-BB7BFB824891}" type="presOf" srcId="{CE0BCF4D-B86D-4C00-B46E-D0932649EBFA}" destId="{1B5DC555-EE04-41FC-8E6C-A61E740C8075}" srcOrd="0" destOrd="0" presId="urn:microsoft.com/office/officeart/2005/8/layout/radial3"/>
    <dgm:cxn modelId="{AEE90FEF-D642-4C78-8F7E-B566D65D6CBF}" srcId="{CE0BCF4D-B86D-4C00-B46E-D0932649EBFA}" destId="{07301747-B108-480F-A90E-38E8860B3520}" srcOrd="3" destOrd="0" parTransId="{B5EAF77F-C9C0-46F2-9952-EF3ABA10D2FB}" sibTransId="{CDE3CA98-2648-4143-B2CC-6C9FE6A32651}"/>
    <dgm:cxn modelId="{2092A76F-E183-402D-8344-465DDCB0FA28}" type="presParOf" srcId="{BB3C389F-325F-4A04-B4BC-A9114C98A5F1}" destId="{CD8E2DDC-C231-4F91-9376-893C3B6BA85A}" srcOrd="0" destOrd="0" presId="urn:microsoft.com/office/officeart/2005/8/layout/radial3"/>
    <dgm:cxn modelId="{2109B971-FFA7-4883-96C2-3533BE0998C2}" type="presParOf" srcId="{CD8E2DDC-C231-4F91-9376-893C3B6BA85A}" destId="{1B5DC555-EE04-41FC-8E6C-A61E740C8075}" srcOrd="0" destOrd="0" presId="urn:microsoft.com/office/officeart/2005/8/layout/radial3"/>
    <dgm:cxn modelId="{711B1BA7-5A4C-4DE1-B4BE-79B8A09BC77B}" type="presParOf" srcId="{CD8E2DDC-C231-4F91-9376-893C3B6BA85A}" destId="{1981C1BC-11F4-45A7-97FA-A3D5F99F4BAC}" srcOrd="1" destOrd="0" presId="urn:microsoft.com/office/officeart/2005/8/layout/radial3"/>
    <dgm:cxn modelId="{EF345E92-9EA0-4650-BC72-9568DA78F3BB}" type="presParOf" srcId="{CD8E2DDC-C231-4F91-9376-893C3B6BA85A}" destId="{4D7307C9-238C-4671-9575-4E4B4CBEA991}" srcOrd="2" destOrd="0" presId="urn:microsoft.com/office/officeart/2005/8/layout/radial3"/>
    <dgm:cxn modelId="{D21A04C4-C8C5-4084-BAEF-37444744E529}" type="presParOf" srcId="{CD8E2DDC-C231-4F91-9376-893C3B6BA85A}" destId="{F176E9AF-6F49-4164-81AD-35306EF253EF}" srcOrd="3" destOrd="0" presId="urn:microsoft.com/office/officeart/2005/8/layout/radial3"/>
    <dgm:cxn modelId="{B97687D5-7DA4-4CE8-8B9F-4CEAEE575B3B}" type="presParOf" srcId="{CD8E2DDC-C231-4F91-9376-893C3B6BA85A}" destId="{C6006B3D-488F-4378-9EEF-13DD1B3413A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DC555-EE04-41FC-8E6C-A61E740C8075}">
      <dsp:nvSpPr>
        <dsp:cNvPr id="0" name=""/>
        <dsp:cNvSpPr/>
      </dsp:nvSpPr>
      <dsp:spPr>
        <a:xfrm>
          <a:off x="3010312" y="1080729"/>
          <a:ext cx="2692342" cy="26923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 err="1"/>
            <a:t>Суб</a:t>
          </a:r>
          <a:r>
            <a:rPr lang="en-US" sz="2800" kern="1200" dirty="0"/>
            <a:t>’</a:t>
          </a:r>
          <a:r>
            <a:rPr lang="uk-UA" sz="2800" kern="1200" dirty="0" err="1"/>
            <a:t>єкти</a:t>
          </a:r>
          <a:r>
            <a:rPr lang="uk-UA" sz="2800" kern="1200" dirty="0"/>
            <a:t> фондового ринку</a:t>
          </a:r>
          <a:endParaRPr lang="ru-RU" sz="2800" kern="1200" dirty="0"/>
        </a:p>
      </dsp:txBody>
      <dsp:txXfrm>
        <a:off x="3404596" y="1475013"/>
        <a:ext cx="1903774" cy="1903774"/>
      </dsp:txXfrm>
    </dsp:sp>
    <dsp:sp modelId="{1981C1BC-11F4-45A7-97FA-A3D5F99F4BAC}">
      <dsp:nvSpPr>
        <dsp:cNvPr id="0" name=""/>
        <dsp:cNvSpPr/>
      </dsp:nvSpPr>
      <dsp:spPr>
        <a:xfrm>
          <a:off x="3683398" y="480"/>
          <a:ext cx="1346171" cy="134617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інвестори</a:t>
          </a:r>
          <a:endParaRPr lang="ru-RU" sz="1200" kern="1200" dirty="0"/>
        </a:p>
      </dsp:txBody>
      <dsp:txXfrm>
        <a:off x="3880540" y="197622"/>
        <a:ext cx="951887" cy="951887"/>
      </dsp:txXfrm>
    </dsp:sp>
    <dsp:sp modelId="{4D7307C9-238C-4671-9575-4E4B4CBEA991}">
      <dsp:nvSpPr>
        <dsp:cNvPr id="0" name=""/>
        <dsp:cNvSpPr/>
      </dsp:nvSpPr>
      <dsp:spPr>
        <a:xfrm>
          <a:off x="5436732" y="1753814"/>
          <a:ext cx="1346171" cy="134617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фондові посередники</a:t>
          </a:r>
          <a:endParaRPr lang="ru-RU" sz="1200" kern="1200" dirty="0"/>
        </a:p>
      </dsp:txBody>
      <dsp:txXfrm>
        <a:off x="5633874" y="1950956"/>
        <a:ext cx="951887" cy="951887"/>
      </dsp:txXfrm>
    </dsp:sp>
    <dsp:sp modelId="{F176E9AF-6F49-4164-81AD-35306EF253EF}">
      <dsp:nvSpPr>
        <dsp:cNvPr id="0" name=""/>
        <dsp:cNvSpPr/>
      </dsp:nvSpPr>
      <dsp:spPr>
        <a:xfrm>
          <a:off x="3683398" y="3507149"/>
          <a:ext cx="1346171" cy="13461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kern="1200" dirty="0"/>
            <a:t>організації, що обслуговують ринок </a:t>
          </a:r>
          <a:endParaRPr lang="ru-RU" sz="1200" kern="1200" dirty="0"/>
        </a:p>
      </dsp:txBody>
      <dsp:txXfrm>
        <a:off x="3880540" y="3704291"/>
        <a:ext cx="951887" cy="951887"/>
      </dsp:txXfrm>
    </dsp:sp>
    <dsp:sp modelId="{C6006B3D-488F-4378-9EEF-13DD1B3413A8}">
      <dsp:nvSpPr>
        <dsp:cNvPr id="0" name=""/>
        <dsp:cNvSpPr/>
      </dsp:nvSpPr>
      <dsp:spPr>
        <a:xfrm>
          <a:off x="1930064" y="1753814"/>
          <a:ext cx="1346171" cy="134617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емітенти</a:t>
          </a:r>
          <a:endParaRPr lang="ru-RU" sz="1200" kern="1200" dirty="0"/>
        </a:p>
      </dsp:txBody>
      <dsp:txXfrm>
        <a:off x="2127206" y="1950956"/>
        <a:ext cx="951887" cy="951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429A-4996-4E8A-9907-26EBCB65C05D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55AF-C603-43CA-9AB9-46F21F484485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6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4/17/2021 4:27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April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‹№›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17,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April 17, 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April 17,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April 17,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April 17,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April 17,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April 17,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April 17,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April 17,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April 17,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April 17,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681913" cy="1523495"/>
          </a:xfrm>
        </p:spPr>
        <p:txBody>
          <a:bodyPr/>
          <a:lstStyle/>
          <a:p>
            <a:pPr algn="ctr" defTabSz="914400">
              <a:spcBef>
                <a:spcPts val="0"/>
              </a:spcBef>
            </a:pPr>
            <a:r>
              <a:rPr lang="ru-RU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«</a:t>
            </a:r>
            <a:r>
              <a:rPr lang="ru-RU" sz="6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Звіринець</a:t>
            </a:r>
            <a:r>
              <a:rPr lang="ru-RU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» фондового ринку</a:t>
            </a:r>
            <a:endParaRPr lang="ru-RU" sz="6600" b="0" i="0" spc="-150" dirty="0">
              <a:solidFill>
                <a:schemeClr val="tx1"/>
              </a:solidFill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1" t="15014" r="4741"/>
          <a:stretch/>
        </p:blipFill>
        <p:spPr bwMode="auto">
          <a:xfrm>
            <a:off x="323528" y="4797152"/>
            <a:ext cx="2014503" cy="1282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858">
            <a:off x="2737802" y="4596659"/>
            <a:ext cx="1428751" cy="1071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115">
            <a:off x="1069471" y="3808450"/>
            <a:ext cx="1558313" cy="934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2.bp.blogspot.com/-hKOm48Zy_qQ/Tyf4DZBgk3I/AAAAAAAAC5M/XQCxzLJXWpk/s1600/bull&amp;bear+secular+cyclical+marke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09012"/>
            <a:ext cx="1835344" cy="11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3378">
            <a:off x="251519" y="332656"/>
            <a:ext cx="3607671" cy="2402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93384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solidFill>
                  <a:srgbClr val="000000"/>
                </a:solidFill>
              </a:rPr>
              <a:t>Свиня</a:t>
            </a:r>
            <a:r>
              <a:rPr lang="ru-RU" dirty="0">
                <a:solidFill>
                  <a:srgbClr val="000000"/>
                </a:solidFill>
              </a:rPr>
              <a:t> — </a:t>
            </a:r>
            <a:r>
              <a:rPr lang="ru-RU" dirty="0" err="1">
                <a:solidFill>
                  <a:srgbClr val="000000"/>
                </a:solidFill>
              </a:rPr>
              <a:t>безстрашний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інвестор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err="1">
                <a:solidFill>
                  <a:srgbClr val="000000"/>
                </a:solidFill>
              </a:rPr>
              <a:t>Свині</a:t>
            </a:r>
            <a:r>
              <a:rPr lang="ru-RU" dirty="0">
                <a:solidFill>
                  <a:srgbClr val="000000"/>
                </a:solidFill>
              </a:rPr>
              <a:t> не бояться </a:t>
            </a:r>
            <a:r>
              <a:rPr lang="ru-RU" dirty="0" err="1">
                <a:solidFill>
                  <a:srgbClr val="000000"/>
                </a:solidFill>
              </a:rPr>
              <a:t>ризикувати</a:t>
            </a:r>
            <a:r>
              <a:rPr lang="ru-RU" dirty="0">
                <a:solidFill>
                  <a:srgbClr val="000000"/>
                </a:solidFill>
              </a:rPr>
              <a:t>, і </a:t>
            </a:r>
            <a:r>
              <a:rPr lang="ru-RU" dirty="0" err="1">
                <a:solidFill>
                  <a:srgbClr val="000000"/>
                </a:solidFill>
              </a:rPr>
              <a:t>ця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відсутність</a:t>
            </a:r>
            <a:r>
              <a:rPr lang="ru-RU" dirty="0">
                <a:solidFill>
                  <a:srgbClr val="000000"/>
                </a:solidFill>
              </a:rPr>
              <a:t> страху  </a:t>
            </a:r>
            <a:r>
              <a:rPr lang="ru-RU" dirty="0" err="1">
                <a:solidFill>
                  <a:srgbClr val="000000"/>
                </a:solidFill>
              </a:rPr>
              <a:t>переступає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всі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мислимі</a:t>
            </a:r>
            <a:r>
              <a:rPr lang="ru-RU" dirty="0">
                <a:solidFill>
                  <a:srgbClr val="000000"/>
                </a:solidFill>
              </a:rPr>
              <a:t> і </a:t>
            </a:r>
            <a:r>
              <a:rPr lang="ru-RU" dirty="0" err="1">
                <a:solidFill>
                  <a:srgbClr val="000000"/>
                </a:solidFill>
              </a:rPr>
              <a:t>немислимі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норми</a:t>
            </a:r>
            <a:r>
              <a:rPr lang="ru-RU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518" y="3496894"/>
            <a:ext cx="468998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</a:rPr>
              <a:t>Курча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— </a:t>
            </a:r>
            <a:r>
              <a:rPr lang="ru-RU" sz="2000" dirty="0" err="1">
                <a:solidFill>
                  <a:srgbClr val="000000"/>
                </a:solidFill>
              </a:rPr>
              <a:t>боягузливий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занадто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пильний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інвестор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8196" name="Picture 4" descr="http://img2.board.com.ua/a/2000286795/wm/2-prodam-tsiplyata-dobovi-adler-sriblyast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666744"/>
            <a:ext cx="2875339" cy="279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691" y="5338855"/>
            <a:ext cx="8254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</a:rPr>
              <a:t>«Краще спати спокійно, ніж увійти в ринок і мучитися від страху, не спати, і витрачати здоров’я»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815635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0000"/>
                </a:solidFill>
              </a:rPr>
              <a:t>Девіз курчат: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2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477" y="1535717"/>
            <a:ext cx="3816424" cy="15081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/>
              <a:t>«Вівці» </a:t>
            </a:r>
            <a:r>
              <a:rPr lang="uk-UA" sz="2800" dirty="0"/>
              <a:t>- це найбільш обережні суб'єкти фінансових ринків. 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15858"/>
            <a:ext cx="3456384" cy="2747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52440" y="4581128"/>
            <a:ext cx="338437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«Вовки» </a:t>
            </a:r>
            <a:r>
              <a:rPr lang="uk-UA" sz="2800" dirty="0"/>
              <a:t>- хороші спекулянти, які </a:t>
            </a:r>
          </a:p>
          <a:p>
            <a:r>
              <a:rPr lang="uk-UA" sz="2800" dirty="0"/>
              <a:t>дуже рідко роблять угоди собі у збиток.</a:t>
            </a:r>
            <a:endParaRPr lang="ru-RU" sz="2800" dirty="0">
              <a:effectLst/>
            </a:endParaRPr>
          </a:p>
        </p:txBody>
      </p:sp>
      <p:sp>
        <p:nvSpPr>
          <p:cNvPr id="6" name="AutoShape 4" descr="data:image/jpeg;base64,/9j/4AAQSkZJRgABAQAAAQABAAD/2wCEAAkGBxMTEhUUExQWFhUXGBcWGRcYGBcaFxoXGBccFxgeGhgYHCggGRwlHBwVITEhJikrLi4uGB8zODMsNygtLisBCgoKDg0OGxAQGiwkICQsLCwsLCwsLCwsLCwsLCwsLCwsLCwsLCwsLCwsLCwsLCwsLCwsLCwsLCwsLCwsLCwsLP/AABEIAMIBAwMBIgACEQEDEQH/xAAcAAABBQEBAQAAAAAAAAAAAAAGAAMEBQcCAQj/xAA7EAACAQMDAgQFAQcEAgIDAQABAhEAAyEEEjEFQQYiUWETMnGBkaEHQrHB0eHwFCNS8WJyFTOCsuIk/8QAGQEAAwEBAQAAAAAAAAAAAAAAAAECAwQF/8QAJBEBAQACAQQBBQEBAAAAAAAAAAECESEDEjFBURMiQmFxMgT/2gAMAwEAAhEDEQA/ANdAr2K9FeMa6EGdQMYqrXqJVtrCpuq1QXmqDU9Uz8m6Kfokbx/4hOl0rXE/+wkKnpuPr7RNZ90r9pupB/3QlxfwePXtRZ47sDWaG4iqd6jev/suf7fesk0HRndFdTE+ufzXL1blviujpzHXMbH0f9oOkf5ybZ9T8vHqP50S2vEFhhi4pB7givnTU23tkYkHn+005pNXDk5AwMzHPBI7xMfSs8etl+TS9HH8W9dU6iqwytjvVVf62p8pPNZ6vVi1tlkrtA+XMw0kknzTBGfY8U/p/hPbUO7G8ZYbNzALEFHhQFMjcGk8itv9eGOu3yMbxBQlRM4g8H6H1pnTdP8AiDMwvYDP09q48NdQtkMLclmjyA73XcYbcW7EzwT7xRLprYZtyoQQpBPy9hgj2/maVxvod2kHS9NUH1DAB5ILBhgQ0en8amajpCldrLAzPf359Mfanlt/DPMMcDj1BgmfNUoXkMBiN0kwZgxyPbiqkkTuobaBCQAsqoiO4MA/rxUf/wCOgwVgbcIOBDSMfapwuQCy4leDltyiG/gM+9StFb3OMnbBPOcnFHdRpF09lN0AQwLGCeFBnA+h7etT7d22Vhs+p5yBmT2rhtCGYbsjcw3TmMDIiPt7U31DQG3bYjIwQO5yPmI+pqfuPhxr9HayxGImB7en1M/rVe3TgfOoIIgCOP8Aof52qTcXbtU99wPcR6c8T/HvUU6lgy2oMZyMmF4/P60u7Q0r36k9o7ckwWJ5gTzV90zXyu52ieAcU2xtvAEjg54Jnbz71WdZ6axgpPMYkDJwM9u2K2x6iLgKrGsVjCkH1jtUoGg7pmvFo7HJ3TB759BHNEy6tQu4kAROa1QmUqG7vi2wGK7xIMcjnsBVvY6ihwTBxz70jTaVQL/V7SmJk+2fx60KeKPHAtKy2s3AY+gPeKVyk8nMbfA4dgMkge5ry1dVhKsCPYzXzt1vxXqLzQ9xivpwPxxWj/sbuXHtXmb5N4C57x5v5Vnj1e6600y6fbNtEivCK7rwitWRvbSrqKVMH6g67UhRNSbjYoM8X64W1PNKHXOt6xuaAadt6wASyz9BWbaDVO1wmTz6wKNdDqVCyz4/P5rHPK70vGOtdqwJK8HkUOeHtCGtuFHys0e0mR9af6t1Gy3dj9K88NahVvR2cR9+1ZzztXo3qelW3O1x5vXvQ/1XwttBjjkHI+0DJ+taF1fpjEAqCPeqnS3GBg5H/ln8DtRcZRMrGbam41ryXPMvYxnPP1EVM6PfKOt1GMC4GZZIBEyAQDJSeZkZzWi6/wAPG4jMwme3p9KENV4X2t5QyqARKQG4jA7+p7kTUY43G8NLnMpyKNJ1y1cQ3WEu1x5CBgGdCFPoFBADUTafqaO0A+YTMANMe4nPy1l9y6bfw7doXPiPuBcnahAwCFMdg07pPbNXPg5byrcbbbCSwDmPPmGK5jYJwBiBya3ttY6kFms1ZJys2jJJZgDPoCOCROI9c9xY6TVWwmCYuAL3PnXMEnAn3I571UW03uhW5vU7lO7aBGc45E4mrTT3VMofh7ADEwXkH8kRHafxSk0Knh0VNhInYYVon+5II/A70/cUi7bctFsAlse653GCBAI75I96q9aq/D37OAATt2MdsMPeZgZgZ7U5qOoG7tCxH7wJ4iAQSD6nkeo9IpaC61GoVS2w8gQYnIP8TI+sCpPUzusgDDNtx7TVdqNHNxYkjZtxIWQVOW/WouqugXFAuRBKZkCMenERGfWqkTszo7TfEYMqwpLGWIYKWxB7zHB9Kk62yoYOqnO5Sf3lxiCcT9cZHrUewwYtBJdWWAeJ/dG4ckeb8/jprrr5njLfJOCRkEmTAnmn2+htHQCMGfT0BGO+WE8kD+dIuWiSQIAMAjEDzRiBE1C1XVyzllJIEKVABHzQZPIWFJn3NMWtWXKhlzBYsO44nPr2jAFYcb4a8rF9DbdhcUeYfKQRz2IB5/XvUC4l7zA4JnD5Zu0mJinvitbIQGWYj3gRxIBEx2HpTyXwhgTcmfNJKj2n1/FayoV6dHtJaT40BlJZcjazfug4x+ZNUvWuonSbhc2m6678M20DgAEgznPMenFEPiG5hGCOXQgqBbmSQeSxj79sVnPieydURcg5AmF+U7iCvqYx7cVpeMftTOcuXp8RXOQW3kRvEHaPVQTHeD9Kh6PpNy7JBY5y7TJoh6X09AA4UBlG0zwT6weKskBaAMD0ERWEwt8trnrwD38NFoUGWYhVx3J9K3bw30ldLp7dlBAUCfc9yfqaGfCnSt17ewkW+P8A2P8AajqtsMZGWWVryvK9pVohzSr2lQA/1zrPwlJAmsl654ie+xBMVf8AiHr24GM0HLpluFi2PQetTlVSCLoWjUwTH371eapkVdojP/EVU9K6eVjzYj0J+1EWh0CkeZSf51j7WFb3R9/BaBxBFVL2jaaTcI2ndB9RWhdSsrbXyrHsM/woJ6o1svkc+nM/iqs4KVo/QOorqLIIOYyPf71CfpxN7y4jNC/hjqbWjBDCfzV51HqTKd+QBUbOwX6TTgCMSPcn+VDnihFUFpGMwO/1B5H1qpteNVcPBeUXcQV7SFEE8kkjAya56vqB5Nzi4zJJtiVIJgKDnjMkxiOMin5KcKTV21EstxVuRPlBD7SslUKEhX8wyx+uARUi3plc7bZbaSGYsfNundBhZJBjIiSD2qdorlpEIuEfGRme2pgn/wBVnh+dsYkCfSl0u9gsYRR5fMCGaROYx2E/fin/AAbTukWVtqwZmAUgfMCfaQDx/mKvEtKSSILwWLYBBIAMCZ4/mKgdM0qz5yoyDCBj5ZyQWbHfzepqb1XVWzCpb3zuCnifKTBJJ7yZ+lLwPJnSK1xd63NgnO32yMk4ECCP/b2NeFC9wGEXaVCkMZmfMPKYY7Tif+venXiEKurAHI3cEAB12d3X7AxVhY1CJ5IlicGGAyJgGI7j8etE5O8CK/dH+2OSoJJmMwBBHOZ/SqzqfTlndJ85WBGAR2Ee5J59asel3AbcMIyMAzBn/DUDqli9DknEmEkCFaMz2PzRWkZ1SITblB5UNxmJHLCWmckEHywMT/F/W3FONxS4cCAGOcjEwYBqlsMSXBKgA7VExyA3knJOE7cekxUFbjMwDPDbSEfaSeI7RtM4x7T6mbVSLG3ZxllCDJIIEnd5iVjHJyTOMcCX7+ttHCndn5ohTwCZ9A309PavNDZYotzGAVIBkTIiQcj39e8VW9T0zglrYG4CJUKMY3E8zngD+tTIq1ZG+e8Fs8bhC9gCflkRUK31woRtXAJ7j0yO4n7VXXr6/DUklXkboKsW7zPA/Hr61C6jv2i7PmCttUSNzTMggkDE8+/eq0ReN+v3XKJZ1K/MAV27FV4BU/EODEEQM5PFSvD/AE667n4ksQZJMnPoCQCcQeIzQR4i1F0qGESuTtaYGRJPef8ABR14H62fhiMnBMA5JzRb8lr4W/UOlmIHfmeam9P6NtUQM17f1G8g4/UGr3pabiPQUa3S2m9L0YtIB37/AFqZXle1sTyvK6rk0B5SrgmlQT56GjvXjumFn70SdG6WFAZtogxLH+VNafX20TzER6ivelbbrGFJSfmrC3bUX6ZVI8sFuxH8hUlFCybjQPX1NedLsBQBbgepOTUfq4O0jJPqTAqfYV+svJtYz3wCeftQqzy+5jtXjyjzf9VIvuxuRtkDBJ96ul0VtVlkHGTnHfE5qrSkVvTrY3hrZ553QBxPNRfHfWl8tqTujsAe1TbiR5hIjIECPuDQn4tZnuhQkuViSASqkiHxgCIPt7UpNnav/DPUIF9/9s2XgqCg3PtlNysWhTIWYEZA5pzRFjuuR/umSTjaAMwC2AMgHvxwcVCu2nsW7enjzr5SxBYMXfcGjG1tpY+nH271i5I3K0mPMN2SOYAg5OFyfrWl5RD5sm4Ve4ISZJAxAJEmRAPsAePeifQ2AVFw2gUAbzOJ/dgQBwefTt3od1S37I2Fgx5IIEADAHErjvPapFrVX1dWRnBDBoZgwXPctz2gfalo1tfW07ogZm3ASqgl92BDAHyGTJ3H/ie9WWn0YUgNK42bSpgCJE7cTBP55qi0esUbpM3mYtJkmSZYDYQVIye3HtV/0vTEhX3yASGyU2nOAHyTz7Zx7rWxvTu/dACiRBB8soDIG2cnK+tLR3inlfGfTkEiPcAEj9e1Lq2nVEG2CSSoyWktn92JOJjHpNQ9PYVnMsdyx8xM5+VYJEmB6nEikfpZ6O6m9thHJQ8hg24icZEZj0+1WPiJLa2t7PuIiV3EhmI2gSB6n0qj067XlRIYzvm5gKx5YnBiPNOZ/ETWh9xYoHRzKqCJQFiIAJ87GQcwP50lB1zm2fhvbVt45BaBzO1tuSJiSAM+1OaWyd0yVBUY7AwRlpjuogxkHkVTstxr7AkAtO07QO6iVjuQD+Dg97nQh1ubhAAbyrgbiMdo3Zme/wCKWuVel38WzaRVVZcbSAAQGB42k9pjMH61V6zqFx3Zg0LAO0sm3H/AqR5jwZ/vUh9Tc8wZjiZkb3AY+hkEdvaKHm1M7drttkHcEKsSeyiPKTjFO1Mh+5pEd/iI/wANvmIWY9OII+8GvNZaRU2FbrbwdyZJT37Qw9sZrlUHmKs0jkPE5HmD7lx5geP7UzbIncS4ONucQDJHy/TGO+aDBvUOneY25G6PK5EE84IGPTPrUfpHUdRYKqu0KSQTJkEHMj+dFPVAS8B0BHGOZyBPYxQj4jtBW/22j19/sJ9uJos2crVOi6RrwVvmJ94rQ9BptiAVl37ItW11fMxMfWtbFPCahZPIr2lSrRJV4RXteGkDRFKuiKVMPmnUh4CsMDiiLw/cYBQZ2AztmBPvTmtsKpOCJ71C0V1FeFl/4Vhbto0npuqTGI7wua41zl+SNo9s/wB6ren6vY4U7eMwZke3pVtqNWNvoOwHJqLNAOX32udgK9pP9KYv32Z8z6DvHuZ5P0qwuhGJgSw5n5RTT2QgLSCfWOJ9KDV+rKW0Idix5yQBJmMCDzQloteyh7hZGUrtKZOA45wSc7cA9+e1SesXQxYbBtE8TuJ++KGQ28uAVWACJDbjwfLt4xknHPvWmKchFZJa78Qne30IIG1ZYlidoMkBcSFHtU/T9TufG22to2SFJ2E+YZknBOOwn+BoNFqbqgbSpiBsKjbGeBA4zI5mY71Nv6xio3OkElfhqjCOOZyTkc9xyapK1/1zMQH4B3bSFBzDH6k+h9sCuhMBlusASTIUggQRMEZ7SJ5qHasXQQSAGjyySpKAbRBHcCMf3q//APj3ZQkDdHf970wQCI+pGc+lTllpUis1illDaNnD+X4u9UAJgyyqksuBtg+pM4NXWntWkuWviae6iRJcO721BnaWDHcrk4J2xJ9JjjXW7nTQLjqv+4RIBZrY9C3cASfYkZmrzQeK7WpCtuVseZEiGPr5o2jJzPr7VPcfa6u6oOIDGFhbbbgYaOTEGcmccVAuOQpZlDcz867XiC4wQRxnEQB3q+03Q7Ym5Ztor/vAAZ7mDEY9vfvXup6Y6ywBgxBIhZMxP3IpXfwFJpeqtPwbxfzbQtwqzK7FRt2qqiGWDIMjy5giudXqgrKqSG2tBgXBDwrg7cpB3dwMR3qjvdRugy6ku10uwAfYSvaAx8sRAUZzzye7iu14D4e1vP8AI2do5IVgQVEnEyQ3bbWsTVqt5LcPeO/5FX/bPkLFj5Scjkyxkkk5q41euZlVVCwg3SrMWK5HPCmIPPfn1El0zM7AtuwbR27gfNtccnjuYyccDgs0VjZZMLBghSF/eDcxifofSnbrgoh9S1hayCtkqEPKuW3HsX4JH19e+KrdcMS1vKnvgEcmcyBIPmFTOp9KuXXA38QVkDaT80bQQCAcbf1NVWv6NrLe9t1gg5Zfhkovl2woncfLzJJmspnN8r7ai9Muq7NIhsFAc5k4CnJxOYwO/ETtXqFQSxHqIJyATPOAc8ERQiX1SMbjNIA2m4Pi+U5Cy0QCwBzBGastZrkW0iBAGjczSWGc7VBkbveOIrThPLzqGtDFWA3fvGDkc4zg9s/SqvqmnDpIUfbkxzI5xUm06DcwYCMyR6jg+ggRwKkae+hQk4HBbzdxwcR3oC8/Y2227dtmVKkgqfbmtlBrF/2P2bYv31HzIw+m0jkfea2UNVzwmnJpE02Xrg3KegemkWqP8SvDco0DhNKmd9KmGR3rrXmO1ce9V2o0ptnc8BAYJHYn2q30A87EzA9D3rnqWnUqNwaOw7/rXLGtVnTtYxYQSbfy9gSPcjgUTdOuOymR3P47fahMdI1KjfbYBTMLMn79hRJ0S4xUB2IMZ/7qspwlYtfRQAfsAMk+poe63rmjEn1ABq8NpCWZjAGD9Pr3NC3UtWC/kYBf6dh3NRFBvqHxLoK4B5MdpMme8AH1/Fc6fwnsbzMrEZK8RMjMSQam66Xnb8RFeCVEyRPlmIkelJenC3bLqFLHJAOT9IB/GfrirlTUW9buFtllyu3kDiQDySST94qXdv7oUKqPEOVJYPwcgfnPp9q48OaA3rp8xU8wBkZwCTWm9K8LW7wHxU83dtu36ZnNVci0Bul9NvnH7i7mJBCsVPGXEjn0FHHhvTMPMSSoO2TiJzILD+v8KuOo9DFi1t/dOIEj74BqD02bQaC+7B2k+bMnK9yOJNZ27VFn1rw7bv6W9aVBLoQDyd37pn2rJP8AT27umt6Uumm1OnaCzgjcFMbge+Mx/KK2vp1/0BHYjuv3mPxNU3ivwha1JLqIuRO4fgYispPS/wChzwb4mtJ//lsN8UW8tdYgAlhwrTngn7dyTBkzfC07F5YmTHHbcY3HHf8AFYzougvpNcq3F5Jhu20zyB7xR+2oi1s3n4ZBDKxaW3bQTG3eAAOMnETWky9FcdBhLI+PdBUk8qphrilTwVE+UziDz+KndHdON5QLJC7ZJDAKYEmeAJHeRJmqhtTcvXRsRUgRcj5SIxgmIOcH1Jp51b4im0zhwQ0wTs2DzbhGCDK+oj3NbY6nhnls7vCMzLbLKLiM1wj94F0UtH/IGDOZMmO5le1oVdzPtAE+cnaNxABgZIJ2gA+nHNB6m0s7t4tblPw1ZWZ4A27t3HMwBgiCKqfE3UmXS3GBINx4AY7jB7RiIHeO1RleVTFaW/Fitd2C2j3XZQjMSA26QNgIwkr82ZJ96a6h4ncXhpm0xS8SNpQrBnjIgfw4qi6F4otkWi+kN2/aUIjp3A+WQP5A+1Hfg7w3duX36hrIV2BFtP8AgvHB7x98niYrHV+FbUuuuar4L2msWxbkFi3/ANkhvVSV9B/SaGr0ldhJx8oJMz9h2yM+vtR945QvaZLZJcwIE/L37f570D9R0x+EC0ArAHZwRn0M+01rhbpOWke4yH5SA2AZIgwMfX61xpbsbhO4cHYSsTPY/Q1GvXyyELuwYJzBBzkRyaqbisHCwwkAicNB/wCq0QPP2d6tLfUFWVHxFI9CTyK2z49fMNy8y3LdxPmUyOxlT3Hb7Vuvhrrf+osI/eMj3q8b6Fgne/TZvVXPerpLtWlYB69L1HtPXRegHCaVNTSoPTMOk6e7tLAeWfXmmurm6pDGOBAYz+lNdG6r5FBJgcCpAvFrhdwCnYe1cm2qyfT/AO0CeSMxx+Kh6K+QQboYgGIEBQseWlZ68CzQnsq9q71ttiu5zHfBgCicFUfqHU1uAlVjJieP05NVnSuky7PccxGcTPoBGJ/hS1wCruEEnjMD61YdCvkKNxBj17T7fy5P8Fkcda4KOEMQR/5n3Pt/eg/XXtrEq0TAwVmBmMCjPq1xjiQqtySCJxkx6fT/AKEb1m18SLklB64kx/xP27fejCjJpv7LXDWTABGMqAPsCBNaCbSggx+STQP+zX/6wFACTIgbYHv/AGrQd3cUW8pVfiLU2kSbhM/ugfN7kTwPc4oG1PVFEkkBhEQwEDsQck9uT3FX3jMXCCERWJ+s49+3+ZoQs9EuXWZArfNuJBBExx6LPHPr3ohrbpvVmtAMd0MYClgZM5wRP8BzRA/XwbW9doPox2/Ux27/AFqu0Xhy4TDHbIYNAXE9kkYEHP8APNXWk8JWkALZIkznn6VNmrwqX5CvW9J/qCsgI0yDIwcnzEEwR9xmoGjuMQbVxoYyoaSPtMQJyfQ/pRRqOkWVeRIfJDebv2ngD70G9eQo4ZgCpiXECMgZGPqCOQPvXNbZeHTjJZoxZ0pJJyGR27ZZl5IPocZ9CI71K6J19mtXLVy3Mf7W5RtKz8xcqfmJzC8AA1baW8l60OIdWGGxA+hmREY96oPDOiULd3SGF0gkYAKoqlpzuE7oxkZ711Y56jDLHdMKlp90rG2FJ3TIj84k/muNV0w302/D8mck+Y+kRn3+9Po9lW+Fa8xU55yT5pI5iT61erob135SywoAyANojkR2I7TXP325ajbsknKy8OdG0tpB8FAgHOJM45JMjM1eazVY+YY9vXjBHM0DattVpWDqB8NpVwxMlsQ0/bA7V5Y6uvna64Vgh2Bj5Zg4McnHYyfeuicuezSTqNWXY/NAJG7GAOZAIZTMcVUaPoi3wPNuYEyCpIIPEzx/nFcaG/5Cz7gDwjbSO8QUAkjPv79qN/DVtfhA4zIBIE/c1U4TWTdc6FftMyhQQZAaMEdsxyPSqE6B7Tj4ggjA9fWYNbv1iwfhklQSPXgj7yDWU+JLXn+IJDKYjGB7eo960lSprKE6hSVDAwT6ZgSf871pnQLYtswQbR7fL/ag3R2Xe2zIigqZIAAEZnaO/wBZxRH03qG9QxADCB9hyPeqx8ii/wCPTgvVUjUiuf8AV1qnQit6iu/9QDQ1/r6eXW+9A0I/jivaH/8AXUqD0y3pzMLhzCjH1oqvOzoFUfX+lVx6etpZc5n8TVvbcLaX90E8xn7VwzLbezSoOlaz8ybjPzHgfaub+pa/uUz6gAQI96ILmqU28A49Rk+59KHOp9R2wAMsRj1mqiDOotOABAPrPpXXTLpDQFDEwckhVHqc4A7CJNStXrgQAcYyBH4ql6pr7ikbBtX6Z+v1+vtTIXJpnuZMCYIGJPpP8aouseHWJYqSYHO0+vqCI/Haq/QdfKTtgA8sxJYt7scmP87UQaS5cugecxztE9/pkng9qJNCpXgHX3UIQfKPYDPGJ+v/AFWw6HKCeYGJmP5Vi1rpL23DreAY/KvBEnP07+tHvh/U3SoDDnEzJ94EQB7mlkIJNZpFbvg8xzUjRaJFAAWPtTe/aM8+/wDWu7N6Rzj/AD6UsRUpUE/SvWf81AuD0YT7qKc024g+xkZ5Hp9frVWFHOpUOCME96A+r6ILqVQ5S6CsEYmCcduxB+oo7vXBIZRlvbmOfxVF4l0PkLwZWHEHupntxjFcfVw14dXSy+Qy1sWtqIABnA5mBA5wBBGfX3EVmivLcuXVViF3ksODuIBIEEzOTM8RVlrrXxidjQCJDZA4IM45yfzVR021sO4bgGYMcgnspM/vHAzzn71e72jU2uNXZW0ttbYCXHeN0SBALFie5wRk/wAKK+gdHAVSd085OSMwcdqoOm6Yai8nl8lnO4nlzH5gAd+49KPVHb6fWpwm8h1MtRH1mgRhtIBU/SKz7xL4H33FKTtXO0EjMk8jjt+K0HqN8LifwufycVBbWpzLZ4OIx7gRXZJw5eWaarRfAUJHBIKkzg44yZH1/pR54e05S2o5Bz9fqKjWunJcuM7SZEcA47SByKvrCKoHaP0+oNTvk6qfELjYQMCMgz+hBxWWyhcoWBB4k8HuCf8AOa0jr/UFYeVgf/IZHpDDtQrZ0Vq7cLMFBzG3gwe8j1iq3wUM6GyiygIBOQRxxwZ4/hVWqm27KcQftnuKtut6Bra/EtmIEFTx/TNDVnUMwkjMmc/w9BVYKohs6mun1FU9vUYr1r9a7TpNu6qK5XqXvVVqL9RGuUtnoSf/ACXvSobGoNKjZ6aB1bpShl35jIX396VrRfFMn5Vx7VcarSEsXOTGKa0umCkJ65Jrg6da5qXxHYUWtq/gd6Cx0vdcm63GQJ4NFnil4eLUMxxuPA+grPOsau4LpKyY7+pFbxkuLuhS3BJGMkTnPrTHVLoK4B4/6Fc9FtB83CWbmI70QjofxAJx7T2qoVZwC24AH6jGBPcmijpXWwoCzk9gTJE/oPv3pjxF0TZwJ5wBA+/0oc0l9rTbuTPHrn19PpTJrPT1a4RKH1kHAiO85P6UbdEZEEASZ4AmPr+tZZ4T8UOSRcYbtwgTgSYH1gVrHh69v4x78D3+tRnDgguafcBOBH1P3NQw20mOPpk/0qxYgjB/Wo2pt9qicUzH+sAyR9yR/WpmgcOJBjJxNZj4/wCtNplIUiT3P8BJk/b3ov8ABnVlvWEYSQUTssTHoP4VpLsrNRcoxZwpUjaN89jkiKpvE2vVSUnywScj0iJPsaurd0BXE+YBonn1r5y8Y+I712/cU3HRZgoDjBIMx96dw2Mchtc8UBcIbKhePMuI+8U5ofFBcY+FAPYrM/WZ+w96yjSaZnML+SYEes07qNNctqLiklMiRMclfxyJ/rVfS/Z3qfpvvhjqCghNsSd8zjzZ7GCSSTRk6xk8QI+p5/lXzL4W8R3bN1SH3IWG5WP0EzX0mmrDBYzhWI/9uCan6eqWWSD1ZPMqnHqe0+//ACP1HeoN64EH/wDTZP07famPEvUF+Ls3Z4/Sexz2piyCxnI9iSwP5mjK6Eial9FGAwPM5n9arOq9buREQ3qRgjv96tbenPaPoZqi8QLg7sYxPH2PY1nNnwzvrfUXa4WRs8lT5Qc/rTnRes7HLsYmAQR5CDyRHHeutYbV1iGIRhwZwe0TVJet7SYPsRHaM1trcIXdS6iLtm6qEMo54xxB+3rQusjB5FMaa4UDBY8wIJ9u8fXFdLxVYzRpqvTguVBW5TqtVEecUxcFdlq5YUGZpV0aVI27W7amojaSQ0d6s7dqQY5r1bBJA7CvPx8NMgTrOg+Yv6A/4Pesy8TagWiSI3MePRR/M1t3XtGXG1T+O1ZL4q8GtDXAxMTitcLpFCvSuq3C0THckc/ntRp0rroAVR5vU/5zQF0+zDhNwE/pRr03oGQSxzWqVv1JxdU+WJyT7f3oB6tohMjgcDua1Cx0IlTHMfWKG+qdAK/1/iZplAl04hGBOR35j+VbF4J6gLkAGBAx+sALx9PpWXPo4b2j74/wVa+GOq3NO7RyYVSeRPMD9PvU1Wm8o+doaSMn29q91CyPNk+1DnQbwCqpaW4J7s5y38TirTT2vhggszEksSTmT9PQY+1Z3gmcftW0u60WEgL/AA7k/wCelUX7IvFaWbh09wgbjCEgDPoSTWl+LtAlyy3lJkHueYx3r5v6laKXGVsMpIPP881phRl4fTut1wPBE5g98j17188eNdO6apwwgkk4GDJJH+e1GfhHW6w6Br777ltbhQEAFlVVEkf8gCfrg1D8U6Zr42sskZRh83OB7gzxVzPG8bE6WWtyM7QsuciuzebaV3NtOdsmCfWOKe1XTnQ+YEfUf0MU/otGrsfm5wAjH8kU58C4Wc6Rum6ZrtxVUZkcdhOa+nunakqi7uwHHssf4Aaxvw5o7Omm9cIU/wDN4AHcBV7GJjvXXWPHF7UOun0wNtWgbyAGK8iJwojv3Bp+EWCe1q21WsuXgd1tWKoOxgbSVPE/0rQejINuYnvQb4V6V8O2qAcAd5/Wiu5f+HDAdhJ9jWG91pkla7AkYig3xB1BSdrEEMCP7/biiHqXU02EzB5+v+A1lHiHXTeYDseRwQRzVxMm0C9YgspM5kGmbzzXrMTXBQ1rFUrKSRkATGa8IxPuRXqrTlvmmk0op9aQtGlQb3dXrtTZNeb6YKlTRevaRvoXSmpDtOB371F0hqQt3cfQCvOxvDTLya1CCAoPNUniPp++2UGBH5ogG2Z9O9RdnxX48g7+tVamPmXq3Srlu+wUNAMz2A+tSNB1+6J83tM9q2bx50D4tlltAAnk9yKxDUdFe22wjzEx9q0w6m+KLj7jY/CvU/iW1EgyKf6tod0yYHoKCfDTvp4WSff0rQk07XEUT2k1cqbNAXW9MZyWGFHfuar9Rp/hQ+ZBG38zNaTrdEi2yoiYmgzqWnhdz8D5VH1gU7BK78M+JzbuqHPY5PEkycev9a0Cx15CrHmBj1JzWH668C3cH++PvUzpXXjaY7iYiB+I/NIabTduOwyJAGfrH+celYf+0DpAt6ncAAlwSPYzn6mtR6N4ttXHCTMyo/8A2/t9qGP2iaVbqSvKNIjiIznk/ap8U4LPAHUNGdNpenoQ5One7cAPDMQWDQZDbnOP/Gh25o2sal9O5LLZIhiclDDL/wC0KY//ABNAXR+pXNLeW5bwYjHcZBE++M1ob9TdtNctW1TUJfO9ne6xZGgYEKYIhfSCDip6mOnf/wAluN3Of0hrZsGczu4aOwPf8EVyNJb+JCWixJ2rAgEkE8GD6/g0n6kB8RUsalPKFQB7TKGHcs8mO/f6CasT4gtWHt30slEVCjtdE3XuN6FWIwB9MngVljjp39TrfbdY3f7Uv7VuijS6SyCQbr3QzxwD8NpA9QJA/FVP7OvDrbv9RcECPIP5011jqd7qWsC3WhUcuqwCFU7ZkzkwFH2NHHx0RYWPKK3s1NR4d3buifp5UAkAbu1NdT6ihVlU5B/pQtqetbMgyIxnvFVXUep7/MOSIMcyPWrxmk2bedW6wxUrORgj+EUPRP1py+ZJJ7mu9Lbk1rIHIWuop2KXeqiabK10AI96beaVy5nPeKaToNN3a5DiuHeksi1eAV4BSJoJyRSpGlQb6A0z9z+KdtvkyR/KoWiapaMJ7eprzMbw2yOEgiJxT9oBVAFMqof6V69wFtoq2bq/aBB+lZ34l6EqsbkZzJrQrfGares6QXEIPepsXKxK91HdduXB8iAKg/5MDk/Sjrw91uUWcEkmO9VnXPDGyPhrxgf1pvR6RrLgHuMn61rM9lceBPqNQW3HucCqXVaTe43cfwH9akafWKCR3B5PpXOuQsxK8wYraVloLeIukKIKDkz9aquqdJhBRlqbfmlsnEemKhaxQ4j3zRpUoI0BdWLf8cj6zVxe6xcJJY8ifzVjZ6R5GaIqnusrYI/wVJpq6Nb6kpC3I4Ppt4+npVLpuq6jSORlexGCDx+cU8LpUhl5maIrHUtNqk23wFuKAskHb9o4rSWXiiZZY8xUanxrc3TbiM/OomO3Ee/rUZb+o1jDf8imY4X/AL/WiO34f0SE5DkDcBnsJP1xz6gVVdS1bM/wlhUmAqfKP60axnOmn1+plNWpOlsbBKwWkgt32nP+fSpN2/E5zT/SukuksY2mcZx+ahdQgGpnNRrSDceTSV4zXlIrWuiN3Hk13bNNGulNOJP/ABBTTXPSuXOKjG5mjZaPtdJpp66d1gR6Z+s00XoDpGpxaZSn5oNya4Z66aot16AcN6lUaaVGzfQVmpzfL96VKvNwa5pFriuLPzN9qVKrZpl/t9KiXRilSopxV9TUTQf1n5vxSpUY+TCOrc/EGT+73/8AKjXQ8ClSrbEsnOuGB/61UWaVKrRD135G+9AL/Mfqf40qVFOG9DUnp484+tKlRDq71XKf/lULoom8frSpVOSsR/qPk+1Bmt5P3pUqfTKoYpPxSpVtE1HavV4r2lTDy5xUY817SpA01JKVKgO0p9aVKnCptzUO5SpUU44FKlSo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xMTEhUUExQWFhUXGBcWGRcYGBcaFxoXGBccFxgeGhgYHCggGRwlHBwVITEhJikrLi4uGB8zODMsNygtLisBCgoKDg0OGxAQGiwkICQsLCwsLCwsLCwsLCwsLCwsLCwsLCwsLCwsLCwsLCwsLCwsLCwsLCwsLCwsLCwsLCwsLP/AABEIAMIBAwMBIgACEQEDEQH/xAAcAAABBQEBAQAAAAAAAAAAAAAGAAMEBQcCAQj/xAA7EAACAQMDAgQFAQcEAgIDAQABAhEAAyEEEjEFQQYiUWETMnGBkaEHQrHB0eHwFCNS8WJyFTOCsuIk/8QAGQEAAwEBAQAAAAAAAAAAAAAAAAECAwQF/8QAJBEBAQACAQQBBQEBAAAAAAAAAAECESEDEjFBURMiQmFxMgT/2gAMAwEAAhEDEQA/ANdAr2K9FeMa6EGdQMYqrXqJVtrCpuq1QXmqDU9Uz8m6Kfokbx/4hOl0rXE/+wkKnpuPr7RNZ90r9pupB/3QlxfwePXtRZ47sDWaG4iqd6jev/suf7fesk0HRndFdTE+ufzXL1blviujpzHXMbH0f9oOkf5ybZ9T8vHqP50S2vEFhhi4pB7givnTU23tkYkHn+005pNXDk5AwMzHPBI7xMfSs8etl+TS9HH8W9dU6iqwytjvVVf62p8pPNZ6vVi1tlkrtA+XMw0kknzTBGfY8U/p/hPbUO7G8ZYbNzALEFHhQFMjcGk8itv9eGOu3yMbxBQlRM4g8H6H1pnTdP8AiDMwvYDP09q48NdQtkMLclmjyA73XcYbcW7EzwT7xRLprYZtyoQQpBPy9hgj2/maVxvod2kHS9NUH1DAB5ILBhgQ0en8amajpCldrLAzPf359Mfanlt/DPMMcDj1BgmfNUoXkMBiN0kwZgxyPbiqkkTuobaBCQAsqoiO4MA/rxUf/wCOgwVgbcIOBDSMfapwuQCy4leDltyiG/gM+9StFb3OMnbBPOcnFHdRpF09lN0AQwLGCeFBnA+h7etT7d22Vhs+p5yBmT2rhtCGYbsjcw3TmMDIiPt7U31DQG3bYjIwQO5yPmI+pqfuPhxr9HayxGImB7en1M/rVe3TgfOoIIgCOP8Aof52qTcXbtU99wPcR6c8T/HvUU6lgy2oMZyMmF4/P60u7Q0r36k9o7ckwWJ5gTzV90zXyu52ieAcU2xtvAEjg54Jnbz71WdZ6axgpPMYkDJwM9u2K2x6iLgKrGsVjCkH1jtUoGg7pmvFo7HJ3TB759BHNEy6tQu4kAROa1QmUqG7vi2wGK7xIMcjnsBVvY6ihwTBxz70jTaVQL/V7SmJk+2fx60KeKPHAtKy2s3AY+gPeKVyk8nMbfA4dgMkge5ry1dVhKsCPYzXzt1vxXqLzQ9xivpwPxxWj/sbuXHtXmb5N4C57x5v5Vnj1e6600y6fbNtEivCK7rwitWRvbSrqKVMH6g67UhRNSbjYoM8X64W1PNKHXOt6xuaAadt6wASyz9BWbaDVO1wmTz6wKNdDqVCyz4/P5rHPK70vGOtdqwJK8HkUOeHtCGtuFHys0e0mR9af6t1Gy3dj9K88NahVvR2cR9+1ZzztXo3qelW3O1x5vXvQ/1XwttBjjkHI+0DJ+taF1fpjEAqCPeqnS3GBg5H/ln8DtRcZRMrGbam41ryXPMvYxnPP1EVM6PfKOt1GMC4GZZIBEyAQDJSeZkZzWi6/wAPG4jMwme3p9KENV4X2t5QyqARKQG4jA7+p7kTUY43G8NLnMpyKNJ1y1cQ3WEu1x5CBgGdCFPoFBADUTafqaO0A+YTMANMe4nPy1l9y6bfw7doXPiPuBcnahAwCFMdg07pPbNXPg5byrcbbbCSwDmPPmGK5jYJwBiBya3ttY6kFms1ZJys2jJJZgDPoCOCROI9c9xY6TVWwmCYuAL3PnXMEnAn3I571UW03uhW5vU7lO7aBGc45E4mrTT3VMofh7ADEwXkH8kRHafxSk0Knh0VNhInYYVon+5II/A70/cUi7bctFsAlse653GCBAI75I96q9aq/D37OAATt2MdsMPeZgZgZ7U5qOoG7tCxH7wJ4iAQSD6nkeo9IpaC61GoVS2w8gQYnIP8TI+sCpPUzusgDDNtx7TVdqNHNxYkjZtxIWQVOW/WouqugXFAuRBKZkCMenERGfWqkTszo7TfEYMqwpLGWIYKWxB7zHB9Kk62yoYOqnO5Sf3lxiCcT9cZHrUewwYtBJdWWAeJ/dG4ckeb8/jprrr5njLfJOCRkEmTAnmn2+htHQCMGfT0BGO+WE8kD+dIuWiSQIAMAjEDzRiBE1C1XVyzllJIEKVABHzQZPIWFJn3NMWtWXKhlzBYsO44nPr2jAFYcb4a8rF9DbdhcUeYfKQRz2IB5/XvUC4l7zA4JnD5Zu0mJinvitbIQGWYj3gRxIBEx2HpTyXwhgTcmfNJKj2n1/FayoV6dHtJaT40BlJZcjazfug4x+ZNUvWuonSbhc2m6678M20DgAEgznPMenFEPiG5hGCOXQgqBbmSQeSxj79sVnPieydURcg5AmF+U7iCvqYx7cVpeMftTOcuXp8RXOQW3kRvEHaPVQTHeD9Kh6PpNy7JBY5y7TJoh6X09AA4UBlG0zwT6weKskBaAMD0ERWEwt8trnrwD38NFoUGWYhVx3J9K3bw30ldLp7dlBAUCfc9yfqaGfCnSt17ewkW+P8A2P8AajqtsMZGWWVryvK9pVohzSr2lQA/1zrPwlJAmsl654ie+xBMVf8AiHr24GM0HLpluFi2PQetTlVSCLoWjUwTH371eapkVdojP/EVU9K6eVjzYj0J+1EWh0CkeZSf51j7WFb3R9/BaBxBFVL2jaaTcI2ndB9RWhdSsrbXyrHsM/woJ6o1svkc+nM/iqs4KVo/QOorqLIIOYyPf71CfpxN7y4jNC/hjqbWjBDCfzV51HqTKd+QBUbOwX6TTgCMSPcn+VDnihFUFpGMwO/1B5H1qpteNVcPBeUXcQV7SFEE8kkjAya56vqB5Nzi4zJJtiVIJgKDnjMkxiOMin5KcKTV21EstxVuRPlBD7SslUKEhX8wyx+uARUi3plc7bZbaSGYsfNundBhZJBjIiSD2qdorlpEIuEfGRme2pgn/wBVnh+dsYkCfSl0u9gsYRR5fMCGaROYx2E/fin/AAbTukWVtqwZmAUgfMCfaQDx/mKvEtKSSILwWLYBBIAMCZ4/mKgdM0qz5yoyDCBj5ZyQWbHfzepqb1XVWzCpb3zuCnifKTBJJ7yZ+lLwPJnSK1xd63NgnO32yMk4ECCP/b2NeFC9wGEXaVCkMZmfMPKYY7Tif+venXiEKurAHI3cEAB12d3X7AxVhY1CJ5IlicGGAyJgGI7j8etE5O8CK/dH+2OSoJJmMwBBHOZ/SqzqfTlndJ85WBGAR2Ee5J59asel3AbcMIyMAzBn/DUDqli9DknEmEkCFaMz2PzRWkZ1SITblB5UNxmJHLCWmckEHywMT/F/W3FONxS4cCAGOcjEwYBqlsMSXBKgA7VExyA3knJOE7cekxUFbjMwDPDbSEfaSeI7RtM4x7T6mbVSLG3ZxllCDJIIEnd5iVjHJyTOMcCX7+ttHCndn5ohTwCZ9A309PavNDZYotzGAVIBkTIiQcj39e8VW9T0zglrYG4CJUKMY3E8zngD+tTIq1ZG+e8Fs8bhC9gCflkRUK31woRtXAJ7j0yO4n7VXXr6/DUklXkboKsW7zPA/Hr61C6jv2i7PmCttUSNzTMggkDE8+/eq0ReN+v3XKJZ1K/MAV27FV4BU/EODEEQM5PFSvD/AE667n4ksQZJMnPoCQCcQeIzQR4i1F0qGESuTtaYGRJPef8ABR14H62fhiMnBMA5JzRb8lr4W/UOlmIHfmeam9P6NtUQM17f1G8g4/UGr3pabiPQUa3S2m9L0YtIB37/AFqZXle1sTyvK6rk0B5SrgmlQT56GjvXjumFn70SdG6WFAZtogxLH+VNafX20TzER6ivelbbrGFJSfmrC3bUX6ZVI8sFuxH8hUlFCybjQPX1NedLsBQBbgepOTUfq4O0jJPqTAqfYV+svJtYz3wCeftQqzy+5jtXjyjzf9VIvuxuRtkDBJ96ul0VtVlkHGTnHfE5qrSkVvTrY3hrZ553QBxPNRfHfWl8tqTujsAe1TbiR5hIjIECPuDQn4tZnuhQkuViSASqkiHxgCIPt7UpNnav/DPUIF9/9s2XgqCg3PtlNysWhTIWYEZA5pzRFjuuR/umSTjaAMwC2AMgHvxwcVCu2nsW7enjzr5SxBYMXfcGjG1tpY+nH271i5I3K0mPMN2SOYAg5OFyfrWl5RD5sm4Ve4ISZJAxAJEmRAPsAePeifQ2AVFw2gUAbzOJ/dgQBwefTt3od1S37I2Fgx5IIEADAHErjvPapFrVX1dWRnBDBoZgwXPctz2gfalo1tfW07ogZm3ASqgl92BDAHyGTJ3H/ie9WWn0YUgNK42bSpgCJE7cTBP55qi0esUbpM3mYtJkmSZYDYQVIye3HtV/0vTEhX3yASGyU2nOAHyTz7Zx7rWxvTu/dACiRBB8soDIG2cnK+tLR3inlfGfTkEiPcAEj9e1Lq2nVEG2CSSoyWktn92JOJjHpNQ9PYVnMsdyx8xM5+VYJEmB6nEikfpZ6O6m9thHJQ8hg24icZEZj0+1WPiJLa2t7PuIiV3EhmI2gSB6n0qj067XlRIYzvm5gKx5YnBiPNOZ/ETWh9xYoHRzKqCJQFiIAJ87GQcwP50lB1zm2fhvbVt45BaBzO1tuSJiSAM+1OaWyd0yVBUY7AwRlpjuogxkHkVTstxr7AkAtO07QO6iVjuQD+Dg97nQh1ubhAAbyrgbiMdo3Zme/wCKWuVel38WzaRVVZcbSAAQGB42k9pjMH61V6zqFx3Zg0LAO0sm3H/AqR5jwZ/vUh9Tc8wZjiZkb3AY+hkEdvaKHm1M7drttkHcEKsSeyiPKTjFO1Mh+5pEd/iI/wANvmIWY9OII+8GvNZaRU2FbrbwdyZJT37Qw9sZrlUHmKs0jkPE5HmD7lx5geP7UzbIncS4ONucQDJHy/TGO+aDBvUOneY25G6PK5EE84IGPTPrUfpHUdRYKqu0KSQTJkEHMj+dFPVAS8B0BHGOZyBPYxQj4jtBW/22j19/sJ9uJos2crVOi6RrwVvmJ94rQ9BptiAVl37ItW11fMxMfWtbFPCahZPIr2lSrRJV4RXteGkDRFKuiKVMPmnUh4CsMDiiLw/cYBQZ2AztmBPvTmtsKpOCJ71C0V1FeFl/4Vhbto0npuqTGI7wua41zl+SNo9s/wB6ren6vY4U7eMwZke3pVtqNWNvoOwHJqLNAOX32udgK9pP9KYv32Z8z6DvHuZ5P0qwuhGJgSw5n5RTT2QgLSCfWOJ9KDV+rKW0Idix5yQBJmMCDzQloteyh7hZGUrtKZOA45wSc7cA9+e1SesXQxYbBtE8TuJ++KGQ28uAVWACJDbjwfLt4xknHPvWmKchFZJa78Qne30IIG1ZYlidoMkBcSFHtU/T9TufG22to2SFJ2E+YZknBOOwn+BoNFqbqgbSpiBsKjbGeBA4zI5mY71Nv6xio3OkElfhqjCOOZyTkc9xyapK1/1zMQH4B3bSFBzDH6k+h9sCuhMBlusASTIUggQRMEZ7SJ5qHasXQQSAGjyySpKAbRBHcCMf3q//APj3ZQkDdHf970wQCI+pGc+lTllpUis1illDaNnD+X4u9UAJgyyqksuBtg+pM4NXWntWkuWviae6iRJcO721BnaWDHcrk4J2xJ9JjjXW7nTQLjqv+4RIBZrY9C3cASfYkZmrzQeK7WpCtuVseZEiGPr5o2jJzPr7VPcfa6u6oOIDGFhbbbgYaOTEGcmccVAuOQpZlDcz867XiC4wQRxnEQB3q+03Q7Ym5Ztor/vAAZ7mDEY9vfvXup6Y6ywBgxBIhZMxP3IpXfwFJpeqtPwbxfzbQtwqzK7FRt2qqiGWDIMjy5giudXqgrKqSG2tBgXBDwrg7cpB3dwMR3qjvdRugy6ku10uwAfYSvaAx8sRAUZzzye7iu14D4e1vP8AI2do5IVgQVEnEyQ3bbWsTVqt5LcPeO/5FX/bPkLFj5Scjkyxkkk5q41euZlVVCwg3SrMWK5HPCmIPPfn1El0zM7AtuwbR27gfNtccnjuYyccDgs0VjZZMLBghSF/eDcxifofSnbrgoh9S1hayCtkqEPKuW3HsX4JH19e+KrdcMS1vKnvgEcmcyBIPmFTOp9KuXXA38QVkDaT80bQQCAcbf1NVWv6NrLe9t1gg5Zfhkovl2woncfLzJJmspnN8r7ai9Muq7NIhsFAc5k4CnJxOYwO/ETtXqFQSxHqIJyATPOAc8ERQiX1SMbjNIA2m4Pi+U5Cy0QCwBzBGastZrkW0iBAGjczSWGc7VBkbveOIrThPLzqGtDFWA3fvGDkc4zg9s/SqvqmnDpIUfbkxzI5xUm06DcwYCMyR6jg+ggRwKkae+hQk4HBbzdxwcR3oC8/Y2227dtmVKkgqfbmtlBrF/2P2bYv31HzIw+m0jkfea2UNVzwmnJpE02Xrg3KegemkWqP8SvDco0DhNKmd9KmGR3rrXmO1ce9V2o0ptnc8BAYJHYn2q30A87EzA9D3rnqWnUqNwaOw7/rXLGtVnTtYxYQSbfy9gSPcjgUTdOuOymR3P47fahMdI1KjfbYBTMLMn79hRJ0S4xUB2IMZ/7qspwlYtfRQAfsAMk+poe63rmjEn1ABq8NpCWZjAGD9Pr3NC3UtWC/kYBf6dh3NRFBvqHxLoK4B5MdpMme8AH1/Fc6fwnsbzMrEZK8RMjMSQam66Xnb8RFeCVEyRPlmIkelJenC3bLqFLHJAOT9IB/GfrirlTUW9buFtllyu3kDiQDySST94qXdv7oUKqPEOVJYPwcgfnPp9q48OaA3rp8xU8wBkZwCTWm9K8LW7wHxU83dtu36ZnNVci0Bul9NvnH7i7mJBCsVPGXEjn0FHHhvTMPMSSoO2TiJzILD+v8KuOo9DFi1t/dOIEj74BqD02bQaC+7B2k+bMnK9yOJNZ27VFn1rw7bv6W9aVBLoQDyd37pn2rJP8AT27umt6Uumm1OnaCzgjcFMbge+Mx/KK2vp1/0BHYjuv3mPxNU3ivwha1JLqIuRO4fgYispPS/wChzwb4mtJ//lsN8UW8tdYgAlhwrTngn7dyTBkzfC07F5YmTHHbcY3HHf8AFYzougvpNcq3F5Jhu20zyB7xR+2oi1s3n4ZBDKxaW3bQTG3eAAOMnETWky9FcdBhLI+PdBUk8qphrilTwVE+UziDz+KndHdON5QLJC7ZJDAKYEmeAJHeRJmqhtTcvXRsRUgRcj5SIxgmIOcH1Jp51b4im0zhwQ0wTs2DzbhGCDK+oj3NbY6nhnls7vCMzLbLKLiM1wj94F0UtH/IGDOZMmO5le1oVdzPtAE+cnaNxABgZIJ2gA+nHNB6m0s7t4tblPw1ZWZ4A27t3HMwBgiCKqfE3UmXS3GBINx4AY7jB7RiIHeO1RleVTFaW/Fitd2C2j3XZQjMSA26QNgIwkr82ZJ96a6h4ncXhpm0xS8SNpQrBnjIgfw4qi6F4otkWi+kN2/aUIjp3A+WQP5A+1Hfg7w3duX36hrIV2BFtP8AgvHB7x98niYrHV+FbUuuuar4L2msWxbkFi3/ANkhvVSV9B/SaGr0ldhJx8oJMz9h2yM+vtR945QvaZLZJcwIE/L37f570D9R0x+EC0ArAHZwRn0M+01rhbpOWke4yH5SA2AZIgwMfX61xpbsbhO4cHYSsTPY/Q1GvXyyELuwYJzBBzkRyaqbisHCwwkAicNB/wCq0QPP2d6tLfUFWVHxFI9CTyK2z49fMNy8y3LdxPmUyOxlT3Hb7Vuvhrrf+osI/eMj3q8b6Fgne/TZvVXPerpLtWlYB69L1HtPXRegHCaVNTSoPTMOk6e7tLAeWfXmmurm6pDGOBAYz+lNdG6r5FBJgcCpAvFrhdwCnYe1cm2qyfT/AO0CeSMxx+Kh6K+QQboYgGIEBQseWlZ68CzQnsq9q71ttiu5zHfBgCicFUfqHU1uAlVjJieP05NVnSuky7PccxGcTPoBGJ/hS1wCruEEnjMD61YdCvkKNxBj17T7fy5P8Fkcda4KOEMQR/5n3Pt/eg/XXtrEq0TAwVmBmMCjPq1xjiQqtySCJxkx6fT/AKEb1m18SLklB64kx/xP27fejCjJpv7LXDWTABGMqAPsCBNaCbSggx+STQP+zX/6wFACTIgbYHv/AGrQd3cUW8pVfiLU2kSbhM/ugfN7kTwPc4oG1PVFEkkBhEQwEDsQck9uT3FX3jMXCCERWJ+s49+3+ZoQs9EuXWZArfNuJBBExx6LPHPr3ohrbpvVmtAMd0MYClgZM5wRP8BzRA/XwbW9doPox2/Ux27/AFqu0Xhy4TDHbIYNAXE9kkYEHP8APNXWk8JWkALZIkznn6VNmrwqX5CvW9J/qCsgI0yDIwcnzEEwR9xmoGjuMQbVxoYyoaSPtMQJyfQ/pRRqOkWVeRIfJDebv2ngD70G9eQo4ZgCpiXECMgZGPqCOQPvXNbZeHTjJZoxZ0pJJyGR27ZZl5IPocZ9CI71K6J19mtXLVy3Mf7W5RtKz8xcqfmJzC8AA1baW8l60OIdWGGxA+hmREY96oPDOiULd3SGF0gkYAKoqlpzuE7oxkZ711Y56jDLHdMKlp90rG2FJ3TIj84k/muNV0w302/D8mck+Y+kRn3+9Po9lW+Fa8xU55yT5pI5iT61erob135SywoAyANojkR2I7TXP325ajbsknKy8OdG0tpB8FAgHOJM45JMjM1eazVY+YY9vXjBHM0DattVpWDqB8NpVwxMlsQ0/bA7V5Y6uvna64Vgh2Bj5Zg4McnHYyfeuicuezSTqNWXY/NAJG7GAOZAIZTMcVUaPoi3wPNuYEyCpIIPEzx/nFcaG/5Cz7gDwjbSO8QUAkjPv79qN/DVtfhA4zIBIE/c1U4TWTdc6FftMyhQQZAaMEdsxyPSqE6B7Tj4ggjA9fWYNbv1iwfhklQSPXgj7yDWU+JLXn+IJDKYjGB7eo960lSprKE6hSVDAwT6ZgSf871pnQLYtswQbR7fL/ag3R2Xe2zIigqZIAAEZnaO/wBZxRH03qG9QxADCB9hyPeqx8ii/wCPTgvVUjUiuf8AV1qnQit6iu/9QDQ1/r6eXW+9A0I/jivaH/8AXUqD0y3pzMLhzCjH1oqvOzoFUfX+lVx6etpZc5n8TVvbcLaX90E8xn7VwzLbezSoOlaz8ybjPzHgfaub+pa/uUz6gAQI96ILmqU28A49Rk+59KHOp9R2wAMsRj1mqiDOotOABAPrPpXXTLpDQFDEwckhVHqc4A7CJNStXrgQAcYyBH4ql6pr7ikbBtX6Z+v1+vtTIXJpnuZMCYIGJPpP8aouseHWJYqSYHO0+vqCI/Haq/QdfKTtgA8sxJYt7scmP87UQaS5cugecxztE9/pkng9qJNCpXgHX3UIQfKPYDPGJ+v/AFWw6HKCeYGJmP5Vi1rpL23DreAY/KvBEnP07+tHvh/U3SoDDnEzJ94EQB7mlkIJNZpFbvg8xzUjRaJFAAWPtTe/aM8+/wDWu7N6Rzj/AD6UsRUpUE/SvWf81AuD0YT7qKc024g+xkZ5Hp9frVWFHOpUOCME96A+r6ILqVQ5S6CsEYmCcduxB+oo7vXBIZRlvbmOfxVF4l0PkLwZWHEHupntxjFcfVw14dXSy+Qy1sWtqIABnA5mBA5wBBGfX3EVmivLcuXVViF3ksODuIBIEEzOTM8RVlrrXxidjQCJDZA4IM45yfzVR021sO4bgGYMcgnspM/vHAzzn71e72jU2uNXZW0ttbYCXHeN0SBALFie5wRk/wAKK+gdHAVSd085OSMwcdqoOm6Yai8nl8lnO4nlzH5gAd+49KPVHb6fWpwm8h1MtRH1mgRhtIBU/SKz7xL4H33FKTtXO0EjMk8jjt+K0HqN8LifwufycVBbWpzLZ4OIx7gRXZJw5eWaarRfAUJHBIKkzg44yZH1/pR54e05S2o5Bz9fqKjWunJcuM7SZEcA47SByKvrCKoHaP0+oNTvk6qfELjYQMCMgz+hBxWWyhcoWBB4k8HuCf8AOa0jr/UFYeVgf/IZHpDDtQrZ0Vq7cLMFBzG3gwe8j1iq3wUM6GyiygIBOQRxxwZ4/hVWqm27KcQftnuKtut6Bra/EtmIEFTx/TNDVnUMwkjMmc/w9BVYKohs6mun1FU9vUYr1r9a7TpNu6qK5XqXvVVqL9RGuUtnoSf/ACXvSobGoNKjZ6aB1bpShl35jIX396VrRfFMn5Vx7VcarSEsXOTGKa0umCkJ65Jrg6da5qXxHYUWtq/gd6Cx0vdcm63GQJ4NFnil4eLUMxxuPA+grPOsau4LpKyY7+pFbxkuLuhS3BJGMkTnPrTHVLoK4B4/6Fc9FtB83CWbmI70QjofxAJx7T2qoVZwC24AH6jGBPcmijpXWwoCzk9gTJE/oPv3pjxF0TZwJ5wBA+/0oc0l9rTbuTPHrn19PpTJrPT1a4RKH1kHAiO85P6UbdEZEEASZ4AmPr+tZZ4T8UOSRcYbtwgTgSYH1gVrHh69v4x78D3+tRnDgguafcBOBH1P3NQw20mOPpk/0qxYgjB/Wo2pt9qicUzH+sAyR9yR/WpmgcOJBjJxNZj4/wCtNplIUiT3P8BJk/b3ov8ABnVlvWEYSQUTssTHoP4VpLsrNRcoxZwpUjaN89jkiKpvE2vVSUnywScj0iJPsaurd0BXE+YBonn1r5y8Y+I712/cU3HRZgoDjBIMx96dw2Mchtc8UBcIbKhePMuI+8U5ofFBcY+FAPYrM/WZ+w96yjSaZnML+SYEes07qNNctqLiklMiRMclfxyJ/rVfS/Z3qfpvvhjqCghNsSd8zjzZ7GCSSTRk6xk8QI+p5/lXzL4W8R3bN1SH3IWG5WP0EzX0mmrDBYzhWI/9uCan6eqWWSD1ZPMqnHqe0+//ACP1HeoN64EH/wDTZP07famPEvUF+Ls3Z4/Sexz2piyCxnI9iSwP5mjK6Eial9FGAwPM5n9arOq9buREQ3qRgjv96tbenPaPoZqi8QLg7sYxPH2PY1nNnwzvrfUXa4WRs8lT5Qc/rTnRes7HLsYmAQR5CDyRHHeutYbV1iGIRhwZwe0TVJet7SYPsRHaM1trcIXdS6iLtm6qEMo54xxB+3rQusjB5FMaa4UDBY8wIJ9u8fXFdLxVYzRpqvTguVBW5TqtVEecUxcFdlq5YUGZpV0aVI27W7amojaSQ0d6s7dqQY5r1bBJA7CvPx8NMgTrOg+Yv6A/4Pesy8TagWiSI3MePRR/M1t3XtGXG1T+O1ZL4q8GtDXAxMTitcLpFCvSuq3C0THckc/ntRp0rroAVR5vU/5zQF0+zDhNwE/pRr03oGQSxzWqVv1JxdU+WJyT7f3oB6tohMjgcDua1Cx0IlTHMfWKG+qdAK/1/iZplAl04hGBOR35j+VbF4J6gLkAGBAx+sALx9PpWXPo4b2j74/wVa+GOq3NO7RyYVSeRPMD9PvU1Wm8o+doaSMn29q91CyPNk+1DnQbwCqpaW4J7s5y38TirTT2vhggszEksSTmT9PQY+1Z3gmcftW0u60WEgL/AA7k/wCelUX7IvFaWbh09wgbjCEgDPoSTWl+LtAlyy3lJkHueYx3r5v6laKXGVsMpIPP881phRl4fTut1wPBE5g98j17188eNdO6apwwgkk4GDJJH+e1GfhHW6w6Br777ltbhQEAFlVVEkf8gCfrg1D8U6Zr42sskZRh83OB7gzxVzPG8bE6WWtyM7QsuciuzebaV3NtOdsmCfWOKe1XTnQ+YEfUf0MU/otGrsfm5wAjH8kU58C4Wc6Rum6ZrtxVUZkcdhOa+nunakqi7uwHHssf4Aaxvw5o7Omm9cIU/wDN4AHcBV7GJjvXXWPHF7UOun0wNtWgbyAGK8iJwojv3Bp+EWCe1q21WsuXgd1tWKoOxgbSVPE/0rQejINuYnvQb4V6V8O2qAcAd5/Wiu5f+HDAdhJ9jWG91pkla7AkYig3xB1BSdrEEMCP7/biiHqXU02EzB5+v+A1lHiHXTeYDseRwQRzVxMm0C9YgspM5kGmbzzXrMTXBQ1rFUrKSRkATGa8IxPuRXqrTlvmmk0op9aQtGlQb3dXrtTZNeb6YKlTRevaRvoXSmpDtOB371F0hqQt3cfQCvOxvDTLya1CCAoPNUniPp++2UGBH5ogG2Z9O9RdnxX48g7+tVamPmXq3Srlu+wUNAMz2A+tSNB1+6J83tM9q2bx50D4tlltAAnk9yKxDUdFe22wjzEx9q0w6m+KLj7jY/CvU/iW1EgyKf6tod0yYHoKCfDTvp4WSff0rQk07XEUT2k1cqbNAXW9MZyWGFHfuar9Rp/hQ+ZBG38zNaTrdEi2yoiYmgzqWnhdz8D5VH1gU7BK78M+JzbuqHPY5PEkycev9a0Cx15CrHmBj1JzWH668C3cH++PvUzpXXjaY7iYiB+I/NIabTduOwyJAGfrH+celYf+0DpAt6ncAAlwSPYzn6mtR6N4ttXHCTMyo/8A2/t9qGP2iaVbqSvKNIjiIznk/ap8U4LPAHUNGdNpenoQ5One7cAPDMQWDQZDbnOP/Gh25o2sal9O5LLZIhiclDDL/wC0KY//ABNAXR+pXNLeW5bwYjHcZBE++M1ob9TdtNctW1TUJfO9ne6xZGgYEKYIhfSCDip6mOnf/wAluN3Of0hrZsGczu4aOwPf8EVyNJb+JCWixJ2rAgEkE8GD6/g0n6kB8RUsalPKFQB7TKGHcs8mO/f6CasT4gtWHt30slEVCjtdE3XuN6FWIwB9MngVljjp39TrfbdY3f7Uv7VuijS6SyCQbr3QzxwD8NpA9QJA/FVP7OvDrbv9RcECPIP5011jqd7qWsC3WhUcuqwCFU7ZkzkwFH2NHHx0RYWPKK3s1NR4d3buifp5UAkAbu1NdT6ihVlU5B/pQtqetbMgyIxnvFVXUep7/MOSIMcyPWrxmk2bedW6wxUrORgj+EUPRP1py+ZJJ7mu9Lbk1rIHIWuop2KXeqiabK10AI96beaVy5nPeKaToNN3a5DiuHeksi1eAV4BSJoJyRSpGlQb6A0z9z+KdtvkyR/KoWiapaMJ7eprzMbw2yOEgiJxT9oBVAFMqof6V69wFtoq2bq/aBB+lZ34l6EqsbkZzJrQrfGares6QXEIPepsXKxK91HdduXB8iAKg/5MDk/Sjrw91uUWcEkmO9VnXPDGyPhrxgf1pvR6RrLgHuMn61rM9lceBPqNQW3HucCqXVaTe43cfwH9akafWKCR3B5PpXOuQsxK8wYraVloLeIukKIKDkz9aquqdJhBRlqbfmlsnEemKhaxQ4j3zRpUoI0BdWLf8cj6zVxe6xcJJY8ifzVjZ6R5GaIqnusrYI/wVJpq6Nb6kpC3I4Ppt4+npVLpuq6jSORlexGCDx+cU8LpUhl5maIrHUtNqk23wFuKAskHb9o4rSWXiiZZY8xUanxrc3TbiM/OomO3Ee/rUZb+o1jDf8imY4X/AL/WiO34f0SE5DkDcBnsJP1xz6gVVdS1bM/wlhUmAqfKP60axnOmn1+plNWpOlsbBKwWkgt32nP+fSpN2/E5zT/SukuksY2mcZx+ahdQgGpnNRrSDceTSV4zXlIrWuiN3Hk13bNNGulNOJP/ABBTTXPSuXOKjG5mjZaPtdJpp66d1gR6Z+s00XoDpGpxaZSn5oNya4Z66aot16AcN6lUaaVGzfQVmpzfL96VKvNwa5pFriuLPzN9qVKrZpl/t9KiXRilSopxV9TUTQf1n5vxSpUY+TCOrc/EGT+73/8AKjXQ8ClSrbEsnOuGB/61UWaVKrRD135G+9AL/Mfqf40qVFOG9DUnp484+tKlRDq71XKf/lULoom8frSpVOSsR/qPk+1Bmt5P3pUqfTKoYpPxSpVtE1HavV4r2lTDy5xUY817SpA01JKVKgO0p9aVKnCptzUO5SpUU44FKlSo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data:image/jpeg;base64,/9j/4AAQSkZJRgABAQAAAQABAAD/2wCEAAkGBxMTEhUUExQWFhUXGBcWGRcYGBcaFxoXGBccFxgeGhgYHCggGRwlHBwVITEhJikrLi4uGB8zODMsNygtLisBCgoKDg0OGxAQGiwkICQsLCwsLCwsLCwsLCwsLCwsLCwsLCwsLCwsLCwsLCwsLCwsLCwsLCwsLCwsLCwsLCwsLP/AABEIAMIBAwMBIgACEQEDEQH/xAAcAAABBQEBAQAAAAAAAAAAAAAGAAMEBQcCAQj/xAA7EAACAQMDAgQFAQcEAgIDAQABAhEAAyEEEjEFQQYiUWETMnGBkaEHQrHB0eHwFCNS8WJyFTOCsuIk/8QAGQEAAwEBAQAAAAAAAAAAAAAAAAECAwQF/8QAJBEBAQACAQQBBQEBAAAAAAAAAAECESEDEjFBURMiQmFxMgT/2gAMAwEAAhEDEQA/ANdAr2K9FeMa6EGdQMYqrXqJVtrCpuq1QXmqDU9Uz8m6Kfokbx/4hOl0rXE/+wkKnpuPr7RNZ90r9pupB/3QlxfwePXtRZ47sDWaG4iqd6jev/suf7fesk0HRndFdTE+ufzXL1blviujpzHXMbH0f9oOkf5ybZ9T8vHqP50S2vEFhhi4pB7givnTU23tkYkHn+005pNXDk5AwMzHPBI7xMfSs8etl+TS9HH8W9dU6iqwytjvVVf62p8pPNZ6vVi1tlkrtA+XMw0kknzTBGfY8U/p/hPbUO7G8ZYbNzALEFHhQFMjcGk8itv9eGOu3yMbxBQlRM4g8H6H1pnTdP8AiDMwvYDP09q48NdQtkMLclmjyA73XcYbcW7EzwT7xRLprYZtyoQQpBPy9hgj2/maVxvod2kHS9NUH1DAB5ILBhgQ0en8amajpCldrLAzPf359Mfanlt/DPMMcDj1BgmfNUoXkMBiN0kwZgxyPbiqkkTuobaBCQAsqoiO4MA/rxUf/wCOgwVgbcIOBDSMfapwuQCy4leDltyiG/gM+9StFb3OMnbBPOcnFHdRpF09lN0AQwLGCeFBnA+h7etT7d22Vhs+p5yBmT2rhtCGYbsjcw3TmMDIiPt7U31DQG3bYjIwQO5yPmI+pqfuPhxr9HayxGImB7en1M/rVe3TgfOoIIgCOP8Aof52qTcXbtU99wPcR6c8T/HvUU6lgy2oMZyMmF4/P60u7Q0r36k9o7ckwWJ5gTzV90zXyu52ieAcU2xtvAEjg54Jnbz71WdZ6axgpPMYkDJwM9u2K2x6iLgKrGsVjCkH1jtUoGg7pmvFo7HJ3TB759BHNEy6tQu4kAROa1QmUqG7vi2wGK7xIMcjnsBVvY6ihwTBxz70jTaVQL/V7SmJk+2fx60KeKPHAtKy2s3AY+gPeKVyk8nMbfA4dgMkge5ry1dVhKsCPYzXzt1vxXqLzQ9xivpwPxxWj/sbuXHtXmb5N4C57x5v5Vnj1e6600y6fbNtEivCK7rwitWRvbSrqKVMH6g67UhRNSbjYoM8X64W1PNKHXOt6xuaAadt6wASyz9BWbaDVO1wmTz6wKNdDqVCyz4/P5rHPK70vGOtdqwJK8HkUOeHtCGtuFHys0e0mR9af6t1Gy3dj9K88NahVvR2cR9+1ZzztXo3qelW3O1x5vXvQ/1XwttBjjkHI+0DJ+taF1fpjEAqCPeqnS3GBg5H/ln8DtRcZRMrGbam41ryXPMvYxnPP1EVM6PfKOt1GMC4GZZIBEyAQDJSeZkZzWi6/wAPG4jMwme3p9KENV4X2t5QyqARKQG4jA7+p7kTUY43G8NLnMpyKNJ1y1cQ3WEu1x5CBgGdCFPoFBADUTafqaO0A+YTMANMe4nPy1l9y6bfw7doXPiPuBcnahAwCFMdg07pPbNXPg5byrcbbbCSwDmPPmGK5jYJwBiBya3ttY6kFms1ZJys2jJJZgDPoCOCROI9c9xY6TVWwmCYuAL3PnXMEnAn3I571UW03uhW5vU7lO7aBGc45E4mrTT3VMofh7ADEwXkH8kRHafxSk0Knh0VNhInYYVon+5II/A70/cUi7bctFsAlse653GCBAI75I96q9aq/D37OAATt2MdsMPeZgZgZ7U5qOoG7tCxH7wJ4iAQSD6nkeo9IpaC61GoVS2w8gQYnIP8TI+sCpPUzusgDDNtx7TVdqNHNxYkjZtxIWQVOW/WouqugXFAuRBKZkCMenERGfWqkTszo7TfEYMqwpLGWIYKWxB7zHB9Kk62yoYOqnO5Sf3lxiCcT9cZHrUewwYtBJdWWAeJ/dG4ckeb8/jprrr5njLfJOCRkEmTAnmn2+htHQCMGfT0BGO+WE8kD+dIuWiSQIAMAjEDzRiBE1C1XVyzllJIEKVABHzQZPIWFJn3NMWtWXKhlzBYsO44nPr2jAFYcb4a8rF9DbdhcUeYfKQRz2IB5/XvUC4l7zA4JnD5Zu0mJinvitbIQGWYj3gRxIBEx2HpTyXwhgTcmfNJKj2n1/FayoV6dHtJaT40BlJZcjazfug4x+ZNUvWuonSbhc2m6678M20DgAEgznPMenFEPiG5hGCOXQgqBbmSQeSxj79sVnPieydURcg5AmF+U7iCvqYx7cVpeMftTOcuXp8RXOQW3kRvEHaPVQTHeD9Kh6PpNy7JBY5y7TJoh6X09AA4UBlG0zwT6weKskBaAMD0ERWEwt8trnrwD38NFoUGWYhVx3J9K3bw30ldLp7dlBAUCfc9yfqaGfCnSt17ewkW+P8A2P8AajqtsMZGWWVryvK9pVohzSr2lQA/1zrPwlJAmsl654ie+xBMVf8AiHr24GM0HLpluFi2PQetTlVSCLoWjUwTH371eapkVdojP/EVU9K6eVjzYj0J+1EWh0CkeZSf51j7WFb3R9/BaBxBFVL2jaaTcI2ndB9RWhdSsrbXyrHsM/woJ6o1svkc+nM/iqs4KVo/QOorqLIIOYyPf71CfpxN7y4jNC/hjqbWjBDCfzV51HqTKd+QBUbOwX6TTgCMSPcn+VDnihFUFpGMwO/1B5H1qpteNVcPBeUXcQV7SFEE8kkjAya56vqB5Nzi4zJJtiVIJgKDnjMkxiOMin5KcKTV21EstxVuRPlBD7SslUKEhX8wyx+uARUi3plc7bZbaSGYsfNundBhZJBjIiSD2qdorlpEIuEfGRme2pgn/wBVnh+dsYkCfSl0u9gsYRR5fMCGaROYx2E/fin/AAbTukWVtqwZmAUgfMCfaQDx/mKvEtKSSILwWLYBBIAMCZ4/mKgdM0qz5yoyDCBj5ZyQWbHfzepqb1XVWzCpb3zuCnifKTBJJ7yZ+lLwPJnSK1xd63NgnO32yMk4ECCP/b2NeFC9wGEXaVCkMZmfMPKYY7Tif+venXiEKurAHI3cEAB12d3X7AxVhY1CJ5IlicGGAyJgGI7j8etE5O8CK/dH+2OSoJJmMwBBHOZ/SqzqfTlndJ85WBGAR2Ee5J59asel3AbcMIyMAzBn/DUDqli9DknEmEkCFaMz2PzRWkZ1SITblB5UNxmJHLCWmckEHywMT/F/W3FONxS4cCAGOcjEwYBqlsMSXBKgA7VExyA3knJOE7cekxUFbjMwDPDbSEfaSeI7RtM4x7T6mbVSLG3ZxllCDJIIEnd5iVjHJyTOMcCX7+ttHCndn5ohTwCZ9A309PavNDZYotzGAVIBkTIiQcj39e8VW9T0zglrYG4CJUKMY3E8zngD+tTIq1ZG+e8Fs8bhC9gCflkRUK31woRtXAJ7j0yO4n7VXXr6/DUklXkboKsW7zPA/Hr61C6jv2i7PmCttUSNzTMggkDE8+/eq0ReN+v3XKJZ1K/MAV27FV4BU/EODEEQM5PFSvD/AE667n4ksQZJMnPoCQCcQeIzQR4i1F0qGESuTtaYGRJPef8ABR14H62fhiMnBMA5JzRb8lr4W/UOlmIHfmeam9P6NtUQM17f1G8g4/UGr3pabiPQUa3S2m9L0YtIB37/AFqZXle1sTyvK6rk0B5SrgmlQT56GjvXjumFn70SdG6WFAZtogxLH+VNafX20TzER6ivelbbrGFJSfmrC3bUX6ZVI8sFuxH8hUlFCybjQPX1NedLsBQBbgepOTUfq4O0jJPqTAqfYV+svJtYz3wCeftQqzy+5jtXjyjzf9VIvuxuRtkDBJ96ul0VtVlkHGTnHfE5qrSkVvTrY3hrZ553QBxPNRfHfWl8tqTujsAe1TbiR5hIjIECPuDQn4tZnuhQkuViSASqkiHxgCIPt7UpNnav/DPUIF9/9s2XgqCg3PtlNysWhTIWYEZA5pzRFjuuR/umSTjaAMwC2AMgHvxwcVCu2nsW7enjzr5SxBYMXfcGjG1tpY+nH271i5I3K0mPMN2SOYAg5OFyfrWl5RD5sm4Ve4ISZJAxAJEmRAPsAePeifQ2AVFw2gUAbzOJ/dgQBwefTt3od1S37I2Fgx5IIEADAHErjvPapFrVX1dWRnBDBoZgwXPctz2gfalo1tfW07ogZm3ASqgl92BDAHyGTJ3H/ie9WWn0YUgNK42bSpgCJE7cTBP55qi0esUbpM3mYtJkmSZYDYQVIye3HtV/0vTEhX3yASGyU2nOAHyTz7Zx7rWxvTu/dACiRBB8soDIG2cnK+tLR3inlfGfTkEiPcAEj9e1Lq2nVEG2CSSoyWktn92JOJjHpNQ9PYVnMsdyx8xM5+VYJEmB6nEikfpZ6O6m9thHJQ8hg24icZEZj0+1WPiJLa2t7PuIiV3EhmI2gSB6n0qj067XlRIYzvm5gKx5YnBiPNOZ/ETWh9xYoHRzKqCJQFiIAJ87GQcwP50lB1zm2fhvbVt45BaBzO1tuSJiSAM+1OaWyd0yVBUY7AwRlpjuogxkHkVTstxr7AkAtO07QO6iVjuQD+Dg97nQh1ubhAAbyrgbiMdo3Zme/wCKWuVel38WzaRVVZcbSAAQGB42k9pjMH61V6zqFx3Zg0LAO0sm3H/AqR5jwZ/vUh9Tc8wZjiZkb3AY+hkEdvaKHm1M7drttkHcEKsSeyiPKTjFO1Mh+5pEd/iI/wANvmIWY9OII+8GvNZaRU2FbrbwdyZJT37Qw9sZrlUHmKs0jkPE5HmD7lx5geP7UzbIncS4ONucQDJHy/TGO+aDBvUOneY25G6PK5EE84IGPTPrUfpHUdRYKqu0KSQTJkEHMj+dFPVAS8B0BHGOZyBPYxQj4jtBW/22j19/sJ9uJos2crVOi6RrwVvmJ94rQ9BptiAVl37ItW11fMxMfWtbFPCahZPIr2lSrRJV4RXteGkDRFKuiKVMPmnUh4CsMDiiLw/cYBQZ2AztmBPvTmtsKpOCJ71C0V1FeFl/4Vhbto0npuqTGI7wua41zl+SNo9s/wB6ren6vY4U7eMwZke3pVtqNWNvoOwHJqLNAOX32udgK9pP9KYv32Z8z6DvHuZ5P0qwuhGJgSw5n5RTT2QgLSCfWOJ9KDV+rKW0Idix5yQBJmMCDzQloteyh7hZGUrtKZOA45wSc7cA9+e1SesXQxYbBtE8TuJ++KGQ28uAVWACJDbjwfLt4xknHPvWmKchFZJa78Qne30IIG1ZYlidoMkBcSFHtU/T9TufG22to2SFJ2E+YZknBOOwn+BoNFqbqgbSpiBsKjbGeBA4zI5mY71Nv6xio3OkElfhqjCOOZyTkc9xyapK1/1zMQH4B3bSFBzDH6k+h9sCuhMBlusASTIUggQRMEZ7SJ5qHasXQQSAGjyySpKAbRBHcCMf3q//APj3ZQkDdHf970wQCI+pGc+lTllpUis1illDaNnD+X4u9UAJgyyqksuBtg+pM4NXWntWkuWviae6iRJcO721BnaWDHcrk4J2xJ9JjjXW7nTQLjqv+4RIBZrY9C3cASfYkZmrzQeK7WpCtuVseZEiGPr5o2jJzPr7VPcfa6u6oOIDGFhbbbgYaOTEGcmccVAuOQpZlDcz867XiC4wQRxnEQB3q+03Q7Ym5Ztor/vAAZ7mDEY9vfvXup6Y6ywBgxBIhZMxP3IpXfwFJpeqtPwbxfzbQtwqzK7FRt2qqiGWDIMjy5giudXqgrKqSG2tBgXBDwrg7cpB3dwMR3qjvdRugy6ku10uwAfYSvaAx8sRAUZzzye7iu14D4e1vP8AI2do5IVgQVEnEyQ3bbWsTVqt5LcPeO/5FX/bPkLFj5Scjkyxkkk5q41euZlVVCwg3SrMWK5HPCmIPPfn1El0zM7AtuwbR27gfNtccnjuYyccDgs0VjZZMLBghSF/eDcxifofSnbrgoh9S1hayCtkqEPKuW3HsX4JH19e+KrdcMS1vKnvgEcmcyBIPmFTOp9KuXXA38QVkDaT80bQQCAcbf1NVWv6NrLe9t1gg5Zfhkovl2woncfLzJJmspnN8r7ai9Muq7NIhsFAc5k4CnJxOYwO/ETtXqFQSxHqIJyATPOAc8ERQiX1SMbjNIA2m4Pi+U5Cy0QCwBzBGastZrkW0iBAGjczSWGc7VBkbveOIrThPLzqGtDFWA3fvGDkc4zg9s/SqvqmnDpIUfbkxzI5xUm06DcwYCMyR6jg+ggRwKkae+hQk4HBbzdxwcR3oC8/Y2227dtmVKkgqfbmtlBrF/2P2bYv31HzIw+m0jkfea2UNVzwmnJpE02Xrg3KegemkWqP8SvDco0DhNKmd9KmGR3rrXmO1ce9V2o0ptnc8BAYJHYn2q30A87EzA9D3rnqWnUqNwaOw7/rXLGtVnTtYxYQSbfy9gSPcjgUTdOuOymR3P47fahMdI1KjfbYBTMLMn79hRJ0S4xUB2IMZ/7qspwlYtfRQAfsAMk+poe63rmjEn1ABq8NpCWZjAGD9Pr3NC3UtWC/kYBf6dh3NRFBvqHxLoK4B5MdpMme8AH1/Fc6fwnsbzMrEZK8RMjMSQam66Xnb8RFeCVEyRPlmIkelJenC3bLqFLHJAOT9IB/GfrirlTUW9buFtllyu3kDiQDySST94qXdv7oUKqPEOVJYPwcgfnPp9q48OaA3rp8xU8wBkZwCTWm9K8LW7wHxU83dtu36ZnNVci0Bul9NvnH7i7mJBCsVPGXEjn0FHHhvTMPMSSoO2TiJzILD+v8KuOo9DFi1t/dOIEj74BqD02bQaC+7B2k+bMnK9yOJNZ27VFn1rw7bv6W9aVBLoQDyd37pn2rJP8AT27umt6Uumm1OnaCzgjcFMbge+Mx/KK2vp1/0BHYjuv3mPxNU3ivwha1JLqIuRO4fgYispPS/wChzwb4mtJ//lsN8UW8tdYgAlhwrTngn7dyTBkzfC07F5YmTHHbcY3HHf8AFYzougvpNcq3F5Jhu20zyB7xR+2oi1s3n4ZBDKxaW3bQTG3eAAOMnETWky9FcdBhLI+PdBUk8qphrilTwVE+UziDz+KndHdON5QLJC7ZJDAKYEmeAJHeRJmqhtTcvXRsRUgRcj5SIxgmIOcH1Jp51b4im0zhwQ0wTs2DzbhGCDK+oj3NbY6nhnls7vCMzLbLKLiM1wj94F0UtH/IGDOZMmO5le1oVdzPtAE+cnaNxABgZIJ2gA+nHNB6m0s7t4tblPw1ZWZ4A27t3HMwBgiCKqfE3UmXS3GBINx4AY7jB7RiIHeO1RleVTFaW/Fitd2C2j3XZQjMSA26QNgIwkr82ZJ96a6h4ncXhpm0xS8SNpQrBnjIgfw4qi6F4otkWi+kN2/aUIjp3A+WQP5A+1Hfg7w3duX36hrIV2BFtP8AgvHB7x98niYrHV+FbUuuuar4L2msWxbkFi3/ANkhvVSV9B/SaGr0ldhJx8oJMz9h2yM+vtR945QvaZLZJcwIE/L37f570D9R0x+EC0ArAHZwRn0M+01rhbpOWke4yH5SA2AZIgwMfX61xpbsbhO4cHYSsTPY/Q1GvXyyELuwYJzBBzkRyaqbisHCwwkAicNB/wCq0QPP2d6tLfUFWVHxFI9CTyK2z49fMNy8y3LdxPmUyOxlT3Hb7Vuvhrrf+osI/eMj3q8b6Fgne/TZvVXPerpLtWlYB69L1HtPXRegHCaVNTSoPTMOk6e7tLAeWfXmmurm6pDGOBAYz+lNdG6r5FBJgcCpAvFrhdwCnYe1cm2qyfT/AO0CeSMxx+Kh6K+QQboYgGIEBQseWlZ68CzQnsq9q71ttiu5zHfBgCicFUfqHU1uAlVjJieP05NVnSuky7PccxGcTPoBGJ/hS1wCruEEnjMD61YdCvkKNxBj17T7fy5P8Fkcda4KOEMQR/5n3Pt/eg/XXtrEq0TAwVmBmMCjPq1xjiQqtySCJxkx6fT/AKEb1m18SLklB64kx/xP27fejCjJpv7LXDWTABGMqAPsCBNaCbSggx+STQP+zX/6wFACTIgbYHv/AGrQd3cUW8pVfiLU2kSbhM/ugfN7kTwPc4oG1PVFEkkBhEQwEDsQck9uT3FX3jMXCCERWJ+s49+3+ZoQs9EuXWZArfNuJBBExx6LPHPr3ohrbpvVmtAMd0MYClgZM5wRP8BzRA/XwbW9doPox2/Ux27/AFqu0Xhy4TDHbIYNAXE9kkYEHP8APNXWk8JWkALZIkznn6VNmrwqX5CvW9J/qCsgI0yDIwcnzEEwR9xmoGjuMQbVxoYyoaSPtMQJyfQ/pRRqOkWVeRIfJDebv2ngD70G9eQo4ZgCpiXECMgZGPqCOQPvXNbZeHTjJZoxZ0pJJyGR27ZZl5IPocZ9CI71K6J19mtXLVy3Mf7W5RtKz8xcqfmJzC8AA1baW8l60OIdWGGxA+hmREY96oPDOiULd3SGF0gkYAKoqlpzuE7oxkZ711Y56jDLHdMKlp90rG2FJ3TIj84k/muNV0w302/D8mck+Y+kRn3+9Po9lW+Fa8xU55yT5pI5iT61erob135SywoAyANojkR2I7TXP325ajbsknKy8OdG0tpB8FAgHOJM45JMjM1eazVY+YY9vXjBHM0DattVpWDqB8NpVwxMlsQ0/bA7V5Y6uvna64Vgh2Bj5Zg4McnHYyfeuicuezSTqNWXY/NAJG7GAOZAIZTMcVUaPoi3wPNuYEyCpIIPEzx/nFcaG/5Cz7gDwjbSO8QUAkjPv79qN/DVtfhA4zIBIE/c1U4TWTdc6FftMyhQQZAaMEdsxyPSqE6B7Tj4ggjA9fWYNbv1iwfhklQSPXgj7yDWU+JLXn+IJDKYjGB7eo960lSprKE6hSVDAwT6ZgSf871pnQLYtswQbR7fL/ag3R2Xe2zIigqZIAAEZnaO/wBZxRH03qG9QxADCB9hyPeqx8ii/wCPTgvVUjUiuf8AV1qnQit6iu/9QDQ1/r6eXW+9A0I/jivaH/8AXUqD0y3pzMLhzCjH1oqvOzoFUfX+lVx6etpZc5n8TVvbcLaX90E8xn7VwzLbezSoOlaz8ybjPzHgfaub+pa/uUz6gAQI96ILmqU28A49Rk+59KHOp9R2wAMsRj1mqiDOotOABAPrPpXXTLpDQFDEwckhVHqc4A7CJNStXrgQAcYyBH4ql6pr7ikbBtX6Z+v1+vtTIXJpnuZMCYIGJPpP8aouseHWJYqSYHO0+vqCI/Haq/QdfKTtgA8sxJYt7scmP87UQaS5cugecxztE9/pkng9qJNCpXgHX3UIQfKPYDPGJ+v/AFWw6HKCeYGJmP5Vi1rpL23DreAY/KvBEnP07+tHvh/U3SoDDnEzJ94EQB7mlkIJNZpFbvg8xzUjRaJFAAWPtTe/aM8+/wDWu7N6Rzj/AD6UsRUpUE/SvWf81AuD0YT7qKc024g+xkZ5Hp9frVWFHOpUOCME96A+r6ILqVQ5S6CsEYmCcduxB+oo7vXBIZRlvbmOfxVF4l0PkLwZWHEHupntxjFcfVw14dXSy+Qy1sWtqIABnA5mBA5wBBGfX3EVmivLcuXVViF3ksODuIBIEEzOTM8RVlrrXxidjQCJDZA4IM45yfzVR021sO4bgGYMcgnspM/vHAzzn71e72jU2uNXZW0ttbYCXHeN0SBALFie5wRk/wAKK+gdHAVSd085OSMwcdqoOm6Yai8nl8lnO4nlzH5gAd+49KPVHb6fWpwm8h1MtRH1mgRhtIBU/SKz7xL4H33FKTtXO0EjMk8jjt+K0HqN8LifwufycVBbWpzLZ4OIx7gRXZJw5eWaarRfAUJHBIKkzg44yZH1/pR54e05S2o5Bz9fqKjWunJcuM7SZEcA47SByKvrCKoHaP0+oNTvk6qfELjYQMCMgz+hBxWWyhcoWBB4k8HuCf8AOa0jr/UFYeVgf/IZHpDDtQrZ0Vq7cLMFBzG3gwe8j1iq3wUM6GyiygIBOQRxxwZ4/hVWqm27KcQftnuKtut6Bra/EtmIEFTx/TNDVnUMwkjMmc/w9BVYKohs6mun1FU9vUYr1r9a7TpNu6qK5XqXvVVqL9RGuUtnoSf/ACXvSobGoNKjZ6aB1bpShl35jIX396VrRfFMn5Vx7VcarSEsXOTGKa0umCkJ65Jrg6da5qXxHYUWtq/gd6Cx0vdcm63GQJ4NFnil4eLUMxxuPA+grPOsau4LpKyY7+pFbxkuLuhS3BJGMkTnPrTHVLoK4B4/6Fc9FtB83CWbmI70QjofxAJx7T2qoVZwC24AH6jGBPcmijpXWwoCzk9gTJE/oPv3pjxF0TZwJ5wBA+/0oc0l9rTbuTPHrn19PpTJrPT1a4RKH1kHAiO85P6UbdEZEEASZ4AmPr+tZZ4T8UOSRcYbtwgTgSYH1gVrHh69v4x78D3+tRnDgguafcBOBH1P3NQw20mOPpk/0qxYgjB/Wo2pt9qicUzH+sAyR9yR/WpmgcOJBjJxNZj4/wCtNplIUiT3P8BJk/b3ov8ABnVlvWEYSQUTssTHoP4VpLsrNRcoxZwpUjaN89jkiKpvE2vVSUnywScj0iJPsaurd0BXE+YBonn1r5y8Y+I712/cU3HRZgoDjBIMx96dw2Mchtc8UBcIbKhePMuI+8U5ofFBcY+FAPYrM/WZ+w96yjSaZnML+SYEes07qNNctqLiklMiRMclfxyJ/rVfS/Z3qfpvvhjqCghNsSd8zjzZ7GCSSTRk6xk8QI+p5/lXzL4W8R3bN1SH3IWG5WP0EzX0mmrDBYzhWI/9uCan6eqWWSD1ZPMqnHqe0+//ACP1HeoN64EH/wDTZP07famPEvUF+Ls3Z4/Sexz2piyCxnI9iSwP5mjK6Eial9FGAwPM5n9arOq9buREQ3qRgjv96tbenPaPoZqi8QLg7sYxPH2PY1nNnwzvrfUXa4WRs8lT5Qc/rTnRes7HLsYmAQR5CDyRHHeutYbV1iGIRhwZwe0TVJet7SYPsRHaM1trcIXdS6iLtm6qEMo54xxB+3rQusjB5FMaa4UDBY8wIJ9u8fXFdLxVYzRpqvTguVBW5TqtVEecUxcFdlq5YUGZpV0aVI27W7amojaSQ0d6s7dqQY5r1bBJA7CvPx8NMgTrOg+Yv6A/4Pesy8TagWiSI3MePRR/M1t3XtGXG1T+O1ZL4q8GtDXAxMTitcLpFCvSuq3C0THckc/ntRp0rroAVR5vU/5zQF0+zDhNwE/pRr03oGQSxzWqVv1JxdU+WJyT7f3oB6tohMjgcDua1Cx0IlTHMfWKG+qdAK/1/iZplAl04hGBOR35j+VbF4J6gLkAGBAx+sALx9PpWXPo4b2j74/wVa+GOq3NO7RyYVSeRPMD9PvU1Wm8o+doaSMn29q91CyPNk+1DnQbwCqpaW4J7s5y38TirTT2vhggszEksSTmT9PQY+1Z3gmcftW0u60WEgL/AA7k/wCelUX7IvFaWbh09wgbjCEgDPoSTWl+LtAlyy3lJkHueYx3r5v6laKXGVsMpIPP881phRl4fTut1wPBE5g98j17188eNdO6apwwgkk4GDJJH+e1GfhHW6w6Br777ltbhQEAFlVVEkf8gCfrg1D8U6Zr42sskZRh83OB7gzxVzPG8bE6WWtyM7QsuciuzebaV3NtOdsmCfWOKe1XTnQ+YEfUf0MU/otGrsfm5wAjH8kU58C4Wc6Rum6ZrtxVUZkcdhOa+nunakqi7uwHHssf4Aaxvw5o7Omm9cIU/wDN4AHcBV7GJjvXXWPHF7UOun0wNtWgbyAGK8iJwojv3Bp+EWCe1q21WsuXgd1tWKoOxgbSVPE/0rQejINuYnvQb4V6V8O2qAcAd5/Wiu5f+HDAdhJ9jWG91pkla7AkYig3xB1BSdrEEMCP7/biiHqXU02EzB5+v+A1lHiHXTeYDseRwQRzVxMm0C9YgspM5kGmbzzXrMTXBQ1rFUrKSRkATGa8IxPuRXqrTlvmmk0op9aQtGlQb3dXrtTZNeb6YKlTRevaRvoXSmpDtOB371F0hqQt3cfQCvOxvDTLya1CCAoPNUniPp++2UGBH5ogG2Z9O9RdnxX48g7+tVamPmXq3Srlu+wUNAMz2A+tSNB1+6J83tM9q2bx50D4tlltAAnk9yKxDUdFe22wjzEx9q0w6m+KLj7jY/CvU/iW1EgyKf6tod0yYHoKCfDTvp4WSff0rQk07XEUT2k1cqbNAXW9MZyWGFHfuar9Rp/hQ+ZBG38zNaTrdEi2yoiYmgzqWnhdz8D5VH1gU7BK78M+JzbuqHPY5PEkycev9a0Cx15CrHmBj1JzWH668C3cH++PvUzpXXjaY7iYiB+I/NIabTduOwyJAGfrH+celYf+0DpAt6ncAAlwSPYzn6mtR6N4ttXHCTMyo/8A2/t9qGP2iaVbqSvKNIjiIznk/ap8U4LPAHUNGdNpenoQ5One7cAPDMQWDQZDbnOP/Gh25o2sal9O5LLZIhiclDDL/wC0KY//ABNAXR+pXNLeW5bwYjHcZBE++M1ob9TdtNctW1TUJfO9ne6xZGgYEKYIhfSCDip6mOnf/wAluN3Of0hrZsGczu4aOwPf8EVyNJb+JCWixJ2rAgEkE8GD6/g0n6kB8RUsalPKFQB7TKGHcs8mO/f6CasT4gtWHt30slEVCjtdE3XuN6FWIwB9MngVljjp39TrfbdY3f7Uv7VuijS6SyCQbr3QzxwD8NpA9QJA/FVP7OvDrbv9RcECPIP5011jqd7qWsC3WhUcuqwCFU7ZkzkwFH2NHHx0RYWPKK3s1NR4d3buifp5UAkAbu1NdT6ihVlU5B/pQtqetbMgyIxnvFVXUep7/MOSIMcyPWrxmk2bedW6wxUrORgj+EUPRP1py+ZJJ7mu9Lbk1rIHIWuop2KXeqiabK10AI96beaVy5nPeKaToNN3a5DiuHeksi1eAV4BSJoJyRSpGlQb6A0z9z+KdtvkyR/KoWiapaMJ7eprzMbw2yOEgiJxT9oBVAFMqof6V69wFtoq2bq/aBB+lZ34l6EqsbkZzJrQrfGares6QXEIPepsXKxK91HdduXB8iAKg/5MDk/Sjrw91uUWcEkmO9VnXPDGyPhrxgf1pvR6RrLgHuMn61rM9lceBPqNQW3HucCqXVaTe43cfwH9akafWKCR3B5PpXOuQsxK8wYraVloLeIukKIKDkz9aquqdJhBRlqbfmlsnEemKhaxQ4j3zRpUoI0BdWLf8cj6zVxe6xcJJY8ifzVjZ6R5GaIqnusrYI/wVJpq6Nb6kpC3I4Ppt4+npVLpuq6jSORlexGCDx+cU8LpUhl5maIrHUtNqk23wFuKAskHb9o4rSWXiiZZY8xUanxrc3TbiM/OomO3Ee/rUZb+o1jDf8imY4X/AL/WiO34f0SE5DkDcBnsJP1xz6gVVdS1bM/wlhUmAqfKP60axnOmn1+plNWpOlsbBKwWkgt32nP+fSpN2/E5zT/SukuksY2mcZx+ahdQgGpnNRrSDceTSV4zXlIrWuiN3Hk13bNNGulNOJP/ABBTTXPSuXOKjG5mjZaPtdJpp66d1gR6Z+s00XoDpGpxaZSn5oNya4Z66aot16AcN6lUaaVGzfQVmpzfL96VKvNwa5pFriuLPzN9qVKrZpl/t9KiXRilSopxV9TUTQf1n5vxSpUY+TCOrc/EGT+73/8AKjXQ8ClSrbEsnOuGB/61UWaVKrRD135G+9AL/Mfqf40qVFOG9DUnp484+tKlRDq71XKf/lULoom8frSpVOSsR/qPk+1Bmt5P3pUqfTKoYpPxSpVtE1HavV4r2lTDy5xUY817SpA01JKVKgO0p9aVKnCptzUO5SpUU44FKlSoN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data:image/jpeg;base64,/9j/4AAQSkZJRgABAQAAAQABAAD/2wCEAAkGBxMTEhUUExQWFhUXGBcWGRcYGBcaFxoXGBccFxgeGhgYHCggGRwlHBwVITEhJikrLi4uGB8zODMsNygtLisBCgoKDg0OGxAQGiwkICQsLCwsLCwsLCwsLCwsLCwsLCwsLCwsLCwsLCwsLCwsLCwsLCwsLCwsLCwsLCwsLCwsLP/AABEIAMIBAwMBIgACEQEDEQH/xAAcAAABBQEBAQAAAAAAAAAAAAAGAAMEBQcCAQj/xAA7EAACAQMDAgQFAQcEAgIDAQABAhEAAyEEEjEFQQYiUWETMnGBkaEHQrHB0eHwFCNS8WJyFTOCsuIk/8QAGQEAAwEBAQAAAAAAAAAAAAAAAAECAwQF/8QAJBEBAQACAQQBBQEBAAAAAAAAAAECESEDEjFBURMiQmFxMgT/2gAMAwEAAhEDEQA/ANdAr2K9FeMa6EGdQMYqrXqJVtrCpuq1QXmqDU9Uz8m6Kfokbx/4hOl0rXE/+wkKnpuPr7RNZ90r9pupB/3QlxfwePXtRZ47sDWaG4iqd6jev/suf7fesk0HRndFdTE+ufzXL1blviujpzHXMbH0f9oOkf5ybZ9T8vHqP50S2vEFhhi4pB7givnTU23tkYkHn+005pNXDk5AwMzHPBI7xMfSs8etl+TS9HH8W9dU6iqwytjvVVf62p8pPNZ6vVi1tlkrtA+XMw0kknzTBGfY8U/p/hPbUO7G8ZYbNzALEFHhQFMjcGk8itv9eGOu3yMbxBQlRM4g8H6H1pnTdP8AiDMwvYDP09q48NdQtkMLclmjyA73XcYbcW7EzwT7xRLprYZtyoQQpBPy9hgj2/maVxvod2kHS9NUH1DAB5ILBhgQ0en8amajpCldrLAzPf359Mfanlt/DPMMcDj1BgmfNUoXkMBiN0kwZgxyPbiqkkTuobaBCQAsqoiO4MA/rxUf/wCOgwVgbcIOBDSMfapwuQCy4leDltyiG/gM+9StFb3OMnbBPOcnFHdRpF09lN0AQwLGCeFBnA+h7etT7d22Vhs+p5yBmT2rhtCGYbsjcw3TmMDIiPt7U31DQG3bYjIwQO5yPmI+pqfuPhxr9HayxGImB7en1M/rVe3TgfOoIIgCOP8Aof52qTcXbtU99wPcR6c8T/HvUU6lgy2oMZyMmF4/P60u7Q0r36k9o7ckwWJ5gTzV90zXyu52ieAcU2xtvAEjg54Jnbz71WdZ6axgpPMYkDJwM9u2K2x6iLgKrGsVjCkH1jtUoGg7pmvFo7HJ3TB759BHNEy6tQu4kAROa1QmUqG7vi2wGK7xIMcjnsBVvY6ihwTBxz70jTaVQL/V7SmJk+2fx60KeKPHAtKy2s3AY+gPeKVyk8nMbfA4dgMkge5ry1dVhKsCPYzXzt1vxXqLzQ9xivpwPxxWj/sbuXHtXmb5N4C57x5v5Vnj1e6600y6fbNtEivCK7rwitWRvbSrqKVMH6g67UhRNSbjYoM8X64W1PNKHXOt6xuaAadt6wASyz9BWbaDVO1wmTz6wKNdDqVCyz4/P5rHPK70vGOtdqwJK8HkUOeHtCGtuFHys0e0mR9af6t1Gy3dj9K88NahVvR2cR9+1ZzztXo3qelW3O1x5vXvQ/1XwttBjjkHI+0DJ+taF1fpjEAqCPeqnS3GBg5H/ln8DtRcZRMrGbam41ryXPMvYxnPP1EVM6PfKOt1GMC4GZZIBEyAQDJSeZkZzWi6/wAPG4jMwme3p9KENV4X2t5QyqARKQG4jA7+p7kTUY43G8NLnMpyKNJ1y1cQ3WEu1x5CBgGdCFPoFBADUTafqaO0A+YTMANMe4nPy1l9y6bfw7doXPiPuBcnahAwCFMdg07pPbNXPg5byrcbbbCSwDmPPmGK5jYJwBiBya3ttY6kFms1ZJys2jJJZgDPoCOCROI9c9xY6TVWwmCYuAL3PnXMEnAn3I571UW03uhW5vU7lO7aBGc45E4mrTT3VMofh7ADEwXkH8kRHafxSk0Knh0VNhInYYVon+5II/A70/cUi7bctFsAlse653GCBAI75I96q9aq/D37OAATt2MdsMPeZgZgZ7U5qOoG7tCxH7wJ4iAQSD6nkeo9IpaC61GoVS2w8gQYnIP8TI+sCpPUzusgDDNtx7TVdqNHNxYkjZtxIWQVOW/WouqugXFAuRBKZkCMenERGfWqkTszo7TfEYMqwpLGWIYKWxB7zHB9Kk62yoYOqnO5Sf3lxiCcT9cZHrUewwYtBJdWWAeJ/dG4ckeb8/jprrr5njLfJOCRkEmTAnmn2+htHQCMGfT0BGO+WE8kD+dIuWiSQIAMAjEDzRiBE1C1XVyzllJIEKVABHzQZPIWFJn3NMWtWXKhlzBYsO44nPr2jAFYcb4a8rF9DbdhcUeYfKQRz2IB5/XvUC4l7zA4JnD5Zu0mJinvitbIQGWYj3gRxIBEx2HpTyXwhgTcmfNJKj2n1/FayoV6dHtJaT40BlJZcjazfug4x+ZNUvWuonSbhc2m6678M20DgAEgznPMenFEPiG5hGCOXQgqBbmSQeSxj79sVnPieydURcg5AmF+U7iCvqYx7cVpeMftTOcuXp8RXOQW3kRvEHaPVQTHeD9Kh6PpNy7JBY5y7TJoh6X09AA4UBlG0zwT6weKskBaAMD0ERWEwt8trnrwD38NFoUGWYhVx3J9K3bw30ldLp7dlBAUCfc9yfqaGfCnSt17ewkW+P8A2P8AajqtsMZGWWVryvK9pVohzSr2lQA/1zrPwlJAmsl654ie+xBMVf8AiHr24GM0HLpluFi2PQetTlVSCLoWjUwTH371eapkVdojP/EVU9K6eVjzYj0J+1EWh0CkeZSf51j7WFb3R9/BaBxBFVL2jaaTcI2ndB9RWhdSsrbXyrHsM/woJ6o1svkc+nM/iqs4KVo/QOorqLIIOYyPf71CfpxN7y4jNC/hjqbWjBDCfzV51HqTKd+QBUbOwX6TTgCMSPcn+VDnihFUFpGMwO/1B5H1qpteNVcPBeUXcQV7SFEE8kkjAya56vqB5Nzi4zJJtiVIJgKDnjMkxiOMin5KcKTV21EstxVuRPlBD7SslUKEhX8wyx+uARUi3plc7bZbaSGYsfNundBhZJBjIiSD2qdorlpEIuEfGRme2pgn/wBVnh+dsYkCfSl0u9gsYRR5fMCGaROYx2E/fin/AAbTukWVtqwZmAUgfMCfaQDx/mKvEtKSSILwWLYBBIAMCZ4/mKgdM0qz5yoyDCBj5ZyQWbHfzepqb1XVWzCpb3zuCnifKTBJJ7yZ+lLwPJnSK1xd63NgnO32yMk4ECCP/b2NeFC9wGEXaVCkMZmfMPKYY7Tif+venXiEKurAHI3cEAB12d3X7AxVhY1CJ5IlicGGAyJgGI7j8etE5O8CK/dH+2OSoJJmMwBBHOZ/SqzqfTlndJ85WBGAR2Ee5J59asel3AbcMIyMAzBn/DUDqli9DknEmEkCFaMz2PzRWkZ1SITblB5UNxmJHLCWmckEHywMT/F/W3FONxS4cCAGOcjEwYBqlsMSXBKgA7VExyA3knJOE7cekxUFbjMwDPDbSEfaSeI7RtM4x7T6mbVSLG3ZxllCDJIIEnd5iVjHJyTOMcCX7+ttHCndn5ohTwCZ9A309PavNDZYotzGAVIBkTIiQcj39e8VW9T0zglrYG4CJUKMY3E8zngD+tTIq1ZG+e8Fs8bhC9gCflkRUK31woRtXAJ7j0yO4n7VXXr6/DUklXkboKsW7zPA/Hr61C6jv2i7PmCttUSNzTMggkDE8+/eq0ReN+v3XKJZ1K/MAV27FV4BU/EODEEQM5PFSvD/AE667n4ksQZJMnPoCQCcQeIzQR4i1F0qGESuTtaYGRJPef8ABR14H62fhiMnBMA5JzRb8lr4W/UOlmIHfmeam9P6NtUQM17f1G8g4/UGr3pabiPQUa3S2m9L0YtIB37/AFqZXle1sTyvK6rk0B5SrgmlQT56GjvXjumFn70SdG6WFAZtogxLH+VNafX20TzER6ivelbbrGFJSfmrC3bUX6ZVI8sFuxH8hUlFCybjQPX1NedLsBQBbgepOTUfq4O0jJPqTAqfYV+svJtYz3wCeftQqzy+5jtXjyjzf9VIvuxuRtkDBJ96ul0VtVlkHGTnHfE5qrSkVvTrY3hrZ553QBxPNRfHfWl8tqTujsAe1TbiR5hIjIECPuDQn4tZnuhQkuViSASqkiHxgCIPt7UpNnav/DPUIF9/9s2XgqCg3PtlNysWhTIWYEZA5pzRFjuuR/umSTjaAMwC2AMgHvxwcVCu2nsW7enjzr5SxBYMXfcGjG1tpY+nH271i5I3K0mPMN2SOYAg5OFyfrWl5RD5sm4Ve4ISZJAxAJEmRAPsAePeifQ2AVFw2gUAbzOJ/dgQBwefTt3od1S37I2Fgx5IIEADAHErjvPapFrVX1dWRnBDBoZgwXPctz2gfalo1tfW07ogZm3ASqgl92BDAHyGTJ3H/ie9WWn0YUgNK42bSpgCJE7cTBP55qi0esUbpM3mYtJkmSZYDYQVIye3HtV/0vTEhX3yASGyU2nOAHyTz7Zx7rWxvTu/dACiRBB8soDIG2cnK+tLR3inlfGfTkEiPcAEj9e1Lq2nVEG2CSSoyWktn92JOJjHpNQ9PYVnMsdyx8xM5+VYJEmB6nEikfpZ6O6m9thHJQ8hg24icZEZj0+1WPiJLa2t7PuIiV3EhmI2gSB6n0qj067XlRIYzvm5gKx5YnBiPNOZ/ETWh9xYoHRzKqCJQFiIAJ87GQcwP50lB1zm2fhvbVt45BaBzO1tuSJiSAM+1OaWyd0yVBUY7AwRlpjuogxkHkVTstxr7AkAtO07QO6iVjuQD+Dg97nQh1ubhAAbyrgbiMdo3Zme/wCKWuVel38WzaRVVZcbSAAQGB42k9pjMH61V6zqFx3Zg0LAO0sm3H/AqR5jwZ/vUh9Tc8wZjiZkb3AY+hkEdvaKHm1M7drttkHcEKsSeyiPKTjFO1Mh+5pEd/iI/wANvmIWY9OII+8GvNZaRU2FbrbwdyZJT37Qw9sZrlUHmKs0jkPE5HmD7lx5geP7UzbIncS4ONucQDJHy/TGO+aDBvUOneY25G6PK5EE84IGPTPrUfpHUdRYKqu0KSQTJkEHMj+dFPVAS8B0BHGOZyBPYxQj4jtBW/22j19/sJ9uJos2crVOi6RrwVvmJ94rQ9BptiAVl37ItW11fMxMfWtbFPCahZPIr2lSrRJV4RXteGkDRFKuiKVMPmnUh4CsMDiiLw/cYBQZ2AztmBPvTmtsKpOCJ71C0V1FeFl/4Vhbto0npuqTGI7wua41zl+SNo9s/wB6ren6vY4U7eMwZke3pVtqNWNvoOwHJqLNAOX32udgK9pP9KYv32Z8z6DvHuZ5P0qwuhGJgSw5n5RTT2QgLSCfWOJ9KDV+rKW0Idix5yQBJmMCDzQloteyh7hZGUrtKZOA45wSc7cA9+e1SesXQxYbBtE8TuJ++KGQ28uAVWACJDbjwfLt4xknHPvWmKchFZJa78Qne30IIG1ZYlidoMkBcSFHtU/T9TufG22to2SFJ2E+YZknBOOwn+BoNFqbqgbSpiBsKjbGeBA4zI5mY71Nv6xio3OkElfhqjCOOZyTkc9xyapK1/1zMQH4B3bSFBzDH6k+h9sCuhMBlusASTIUggQRMEZ7SJ5qHasXQQSAGjyySpKAbRBHcCMf3q//APj3ZQkDdHf970wQCI+pGc+lTllpUis1illDaNnD+X4u9UAJgyyqksuBtg+pM4NXWntWkuWviae6iRJcO721BnaWDHcrk4J2xJ9JjjXW7nTQLjqv+4RIBZrY9C3cASfYkZmrzQeK7WpCtuVseZEiGPr5o2jJzPr7VPcfa6u6oOIDGFhbbbgYaOTEGcmccVAuOQpZlDcz867XiC4wQRxnEQB3q+03Q7Ym5Ztor/vAAZ7mDEY9vfvXup6Y6ywBgxBIhZMxP3IpXfwFJpeqtPwbxfzbQtwqzK7FRt2qqiGWDIMjy5giudXqgrKqSG2tBgXBDwrg7cpB3dwMR3qjvdRugy6ku10uwAfYSvaAx8sRAUZzzye7iu14D4e1vP8AI2do5IVgQVEnEyQ3bbWsTVqt5LcPeO/5FX/bPkLFj5Scjkyxkkk5q41euZlVVCwg3SrMWK5HPCmIPPfn1El0zM7AtuwbR27gfNtccnjuYyccDgs0VjZZMLBghSF/eDcxifofSnbrgoh9S1hayCtkqEPKuW3HsX4JH19e+KrdcMS1vKnvgEcmcyBIPmFTOp9KuXXA38QVkDaT80bQQCAcbf1NVWv6NrLe9t1gg5Zfhkovl2woncfLzJJmspnN8r7ai9Muq7NIhsFAc5k4CnJxOYwO/ETtXqFQSxHqIJyATPOAc8ERQiX1SMbjNIA2m4Pi+U5Cy0QCwBzBGastZrkW0iBAGjczSWGc7VBkbveOIrThPLzqGtDFWA3fvGDkc4zg9s/SqvqmnDpIUfbkxzI5xUm06DcwYCMyR6jg+ggRwKkae+hQk4HBbzdxwcR3oC8/Y2227dtmVKkgqfbmtlBrF/2P2bYv31HzIw+m0jkfea2UNVzwmnJpE02Xrg3KegemkWqP8SvDco0DhNKmd9KmGR3rrXmO1ce9V2o0ptnc8BAYJHYn2q30A87EzA9D3rnqWnUqNwaOw7/rXLGtVnTtYxYQSbfy9gSPcjgUTdOuOymR3P47fahMdI1KjfbYBTMLMn79hRJ0S4xUB2IMZ/7qspwlYtfRQAfsAMk+poe63rmjEn1ABq8NpCWZjAGD9Pr3NC3UtWC/kYBf6dh3NRFBvqHxLoK4B5MdpMme8AH1/Fc6fwnsbzMrEZK8RMjMSQam66Xnb8RFeCVEyRPlmIkelJenC3bLqFLHJAOT9IB/GfrirlTUW9buFtllyu3kDiQDySST94qXdv7oUKqPEOVJYPwcgfnPp9q48OaA3rp8xU8wBkZwCTWm9K8LW7wHxU83dtu36ZnNVci0Bul9NvnH7i7mJBCsVPGXEjn0FHHhvTMPMSSoO2TiJzILD+v8KuOo9DFi1t/dOIEj74BqD02bQaC+7B2k+bMnK9yOJNZ27VFn1rw7bv6W9aVBLoQDyd37pn2rJP8AT27umt6Uumm1OnaCzgjcFMbge+Mx/KK2vp1/0BHYjuv3mPxNU3ivwha1JLqIuRO4fgYispPS/wChzwb4mtJ//lsN8UW8tdYgAlhwrTngn7dyTBkzfC07F5YmTHHbcY3HHf8AFYzougvpNcq3F5Jhu20zyB7xR+2oi1s3n4ZBDKxaW3bQTG3eAAOMnETWky9FcdBhLI+PdBUk8qphrilTwVE+UziDz+KndHdON5QLJC7ZJDAKYEmeAJHeRJmqhtTcvXRsRUgRcj5SIxgmIOcH1Jp51b4im0zhwQ0wTs2DzbhGCDK+oj3NbY6nhnls7vCMzLbLKLiM1wj94F0UtH/IGDOZMmO5le1oVdzPtAE+cnaNxABgZIJ2gA+nHNB6m0s7t4tblPw1ZWZ4A27t3HMwBgiCKqfE3UmXS3GBINx4AY7jB7RiIHeO1RleVTFaW/Fitd2C2j3XZQjMSA26QNgIwkr82ZJ96a6h4ncXhpm0xS8SNpQrBnjIgfw4qi6F4otkWi+kN2/aUIjp3A+WQP5A+1Hfg7w3duX36hrIV2BFtP8AgvHB7x98niYrHV+FbUuuuar4L2msWxbkFi3/ANkhvVSV9B/SaGr0ldhJx8oJMz9h2yM+vtR945QvaZLZJcwIE/L37f570D9R0x+EC0ArAHZwRn0M+01rhbpOWke4yH5SA2AZIgwMfX61xpbsbhO4cHYSsTPY/Q1GvXyyELuwYJzBBzkRyaqbisHCwwkAicNB/wCq0QPP2d6tLfUFWVHxFI9CTyK2z49fMNy8y3LdxPmUyOxlT3Hb7Vuvhrrf+osI/eMj3q8b6Fgne/TZvVXPerpLtWlYB69L1HtPXRegHCaVNTSoPTMOk6e7tLAeWfXmmurm6pDGOBAYz+lNdG6r5FBJgcCpAvFrhdwCnYe1cm2qyfT/AO0CeSMxx+Kh6K+QQboYgGIEBQseWlZ68CzQnsq9q71ttiu5zHfBgCicFUfqHU1uAlVjJieP05NVnSuky7PccxGcTPoBGJ/hS1wCruEEnjMD61YdCvkKNxBj17T7fy5P8Fkcda4KOEMQR/5n3Pt/eg/XXtrEq0TAwVmBmMCjPq1xjiQqtySCJxkx6fT/AKEb1m18SLklB64kx/xP27fejCjJpv7LXDWTABGMqAPsCBNaCbSggx+STQP+zX/6wFACTIgbYHv/AGrQd3cUW8pVfiLU2kSbhM/ugfN7kTwPc4oG1PVFEkkBhEQwEDsQck9uT3FX3jMXCCERWJ+s49+3+ZoQs9EuXWZArfNuJBBExx6LPHPr3ohrbpvVmtAMd0MYClgZM5wRP8BzRA/XwbW9doPox2/Ux27/AFqu0Xhy4TDHbIYNAXE9kkYEHP8APNXWk8JWkALZIkznn6VNmrwqX5CvW9J/qCsgI0yDIwcnzEEwR9xmoGjuMQbVxoYyoaSPtMQJyfQ/pRRqOkWVeRIfJDebv2ngD70G9eQo4ZgCpiXECMgZGPqCOQPvXNbZeHTjJZoxZ0pJJyGR27ZZl5IPocZ9CI71K6J19mtXLVy3Mf7W5RtKz8xcqfmJzC8AA1baW8l60OIdWGGxA+hmREY96oPDOiULd3SGF0gkYAKoqlpzuE7oxkZ711Y56jDLHdMKlp90rG2FJ3TIj84k/muNV0w302/D8mck+Y+kRn3+9Po9lW+Fa8xU55yT5pI5iT61erob135SywoAyANojkR2I7TXP325ajbsknKy8OdG0tpB8FAgHOJM45JMjM1eazVY+YY9vXjBHM0DattVpWDqB8NpVwxMlsQ0/bA7V5Y6uvna64Vgh2Bj5Zg4McnHYyfeuicuezSTqNWXY/NAJG7GAOZAIZTMcVUaPoi3wPNuYEyCpIIPEzx/nFcaG/5Cz7gDwjbSO8QUAkjPv79qN/DVtfhA4zIBIE/c1U4TWTdc6FftMyhQQZAaMEdsxyPSqE6B7Tj4ggjA9fWYNbv1iwfhklQSPXgj7yDWU+JLXn+IJDKYjGB7eo960lSprKE6hSVDAwT6ZgSf871pnQLYtswQbR7fL/ag3R2Xe2zIigqZIAAEZnaO/wBZxRH03qG9QxADCB9hyPeqx8ii/wCPTgvVUjUiuf8AV1qnQit6iu/9QDQ1/r6eXW+9A0I/jivaH/8AXUqD0y3pzMLhzCjH1oqvOzoFUfX+lVx6etpZc5n8TVvbcLaX90E8xn7VwzLbezSoOlaz8ybjPzHgfaub+pa/uUz6gAQI96ILmqU28A49Rk+59KHOp9R2wAMsRj1mqiDOotOABAPrPpXXTLpDQFDEwckhVHqc4A7CJNStXrgQAcYyBH4ql6pr7ikbBtX6Z+v1+vtTIXJpnuZMCYIGJPpP8aouseHWJYqSYHO0+vqCI/Haq/QdfKTtgA8sxJYt7scmP87UQaS5cugecxztE9/pkng9qJNCpXgHX3UIQfKPYDPGJ+v/AFWw6HKCeYGJmP5Vi1rpL23DreAY/KvBEnP07+tHvh/U3SoDDnEzJ94EQB7mlkIJNZpFbvg8xzUjRaJFAAWPtTe/aM8+/wDWu7N6Rzj/AD6UsRUpUE/SvWf81AuD0YT7qKc024g+xkZ5Hp9frVWFHOpUOCME96A+r6ILqVQ5S6CsEYmCcduxB+oo7vXBIZRlvbmOfxVF4l0PkLwZWHEHupntxjFcfVw14dXSy+Qy1sWtqIABnA5mBA5wBBGfX3EVmivLcuXVViF3ksODuIBIEEzOTM8RVlrrXxidjQCJDZA4IM45yfzVR021sO4bgGYMcgnspM/vHAzzn71e72jU2uNXZW0ttbYCXHeN0SBALFie5wRk/wAKK+gdHAVSd085OSMwcdqoOm6Yai8nl8lnO4nlzH5gAd+49KPVHb6fWpwm8h1MtRH1mgRhtIBU/SKz7xL4H33FKTtXO0EjMk8jjt+K0HqN8LifwufycVBbWpzLZ4OIx7gRXZJw5eWaarRfAUJHBIKkzg44yZH1/pR54e05S2o5Bz9fqKjWunJcuM7SZEcA47SByKvrCKoHaP0+oNTvk6qfELjYQMCMgz+hBxWWyhcoWBB4k8HuCf8AOa0jr/UFYeVgf/IZHpDDtQrZ0Vq7cLMFBzG3gwe8j1iq3wUM6GyiygIBOQRxxwZ4/hVWqm27KcQftnuKtut6Bra/EtmIEFTx/TNDVnUMwkjMmc/w9BVYKohs6mun1FU9vUYr1r9a7TpNu6qK5XqXvVVqL9RGuUtnoSf/ACXvSobGoNKjZ6aB1bpShl35jIX396VrRfFMn5Vx7VcarSEsXOTGKa0umCkJ65Jrg6da5qXxHYUWtq/gd6Cx0vdcm63GQJ4NFnil4eLUMxxuPA+grPOsau4LpKyY7+pFbxkuLuhS3BJGMkTnPrTHVLoK4B4/6Fc9FtB83CWbmI70QjofxAJx7T2qoVZwC24AH6jGBPcmijpXWwoCzk9gTJE/oPv3pjxF0TZwJ5wBA+/0oc0l9rTbuTPHrn19PpTJrPT1a4RKH1kHAiO85P6UbdEZEEASZ4AmPr+tZZ4T8UOSRcYbtwgTgSYH1gVrHh69v4x78D3+tRnDgguafcBOBH1P3NQw20mOPpk/0qxYgjB/Wo2pt9qicUzH+sAyR9yR/WpmgcOJBjJxNZj4/wCtNplIUiT3P8BJk/b3ov8ABnVlvWEYSQUTssTHoP4VpLsrNRcoxZwpUjaN89jkiKpvE2vVSUnywScj0iJPsaurd0BXE+YBonn1r5y8Y+I712/cU3HRZgoDjBIMx96dw2Mchtc8UBcIbKhePMuI+8U5ofFBcY+FAPYrM/WZ+w96yjSaZnML+SYEes07qNNctqLiklMiRMclfxyJ/rVfS/Z3qfpvvhjqCghNsSd8zjzZ7GCSSTRk6xk8QI+p5/lXzL4W8R3bN1SH3IWG5WP0EzX0mmrDBYzhWI/9uCan6eqWWSD1ZPMqnHqe0+//ACP1HeoN64EH/wDTZP07famPEvUF+Ls3Z4/Sexz2piyCxnI9iSwP5mjK6Eial9FGAwPM5n9arOq9buREQ3qRgjv96tbenPaPoZqi8QLg7sYxPH2PY1nNnwzvrfUXa4WRs8lT5Qc/rTnRes7HLsYmAQR5CDyRHHeutYbV1iGIRhwZwe0TVJet7SYPsRHaM1trcIXdS6iLtm6qEMo54xxB+3rQusjB5FMaa4UDBY8wIJ9u8fXFdLxVYzRpqvTguVBW5TqtVEecUxcFdlq5YUGZpV0aVI27W7amojaSQ0d6s7dqQY5r1bBJA7CvPx8NMgTrOg+Yv6A/4Pesy8TagWiSI3MePRR/M1t3XtGXG1T+O1ZL4q8GtDXAxMTitcLpFCvSuq3C0THckc/ntRp0rroAVR5vU/5zQF0+zDhNwE/pRr03oGQSxzWqVv1JxdU+WJyT7f3oB6tohMjgcDua1Cx0IlTHMfWKG+qdAK/1/iZplAl04hGBOR35j+VbF4J6gLkAGBAx+sALx9PpWXPo4b2j74/wVa+GOq3NO7RyYVSeRPMD9PvU1Wm8o+doaSMn29q91CyPNk+1DnQbwCqpaW4J7s5y38TirTT2vhggszEksSTmT9PQY+1Z3gmcftW0u60WEgL/AA7k/wCelUX7IvFaWbh09wgbjCEgDPoSTWl+LtAlyy3lJkHueYx3r5v6laKXGVsMpIPP881phRl4fTut1wPBE5g98j17188eNdO6apwwgkk4GDJJH+e1GfhHW6w6Br777ltbhQEAFlVVEkf8gCfrg1D8U6Zr42sskZRh83OB7gzxVzPG8bE6WWtyM7QsuciuzebaV3NtOdsmCfWOKe1XTnQ+YEfUf0MU/otGrsfm5wAjH8kU58C4Wc6Rum6ZrtxVUZkcdhOa+nunakqi7uwHHssf4Aaxvw5o7Omm9cIU/wDN4AHcBV7GJjvXXWPHF7UOun0wNtWgbyAGK8iJwojv3Bp+EWCe1q21WsuXgd1tWKoOxgbSVPE/0rQejINuYnvQb4V6V8O2qAcAd5/Wiu5f+HDAdhJ9jWG91pkla7AkYig3xB1BSdrEEMCP7/biiHqXU02EzB5+v+A1lHiHXTeYDseRwQRzVxMm0C9YgspM5kGmbzzXrMTXBQ1rFUrKSRkATGa8IxPuRXqrTlvmmk0op9aQtGlQb3dXrtTZNeb6YKlTRevaRvoXSmpDtOB371F0hqQt3cfQCvOxvDTLya1CCAoPNUniPp++2UGBH5ogG2Z9O9RdnxX48g7+tVamPmXq3Srlu+wUNAMz2A+tSNB1+6J83tM9q2bx50D4tlltAAnk9yKxDUdFe22wjzEx9q0w6m+KLj7jY/CvU/iW1EgyKf6tod0yYHoKCfDTvp4WSff0rQk07XEUT2k1cqbNAXW9MZyWGFHfuar9Rp/hQ+ZBG38zNaTrdEi2yoiYmgzqWnhdz8D5VH1gU7BK78M+JzbuqHPY5PEkycev9a0Cx15CrHmBj1JzWH668C3cH++PvUzpXXjaY7iYiB+I/NIabTduOwyJAGfrH+celYf+0DpAt6ncAAlwSPYzn6mtR6N4ttXHCTMyo/8A2/t9qGP2iaVbqSvKNIjiIznk/ap8U4LPAHUNGdNpenoQ5One7cAPDMQWDQZDbnOP/Gh25o2sal9O5LLZIhiclDDL/wC0KY//ABNAXR+pXNLeW5bwYjHcZBE++M1ob9TdtNctW1TUJfO9ne6xZGgYEKYIhfSCDip6mOnf/wAluN3Of0hrZsGczu4aOwPf8EVyNJb+JCWixJ2rAgEkE8GD6/g0n6kB8RUsalPKFQB7TKGHcs8mO/f6CasT4gtWHt30slEVCjtdE3XuN6FWIwB9MngVljjp39TrfbdY3f7Uv7VuijS6SyCQbr3QzxwD8NpA9QJA/FVP7OvDrbv9RcECPIP5011jqd7qWsC3WhUcuqwCFU7ZkzkwFH2NHHx0RYWPKK3s1NR4d3buifp5UAkAbu1NdT6ihVlU5B/pQtqetbMgyIxnvFVXUep7/MOSIMcyPWrxmk2bedW6wxUrORgj+EUPRP1py+ZJJ7mu9Lbk1rIHIWuop2KXeqiabK10AI96beaVy5nPeKaToNN3a5DiuHeksi1eAV4BSJoJyRSpGlQb6A0z9z+KdtvkyR/KoWiapaMJ7eprzMbw2yOEgiJxT9oBVAFMqof6V69wFtoq2bq/aBB+lZ34l6EqsbkZzJrQrfGares6QXEIPepsXKxK91HdduXB8iAKg/5MDk/Sjrw91uUWcEkmO9VnXPDGyPhrxgf1pvR6RrLgHuMn61rM9lceBPqNQW3HucCqXVaTe43cfwH9akafWKCR3B5PpXOuQsxK8wYraVloLeIukKIKDkz9aquqdJhBRlqbfmlsnEemKhaxQ4j3zRpUoI0BdWLf8cj6zVxe6xcJJY8ifzVjZ6R5GaIqnusrYI/wVJpq6Nb6kpC3I4Ppt4+npVLpuq6jSORlexGCDx+cU8LpUhl5maIrHUtNqk23wFuKAskHb9o4rSWXiiZZY8xUanxrc3TbiM/OomO3Ee/rUZb+o1jDf8imY4X/AL/WiO34f0SE5DkDcBnsJP1xz6gVVdS1bM/wlhUmAqfKP60axnOmn1+plNWpOlsbBKwWkgt32nP+fSpN2/E5zT/SukuksY2mcZx+ahdQgGpnNRrSDceTSV4zXlIrWuiN3Hk13bNNGulNOJP/ABBTTXPSuXOKjG5mjZaPtdJpp66d1gR6Z+s00XoDpGpxaZSn5oNya4Z66aot16AcN6lUaaVGzfQVmpzfL96VKvNwa5pFriuLPzN9qVKrZpl/t9KiXRilSopxV9TUTQf1n5vxSpUY+TCOrc/EGT+73/8AKjXQ8ClSrbEsnOuGB/61UWaVKrRD135G+9AL/Mfqf40qVFOG9DUnp484+tKlRDq71XKf/lULoom8frSpVOSsR/qPk+1Bmt5P3pUqfTKoYpPxSpVtE1HavV4r2lTDy5xUY817SpA01JKVKgO0p9aVKnCptzUO5SpUU44FKlSoN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1" y="3683167"/>
            <a:ext cx="3632780" cy="272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3646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948" y="332656"/>
            <a:ext cx="8420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«</a:t>
            </a:r>
            <a:r>
              <a:rPr lang="ru-RU" sz="2400" b="1" dirty="0" err="1">
                <a:solidFill>
                  <a:srgbClr val="000000"/>
                </a:solidFill>
              </a:rPr>
              <a:t>Лосі</a:t>
            </a:r>
            <a:r>
              <a:rPr lang="ru-RU" sz="2400" b="1" dirty="0">
                <a:solidFill>
                  <a:srgbClr val="000000"/>
                </a:solidFill>
              </a:rPr>
              <a:t>» </a:t>
            </a:r>
            <a:r>
              <a:rPr lang="ru-RU" dirty="0">
                <a:solidFill>
                  <a:srgbClr val="000000"/>
                </a:solidFill>
              </a:rPr>
              <a:t>(</a:t>
            </a:r>
            <a:r>
              <a:rPr lang="ru-RU" dirty="0" err="1">
                <a:solidFill>
                  <a:srgbClr val="000000"/>
                </a:solidFill>
              </a:rPr>
              <a:t>від</a:t>
            </a:r>
            <a:r>
              <a:rPr lang="ru-RU" dirty="0">
                <a:solidFill>
                  <a:srgbClr val="000000"/>
                </a:solidFill>
              </a:rPr>
              <a:t> англ. </a:t>
            </a:r>
            <a:r>
              <a:rPr lang="en-US" dirty="0">
                <a:solidFill>
                  <a:srgbClr val="000000"/>
                </a:solidFill>
              </a:rPr>
              <a:t>Loss - «</a:t>
            </a:r>
            <a:r>
              <a:rPr lang="ru-RU" dirty="0" err="1">
                <a:solidFill>
                  <a:srgbClr val="000000"/>
                </a:solidFill>
              </a:rPr>
              <a:t>збиток</a:t>
            </a:r>
            <a:r>
              <a:rPr lang="ru-RU" dirty="0">
                <a:solidFill>
                  <a:srgbClr val="000000"/>
                </a:solidFill>
              </a:rPr>
              <a:t>») - </a:t>
            </a:r>
            <a:r>
              <a:rPr lang="ru-RU" dirty="0" err="1">
                <a:solidFill>
                  <a:srgbClr val="000000"/>
                </a:solidFill>
              </a:rPr>
              <a:t>трейдери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які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здійснюють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збиткові</a:t>
            </a:r>
            <a:r>
              <a:rPr lang="ru-RU" dirty="0">
                <a:solidFill>
                  <a:srgbClr val="000000"/>
                </a:solidFill>
              </a:rPr>
              <a:t> угоди. </a:t>
            </a:r>
            <a:r>
              <a:rPr lang="ru-RU" dirty="0" err="1">
                <a:solidFill>
                  <a:srgbClr val="000000"/>
                </a:solidFill>
              </a:rPr>
              <a:t>Багато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хто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використовує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такий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вислів</a:t>
            </a:r>
            <a:r>
              <a:rPr lang="ru-RU" dirty="0">
                <a:solidFill>
                  <a:srgbClr val="000000"/>
                </a:solidFill>
              </a:rPr>
              <a:t>, як - «</a:t>
            </a:r>
            <a:r>
              <a:rPr lang="ru-RU" dirty="0" err="1">
                <a:solidFill>
                  <a:srgbClr val="000000"/>
                </a:solidFill>
              </a:rPr>
              <a:t>зловити</a:t>
            </a:r>
            <a:r>
              <a:rPr lang="ru-RU" dirty="0">
                <a:solidFill>
                  <a:srgbClr val="000000"/>
                </a:solidFill>
              </a:rPr>
              <a:t> лося», </a:t>
            </a:r>
            <a:r>
              <a:rPr lang="ru-RU" dirty="0" err="1">
                <a:solidFill>
                  <a:srgbClr val="000000"/>
                </a:solidFill>
              </a:rPr>
              <a:t>що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означає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здійснити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операцію</a:t>
            </a:r>
            <a:r>
              <a:rPr lang="ru-RU" dirty="0">
                <a:solidFill>
                  <a:srgbClr val="000000"/>
                </a:solidFill>
              </a:rPr>
              <a:t> з </a:t>
            </a:r>
            <a:r>
              <a:rPr lang="ru-RU" dirty="0" err="1">
                <a:solidFill>
                  <a:srgbClr val="000000"/>
                </a:solidFill>
              </a:rPr>
              <a:t>негативним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показником</a:t>
            </a:r>
            <a:r>
              <a:rPr lang="ru-RU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0242" name="Picture 2" descr="http://svit24.net/images/stories/articles/2015/Curiosities/01-2015/10/los_pyani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032333" cy="2144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7829" y="3908261"/>
            <a:ext cx="7884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</a:rPr>
              <a:t>«Лемінги» </a:t>
            </a:r>
            <a:r>
              <a:rPr lang="uk-UA" dirty="0">
                <a:solidFill>
                  <a:srgbClr val="000000"/>
                </a:solidFill>
              </a:rPr>
              <a:t>- недосвідчені гравці, які дуже уважно здійснюють будь-яку угоду. Перед купівлею або продажем цінних паперів вони уважно вивчають поведінку більш досвідчених гравців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44" name="Picture 4" descr="http://900igr.net/data/priroda/Tundra.files/0063-098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5184"/>
            <a:ext cx="2376264" cy="1602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7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82000" cy="1661993"/>
          </a:xfrm>
        </p:spPr>
        <p:txBody>
          <a:bodyPr/>
          <a:lstStyle/>
          <a:p>
            <a:r>
              <a:rPr lang="uk-UA" sz="6000" dirty="0">
                <a:solidFill>
                  <a:srgbClr val="000000"/>
                </a:solidFill>
                <a:effectLst/>
              </a:rPr>
              <a:t>Бик в Нью-Йорку</a:t>
            </a:r>
            <a:br>
              <a:rPr lang="ru-RU" sz="6000" dirty="0">
                <a:solidFill>
                  <a:srgbClr val="000000"/>
                </a:solidFill>
                <a:effectLst/>
              </a:rPr>
            </a:br>
            <a:endParaRPr lang="ru-RU" sz="6000" dirty="0">
              <a:solidFill>
                <a:srgbClr val="000000"/>
              </a:solidFill>
            </a:endParaRPr>
          </a:p>
        </p:txBody>
      </p:sp>
      <p:pic>
        <p:nvPicPr>
          <p:cNvPr id="11266" name="Picture 2" descr="http://forex-markets.ru/bull-new-y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5" y="836712"/>
            <a:ext cx="6984776" cy="51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00544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Найвідоміша скульптура бика - це </a:t>
            </a:r>
            <a:r>
              <a:rPr lang="uk-UA" b="1" dirty="0"/>
              <a:t>Атакуючий Бик</a:t>
            </a:r>
            <a:r>
              <a:rPr lang="uk-UA" dirty="0"/>
              <a:t>, який</a:t>
            </a:r>
          </a:p>
          <a:p>
            <a:pPr algn="ctr"/>
            <a:r>
              <a:rPr lang="uk-UA" dirty="0"/>
              <a:t>знаходиться в Боулінг Грін парк в Нью-Йорку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61853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265" y="692696"/>
            <a:ext cx="8018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/>
              <a:t>Бик</a:t>
            </a:r>
            <a:r>
              <a:rPr lang="ru-RU" sz="2800" b="1" dirty="0"/>
              <a:t> і </a:t>
            </a:r>
            <a:r>
              <a:rPr lang="ru-RU" sz="2800" b="1" dirty="0" err="1"/>
              <a:t>ведмідь</a:t>
            </a:r>
            <a:r>
              <a:rPr lang="ru-RU" sz="2800" b="1" dirty="0"/>
              <a:t> у </a:t>
            </a:r>
            <a:r>
              <a:rPr lang="ru-RU" sz="2800" b="1" dirty="0" err="1"/>
              <a:t>Франкфурті</a:t>
            </a:r>
            <a:r>
              <a:rPr lang="ru-RU" sz="2800" b="1" dirty="0"/>
              <a:t>-на-</a:t>
            </a:r>
            <a:r>
              <a:rPr lang="ru-RU" sz="2800" b="1" dirty="0" err="1"/>
              <a:t>Майні</a:t>
            </a:r>
            <a:r>
              <a:rPr lang="ru-RU" sz="2800" b="1" dirty="0"/>
              <a:t> (</a:t>
            </a:r>
            <a:r>
              <a:rPr lang="ru-RU" sz="2800" b="1" dirty="0" err="1"/>
              <a:t>Німеччина</a:t>
            </a:r>
            <a:r>
              <a:rPr lang="ru-RU" sz="2800" b="1" dirty="0"/>
              <a:t>)</a:t>
            </a:r>
          </a:p>
        </p:txBody>
      </p:sp>
      <p:pic>
        <p:nvPicPr>
          <p:cNvPr id="12290" name="Picture 2" descr="http://s00.yaplakal.com/pics/pics_original/5/6/4/490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2708"/>
            <a:ext cx="762000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5100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0000"/>
                </a:solidFill>
              </a:rPr>
              <a:t>Бики в Шанхаї</a:t>
            </a: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13314" name="Picture 2" descr="http://forex-markets.ru/bull-b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6946"/>
            <a:ext cx="7128792" cy="527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3943" y="6083361"/>
            <a:ext cx="7184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>
                <a:solidFill>
                  <a:srgbClr val="000000"/>
                </a:solidFill>
              </a:rPr>
              <a:t>Shanghai</a:t>
            </a:r>
            <a:r>
              <a:rPr lang="uk-UA" sz="2400" b="1" dirty="0">
                <a:solidFill>
                  <a:srgbClr val="000000"/>
                </a:solidFill>
              </a:rPr>
              <a:t> </a:t>
            </a:r>
            <a:r>
              <a:rPr lang="uk-UA" sz="2400" b="1" dirty="0" err="1">
                <a:solidFill>
                  <a:srgbClr val="000000"/>
                </a:solidFill>
              </a:rPr>
              <a:t>Bull</a:t>
            </a:r>
            <a:r>
              <a:rPr lang="uk-UA" sz="2400" b="1" dirty="0">
                <a:solidFill>
                  <a:srgbClr val="000000"/>
                </a:solidFill>
              </a:rPr>
              <a:t> (Заряджений бик) або </a:t>
            </a:r>
            <a:r>
              <a:rPr lang="uk-UA" sz="2400" b="1" dirty="0" err="1">
                <a:solidFill>
                  <a:srgbClr val="000000"/>
                </a:solidFill>
              </a:rPr>
              <a:t>Bund</a:t>
            </a:r>
            <a:r>
              <a:rPr lang="uk-UA" sz="2400" b="1" dirty="0">
                <a:solidFill>
                  <a:srgbClr val="000000"/>
                </a:solidFill>
              </a:rPr>
              <a:t> </a:t>
            </a:r>
            <a:r>
              <a:rPr lang="uk-UA" sz="2400" b="1" dirty="0" err="1">
                <a:solidFill>
                  <a:srgbClr val="000000"/>
                </a:solidFill>
              </a:rPr>
              <a:t>Bull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53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1"/>
            <a:ext cx="91440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/>
              <a:t>Ще</a:t>
            </a:r>
            <a:r>
              <a:rPr lang="ru-RU" sz="2400" dirty="0"/>
              <a:t> одна скульптура </a:t>
            </a:r>
            <a:r>
              <a:rPr lang="ru-RU" sz="2400" dirty="0" err="1"/>
              <a:t>бика</a:t>
            </a:r>
            <a:r>
              <a:rPr lang="ru-RU" sz="2400" dirty="0"/>
              <a:t> </a:t>
            </a:r>
            <a:r>
              <a:rPr lang="ru-RU" sz="2400" dirty="0" err="1"/>
              <a:t>розміщується</a:t>
            </a:r>
            <a:r>
              <a:rPr lang="ru-RU" sz="2400" dirty="0"/>
              <a:t> в </a:t>
            </a:r>
            <a:r>
              <a:rPr lang="ru-RU" sz="2400" dirty="0" err="1"/>
              <a:t>будівлі</a:t>
            </a:r>
            <a:r>
              <a:rPr lang="ru-RU" sz="2400" dirty="0"/>
              <a:t> </a:t>
            </a:r>
            <a:r>
              <a:rPr lang="ru-RU" sz="2400" dirty="0" err="1"/>
              <a:t>Шанхайської</a:t>
            </a:r>
            <a:r>
              <a:rPr lang="ru-RU" sz="2400" dirty="0"/>
              <a:t> </a:t>
            </a:r>
            <a:r>
              <a:rPr lang="ru-RU" sz="2400" dirty="0" err="1"/>
              <a:t>фондової</a:t>
            </a:r>
            <a:r>
              <a:rPr lang="ru-RU" sz="2400" dirty="0"/>
              <a:t> </a:t>
            </a:r>
            <a:r>
              <a:rPr lang="ru-RU" sz="2400" dirty="0" err="1"/>
              <a:t>біржі</a:t>
            </a:r>
            <a:r>
              <a:rPr lang="ru-RU" sz="2400" dirty="0"/>
              <a:t> (</a:t>
            </a:r>
            <a:r>
              <a:rPr lang="en-US" sz="2400" dirty="0"/>
              <a:t>Shanghai Stock Exchange). </a:t>
            </a:r>
            <a:endParaRPr lang="ru-RU" sz="2400" dirty="0"/>
          </a:p>
        </p:txBody>
      </p:sp>
      <p:pic>
        <p:nvPicPr>
          <p:cNvPr id="14338" name="Picture 2" descr="http://forex-markets.ru/bull-shangh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196752"/>
            <a:ext cx="7272808" cy="538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2893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564904"/>
            <a:ext cx="7681913" cy="1523495"/>
          </a:xfrm>
        </p:spPr>
        <p:txBody>
          <a:bodyPr/>
          <a:lstStyle/>
          <a:p>
            <a:r>
              <a:rPr lang="uk-UA" dirty="0"/>
              <a:t>Доповідь завершено.</a:t>
            </a:r>
            <a:br>
              <a:rPr lang="uk-UA" dirty="0"/>
            </a:br>
            <a:r>
              <a:rPr lang="uk-UA" dirty="0"/>
              <a:t>Дякую за увагу.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454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265" y="1124744"/>
            <a:ext cx="3970997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/>
              <a:t>Фондовий</a:t>
            </a:r>
            <a:r>
              <a:rPr lang="ru-RU" b="1" dirty="0"/>
              <a:t> </a:t>
            </a:r>
            <a:r>
              <a:rPr lang="ru-RU" b="1" dirty="0" err="1"/>
              <a:t>ринок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) – </a:t>
            </a:r>
            <a:r>
              <a:rPr lang="uk-UA" dirty="0"/>
              <a:t>це система економічних і правових відносин, пов’язаних із випуском та обігом цінних паперів.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603">
            <a:off x="7019745" y="706046"/>
            <a:ext cx="2048336" cy="1674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49276013"/>
              </p:ext>
            </p:extLst>
          </p:nvPr>
        </p:nvGraphicFramePr>
        <p:xfrm>
          <a:off x="899592" y="1340768"/>
          <a:ext cx="8712968" cy="485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07255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719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Хто</a:t>
            </a:r>
            <a:r>
              <a:rPr lang="ru-RU" sz="3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такі</a:t>
            </a:r>
            <a:r>
              <a:rPr lang="ru-RU" sz="3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«</a:t>
            </a:r>
            <a:r>
              <a:rPr lang="ru-RU" sz="36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бики</a:t>
            </a:r>
            <a:r>
              <a:rPr lang="ru-RU" sz="3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» і «</a:t>
            </a:r>
            <a:r>
              <a:rPr lang="ru-RU" sz="3600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ведмеді</a:t>
            </a:r>
            <a:r>
              <a:rPr lang="ru-RU" sz="3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» на фондовому ринку?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307179" cy="45579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9585" y="5953469"/>
            <a:ext cx="841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dirty="0" err="1"/>
              <a:t>Бики</a:t>
            </a:r>
            <a:r>
              <a:rPr lang="ru-RU" dirty="0"/>
              <a:t>» і «</a:t>
            </a:r>
            <a:r>
              <a:rPr lang="ru-RU" dirty="0" err="1"/>
              <a:t>ведмеді</a:t>
            </a:r>
            <a:r>
              <a:rPr lang="ru-RU" dirty="0"/>
              <a:t>»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найпоширеніші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ринку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за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торговим</a:t>
            </a:r>
            <a:r>
              <a:rPr lang="ru-RU" dirty="0"/>
              <a:t> </a:t>
            </a:r>
            <a:r>
              <a:rPr lang="ru-RU" dirty="0" err="1"/>
              <a:t>стратегіям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11932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00"/>
                </a:solidFill>
              </a:rPr>
              <a:t>Бики</a:t>
            </a:r>
            <a:r>
              <a:rPr lang="ru-RU" sz="2400" b="1" dirty="0">
                <a:solidFill>
                  <a:srgbClr val="000000"/>
                </a:solidFill>
              </a:rPr>
              <a:t> (</a:t>
            </a:r>
            <a:r>
              <a:rPr lang="en-US" sz="2400" b="1" dirty="0">
                <a:solidFill>
                  <a:srgbClr val="000000"/>
                </a:solidFill>
              </a:rPr>
              <a:t>bulls) </a:t>
            </a:r>
            <a:r>
              <a:rPr lang="en-US" sz="2000" dirty="0">
                <a:solidFill>
                  <a:srgbClr val="000000"/>
                </a:solidFill>
              </a:rPr>
              <a:t>– </a:t>
            </a:r>
            <a:r>
              <a:rPr lang="ru-RU" sz="2000" dirty="0" err="1">
                <a:solidFill>
                  <a:srgbClr val="000000"/>
                </a:solidFill>
              </a:rPr>
              <a:t>біржові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гравці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заздаледідь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sz="2000" dirty="0" err="1">
                <a:solidFill>
                  <a:srgbClr val="000000"/>
                </a:solidFill>
              </a:rPr>
              <a:t>скуповують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цінні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папери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передбачаючи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їхня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ru-RU" sz="2000" dirty="0" err="1">
                <a:solidFill>
                  <a:srgbClr val="000000"/>
                </a:solidFill>
              </a:rPr>
              <a:t>ціна</a:t>
            </a:r>
            <a:r>
              <a:rPr lang="ru-RU" sz="2000" dirty="0">
                <a:solidFill>
                  <a:srgbClr val="000000"/>
                </a:solidFill>
              </a:rPr>
              <a:t> з часом </a:t>
            </a:r>
            <a:r>
              <a:rPr lang="ru-RU" sz="2000" dirty="0" err="1">
                <a:solidFill>
                  <a:srgbClr val="000000"/>
                </a:solidFill>
              </a:rPr>
              <a:t>зросте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щоб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потім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вигідно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продати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їх</a:t>
            </a:r>
            <a:endParaRPr lang="ru-RU" sz="2000" dirty="0">
              <a:solidFill>
                <a:srgbClr val="000000"/>
              </a:solidFill>
            </a:endParaRPr>
          </a:p>
          <a:p>
            <a:pPr algn="ctr"/>
            <a:r>
              <a:rPr lang="ru-RU" sz="2000" dirty="0" err="1">
                <a:solidFill>
                  <a:srgbClr val="000000"/>
                </a:solidFill>
              </a:rPr>
              <a:t>дорожче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0526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</a:rPr>
              <a:t>Бичачий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ринок</a:t>
            </a:r>
            <a:r>
              <a:rPr lang="ru-RU" sz="2000" b="1" dirty="0">
                <a:solidFill>
                  <a:srgbClr val="000000"/>
                </a:solidFill>
              </a:rPr>
              <a:t> (</a:t>
            </a:r>
            <a:r>
              <a:rPr lang="ru-RU" sz="2000" b="1" dirty="0" err="1">
                <a:solidFill>
                  <a:srgbClr val="000000"/>
                </a:solidFill>
              </a:rPr>
              <a:t>bull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market</a:t>
            </a:r>
            <a:r>
              <a:rPr lang="ru-RU" sz="2000" b="1" dirty="0">
                <a:solidFill>
                  <a:srgbClr val="000000"/>
                </a:solidFill>
              </a:rPr>
              <a:t>) </a:t>
            </a:r>
            <a:r>
              <a:rPr lang="ru-RU" dirty="0">
                <a:solidFill>
                  <a:srgbClr val="000000"/>
                </a:solidFill>
              </a:rPr>
              <a:t>– </a:t>
            </a:r>
            <a:r>
              <a:rPr lang="ru-RU" dirty="0" err="1">
                <a:solidFill>
                  <a:srgbClr val="000000"/>
                </a:solidFill>
              </a:rPr>
              <a:t>ринок</a:t>
            </a:r>
            <a:r>
              <a:rPr lang="ru-RU" dirty="0">
                <a:solidFill>
                  <a:srgbClr val="000000"/>
                </a:solidFill>
              </a:rPr>
              <a:t> з </a:t>
            </a:r>
            <a:r>
              <a:rPr lang="ru-RU" dirty="0" err="1">
                <a:solidFill>
                  <a:srgbClr val="000000"/>
                </a:solidFill>
              </a:rPr>
              <a:t>тенденцєю</a:t>
            </a:r>
            <a:r>
              <a:rPr lang="ru-RU" dirty="0">
                <a:solidFill>
                  <a:srgbClr val="000000"/>
                </a:solidFill>
              </a:rPr>
              <a:t> до </a:t>
            </a:r>
            <a:r>
              <a:rPr lang="ru-RU" dirty="0" err="1">
                <a:solidFill>
                  <a:srgbClr val="000000"/>
                </a:solidFill>
              </a:rPr>
              <a:t>зростання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цін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17651"/>
            <a:ext cx="5508612" cy="389305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002842" cy="247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2554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5866"/>
            <a:ext cx="8064896" cy="56996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336425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0000"/>
                </a:solidFill>
              </a:rPr>
              <a:t>Ведмеді</a:t>
            </a:r>
            <a:r>
              <a:rPr lang="ru-RU" sz="2400" b="1" dirty="0">
                <a:solidFill>
                  <a:srgbClr val="000000"/>
                </a:solidFill>
              </a:rPr>
              <a:t> (</a:t>
            </a:r>
            <a:r>
              <a:rPr lang="en-US" sz="2400" b="1" dirty="0">
                <a:solidFill>
                  <a:srgbClr val="000000"/>
                </a:solidFill>
              </a:rPr>
              <a:t>bears) </a:t>
            </a:r>
            <a:r>
              <a:rPr lang="en-US" sz="2000" dirty="0">
                <a:solidFill>
                  <a:srgbClr val="000000"/>
                </a:solidFill>
              </a:rPr>
              <a:t>– </a:t>
            </a:r>
            <a:r>
              <a:rPr lang="ru-RU" sz="2000" dirty="0" err="1">
                <a:solidFill>
                  <a:srgbClr val="000000"/>
                </a:solidFill>
              </a:rPr>
              <a:t>біржові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гравці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очікують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цінні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папери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будуть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падати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ціні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1743198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</a:rPr>
              <a:t>Ведмежий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ринок</a:t>
            </a:r>
            <a:r>
              <a:rPr lang="ru-RU" sz="2000" b="1" dirty="0">
                <a:solidFill>
                  <a:srgbClr val="000000"/>
                </a:solidFill>
              </a:rPr>
              <a:t> (</a:t>
            </a:r>
            <a:r>
              <a:rPr lang="ru-RU" sz="2000" b="1" dirty="0" err="1">
                <a:solidFill>
                  <a:srgbClr val="000000"/>
                </a:solidFill>
              </a:rPr>
              <a:t>bear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market</a:t>
            </a:r>
            <a:r>
              <a:rPr lang="ru-RU" sz="2000" b="1" dirty="0">
                <a:solidFill>
                  <a:srgbClr val="000000"/>
                </a:solidFill>
              </a:rPr>
              <a:t>) </a:t>
            </a:r>
            <a:r>
              <a:rPr lang="ru-RU" sz="2000" dirty="0">
                <a:solidFill>
                  <a:srgbClr val="000000"/>
                </a:solidFill>
              </a:rPr>
              <a:t>– </a:t>
            </a:r>
            <a:r>
              <a:rPr lang="ru-RU" sz="2000" dirty="0" err="1">
                <a:solidFill>
                  <a:srgbClr val="000000"/>
                </a:solidFill>
              </a:rPr>
              <a:t>ринок</a:t>
            </a:r>
            <a:r>
              <a:rPr lang="ru-RU" sz="2000" dirty="0">
                <a:solidFill>
                  <a:srgbClr val="000000"/>
                </a:solidFill>
              </a:rPr>
              <a:t> з </a:t>
            </a:r>
            <a:r>
              <a:rPr lang="ru-RU" sz="2000" dirty="0" err="1">
                <a:solidFill>
                  <a:srgbClr val="000000"/>
                </a:solidFill>
              </a:rPr>
              <a:t>тенденцією</a:t>
            </a:r>
            <a:r>
              <a:rPr lang="ru-RU" sz="2000" dirty="0">
                <a:solidFill>
                  <a:srgbClr val="000000"/>
                </a:solidFill>
              </a:rPr>
              <a:t> до </a:t>
            </a:r>
            <a:r>
              <a:rPr lang="ru-RU" sz="2000" dirty="0" err="1">
                <a:solidFill>
                  <a:srgbClr val="000000"/>
                </a:solidFill>
              </a:rPr>
              <a:t>зниження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цін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9" y="181085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781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144" y="1196752"/>
            <a:ext cx="3670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 </a:t>
            </a:r>
            <a:r>
              <a:rPr lang="ru-RU" sz="2400" b="1" dirty="0" err="1"/>
              <a:t>бичачому</a:t>
            </a:r>
            <a:r>
              <a:rPr lang="ru-RU" sz="2400" b="1" dirty="0"/>
              <a:t> ринку все на </a:t>
            </a:r>
            <a:r>
              <a:rPr lang="ru-RU" sz="2400" b="1" dirty="0" err="1"/>
              <a:t>підйомі</a:t>
            </a:r>
            <a:r>
              <a:rPr lang="ru-RU" sz="2400" b="1" dirty="0"/>
              <a:t>: </a:t>
            </a:r>
            <a:r>
              <a:rPr lang="ru-RU" dirty="0"/>
              <a:t>стан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покращується</a:t>
            </a:r>
            <a:r>
              <a:rPr lang="ru-RU" dirty="0"/>
              <a:t>, </a:t>
            </a:r>
            <a:r>
              <a:rPr lang="ru-RU" dirty="0" err="1"/>
              <a:t>з’являються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, </a:t>
            </a:r>
          </a:p>
          <a:p>
            <a:r>
              <a:rPr lang="ru-RU" dirty="0" err="1"/>
              <a:t>валовий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продукт (ВВП) </a:t>
            </a:r>
            <a:r>
              <a:rPr lang="ru-RU" dirty="0" err="1"/>
              <a:t>збільшується</a:t>
            </a:r>
            <a:r>
              <a:rPr lang="ru-RU" dirty="0"/>
              <a:t>,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акції</a:t>
            </a:r>
            <a:r>
              <a:rPr lang="ru-RU" dirty="0"/>
              <a:t> </a:t>
            </a:r>
            <a:r>
              <a:rPr lang="ru-RU" dirty="0" err="1"/>
              <a:t>ростуть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058252"/>
            <a:ext cx="36724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На </a:t>
            </a:r>
            <a:r>
              <a:rPr lang="ru-RU" sz="2400" b="1" dirty="0" err="1"/>
              <a:t>ведмежому</a:t>
            </a:r>
            <a:r>
              <a:rPr lang="ru-RU" sz="2400" b="1" dirty="0"/>
              <a:t> ринку усе </a:t>
            </a:r>
            <a:r>
              <a:rPr lang="ru-RU" sz="2400" b="1" dirty="0" err="1"/>
              <a:t>навпаки</a:t>
            </a:r>
            <a:r>
              <a:rPr lang="ru-RU" sz="2400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спадаючою</a:t>
            </a:r>
            <a:r>
              <a:rPr lang="ru-RU" dirty="0"/>
              <a:t> </a:t>
            </a:r>
            <a:r>
              <a:rPr lang="ru-RU" dirty="0" err="1"/>
              <a:t>тенденцією</a:t>
            </a:r>
            <a:r>
              <a:rPr lang="ru-RU" dirty="0"/>
              <a:t>: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сповільнюється</a:t>
            </a:r>
            <a:r>
              <a:rPr lang="ru-RU" dirty="0"/>
              <a:t>,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звільняти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, </a:t>
            </a:r>
            <a:r>
              <a:rPr lang="ru-RU" dirty="0" err="1"/>
              <a:t>наближається</a:t>
            </a:r>
            <a:r>
              <a:rPr lang="ru-RU" dirty="0"/>
              <a:t> криза.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94094"/>
            <a:ext cx="5698036" cy="32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6199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Попит та </a:t>
            </a:r>
            <a:r>
              <a:rPr lang="ru-RU" sz="2000" dirty="0" err="1">
                <a:solidFill>
                  <a:srgbClr val="000000"/>
                </a:solidFill>
              </a:rPr>
              <a:t>пропозиція</a:t>
            </a:r>
            <a:r>
              <a:rPr lang="ru-RU" sz="2000" dirty="0">
                <a:solidFill>
                  <a:srgbClr val="000000"/>
                </a:solidFill>
              </a:rPr>
              <a:t>  на </a:t>
            </a:r>
            <a:r>
              <a:rPr lang="ru-RU" sz="2000" dirty="0" err="1">
                <a:solidFill>
                  <a:srgbClr val="000000"/>
                </a:solidFill>
              </a:rPr>
              <a:t>цінні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папери</a:t>
            </a:r>
            <a:r>
              <a:rPr lang="ru-RU" sz="2000" dirty="0">
                <a:solidFill>
                  <a:srgbClr val="000000"/>
                </a:solidFill>
              </a:rPr>
              <a:t> на «</a:t>
            </a:r>
            <a:r>
              <a:rPr lang="ru-RU" sz="2000" dirty="0" err="1">
                <a:solidFill>
                  <a:srgbClr val="000000"/>
                </a:solidFill>
              </a:rPr>
              <a:t>бичачому</a:t>
            </a:r>
            <a:r>
              <a:rPr lang="ru-RU" sz="2000" dirty="0">
                <a:solidFill>
                  <a:srgbClr val="000000"/>
                </a:solidFill>
              </a:rPr>
              <a:t>» та «</a:t>
            </a:r>
            <a:r>
              <a:rPr lang="ru-RU" sz="2000" dirty="0" err="1">
                <a:solidFill>
                  <a:srgbClr val="000000"/>
                </a:solidFill>
              </a:rPr>
              <a:t>ведмежому</a:t>
            </a:r>
            <a:r>
              <a:rPr lang="ru-RU" sz="2000" dirty="0">
                <a:solidFill>
                  <a:srgbClr val="000000"/>
                </a:solidFill>
              </a:rPr>
              <a:t>» ринках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26672"/>
            <a:ext cx="5610200" cy="2889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556792"/>
            <a:ext cx="79928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На </a:t>
            </a:r>
            <a:r>
              <a:rPr lang="ru-RU" sz="2000" b="1" dirty="0" err="1">
                <a:solidFill>
                  <a:srgbClr val="000000"/>
                </a:solidFill>
              </a:rPr>
              <a:t>бичачому</a:t>
            </a:r>
            <a:r>
              <a:rPr lang="ru-RU" sz="2000" b="1" dirty="0">
                <a:solidFill>
                  <a:srgbClr val="000000"/>
                </a:solidFill>
              </a:rPr>
              <a:t> ринку </a:t>
            </a:r>
            <a:r>
              <a:rPr lang="ru-RU" dirty="0" err="1">
                <a:solidFill>
                  <a:srgbClr val="000000"/>
                </a:solidFill>
              </a:rPr>
              <a:t>спостерігається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високий</a:t>
            </a:r>
            <a:r>
              <a:rPr lang="ru-RU" dirty="0">
                <a:solidFill>
                  <a:srgbClr val="000000"/>
                </a:solidFill>
              </a:rPr>
              <a:t> попит і </a:t>
            </a:r>
            <a:r>
              <a:rPr lang="ru-RU" dirty="0" err="1">
                <a:solidFill>
                  <a:srgbClr val="000000"/>
                </a:solidFill>
              </a:rPr>
              <a:t>низька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пропозиція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цінних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паперів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тобто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багато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інвесторів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хочуть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купити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цінні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папери</a:t>
            </a:r>
            <a:r>
              <a:rPr lang="ru-RU" dirty="0">
                <a:solidFill>
                  <a:srgbClr val="000000"/>
                </a:solidFill>
              </a:rPr>
              <a:t>, але </a:t>
            </a:r>
            <a:r>
              <a:rPr lang="ru-RU" dirty="0" err="1">
                <a:solidFill>
                  <a:srgbClr val="000000"/>
                </a:solidFill>
              </a:rPr>
              <a:t>їх</a:t>
            </a:r>
            <a:r>
              <a:rPr lang="ru-RU" dirty="0">
                <a:solidFill>
                  <a:srgbClr val="000000"/>
                </a:solidFill>
              </a:rPr>
              <a:t> мало </a:t>
            </a:r>
            <a:r>
              <a:rPr lang="ru-RU" dirty="0" err="1">
                <a:solidFill>
                  <a:srgbClr val="000000"/>
                </a:solidFill>
              </a:rPr>
              <a:t>хто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продає</a:t>
            </a:r>
            <a:r>
              <a:rPr lang="ru-RU" dirty="0">
                <a:solidFill>
                  <a:srgbClr val="000000"/>
                </a:solidFill>
              </a:rPr>
              <a:t>, тому </a:t>
            </a:r>
            <a:r>
              <a:rPr lang="ru-RU" dirty="0" err="1">
                <a:solidFill>
                  <a:srgbClr val="000000"/>
                </a:solidFill>
              </a:rPr>
              <a:t>ціни</a:t>
            </a:r>
            <a:r>
              <a:rPr lang="ru-RU" dirty="0">
                <a:solidFill>
                  <a:srgbClr val="000000"/>
                </a:solidFill>
              </a:rPr>
              <a:t> на </a:t>
            </a:r>
            <a:r>
              <a:rPr lang="ru-RU" dirty="0" err="1">
                <a:solidFill>
                  <a:srgbClr val="000000"/>
                </a:solidFill>
              </a:rPr>
              <a:t>акції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ростуть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адже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інвестори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конкурують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між</a:t>
            </a:r>
            <a:r>
              <a:rPr lang="ru-RU" dirty="0">
                <a:solidFill>
                  <a:srgbClr val="000000"/>
                </a:solidFill>
              </a:rPr>
              <a:t> собою </a:t>
            </a:r>
            <a:r>
              <a:rPr lang="ru-RU" dirty="0" err="1">
                <a:solidFill>
                  <a:srgbClr val="000000"/>
                </a:solidFill>
              </a:rPr>
              <a:t>під</a:t>
            </a:r>
            <a:r>
              <a:rPr lang="ru-RU" dirty="0">
                <a:solidFill>
                  <a:srgbClr val="000000"/>
                </a:solidFill>
              </a:rPr>
              <a:t> час </a:t>
            </a:r>
            <a:r>
              <a:rPr lang="ru-RU" dirty="0" err="1">
                <a:solidFill>
                  <a:srgbClr val="000000"/>
                </a:solidFill>
              </a:rPr>
              <a:t>купівлі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акцій</a:t>
            </a:r>
            <a:r>
              <a:rPr lang="ru-RU" dirty="0">
                <a:solidFill>
                  <a:srgbClr val="000000"/>
                </a:solidFill>
              </a:rPr>
              <a:t>. 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На </a:t>
            </a:r>
            <a:r>
              <a:rPr lang="ru-RU" sz="2000" b="1" dirty="0" err="1">
                <a:solidFill>
                  <a:srgbClr val="000000"/>
                </a:solidFill>
              </a:rPr>
              <a:t>ведмежому</a:t>
            </a:r>
            <a:r>
              <a:rPr lang="ru-RU" sz="2000" b="1" dirty="0">
                <a:solidFill>
                  <a:srgbClr val="000000"/>
                </a:solidFill>
              </a:rPr>
              <a:t> ринку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навпаки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інвесторів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які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хочуть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продати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більше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ніж</a:t>
            </a:r>
            <a:r>
              <a:rPr lang="ru-RU" dirty="0">
                <a:solidFill>
                  <a:srgbClr val="000000"/>
                </a:solidFill>
              </a:rPr>
              <a:t> тих, </a:t>
            </a:r>
            <a:r>
              <a:rPr lang="ru-RU" dirty="0" err="1">
                <a:solidFill>
                  <a:srgbClr val="000000"/>
                </a:solidFill>
              </a:rPr>
              <a:t>які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хочуть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купити</a:t>
            </a:r>
            <a:r>
              <a:rPr lang="ru-RU" dirty="0">
                <a:solidFill>
                  <a:srgbClr val="000000"/>
                </a:solidFill>
              </a:rPr>
              <a:t>. Попит </a:t>
            </a:r>
            <a:r>
              <a:rPr lang="ru-RU" dirty="0" err="1">
                <a:solidFill>
                  <a:srgbClr val="000000"/>
                </a:solidFill>
              </a:rPr>
              <a:t>значно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нижче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пропозиції</a:t>
            </a:r>
            <a:r>
              <a:rPr lang="ru-RU" dirty="0">
                <a:solidFill>
                  <a:srgbClr val="000000"/>
                </a:solidFill>
              </a:rPr>
              <a:t>, тому </a:t>
            </a:r>
            <a:r>
              <a:rPr lang="ru-RU" dirty="0" err="1">
                <a:solidFill>
                  <a:srgbClr val="000000"/>
                </a:solidFill>
              </a:rPr>
              <a:t>ціни</a:t>
            </a:r>
            <a:r>
              <a:rPr lang="ru-RU" dirty="0">
                <a:solidFill>
                  <a:srgbClr val="000000"/>
                </a:solidFill>
              </a:rPr>
              <a:t> на </a:t>
            </a:r>
            <a:r>
              <a:rPr lang="ru-RU" dirty="0" err="1">
                <a:solidFill>
                  <a:srgbClr val="000000"/>
                </a:solidFill>
              </a:rPr>
              <a:t>акції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падають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968534"/>
            <a:ext cx="8640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23528" y="116632"/>
            <a:ext cx="0" cy="28803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81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892480" cy="1606594"/>
          </a:xfrm>
        </p:spPr>
        <p:txBody>
          <a:bodyPr/>
          <a:lstStyle/>
          <a:p>
            <a:r>
              <a:rPr lang="uk-UA" sz="3600" b="1" dirty="0">
                <a:effectLst/>
              </a:rPr>
              <a:t>Які ще «звірі» бувають на</a:t>
            </a:r>
            <a:br>
              <a:rPr lang="uk-UA" sz="3600" b="1" dirty="0">
                <a:effectLst/>
              </a:rPr>
            </a:br>
            <a:r>
              <a:rPr lang="uk-UA" sz="3600" b="1" dirty="0">
                <a:effectLst/>
              </a:rPr>
              <a:t> фондовому ринку?</a:t>
            </a:r>
            <a:br>
              <a:rPr lang="ru-RU" sz="4400" dirty="0">
                <a:effectLst/>
              </a:rPr>
            </a:br>
            <a:endParaRPr lang="ru-RU" sz="4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595">
            <a:off x="6606740" y="90524"/>
            <a:ext cx="2218598" cy="2218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6" y="1991972"/>
            <a:ext cx="865742" cy="1039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8" y="3486094"/>
            <a:ext cx="757730" cy="909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2" y="4732198"/>
            <a:ext cx="879528" cy="1056037"/>
          </a:xfrm>
          <a:prstGeom prst="rect">
            <a:avLst/>
          </a:prstGeom>
        </p:spPr>
      </p:pic>
      <p:pic>
        <p:nvPicPr>
          <p:cNvPr id="6149" name="Picture 5" descr="http://mangsuckhoe.com.vn/images/Pha-thai/cach-pha-thai4-tuan-tuoi-nhu-the-nao-9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33273"/>
            <a:ext cx="1446057" cy="113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static.guiainfantil.com/pictures/866-4-dibujo-para-colorear-del-numero-5.jpg?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46" y="3112593"/>
            <a:ext cx="908877" cy="90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87" y="4166183"/>
            <a:ext cx="1331087" cy="10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6583" y="2126993"/>
            <a:ext cx="3960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/>
              <a:t>Зайці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8379" y="3497424"/>
            <a:ext cx="1754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>
                <a:solidFill>
                  <a:schemeClr val="accent5"/>
                </a:solidFill>
              </a:rPr>
              <a:t>Вовки</a:t>
            </a:r>
            <a:r>
              <a:rPr lang="uk-UA" sz="4400" dirty="0"/>
              <a:t> 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9024" y="4875495"/>
            <a:ext cx="1492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Свині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82062" y="1887428"/>
            <a:ext cx="13276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>
                <a:solidFill>
                  <a:srgbClr val="FF0000"/>
                </a:solidFill>
              </a:rPr>
              <a:t>Вівці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94833" y="3031456"/>
            <a:ext cx="1196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>
                <a:solidFill>
                  <a:srgbClr val="00B050"/>
                </a:solidFill>
              </a:rPr>
              <a:t>Лосі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31312" y="4266865"/>
            <a:ext cx="21193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>
                <a:solidFill>
                  <a:srgbClr val="FF33CC"/>
                </a:solidFill>
              </a:rPr>
              <a:t>Лемінги</a:t>
            </a:r>
            <a:endParaRPr lang="ru-RU" sz="4400" dirty="0">
              <a:solidFill>
                <a:srgbClr val="FF33CC"/>
              </a:solidFill>
            </a:endParaRPr>
          </a:p>
        </p:txBody>
      </p:sp>
      <p:pic>
        <p:nvPicPr>
          <p:cNvPr id="6154" name="Picture 10" descr="http://dibujos.cuidadoinfantil.net/files/2012/08/dibujos-para-colorear-numeros-559x6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11" y="5289096"/>
            <a:ext cx="1068763" cy="114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949127" y="5477950"/>
            <a:ext cx="2051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00B0F0"/>
                </a:solidFill>
              </a:rPr>
              <a:t>Курчата</a:t>
            </a:r>
          </a:p>
        </p:txBody>
      </p:sp>
    </p:spTree>
    <p:extLst>
      <p:ext uri="{BB962C8B-B14F-4D97-AF65-F5344CB8AC3E}">
        <p14:creationId xmlns:p14="http://schemas.microsoft.com/office/powerpoint/2010/main" val="34767145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7824" y="3144846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"</a:t>
            </a:r>
            <a:r>
              <a:rPr lang="ru-RU" sz="2000" b="1" dirty="0" err="1">
                <a:solidFill>
                  <a:srgbClr val="000000"/>
                </a:solidFill>
              </a:rPr>
              <a:t>Заєць</a:t>
            </a:r>
            <a:r>
              <a:rPr lang="ru-RU" sz="2000" b="1" dirty="0">
                <a:solidFill>
                  <a:srgbClr val="000000"/>
                </a:solidFill>
              </a:rPr>
              <a:t>" </a:t>
            </a:r>
            <a:r>
              <a:rPr lang="ru-RU" sz="2000" dirty="0">
                <a:solidFill>
                  <a:srgbClr val="000000"/>
                </a:solidFill>
              </a:rPr>
              <a:t>– </a:t>
            </a:r>
            <a:r>
              <a:rPr lang="ru-RU" sz="2000" dirty="0" err="1">
                <a:solidFill>
                  <a:srgbClr val="000000"/>
                </a:solidFill>
              </a:rPr>
              <a:t>посередник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торгує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паперами</a:t>
            </a:r>
            <a:r>
              <a:rPr lang="ru-RU" sz="2000" dirty="0">
                <a:solidFill>
                  <a:srgbClr val="000000"/>
                </a:solidFill>
              </a:rPr>
              <a:t> на </a:t>
            </a:r>
            <a:r>
              <a:rPr lang="ru-RU" sz="2000" dirty="0" err="1">
                <a:solidFill>
                  <a:srgbClr val="000000"/>
                </a:solidFill>
              </a:rPr>
              <a:t>неорганізованому</a:t>
            </a:r>
            <a:r>
              <a:rPr lang="ru-RU" sz="2000" dirty="0">
                <a:solidFill>
                  <a:srgbClr val="000000"/>
                </a:solidFill>
              </a:rPr>
              <a:t> ринку,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не </a:t>
            </a:r>
            <a:r>
              <a:rPr lang="ru-RU" sz="2000" dirty="0" err="1">
                <a:solidFill>
                  <a:srgbClr val="000000"/>
                </a:solidFill>
              </a:rPr>
              <a:t>мають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офіційної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реєстрації</a:t>
            </a:r>
            <a:r>
              <a:rPr lang="ru-RU" sz="2000" dirty="0">
                <a:solidFill>
                  <a:srgbClr val="000000"/>
                </a:solidFill>
              </a:rPr>
              <a:t> та </a:t>
            </a:r>
            <a:r>
              <a:rPr lang="ru-RU" sz="2000" dirty="0" err="1">
                <a:solidFill>
                  <a:srgbClr val="000000"/>
                </a:solidFill>
              </a:rPr>
              <a:t>твердої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ціни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" y="404664"/>
            <a:ext cx="462305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764703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</a:rPr>
              <a:t>«Зайці» </a:t>
            </a:r>
            <a:r>
              <a:rPr lang="uk-UA" sz="2000" dirty="0">
                <a:solidFill>
                  <a:srgbClr val="000000"/>
                </a:solidFill>
              </a:rPr>
              <a:t>- учасники ринку, які отримують прибуток на незначних змінах курсу.</a:t>
            </a:r>
            <a:endParaRPr lang="ru-RU" sz="20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281468" y="2564904"/>
            <a:ext cx="333719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95243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S0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Главная">
  <a:themeElements>
    <a:clrScheme name="Другая 1">
      <a:dk1>
        <a:srgbClr val="3F6C19"/>
      </a:dk1>
      <a:lt1>
        <a:sysClr val="window" lastClr="FFFFFF"/>
      </a:lt1>
      <a:dk2>
        <a:srgbClr val="B2E389"/>
      </a:dk2>
      <a:lt2>
        <a:srgbClr val="E5F5D7"/>
      </a:lt2>
      <a:accent1>
        <a:srgbClr val="7FD13B"/>
      </a:accent1>
      <a:accent2>
        <a:srgbClr val="9DADBE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83F853-FA01-4B06-983B-0DEE9474D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TS010286786</Template>
  <TotalTime>233</TotalTime>
  <Words>685</Words>
  <Application>Microsoft Office PowerPoint</Application>
  <PresentationFormat>Екран (4:3)</PresentationFormat>
  <Paragraphs>54</Paragraphs>
  <Slides>17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Comic Sans MS</vt:lpstr>
      <vt:lpstr>Courier New</vt:lpstr>
      <vt:lpstr>Wingdings</vt:lpstr>
      <vt:lpstr>TS010286786</vt:lpstr>
      <vt:lpstr>Белый текст и шрифт Courier для слайдов с кодом</vt:lpstr>
      <vt:lpstr>Главная</vt:lpstr>
      <vt:lpstr>«Звіринець» фондового ринку</vt:lpstr>
      <vt:lpstr>Презентація PowerPoint</vt:lpstr>
      <vt:lpstr>Хто такі «бики» і «ведмеді» на фондовому ринку?</vt:lpstr>
      <vt:lpstr>Презентація PowerPoint</vt:lpstr>
      <vt:lpstr>Презентація PowerPoint</vt:lpstr>
      <vt:lpstr>Презентація PowerPoint</vt:lpstr>
      <vt:lpstr>Презентація PowerPoint</vt:lpstr>
      <vt:lpstr>Які ще «звірі» бувають на  фондовому ринку? </vt:lpstr>
      <vt:lpstr>Презентація PowerPoint</vt:lpstr>
      <vt:lpstr>Презентація PowerPoint</vt:lpstr>
      <vt:lpstr>Презентація PowerPoint</vt:lpstr>
      <vt:lpstr>Презентація PowerPoint</vt:lpstr>
      <vt:lpstr>Бик в Нью-Йорку </vt:lpstr>
      <vt:lpstr>Презентація PowerPoint</vt:lpstr>
      <vt:lpstr>Презентація PowerPoint</vt:lpstr>
      <vt:lpstr>Презентація PowerPoint</vt:lpstr>
      <vt:lpstr>Доповідь завершено. Дякую за увагу.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11111</dc:creator>
  <cp:lastModifiedBy>Oksana</cp:lastModifiedBy>
  <cp:revision>31</cp:revision>
  <dcterms:created xsi:type="dcterms:W3CDTF">2014-03-03T13:19:10Z</dcterms:created>
  <dcterms:modified xsi:type="dcterms:W3CDTF">2021-04-17T13:27:52Z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TC102867869990</vt:lpwstr>
  </property>
</Properties>
</file>