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1" r:id="rId8"/>
    <p:sldId id="266" r:id="rId9"/>
    <p:sldId id="268" r:id="rId10"/>
    <p:sldId id="267" r:id="rId11"/>
    <p:sldId id="260" r:id="rId12"/>
    <p:sldId id="265" r:id="rId13"/>
    <p:sldId id="264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6.  Службовий етикет. Моральні принципи та засади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План</a:t>
            </a:r>
          </a:p>
          <a:p>
            <a:pPr lvl="0"/>
            <a:r>
              <a:rPr lang="uk-UA" dirty="0"/>
              <a:t>Службовий етикет. Професійна етика. Норми професійних ділових відносин</a:t>
            </a:r>
            <a:endParaRPr lang="uk-UA" dirty="0"/>
          </a:p>
          <a:p>
            <a:pPr lvl="0"/>
            <a:r>
              <a:rPr lang="uk-UA" dirty="0"/>
              <a:t>Етичні норми і правила поведінки службовця</a:t>
            </a:r>
            <a:endParaRPr lang="uk-UA" dirty="0"/>
          </a:p>
          <a:p>
            <a:pPr lvl="0"/>
            <a:r>
              <a:rPr lang="uk-UA" dirty="0"/>
              <a:t>Особливості роботи керівника і норми його поведінки</a:t>
            </a:r>
            <a:endParaRPr lang="uk-UA" dirty="0"/>
          </a:p>
          <a:p>
            <a:pPr lvl="0"/>
            <a:r>
              <a:rPr lang="uk-UA" dirty="0"/>
              <a:t>Діловий протокол та організація ділових прийомів.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601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90EE9"/>
                </a:solidFill>
                <a:latin typeface="Arial"/>
                <a:ea typeface="Times New Roman"/>
                <a:cs typeface="Times New Roman"/>
              </a:rPr>
              <a:t>4. Діловий протокол та організація ділових прийомів.</a:t>
            </a:r>
            <a:endParaRPr lang="uk-UA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Слово </a:t>
            </a:r>
            <a:r>
              <a:rPr lang="uk-UA" b="1" i="1" u="sng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«Протокол»</a:t>
            </a: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 вживається в значеннях: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«Документ, який містить запис усього, про що йшла мова на зборах, засіданні, допиті»;</a:t>
            </a:r>
            <a:endParaRPr lang="uk-UA" dirty="0"/>
          </a:p>
          <a:p>
            <a:pPr lvl="0" algn="just"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«Документ, який засвідчує певний факт, подію та інше»;</a:t>
            </a:r>
            <a:endParaRPr lang="uk-UA" dirty="0"/>
          </a:p>
          <a:p>
            <a:pPr lvl="0" algn="just"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«Писемна угода між державами; одна з назв міжнародного договору».</a:t>
            </a:r>
            <a:endParaRPr lang="uk-UA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  <a:cs typeface="Times New Roman"/>
              </a:rPr>
              <a:t>Слово «Протокол» означає першу частину складеного документа, в якому перераховується склад учасників зустрічі.</a:t>
            </a:r>
            <a:endParaRPr lang="uk-UA" sz="2800" dirty="0">
              <a:ea typeface="Calibri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747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В Україні подають хліб – сіль;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В Індії одягають на шию квіткову гірлянду;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У Шрі-Ланці посипають сотнями </a:t>
            </a:r>
            <a:r>
              <a:rPr lang="uk-UA" dirty="0" err="1">
                <a:latin typeface="Arial"/>
                <a:ea typeface="Times New Roman"/>
              </a:rPr>
              <a:t>пелюстків</a:t>
            </a:r>
            <a:r>
              <a:rPr lang="uk-UA" dirty="0">
                <a:latin typeface="Arial"/>
                <a:ea typeface="Times New Roman"/>
              </a:rPr>
              <a:t> троянд.</a:t>
            </a:r>
            <a:endParaRPr lang="uk-UA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  <a:cs typeface="Times New Roman"/>
              </a:rPr>
              <a:t>Учені сьогодні стверджують, що потрібно вивчати і мову погляду, яких залежить від виховання в інших традиціях.</a:t>
            </a:r>
            <a:endParaRPr lang="uk-UA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  <a:cs typeface="Times New Roman"/>
              </a:rPr>
              <a:t>Наприклад: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Японці в ході розмови дивляться на шию чи підборіддя співрозмовника;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Араби – увесь час дивляться на того з ким  розмовляють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Англійці – будуть з вами розмовляти на відстані 1,5-2 метри;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latin typeface="Arial"/>
                <a:ea typeface="Times New Roman"/>
              </a:rPr>
              <a:t>Італійці – будуть розмовляти на відстані 1 метра;</a:t>
            </a:r>
            <a:endParaRPr lang="uk-UA" dirty="0"/>
          </a:p>
          <a:p>
            <a:r>
              <a:rPr lang="uk-UA" dirty="0">
                <a:latin typeface="Arial"/>
                <a:ea typeface="Times New Roman"/>
              </a:rPr>
              <a:t>На Сході – подають суп на при кінці обіду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До прийму гостей потрібно готуватися:  </a:t>
            </a: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скласти програму перебування. Уточнити, сам чи з дружиною приїздить голова делегації і члени делегації. </a:t>
            </a:r>
            <a:endParaRPr lang="uk-UA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uk-UA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i="1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До програми зустрічі делегації включити такі пункти: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Font typeface="Wingdings 2"/>
              <a:buChar char=""/>
            </a:pP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Організація зустрічі (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транспорт, квіти, </a:t>
            </a:r>
            <a:r>
              <a:rPr lang="uk-UA" i="1" dirty="0" err="1">
                <a:solidFill>
                  <a:srgbClr val="FF0000"/>
                </a:solidFill>
                <a:latin typeface="Arial"/>
                <a:ea typeface="Times New Roman"/>
              </a:rPr>
              <a:t>каравай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, готель</a:t>
            </a: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);</a:t>
            </a:r>
            <a:endParaRPr lang="uk-UA" dirty="0"/>
          </a:p>
          <a:p>
            <a:pPr lvl="0" algn="just">
              <a:buFont typeface="Wingdings 2"/>
              <a:buChar char=""/>
            </a:pP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Переговори (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бесіди, семінари</a:t>
            </a: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);</a:t>
            </a:r>
            <a:endParaRPr lang="uk-UA" dirty="0"/>
          </a:p>
          <a:p>
            <a:pPr lvl="0" algn="just">
              <a:buFont typeface="Wingdings 2"/>
              <a:buChar char=""/>
            </a:pP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Прийоми (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фуршет, обід, вечеря</a:t>
            </a: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);</a:t>
            </a:r>
            <a:endParaRPr lang="uk-UA" dirty="0"/>
          </a:p>
          <a:p>
            <a:pPr lvl="0" algn="just">
              <a:buFont typeface="Wingdings 2"/>
              <a:buChar char=""/>
            </a:pP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Культурна програма (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відвідування виставок, музеїв</a:t>
            </a: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)</a:t>
            </a:r>
            <a:endParaRPr lang="uk-UA" dirty="0"/>
          </a:p>
          <a:p>
            <a:pPr lvl="0" algn="just">
              <a:buFont typeface="Wingdings 2"/>
              <a:buChar char=""/>
            </a:pP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Поїздки по країні (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міста, господарства, підприємства</a:t>
            </a: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) зустрічі з людьми;</a:t>
            </a:r>
            <a:endParaRPr lang="uk-UA" dirty="0"/>
          </a:p>
          <a:p>
            <a:pPr lvl="0" algn="just">
              <a:buFont typeface="Wingdings 2"/>
              <a:buChar char=""/>
            </a:pP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Проводи делегації(</a:t>
            </a:r>
            <a:r>
              <a:rPr lang="uk-UA" i="1" dirty="0">
                <a:solidFill>
                  <a:srgbClr val="FF0000"/>
                </a:solidFill>
                <a:latin typeface="Arial"/>
                <a:ea typeface="Times New Roman"/>
              </a:rPr>
              <a:t>подарунки, сувеніри, транспорт</a:t>
            </a:r>
            <a:r>
              <a:rPr lang="uk-UA" dirty="0">
                <a:solidFill>
                  <a:srgbClr val="FF0000"/>
                </a:solidFill>
                <a:latin typeface="Arial"/>
                <a:ea typeface="Times New Roman"/>
              </a:rPr>
              <a:t>).</a:t>
            </a:r>
            <a:endParaRPr lang="uk-UA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Стиль поведінки рекомендують обирати залежно від двох основних факторів: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Від якості кінцевого результату, що кожна з сторін передбачає;</a:t>
            </a:r>
            <a:endParaRPr lang="uk-UA" dirty="0"/>
          </a:p>
          <a:p>
            <a:pPr lvl="0" algn="just">
              <a:buFont typeface="+mj-lt"/>
              <a:buAutoNum type="arabicPeriod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Як поводять себе партнери в комунікаційному процесі обговорення питань.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7477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i="1" u="sng" dirty="0">
                <a:solidFill>
                  <a:srgbClr val="00B050"/>
                </a:solidFill>
                <a:latin typeface="Arial"/>
                <a:ea typeface="Times New Roman"/>
                <a:cs typeface="Times New Roman"/>
              </a:rPr>
              <a:t>Деякі правила зустрічі делегації: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Font typeface="Symbol"/>
              <a:buChar char="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Якщо гість приїжджає з дружиною, то глава нашої делегації повинен зустрічати їх зі своєю дружиною.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Глава делегації, що зустрічає, представляється і представляє свою дружину.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Потім представляється гість і представляє свою дружину.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Глава делегації, що приймає, представляє всіх членів своєї делегації.</a:t>
            </a:r>
            <a:endParaRPr lang="uk-UA" dirty="0"/>
          </a:p>
          <a:p>
            <a:pPr lvl="0" algn="just">
              <a:buFont typeface="Symbol"/>
              <a:buChar char=""/>
            </a:pPr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Під час представлення вітають один одного рукостисканням.</a:t>
            </a:r>
            <a:endParaRPr lang="uk-UA" dirty="0"/>
          </a:p>
          <a:p>
            <a:r>
              <a:rPr lang="uk-UA" dirty="0">
                <a:solidFill>
                  <a:srgbClr val="00B050"/>
                </a:solidFill>
                <a:latin typeface="Arial"/>
                <a:ea typeface="Times New Roman"/>
              </a:rPr>
              <a:t>У кожному підпункту плану прийому зазначити, хто відповідає за той чи інший вид роботи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7477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763270" algn="l"/>
              </a:tabLst>
            </a:pPr>
            <a:endParaRPr lang="uk-UA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  <a:tabLst>
                <a:tab pos="763270" algn="l"/>
              </a:tabLst>
            </a:pPr>
            <a:r>
              <a:rPr lang="uk-UA" sz="3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uk-UA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ea typeface="Calibri"/>
                <a:cs typeface="Times New Roman"/>
              </a:rPr>
              <a:t>Самостійна робота  щоденний етикет </a:t>
            </a:r>
            <a:endParaRPr lang="uk-UA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ea typeface="Calibri"/>
                <a:cs typeface="Times New Roman"/>
              </a:rPr>
              <a:t> </a:t>
            </a:r>
            <a:r>
              <a:rPr lang="uk-UA" dirty="0">
                <a:ea typeface="Calibri"/>
                <a:cs typeface="Times New Roman"/>
              </a:rPr>
              <a:t>Культура поведінки на вулиці, в магазині. Правила поведінки у кав’ярні, їдальні,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ea typeface="Calibri"/>
                <a:cs typeface="Times New Roman"/>
              </a:rPr>
              <a:t>ресторані. Як поводитися в транспорті.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ea typeface="Calibri"/>
                <a:cs typeface="Times New Roman"/>
              </a:rPr>
              <a:t>Тонкощі поведінки в театрі, бібліотеці.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322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r>
              <a:rPr lang="uk-UA" b="1" u="sng" dirty="0"/>
              <a:t>Етикет</a:t>
            </a:r>
            <a:r>
              <a:rPr lang="uk-UA" dirty="0"/>
              <a:t> – це сукупність правил поведінки, які регулюють зовнішні прояви людських стосунків.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b="1" u="sng" dirty="0"/>
              <a:t>Службовий етикет</a:t>
            </a:r>
            <a:r>
              <a:rPr lang="uk-UA" dirty="0"/>
              <a:t> – це сукупність найдоцільніших правил поведінки людей у трудових колективах.  Ці правила зумовлені найважливішими принципами загальнолюдської моралі й  моральності.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uk-UA" dirty="0"/>
              <a:t>Дотримання правил і вимог службового етикету є обов’язковим для </a:t>
            </a:r>
            <a:r>
              <a:rPr lang="uk-UA" dirty="0" smtClean="0"/>
              <a:t>всіх: </a:t>
            </a:r>
            <a:r>
              <a:rPr lang="uk-UA" dirty="0"/>
              <a:t>і керівників і підлеглих.</a:t>
            </a:r>
          </a:p>
          <a:p>
            <a:r>
              <a:rPr lang="uk-UA" dirty="0"/>
              <a:t>На службі люди зазвичай звертаються один до одного на «Ви», поводяться чемно.</a:t>
            </a:r>
          </a:p>
          <a:p>
            <a:r>
              <a:rPr lang="uk-UA" dirty="0"/>
              <a:t>На світських </a:t>
            </a:r>
            <a:r>
              <a:rPr lang="uk-UA" dirty="0" smtClean="0"/>
              <a:t>заходах</a:t>
            </a:r>
            <a:r>
              <a:rPr lang="uk-UA" dirty="0"/>
              <a:t>, за правилами етикету, розмовляють про приємні речі, не обговорюють особисте життя, зовнішність присутніх, ділові проблеми, намагаються усміхатися.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"/>
            <a:ext cx="8229600" cy="371703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Професійна етика </a:t>
            </a:r>
            <a:r>
              <a:rPr lang="uk-UA" dirty="0"/>
              <a:t>– це такі моральні обов’язки, в  яких відбивається ставлення представника певної професії до об’єкта праці, до колег, до партнерів, до членів суспільства.</a:t>
            </a:r>
          </a:p>
          <a:p>
            <a:pPr marL="0" indent="0">
              <a:buNone/>
            </a:pPr>
            <a:r>
              <a:rPr lang="uk-UA" dirty="0"/>
              <a:t>Професійна етика включає і поняття професійного обов’язку, професійної відповідальності, професійної совісті. А ці поняття перетинаються з іншими: професійна честь, професійна гідність, професійна справедливість, професійний такт.</a:t>
            </a: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17032"/>
            <a:ext cx="4458072" cy="2970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7500" lnSpcReduction="20000"/>
          </a:bodyPr>
          <a:lstStyle/>
          <a:p>
            <a:r>
              <a:rPr lang="uk-UA" dirty="0">
                <a:solidFill>
                  <a:srgbClr val="FF0000"/>
                </a:solidFill>
              </a:rPr>
              <a:t>Стівен Р. </a:t>
            </a:r>
            <a:r>
              <a:rPr lang="uk-UA" dirty="0" err="1">
                <a:solidFill>
                  <a:srgbClr val="FF0000"/>
                </a:solidFill>
              </a:rPr>
              <a:t>Кові</a:t>
            </a:r>
            <a:r>
              <a:rPr lang="uk-UA" dirty="0">
                <a:solidFill>
                  <a:srgbClr val="FF0000"/>
                </a:solidFill>
              </a:rPr>
              <a:t> вважає, що сенсом життя людини, його центром можуть бути:</a:t>
            </a:r>
          </a:p>
          <a:p>
            <a:r>
              <a:rPr lang="uk-UA" dirty="0"/>
              <a:t>	Робота. Не тільки основний час витрачається, а й додатковий на роботу.</a:t>
            </a:r>
          </a:p>
          <a:p>
            <a:r>
              <a:rPr lang="uk-UA" dirty="0"/>
              <a:t>	Друзі. Вини з’являються на основі співробітництва. Тільки на роботі можна себе само реалізувати. Ідеї та принципи, які сповідує людина, є умовою більш ефективної роботи та пристосовуються до її умов. </a:t>
            </a:r>
          </a:p>
          <a:p>
            <a:r>
              <a:rPr lang="uk-UA" dirty="0"/>
              <a:t>	Гроші. Задоволення поглинають фінанси. Друг чи друзі вибираються залежно від їх економічного стану. Вороги – це економічні конкуренти. Самооцінка залежить від розміру капіталу. Хорошими принципами будуть ті, що дозволяють робити гроші та управляти ними.</a:t>
            </a:r>
          </a:p>
          <a:p>
            <a:r>
              <a:rPr lang="uk-UA" dirty="0"/>
              <a:t>	Сім’я. Найвищим задоволенням є спільна діяльність, пов’язана з сім’єю. Друзі – це друзі сім’ї. Реалізація власного «Я» найбільш розкривається в сім’ї, родинних стосунках. Сповідуються правила та принципи, які підтримують силу і єдність сім’ї. </a:t>
            </a:r>
          </a:p>
        </p:txBody>
      </p:sp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336704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2. Етичні норми і правила поведінки службовця</a:t>
            </a:r>
          </a:p>
          <a:p>
            <a:endParaRPr lang="uk-UA" dirty="0"/>
          </a:p>
          <a:p>
            <a:r>
              <a:rPr lang="uk-UA" dirty="0"/>
              <a:t>Правила і вимоги службового етикету мають сприяти створенню здорового морально-психологічного клімату і піднесенню настрою, підвищенню продуктивності праці.</a:t>
            </a:r>
          </a:p>
          <a:p>
            <a:endParaRPr lang="uk-UA" dirty="0"/>
          </a:p>
          <a:p>
            <a:r>
              <a:rPr lang="uk-UA" dirty="0"/>
              <a:t>Учені радять усім співробітникам:</a:t>
            </a:r>
          </a:p>
          <a:p>
            <a:r>
              <a:rPr lang="uk-UA" dirty="0"/>
              <a:t>	Володіти загальною культурою;</a:t>
            </a:r>
          </a:p>
          <a:p>
            <a:r>
              <a:rPr lang="uk-UA" dirty="0"/>
              <a:t>	Порядно ставитися до інших;</a:t>
            </a:r>
          </a:p>
          <a:p>
            <a:r>
              <a:rPr lang="uk-UA" dirty="0"/>
              <a:t>	Поважати людську гідність колег;</a:t>
            </a:r>
          </a:p>
          <a:p>
            <a:r>
              <a:rPr lang="uk-UA" dirty="0"/>
              <a:t>	Не лицемірити, не брехати;</a:t>
            </a:r>
          </a:p>
          <a:p>
            <a:r>
              <a:rPr lang="uk-UA" dirty="0"/>
              <a:t>	Бути ввічливими;</a:t>
            </a:r>
          </a:p>
          <a:p>
            <a:r>
              <a:rPr lang="uk-UA" dirty="0"/>
              <a:t>	Свої негаразди, прикрощі залишати за межами установи;</a:t>
            </a:r>
          </a:p>
          <a:p>
            <a:r>
              <a:rPr lang="uk-UA" dirty="0"/>
              <a:t>	Бути доброзичливими, сумлінними, шанобливими, тактовними, делікатними;</a:t>
            </a:r>
          </a:p>
          <a:p>
            <a:r>
              <a:rPr lang="uk-UA" dirty="0"/>
              <a:t>	Уміти висловлювати співчуття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  <a:cs typeface="Times New Roman"/>
              </a:rPr>
              <a:t>Службовий етикет передбачає і </a:t>
            </a:r>
            <a:r>
              <a:rPr lang="uk-UA" b="1" i="1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правила поведінки з клієнтами та партнерами по бізнесу:</a:t>
            </a:r>
            <a:endParaRPr lang="uk-UA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uk-UA" sz="2800" dirty="0">
              <a:ea typeface="Calibri"/>
              <a:cs typeface="Times New Roman"/>
            </a:endParaRPr>
          </a:p>
          <a:p>
            <a:pPr lvl="0">
              <a:buFont typeface="Wingdings"/>
              <a:buChar char=""/>
            </a:pPr>
            <a:r>
              <a:rPr lang="uk-UA" dirty="0">
                <a:latin typeface="Arial"/>
                <a:ea typeface="Times New Roman"/>
              </a:rPr>
              <a:t>Бути ввічливим до всіх клієнтів (думка кожного клієнта впливає на імідж фірми);</a:t>
            </a:r>
            <a:endParaRPr lang="uk-UA" dirty="0"/>
          </a:p>
          <a:p>
            <a:pPr lvl="0">
              <a:buFont typeface="Wingdings"/>
              <a:buChar char=""/>
            </a:pPr>
            <a:r>
              <a:rPr lang="uk-UA" dirty="0">
                <a:latin typeface="Arial"/>
                <a:ea typeface="Times New Roman"/>
              </a:rPr>
              <a:t>Зустрічі починати вчасно;</a:t>
            </a:r>
            <a:endParaRPr lang="uk-UA" dirty="0"/>
          </a:p>
          <a:p>
            <a:pPr lvl="0">
              <a:buFont typeface="Wingdings"/>
              <a:buChar char=""/>
            </a:pPr>
            <a:r>
              <a:rPr lang="uk-UA" dirty="0">
                <a:latin typeface="Arial"/>
                <a:ea typeface="Times New Roman"/>
              </a:rPr>
              <a:t>На всі дзвінки і листи клієнтів вчасно давати відповіді;</a:t>
            </a:r>
            <a:endParaRPr lang="uk-UA" dirty="0"/>
          </a:p>
          <a:p>
            <a:pPr lvl="0">
              <a:buFont typeface="Wingdings"/>
              <a:buChar char=""/>
            </a:pPr>
            <a:r>
              <a:rPr lang="uk-UA" dirty="0">
                <a:latin typeface="Arial"/>
                <a:ea typeface="Times New Roman"/>
              </a:rPr>
              <a:t> Працівникам бути в гарному настрої і в охайному одязі.</a:t>
            </a:r>
            <a:endParaRPr lang="uk-UA" dirty="0"/>
          </a:p>
          <a:p>
            <a:pPr marL="228600"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</a:rPr>
              <a:t> </a:t>
            </a:r>
            <a:endParaRPr lang="uk-UA" dirty="0"/>
          </a:p>
          <a:p>
            <a:pPr marL="228600"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</a:rPr>
              <a:t>Службовий етикет передбачає </a:t>
            </a:r>
            <a:r>
              <a:rPr lang="uk-UA" i="1" u="sng" dirty="0">
                <a:solidFill>
                  <a:srgbClr val="FF0000"/>
                </a:solidFill>
                <a:latin typeface="Arial"/>
                <a:ea typeface="Times New Roman"/>
              </a:rPr>
              <a:t>стосунки з іноземцями</a:t>
            </a:r>
            <a:r>
              <a:rPr lang="uk-UA" dirty="0">
                <a:latin typeface="Arial"/>
                <a:ea typeface="Times New Roman"/>
              </a:rPr>
              <a:t>. Для спілкування з ними потрібно знати звичаї, традиції країни, прийняті там правила етикету. </a:t>
            </a:r>
            <a:endParaRPr lang="uk-UA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90EE9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uk-UA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287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90EE9"/>
                </a:solidFill>
                <a:latin typeface="Arial"/>
                <a:ea typeface="Times New Roman"/>
                <a:cs typeface="Times New Roman"/>
              </a:rPr>
              <a:t>3. Особливості роботи керівника і норми його поведінки</a:t>
            </a:r>
            <a:endParaRPr lang="uk-UA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u="sng" dirty="0" smtClean="0">
                <a:latin typeface="Arial"/>
                <a:ea typeface="Times New Roman"/>
                <a:cs typeface="Times New Roman"/>
              </a:rPr>
              <a:t>Президенти </a:t>
            </a:r>
            <a:r>
              <a:rPr lang="uk-UA" b="1" u="sng" dirty="0">
                <a:latin typeface="Arial"/>
                <a:ea typeface="Times New Roman"/>
                <a:cs typeface="Times New Roman"/>
              </a:rPr>
              <a:t>японських компаній вважають</a:t>
            </a:r>
            <a:r>
              <a:rPr lang="uk-UA" dirty="0">
                <a:latin typeface="Arial"/>
                <a:ea typeface="Times New Roman"/>
                <a:cs typeface="Times New Roman"/>
              </a:rPr>
              <a:t>, що керівники повинні засвоїти такі якості і стандарти поведінки: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Blip>
                <a:blip r:embed="rId3"/>
              </a:buBlip>
            </a:pPr>
            <a:r>
              <a:rPr lang="uk-UA" dirty="0">
                <a:latin typeface="Arial"/>
                <a:ea typeface="Times New Roman"/>
              </a:rPr>
              <a:t>Широта поглядів і глобальний підхід до проблем;</a:t>
            </a:r>
            <a:endParaRPr lang="uk-UA" dirty="0"/>
          </a:p>
          <a:p>
            <a:pPr lvl="0" algn="just">
              <a:buBlip>
                <a:blip r:embed="rId3"/>
              </a:buBlip>
            </a:pPr>
            <a:r>
              <a:rPr lang="uk-UA" dirty="0">
                <a:latin typeface="Arial"/>
                <a:ea typeface="Times New Roman"/>
              </a:rPr>
              <a:t>Перспективне передбачення та гнучкість;</a:t>
            </a:r>
            <a:endParaRPr lang="uk-UA" dirty="0"/>
          </a:p>
          <a:p>
            <a:pPr lvl="0" algn="just">
              <a:buBlip>
                <a:blip r:embed="rId3"/>
              </a:buBlip>
            </a:pPr>
            <a:r>
              <a:rPr lang="uk-UA" dirty="0">
                <a:latin typeface="Arial"/>
                <a:ea typeface="Times New Roman"/>
              </a:rPr>
              <a:t>Ініціативність та рішучість;</a:t>
            </a:r>
            <a:endParaRPr lang="uk-UA" dirty="0"/>
          </a:p>
          <a:p>
            <a:pPr lvl="0" algn="just">
              <a:buBlip>
                <a:blip r:embed="rId3"/>
              </a:buBlip>
            </a:pPr>
            <a:r>
              <a:rPr lang="uk-UA" dirty="0">
                <a:latin typeface="Arial"/>
                <a:ea typeface="Times New Roman"/>
              </a:rPr>
              <a:t>Завзятість у роботі та безперервне самовдосконалення.</a:t>
            </a:r>
            <a:endParaRPr lang="uk-UA" dirty="0"/>
          </a:p>
          <a:p>
            <a:pPr marL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Arial"/>
                <a:ea typeface="Times New Roman"/>
                <a:cs typeface="Times New Roman"/>
              </a:rPr>
              <a:t>На їхню думку, </a:t>
            </a:r>
            <a:r>
              <a:rPr lang="uk-UA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керівники повинні мати такі особисті якості: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Blip>
                <a:blip r:embed="rId4"/>
              </a:buBlip>
            </a:pPr>
            <a:r>
              <a:rPr lang="uk-UA" dirty="0">
                <a:latin typeface="Arial"/>
                <a:ea typeface="Times New Roman"/>
              </a:rPr>
              <a:t>Уміти чітко формулювати цілі та установки;</a:t>
            </a:r>
            <a:endParaRPr lang="uk-UA" dirty="0"/>
          </a:p>
          <a:p>
            <a:pPr lvl="0" algn="just">
              <a:buBlip>
                <a:blip r:embed="rId4"/>
              </a:buBlip>
            </a:pPr>
            <a:r>
              <a:rPr lang="uk-UA" dirty="0">
                <a:latin typeface="Arial"/>
                <a:ea typeface="Times New Roman"/>
              </a:rPr>
              <a:t>Уміти вислуховувати думки інших;</a:t>
            </a:r>
            <a:endParaRPr lang="uk-UA" dirty="0"/>
          </a:p>
          <a:p>
            <a:pPr lvl="0" algn="just">
              <a:buBlip>
                <a:blip r:embed="rId4"/>
              </a:buBlip>
            </a:pPr>
            <a:r>
              <a:rPr lang="uk-UA" dirty="0">
                <a:latin typeface="Arial"/>
                <a:ea typeface="Times New Roman"/>
              </a:rPr>
              <a:t>Бути неупередженими, безкорисливими, лояльними;</a:t>
            </a:r>
            <a:endParaRPr lang="uk-UA" dirty="0"/>
          </a:p>
          <a:p>
            <a:pPr lvl="0" algn="just">
              <a:buBlip>
                <a:blip r:embed="rId4"/>
              </a:buBlip>
            </a:pPr>
            <a:r>
              <a:rPr lang="uk-UA" dirty="0">
                <a:latin typeface="Arial"/>
                <a:ea typeface="Times New Roman"/>
              </a:rPr>
              <a:t>Мати здатність повністю використовувати можливості підлеглих правильно;</a:t>
            </a:r>
            <a:endParaRPr lang="uk-UA" dirty="0"/>
          </a:p>
          <a:p>
            <a:pPr lvl="0" algn="just">
              <a:buBlip>
                <a:blip r:embed="rId4"/>
              </a:buBlip>
            </a:pPr>
            <a:r>
              <a:rPr lang="uk-UA" dirty="0">
                <a:latin typeface="Arial"/>
                <a:ea typeface="Times New Roman"/>
              </a:rPr>
              <a:t>Бути справедливим у ставленні до підлеглих;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747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i="1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Психологи радять керівникам:</a:t>
            </a:r>
            <a:endParaRPr lang="uk-UA" sz="2800" dirty="0">
              <a:ea typeface="Calibri"/>
              <a:cs typeface="Times New Roman"/>
            </a:endParaRPr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Вітатися першими з підлеглими;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Пропонувати сісти людям, які заходять до кабінету;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допускати грубощів;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принижувати людську гідність підлеглих;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Обіцяне робити вчасно;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ображати людей;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Уміти вибачатися;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Навчитися посміхатися;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Уміти слухати людей;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виявляти особистих симпатій;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провокувати виникнення конфліктних ситуацій;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впливати на підлеглих нищівною критикою;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Хвалити підлеглих;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Висловлюючи негативну оцінку, мову вести лише про результати діяльності, а не про особистість працівника;</a:t>
            </a:r>
            <a:endParaRPr lang="uk-UA" dirty="0"/>
          </a:p>
          <a:p>
            <a:pPr lvl="0" algn="just">
              <a:buFont typeface="Wingdings 2"/>
              <a:buChar char=""/>
            </a:pPr>
            <a:r>
              <a:rPr lang="uk-UA" dirty="0">
                <a:latin typeface="Arial"/>
                <a:ea typeface="Times New Roman"/>
              </a:rPr>
              <a:t>Не обмежувати самостійність і свободу людей, довіряти їм і сприяти розвитку їхньої ініціативи.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74771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779</Words>
  <Application>Microsoft Office PowerPoint</Application>
  <PresentationFormat>Экран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Тема 6.  Службовий етикет. Моральні принципи та засади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 Службовий етикет. Моральні принципи та засади </dc:title>
  <dc:creator>Admin</dc:creator>
  <cp:lastModifiedBy>Admin</cp:lastModifiedBy>
  <cp:revision>2</cp:revision>
  <dcterms:created xsi:type="dcterms:W3CDTF">2021-04-12T10:11:22Z</dcterms:created>
  <dcterms:modified xsi:type="dcterms:W3CDTF">2021-04-12T10:31:40Z</dcterms:modified>
</cp:coreProperties>
</file>