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70" r:id="rId4"/>
    <p:sldId id="269" r:id="rId5"/>
    <p:sldId id="260" r:id="rId6"/>
    <p:sldId id="273" r:id="rId7"/>
    <p:sldId id="274" r:id="rId8"/>
    <p:sldId id="275" r:id="rId9"/>
    <p:sldId id="276" r:id="rId10"/>
    <p:sldId id="291" r:id="rId11"/>
    <p:sldId id="290" r:id="rId12"/>
    <p:sldId id="278" r:id="rId13"/>
    <p:sldId id="271" r:id="rId14"/>
    <p:sldId id="280" r:id="rId15"/>
    <p:sldId id="279" r:id="rId16"/>
    <p:sldId id="277" r:id="rId17"/>
    <p:sldId id="272" r:id="rId18"/>
    <p:sldId id="281" r:id="rId19"/>
    <p:sldId id="261" r:id="rId20"/>
    <p:sldId id="289" r:id="rId21"/>
    <p:sldId id="258" r:id="rId22"/>
    <p:sldId id="284" r:id="rId23"/>
    <p:sldId id="283" r:id="rId24"/>
    <p:sldId id="259" r:id="rId25"/>
    <p:sldId id="286" r:id="rId26"/>
    <p:sldId id="288" r:id="rId27"/>
    <p:sldId id="287" r:id="rId28"/>
    <p:sldId id="26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008000"/>
    <a:srgbClr val="2460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howGuides="1">
      <p:cViewPr varScale="1">
        <p:scale>
          <a:sx n="66" d="100"/>
          <a:sy n="66" d="100"/>
        </p:scale>
        <p:origin x="84" y="240"/>
      </p:cViewPr>
      <p:guideLst>
        <p:guide orient="horz" pos="2160"/>
        <p:guide pos="381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CD5F7-8557-4432-821A-A1F481F39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1920729-B5B4-4DD9-A85D-1C636D5C0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041C73-1ED3-4634-9BFF-BB291B040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81CF95-04AA-4118-A6C9-2D20D1B94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DEC913-7783-4A61-9084-24F38A47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154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3239D1A-830E-4511-8530-200C3758FF39}"/>
              </a:ext>
            </a:extLst>
          </p:cNvPr>
          <p:cNvSpPr/>
          <p:nvPr userDrawn="1"/>
        </p:nvSpPr>
        <p:spPr>
          <a:xfrm>
            <a:off x="263501" y="5467682"/>
            <a:ext cx="7047499" cy="1088999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000" y="1944001"/>
            <a:ext cx="6582403" cy="4268698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01" y="301319"/>
            <a:ext cx="7047499" cy="1325563"/>
          </a:xfrm>
        </p:spPr>
        <p:txBody>
          <a:bodyPr/>
          <a:lstStyle>
            <a:lvl1pPr algn="ctr">
              <a:defRPr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7FAEBC53-3853-4752-B109-1382391CD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37451" y="301319"/>
            <a:ext cx="3970500" cy="591137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  <a:r>
              <a:rPr lang="en-US" dirty="0"/>
              <a:t>a</a:t>
            </a:r>
            <a:endParaRPr lang="ru-RU" dirty="0"/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17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1764CA-5E79-41D7-B5C3-C4B8A4DD5D0B}"/>
              </a:ext>
            </a:extLst>
          </p:cNvPr>
          <p:cNvSpPr/>
          <p:nvPr userDrawn="1"/>
        </p:nvSpPr>
        <p:spPr>
          <a:xfrm>
            <a:off x="8976000" y="0"/>
            <a:ext cx="3216000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6000" y="346319"/>
            <a:ext cx="4635001" cy="3037681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56100A-20DC-4083-AEEF-9487FCEF9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148" y="2034000"/>
            <a:ext cx="6705600" cy="211499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48" y="365125"/>
            <a:ext cx="6705600" cy="1325563"/>
          </a:xfrm>
        </p:spPr>
        <p:txBody>
          <a:bodyPr/>
          <a:lstStyle>
            <a:lvl1pPr>
              <a:defRPr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33940538-1326-4C42-99A7-06766F7828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81936" y="3541318"/>
            <a:ext cx="4635001" cy="3037682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5E926142-FF87-471A-B783-9FD65D53B3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148" y="4377876"/>
            <a:ext cx="6705600" cy="211499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67868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DE27A-5E96-4444-B00D-028ED3F1E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1048C76-039D-453A-95C1-4BA434FC5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DB9222-2BE1-4A13-94CB-1F4368EAE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A457048-5121-425B-B26E-C3717F12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576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8DF231-B2FD-4B7A-B5CD-374161562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2CE17A-4D73-43D1-9238-E55442AC7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D071E0-7EB3-40A2-834A-C33286844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721D76-9456-42DE-B419-578A37701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18B713-4814-45C6-ADA7-381FA52D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7616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1D3400-B609-4CC3-B66D-E76DFE11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B45629-3E29-40E5-8D1C-D83F645126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C316CE-1E89-4067-906D-D955DC82C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D7CD3B-A164-489E-8079-77267EB7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A799DA-4CD2-44B8-B3F3-9DBEBE7E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491B69-656A-4383-9000-9A7E9B68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058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F945E6-2268-4D3C-8E6F-90769DC80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2655F3-D84F-415F-8632-838B525AE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A04799-5C04-4B36-9B8E-83241FDE1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B2CB76-814C-47B2-A5EB-C50DAE18B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1D1FDA-8421-4C7C-B290-EAC4205BF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13B7BC3-923A-43DC-990D-FC7F860D6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A40D7DC-956C-4F9B-B004-BD9ADF8B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B52A20-89D3-497E-B4C8-A6DEAD40A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58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E35A4E-1AF7-490D-BFE4-E21F52918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3044C47-08CD-4A17-8247-E956A3FBD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1C9E3E-6EAE-4AD4-A15B-6C828F404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AFD59-ED56-4A32-8C20-46C1731A2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246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572F9C-B2A4-46CB-BBC4-C617C6C6F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608DAC5-2905-4CA3-877F-BA4AC764F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3370B56-7DD0-4BC0-8F26-1D0F8572D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6285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718839-1342-4439-A018-3380A6CA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C97762-1975-4144-9B88-5AD398CCF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DF1533F-E47D-4A88-ADB7-07F217267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C9B5F5-B73D-4A98-90C9-02F8ADF03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5E6426-D146-47C7-A5FA-BC58B1BFD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5106CF-4A4D-4ECF-88A0-58C96EC85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7583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A2618-217A-416A-8D6B-6F35900D1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C6FCF0-FDFE-44AB-BBFB-3C687CA35B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D11030-36B0-427A-9452-72D852306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4753E7-511E-4912-9469-370A0C9C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32D637-BD75-4661-835A-3B18A416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2EEFFA-4E61-4FB2-9961-01D99CB9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98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AA6A93-D06D-4918-9B25-DDA3493DB4A7}"/>
              </a:ext>
            </a:extLst>
          </p:cNvPr>
          <p:cNvSpPr/>
          <p:nvPr userDrawn="1"/>
        </p:nvSpPr>
        <p:spPr>
          <a:xfrm>
            <a:off x="-1" y="-9184"/>
            <a:ext cx="12192001" cy="6867183"/>
          </a:xfrm>
          <a:prstGeom prst="rect">
            <a:avLst/>
          </a:prstGeom>
          <a:solidFill>
            <a:srgbClr val="246086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BDE7DA0-E59A-4865-A07D-FFF8B680804C}"/>
              </a:ext>
            </a:extLst>
          </p:cNvPr>
          <p:cNvSpPr/>
          <p:nvPr userDrawn="1"/>
        </p:nvSpPr>
        <p:spPr>
          <a:xfrm>
            <a:off x="966000" y="2371500"/>
            <a:ext cx="10260000" cy="2115000"/>
          </a:xfrm>
          <a:prstGeom prst="rect">
            <a:avLst/>
          </a:prstGeom>
          <a:solidFill>
            <a:schemeClr val="bg2">
              <a:lumMod val="25000"/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82FC1B94-B0B9-4B6A-8218-C8C00BEA1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400" y="2761625"/>
            <a:ext cx="9807600" cy="1325563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71004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9BBDBE-4C52-4AB5-84F8-7D002BA10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B7FAC-A260-48C5-B763-359CCB172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579448-BF74-4A5D-AD70-AC946F63B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14F16B-EA66-4FB2-9ADE-B68E8FED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685347-8C92-4AC1-9238-55EBC38ED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967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2B8122-9C8F-41AA-A5DA-190D3DBDD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2ADBF3-D461-4082-A004-55F24B8F6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C41B9A-A3CA-4BD2-90E5-A598B3765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D52E78-F48F-4182-91F6-2D5B38E0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14ADC1-244C-413F-B65E-77EDC5E7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BBB08D-5216-4008-B97A-09B99910BFB1}"/>
              </a:ext>
            </a:extLst>
          </p:cNvPr>
          <p:cNvSpPr/>
          <p:nvPr userDrawn="1"/>
        </p:nvSpPr>
        <p:spPr>
          <a:xfrm>
            <a:off x="-1" y="-9184"/>
            <a:ext cx="12192001" cy="6867183"/>
          </a:xfrm>
          <a:prstGeom prst="rect">
            <a:avLst/>
          </a:prstGeom>
          <a:solidFill>
            <a:srgbClr val="246086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CDB09-5E83-4275-BBB8-3B192F647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505EF8-7397-4F79-980E-40C6A6C82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EDE99C-96B4-4B0C-9EB0-499540BA7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D98D351D-1F0C-4528-9A60-306C03970BCB}" type="datetimeFigureOut">
              <a:rPr lang="ru-RU" smtClean="0"/>
              <a:pPr/>
              <a:t>27.03.2021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366E90-CF4C-4196-BD9F-ADF8E3572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97619A-D243-4547-AA3F-00C07B37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64E610A3-CB9F-4EC5-9BF0-C6A91E1D975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8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79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1764CA-5E79-41D7-B5C3-C4B8A4DD5D0B}"/>
              </a:ext>
            </a:extLst>
          </p:cNvPr>
          <p:cNvSpPr/>
          <p:nvPr userDrawn="1"/>
        </p:nvSpPr>
        <p:spPr>
          <a:xfrm>
            <a:off x="8976000" y="0"/>
            <a:ext cx="3216000" cy="6858000"/>
          </a:xfrm>
          <a:prstGeom prst="rect">
            <a:avLst/>
          </a:prstGeom>
          <a:solidFill>
            <a:srgbClr val="2460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66000" y="234000"/>
            <a:ext cx="4635001" cy="639000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56100A-20DC-4083-AEEF-9487FCEF9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6148" y="2034000"/>
            <a:ext cx="6705600" cy="4432681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148" y="365125"/>
            <a:ext cx="6705600" cy="1325563"/>
          </a:xfrm>
        </p:spPr>
        <p:txBody>
          <a:bodyPr/>
          <a:lstStyle>
            <a:lvl1pPr>
              <a:defRPr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96905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000" y="414000"/>
            <a:ext cx="4263549" cy="443268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56100A-20DC-4083-AEEF-9487FCEF9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54171" y="2124000"/>
            <a:ext cx="5246830" cy="44326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999" y="414000"/>
            <a:ext cx="5220001" cy="1325563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BB29ED9D-CDAC-4808-BE7B-7CC3EE732C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32451" y="2124000"/>
            <a:ext cx="4263549" cy="443268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26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000" y="414000"/>
            <a:ext cx="4263549" cy="562500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56100A-20DC-4083-AEEF-9487FCEF9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30425" y="2003614"/>
            <a:ext cx="5246830" cy="1889999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425" y="414000"/>
            <a:ext cx="5270575" cy="1325563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7">
            <a:extLst>
              <a:ext uri="{FF2B5EF4-FFF2-40B4-BE49-F238E27FC236}">
                <a16:creationId xmlns:a16="http://schemas.microsoft.com/office/drawing/2014/main" id="{CE73CE77-5725-4BF9-B0D0-82F43637CB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6584" y="4157664"/>
            <a:ext cx="5246830" cy="236268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5CEA7C33-69FF-4818-80C5-9F75952361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101000" y="4157664"/>
            <a:ext cx="5246830" cy="236268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986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1000" y="414000"/>
            <a:ext cx="5625000" cy="301500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56100A-20DC-4083-AEEF-9487FCEF96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54171" y="4599000"/>
            <a:ext cx="5246830" cy="19576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999" y="414000"/>
            <a:ext cx="5220001" cy="1755000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BB29ED9D-CDAC-4808-BE7B-7CC3EE732C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1000" y="3609002"/>
            <a:ext cx="5625000" cy="294768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F7229475-E52D-403F-9B4E-200CE735EF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83500" y="2472659"/>
            <a:ext cx="3847500" cy="19576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id="{54C73A8B-E972-449C-AC10-5C28C8A7F4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79285" y="2450159"/>
            <a:ext cx="3847500" cy="195768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3044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EFB2C84D-D9EC-4777-8874-B38F8554B7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51000" y="1764000"/>
            <a:ext cx="3386451" cy="4453243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84A9E554-4AEF-4D4F-9F71-9A8F63835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925" y="144001"/>
            <a:ext cx="11655000" cy="1192680"/>
          </a:xfrm>
        </p:spPr>
        <p:txBody>
          <a:bodyPr/>
          <a:lstStyle>
            <a:lvl1pPr algn="ctr">
              <a:defRPr b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Текст 9">
            <a:extLst>
              <a:ext uri="{FF2B5EF4-FFF2-40B4-BE49-F238E27FC236}">
                <a16:creationId xmlns:a16="http://schemas.microsoft.com/office/drawing/2014/main" id="{7FAEBC53-3853-4752-B109-1382391CD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9549" y="1764001"/>
            <a:ext cx="3386451" cy="44326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C45916BE-0C45-47CC-8160-2965B499C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52451" y="1784562"/>
            <a:ext cx="3386451" cy="4432681"/>
          </a:xfrm>
        </p:spPr>
        <p:txBody>
          <a:bodyPr/>
          <a:lstStyle>
            <a:lvl1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55682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B74117-4A74-4DDF-BFDB-43187E615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DA6DDD-D297-4D14-BF4B-188B2F5F6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6C25E1-AA19-49F4-AFE1-1C403F1C2E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D351D-1F0C-4528-9A60-306C03970BCB}" type="datetimeFigureOut">
              <a:rPr lang="ru-RU" smtClean="0"/>
              <a:t>27.03.2021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9CBCF4-82C3-4287-AC75-939F9082C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AC836-7E53-4EE2-A446-E6CE83F33E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610A3-CB9F-4EC5-9BF0-C6A91E1D97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85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9" r:id="rId4"/>
    <p:sldLayoutId id="2147483661" r:id="rId5"/>
    <p:sldLayoutId id="2147483663" r:id="rId6"/>
    <p:sldLayoutId id="2147483665" r:id="rId7"/>
    <p:sldLayoutId id="2147483666" r:id="rId8"/>
    <p:sldLayoutId id="2147483664" r:id="rId9"/>
    <p:sldLayoutId id="2147483667" r:id="rId10"/>
    <p:sldLayoutId id="2147483668" r:id="rId11"/>
    <p:sldLayoutId id="2147483662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microsoft.com/office/2007/relationships/hdphoto" Target="../media/hdphoto14.wdp"/><Relationship Id="rId10" Type="http://schemas.microsoft.com/office/2007/relationships/hdphoto" Target="../media/hdphoto11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21.wdp"/><Relationship Id="rId3" Type="http://schemas.microsoft.com/office/2007/relationships/hdphoto" Target="../media/hdphoto16.wdp"/><Relationship Id="rId7" Type="http://schemas.microsoft.com/office/2007/relationships/hdphoto" Target="../media/hdphoto18.wdp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microsoft.com/office/2007/relationships/hdphoto" Target="../media/hdphoto1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microsoft.com/office/2007/relationships/hdphoto" Target="../media/hdphoto23.wdp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90F83-69D0-4101-A0C7-CB91F1271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81018"/>
            <a:ext cx="9144000" cy="1295963"/>
          </a:xfrm>
        </p:spPr>
        <p:txBody>
          <a:bodyPr>
            <a:normAutofit fontScale="90000"/>
          </a:bodyPr>
          <a:lstStyle/>
          <a:p>
            <a:r>
              <a:rPr lang="uk-UA" dirty="0"/>
              <a:t>Тема 4: </a:t>
            </a:r>
            <a:r>
              <a:rPr lang="ru-RU" dirty="0"/>
              <a:t>КАДРОВИЙ ПОТЕНЦІАЛ ПІДПРИЄМСТВА </a:t>
            </a:r>
            <a:r>
              <a:rPr lang="uk-UA" dirty="0"/>
              <a:t>ГОТЕЛЬНО-</a:t>
            </a:r>
            <a:r>
              <a:rPr lang="ru-RU" dirty="0"/>
              <a:t>РЕСТОРАННОГО </a:t>
            </a:r>
            <a:r>
              <a:rPr lang="uk-UA" dirty="0"/>
              <a:t>БІЗНЕСУ</a:t>
            </a:r>
          </a:p>
        </p:txBody>
      </p:sp>
    </p:spTree>
    <p:extLst>
      <p:ext uri="{BB962C8B-B14F-4D97-AF65-F5344CB8AC3E}">
        <p14:creationId xmlns:p14="http://schemas.microsoft.com/office/powerpoint/2010/main" val="2554022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1E997E-E49B-44FF-A9D3-7F67B05AB1B0}"/>
              </a:ext>
            </a:extLst>
          </p:cNvPr>
          <p:cNvSpPr/>
          <p:nvPr/>
        </p:nvSpPr>
        <p:spPr>
          <a:xfrm>
            <a:off x="426000" y="369000"/>
            <a:ext cx="684000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видами </a:t>
            </a:r>
            <a:r>
              <a:rPr lang="ru-RU" sz="2400" b="1" i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персонал </a:t>
            </a:r>
            <a:r>
              <a:rPr lang="uk-UA" sz="24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поділяються: </a:t>
            </a:r>
            <a:endParaRPr lang="uk-UA" sz="2400" b="1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A9363C-7099-4E21-9546-D12D702EDB3A}"/>
              </a:ext>
            </a:extLst>
          </p:cNvPr>
          <p:cNvSpPr/>
          <p:nvPr/>
        </p:nvSpPr>
        <p:spPr>
          <a:xfrm>
            <a:off x="561000" y="1064636"/>
            <a:ext cx="5535000" cy="36933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обслуговуючого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персоналу належать наступні працівники: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метрдотель (адміністратор залу);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хостес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ресепшіоніст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офіціант (помічник офіціанта);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бармен (помічник бармена);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сомельє;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бариста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працівник підприємства швидкого обслуговування;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буфетник;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касир;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продавець відділу кулінарії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CC3E03-E3D0-4A60-9976-EC9BEC477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3" b="93253" l="5090" r="95717">
                        <a14:foregroundMark x1="12725" y1="22194" x2="12725" y2="22194"/>
                        <a14:foregroundMark x1="11608" y1="49811" x2="11608" y2="49811"/>
                        <a14:foregroundMark x1="15084" y1="51828" x2="10056" y2="58953"/>
                        <a14:foregroundMark x1="10056" y1="58953" x2="9932" y2="74905"/>
                        <a14:foregroundMark x1="9932" y1="74905" x2="14277" y2="66520"/>
                        <a14:foregroundMark x1="14277" y1="66520" x2="15456" y2="57629"/>
                        <a14:foregroundMark x1="15456" y1="57629" x2="14091" y2="52585"/>
                        <a14:foregroundMark x1="83737" y1="34048" x2="78088" y2="33859"/>
                        <a14:foregroundMark x1="82371" y1="39155" x2="77902" y2="46280"/>
                        <a14:foregroundMark x1="77902" y1="46280" x2="80633" y2="38840"/>
                        <a14:foregroundMark x1="80633" y1="38840" x2="80012" y2="38398"/>
                        <a14:foregroundMark x1="95779" y1="39533" x2="95779" y2="39533"/>
                        <a14:foregroundMark x1="6331" y1="34805" x2="5152" y2="36192"/>
                        <a14:foregroundMark x1="90937" y1="43127" x2="90937" y2="43127"/>
                        <a14:foregroundMark x1="94413" y1="42308" x2="94413" y2="42308"/>
                        <a14:foregroundMark x1="88579" y1="40164" x2="94972" y2="39975"/>
                        <a14:foregroundMark x1="75916" y1="31841" x2="75916" y2="31841"/>
                        <a14:foregroundMark x1="81937" y1="29067" x2="81192" y2="36570"/>
                        <a14:foregroundMark x1="81192" y1="36570" x2="87772" y2="32913"/>
                        <a14:foregroundMark x1="87772" y1="32913" x2="81688" y2="28941"/>
                        <a14:foregroundMark x1="81688" y1="28941" x2="81378" y2="28878"/>
                        <a14:foregroundMark x1="53569" y1="93253" x2="53569" y2="93253"/>
                        <a14:foregroundMark x1="75357" y1="91929" x2="75357" y2="91929"/>
                        <a14:foregroundMark x1="90689" y1="92308" x2="90689" y2="923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1369" y="3057684"/>
            <a:ext cx="3730738" cy="3672844"/>
          </a:xfrm>
          <a:prstGeom prst="rect">
            <a:avLst/>
          </a:prstGeom>
        </p:spPr>
      </p:pic>
      <p:pic>
        <p:nvPicPr>
          <p:cNvPr id="2050" name="Picture 2" descr="Значение слова СОМЕЛЬЕ - что это?">
            <a:extLst>
              <a:ext uri="{FF2B5EF4-FFF2-40B4-BE49-F238E27FC236}">
                <a16:creationId xmlns:a16="http://schemas.microsoft.com/office/drawing/2014/main" id="{68189181-98DB-4B45-92EB-34AC5CA57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3600" l="10000" r="90000">
                        <a14:foregroundMark x1="33400" y1="8800" x2="33400" y2="8800"/>
                        <a14:foregroundMark x1="34000" y1="5000" x2="34000" y2="5000"/>
                        <a14:foregroundMark x1="45800" y1="92600" x2="45800" y2="92600"/>
                        <a14:foregroundMark x1="65000" y1="93600" x2="65000" y2="9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414" y="2637334"/>
            <a:ext cx="3730737" cy="373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акансия Ресепшионист в офис в Самаре | Работа | Авито">
            <a:extLst>
              <a:ext uri="{FF2B5EF4-FFF2-40B4-BE49-F238E27FC236}">
                <a16:creationId xmlns:a16="http://schemas.microsoft.com/office/drawing/2014/main" id="{68850316-2DD5-4A74-B7BF-9B42F7E00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00" b="99167" l="5684" r="96803">
                        <a14:foregroundMark x1="92362" y1="38958" x2="92362" y2="38958"/>
                        <a14:foregroundMark x1="88810" y1="25833" x2="84725" y2="50833"/>
                        <a14:foregroundMark x1="84725" y1="50833" x2="90409" y2="41458"/>
                        <a14:foregroundMark x1="90409" y1="41458" x2="90941" y2="30833"/>
                        <a14:foregroundMark x1="90941" y1="30833" x2="86856" y2="28958"/>
                        <a14:foregroundMark x1="33925" y1="37292" x2="33215" y2="37917"/>
                        <a14:foregroundMark x1="25222" y1="7292" x2="25222" y2="7292"/>
                        <a14:foregroundMark x1="18295" y1="5625" x2="18295" y2="5625"/>
                        <a14:foregroundMark x1="35169" y1="39792" x2="35169" y2="39792"/>
                        <a14:foregroundMark x1="75311" y1="62083" x2="75311" y2="62083"/>
                        <a14:foregroundMark x1="91652" y1="13125" x2="91652" y2="13125"/>
                        <a14:foregroundMark x1="12078" y1="84792" x2="12078" y2="84792"/>
                        <a14:foregroundMark x1="9414" y1="65208" x2="9414" y2="65208"/>
                        <a14:foregroundMark x1="15808" y1="51042" x2="7815" y2="57083"/>
                        <a14:foregroundMark x1="7815" y1="57083" x2="6750" y2="67917"/>
                        <a14:foregroundMark x1="6750" y1="67917" x2="13854" y2="61667"/>
                        <a14:foregroundMark x1="13854" y1="61667" x2="11190" y2="51667"/>
                        <a14:foregroundMark x1="11190" y1="51667" x2="11012" y2="51458"/>
                        <a14:foregroundMark x1="18117" y1="43750" x2="9059" y2="41250"/>
                        <a14:foregroundMark x1="9059" y1="41250" x2="2131" y2="48958"/>
                        <a14:foregroundMark x1="2131" y1="48958" x2="1421" y2="95625"/>
                        <a14:foregroundMark x1="1421" y1="95625" x2="11190" y2="96875"/>
                        <a14:foregroundMark x1="11190" y1="96875" x2="20782" y2="96250"/>
                        <a14:foregroundMark x1="20782" y1="96250" x2="29840" y2="96667"/>
                        <a14:foregroundMark x1="29840" y1="96667" x2="36412" y2="88958"/>
                        <a14:foregroundMark x1="36412" y1="88958" x2="14565" y2="63542"/>
                        <a14:foregroundMark x1="14565" y1="63542" x2="6927" y2="42083"/>
                        <a14:foregroundMark x1="13499" y1="67917" x2="3552" y2="67292"/>
                        <a14:foregroundMark x1="3552" y1="67292" x2="888" y2="91875"/>
                        <a14:foregroundMark x1="888" y1="91875" x2="8171" y2="99167"/>
                        <a14:foregroundMark x1="8171" y1="99167" x2="17229" y2="93542"/>
                        <a14:foregroundMark x1="17229" y1="93542" x2="18295" y2="80208"/>
                        <a14:foregroundMark x1="18295" y1="80208" x2="15631" y2="68750"/>
                        <a14:foregroundMark x1="15631" y1="68750" x2="8703" y2="71875"/>
                        <a14:foregroundMark x1="7638" y1="76042" x2="3375" y2="87708"/>
                        <a14:foregroundMark x1="3375" y1="87708" x2="10657" y2="94792"/>
                        <a14:foregroundMark x1="10657" y1="94792" x2="20249" y2="93750"/>
                        <a14:foregroundMark x1="20249" y1="93750" x2="22913" y2="83125"/>
                        <a14:foregroundMark x1="22913" y1="83125" x2="15631" y2="74583"/>
                        <a14:foregroundMark x1="15631" y1="74583" x2="6039" y2="73542"/>
                        <a14:foregroundMark x1="6039" y1="73542" x2="5684" y2="79167"/>
                        <a14:foregroundMark x1="92362" y1="8125" x2="84192" y2="15833"/>
                        <a14:foregroundMark x1="84192" y1="15833" x2="82238" y2="26875"/>
                        <a14:foregroundMark x1="82238" y1="26875" x2="85435" y2="38125"/>
                        <a14:foregroundMark x1="85435" y1="38125" x2="90231" y2="28750"/>
                        <a14:foregroundMark x1="90231" y1="28750" x2="88632" y2="12292"/>
                        <a14:foregroundMark x1="87567" y1="45208" x2="92540" y2="54167"/>
                        <a14:foregroundMark x1="92540" y1="54167" x2="92185" y2="66042"/>
                        <a14:foregroundMark x1="92185" y1="66042" x2="86323" y2="76250"/>
                        <a14:foregroundMark x1="92362" y1="7500" x2="92362" y2="7500"/>
                        <a14:foregroundMark x1="96270" y1="2708" x2="96270" y2="2708"/>
                        <a14:foregroundMark x1="85968" y1="71458" x2="85968" y2="71458"/>
                        <a14:foregroundMark x1="96448" y1="8750" x2="96448" y2="8750"/>
                        <a14:foregroundMark x1="96803" y1="26875" x2="96803" y2="26875"/>
                        <a14:foregroundMark x1="96270" y1="53125" x2="96270" y2="53125"/>
                        <a14:foregroundMark x1="96092" y1="58125" x2="96092" y2="58125"/>
                        <a14:foregroundMark x1="96448" y1="51458" x2="96448" y2="51458"/>
                        <a14:foregroundMark x1="96448" y1="48958" x2="96448" y2="48958"/>
                        <a14:foregroundMark x1="96270" y1="42292" x2="96270" y2="42292"/>
                        <a14:foregroundMark x1="96803" y1="74375" x2="96803" y2="74375"/>
                        <a14:foregroundMark x1="83304" y1="72083" x2="83304" y2="72083"/>
                        <a14:foregroundMark x1="95737" y1="76667" x2="95737" y2="76667"/>
                        <a14:foregroundMark x1="81350" y1="71250" x2="81350" y2="71250"/>
                        <a14:foregroundMark x1="96270" y1="72708" x2="96270" y2="72708"/>
                        <a14:foregroundMark x1="95737" y1="71250" x2="95737" y2="71250"/>
                        <a14:foregroundMark x1="36412" y1="38333" x2="36412" y2="3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68390" y="856328"/>
            <a:ext cx="2820047" cy="240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oman working on her laptop Clipart | k6279382 | Fotosearch">
            <a:extLst>
              <a:ext uri="{FF2B5EF4-FFF2-40B4-BE49-F238E27FC236}">
                <a16:creationId xmlns:a16="http://schemas.microsoft.com/office/drawing/2014/main" id="{C654F8AB-44F8-4F71-B81D-DE01095A7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000" y="4935906"/>
            <a:ext cx="1566008" cy="146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Вакансії касирів/продавців-консультантів - у мінімаркеті в Лазурному на  літній сезон">
            <a:extLst>
              <a:ext uri="{FF2B5EF4-FFF2-40B4-BE49-F238E27FC236}">
                <a16:creationId xmlns:a16="http://schemas.microsoft.com/office/drawing/2014/main" id="{4082C993-9E9C-442A-A6C6-7887F635D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1" b="91881" l="9961" r="94336">
                        <a14:foregroundMark x1="86914" y1="82970" x2="86914" y2="82970"/>
                        <a14:foregroundMark x1="76563" y1="26337" x2="76563" y2="26337"/>
                        <a14:foregroundMark x1="80469" y1="19604" x2="80469" y2="19604"/>
                        <a14:foregroundMark x1="82031" y1="14455" x2="82031" y2="14455"/>
                        <a14:foregroundMark x1="86914" y1="16436" x2="86914" y2="16436"/>
                        <a14:foregroundMark x1="46289" y1="38812" x2="46289" y2="38812"/>
                        <a14:foregroundMark x1="54297" y1="32871" x2="54297" y2="32871"/>
                        <a14:foregroundMark x1="56836" y1="33465" x2="56836" y2="33465"/>
                        <a14:foregroundMark x1="81055" y1="81980" x2="81055" y2="81980"/>
                        <a14:foregroundMark x1="88086" y1="83762" x2="88086" y2="83762"/>
                        <a14:foregroundMark x1="80859" y1="73465" x2="92969" y2="74455"/>
                        <a14:foregroundMark x1="92969" y1="74455" x2="91797" y2="84752"/>
                        <a14:foregroundMark x1="91797" y1="84752" x2="85938" y2="92277"/>
                        <a14:foregroundMark x1="85938" y1="92277" x2="77734" y2="85743"/>
                        <a14:foregroundMark x1="77734" y1="85743" x2="77734" y2="85545"/>
                        <a14:foregroundMark x1="78125" y1="18416" x2="69727" y2="24752"/>
                        <a14:foregroundMark x1="69727" y1="24752" x2="79883" y2="23762"/>
                        <a14:foregroundMark x1="79883" y1="23762" x2="77734" y2="18020"/>
                        <a14:foregroundMark x1="84180" y1="12871" x2="84180" y2="12871"/>
                        <a14:foregroundMark x1="78125" y1="10495" x2="78125" y2="10495"/>
                        <a14:foregroundMark x1="55078" y1="34059" x2="55078" y2="34059"/>
                        <a14:foregroundMark x1="51172" y1="32475" x2="51172" y2="32475"/>
                        <a14:foregroundMark x1="51953" y1="38812" x2="51953" y2="38812"/>
                        <a14:foregroundMark x1="50977" y1="37426" x2="50977" y2="37426"/>
                        <a14:foregroundMark x1="93164" y1="75050" x2="93164" y2="75050"/>
                        <a14:foregroundMark x1="94336" y1="71485" x2="94336" y2="71485"/>
                        <a14:foregroundMark x1="68359" y1="32475" x2="68359" y2="32475"/>
                        <a14:foregroundMark x1="67969" y1="29703" x2="67188" y2="30099"/>
                        <a14:foregroundMark x1="67578" y1="32475" x2="67578" y2="32475"/>
                        <a14:foregroundMark x1="70898" y1="32475" x2="70898" y2="32475"/>
                        <a14:foregroundMark x1="54492" y1="36436" x2="54492" y2="36436"/>
                        <a14:foregroundMark x1="66797" y1="31287" x2="66797" y2="31287"/>
                        <a14:foregroundMark x1="68555" y1="34059" x2="68555" y2="34059"/>
                        <a14:foregroundMark x1="78516" y1="11881" x2="78516" y2="118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947" y="-89460"/>
            <a:ext cx="3404161" cy="335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849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1E997E-E49B-44FF-A9D3-7F67B05AB1B0}"/>
              </a:ext>
            </a:extLst>
          </p:cNvPr>
          <p:cNvSpPr/>
          <p:nvPr/>
        </p:nvSpPr>
        <p:spPr>
          <a:xfrm>
            <a:off x="246000" y="378644"/>
            <a:ext cx="684000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видами </a:t>
            </a:r>
            <a:r>
              <a:rPr lang="ru-RU" sz="2400" b="1" i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персонал </a:t>
            </a:r>
            <a:r>
              <a:rPr lang="uk-UA" sz="24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поділяються: </a:t>
            </a:r>
            <a:endParaRPr lang="uk-UA" sz="2400" b="1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A9363C-7099-4E21-9546-D12D702EDB3A}"/>
              </a:ext>
            </a:extLst>
          </p:cNvPr>
          <p:cNvSpPr/>
          <p:nvPr/>
        </p:nvSpPr>
        <p:spPr>
          <a:xfrm>
            <a:off x="558857" y="1381696"/>
            <a:ext cx="5985000" cy="25853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виробничого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персоналу належать наступні працівники: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шеф-кухар;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суши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-шеф;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начальник цеху;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заступник начальника цеху;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кухар (помічник </a:t>
            </a:r>
            <a:r>
              <a:rPr lang="uk-UA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кухаря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кондитер (помічник кондитера);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пекар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8" name="Picture 4" descr="Контроль знань з професії &quot;Кухар&quot; | Онлайн-тест – «На Урок»">
            <a:extLst>
              <a:ext uri="{FF2B5EF4-FFF2-40B4-BE49-F238E27FC236}">
                <a16:creationId xmlns:a16="http://schemas.microsoft.com/office/drawing/2014/main" id="{8DF7D947-B447-4C59-AE74-E8FEB6816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9" b="95288" l="9901" r="89934">
                        <a14:foregroundMark x1="33168" y1="30366" x2="31353" y2="29319"/>
                        <a14:foregroundMark x1="56436" y1="12391" x2="56436" y2="12391"/>
                        <a14:foregroundMark x1="51320" y1="72775" x2="51320" y2="72775"/>
                        <a14:foregroundMark x1="51980" y1="33508" x2="39439" y2="35951"/>
                        <a14:foregroundMark x1="39439" y1="35951" x2="30858" y2="44852"/>
                        <a14:foregroundMark x1="30858" y1="44852" x2="32178" y2="69459"/>
                        <a14:foregroundMark x1="32178" y1="69459" x2="36634" y2="79058"/>
                        <a14:foregroundMark x1="36634" y1="79058" x2="47360" y2="84119"/>
                        <a14:foregroundMark x1="47360" y1="84119" x2="54785" y2="75044"/>
                        <a14:foregroundMark x1="54785" y1="75044" x2="56436" y2="62653"/>
                        <a14:foregroundMark x1="56436" y1="62653" x2="50660" y2="42234"/>
                        <a14:foregroundMark x1="50660" y1="42234" x2="46205" y2="34380"/>
                        <a14:foregroundMark x1="56436" y1="53229" x2="44719" y2="56894"/>
                        <a14:foregroundMark x1="44719" y1="56894" x2="36964" y2="65445"/>
                        <a14:foregroundMark x1="36964" y1="65445" x2="43069" y2="75742"/>
                        <a14:foregroundMark x1="43069" y1="75742" x2="54950" y2="77487"/>
                        <a14:foregroundMark x1="54950" y1="77487" x2="61056" y2="64747"/>
                        <a14:foregroundMark x1="61056" y1="64747" x2="58251" y2="54101"/>
                        <a14:foregroundMark x1="58251" y1="54101" x2="54620" y2="52007"/>
                        <a14:foregroundMark x1="60726" y1="38743" x2="49505" y2="46248"/>
                        <a14:foregroundMark x1="49505" y1="46248" x2="43729" y2="54625"/>
                        <a14:foregroundMark x1="43729" y1="54625" x2="46205" y2="65096"/>
                        <a14:foregroundMark x1="46205" y1="65096" x2="58251" y2="65445"/>
                        <a14:foregroundMark x1="58251" y1="65445" x2="64026" y2="53403"/>
                        <a14:foregroundMark x1="64026" y1="53403" x2="63201" y2="42583"/>
                        <a14:foregroundMark x1="63201" y1="42583" x2="56106" y2="38743"/>
                        <a14:foregroundMark x1="67987" y1="46073" x2="67327" y2="68063"/>
                        <a14:foregroundMark x1="67327" y1="68063" x2="73597" y2="59511"/>
                        <a14:foregroundMark x1="73597" y1="59511" x2="69802" y2="49564"/>
                        <a14:foregroundMark x1="69802" y1="49564" x2="66997" y2="49564"/>
                        <a14:foregroundMark x1="37624" y1="69284" x2="37624" y2="80977"/>
                        <a14:foregroundMark x1="37624" y1="80977" x2="48515" y2="84293"/>
                        <a14:foregroundMark x1="48515" y1="84293" x2="52145" y2="74346"/>
                        <a14:foregroundMark x1="52145" y1="74346" x2="43399" y2="68586"/>
                        <a14:foregroundMark x1="43399" y1="68586" x2="38779" y2="70506"/>
                        <a14:foregroundMark x1="43894" y1="49564" x2="34158" y2="52880"/>
                        <a14:foregroundMark x1="34158" y1="52880" x2="25578" y2="61431"/>
                        <a14:foregroundMark x1="25578" y1="61431" x2="34983" y2="58290"/>
                        <a14:foregroundMark x1="34983" y1="58290" x2="35809" y2="47469"/>
                        <a14:foregroundMark x1="35809" y1="47469" x2="35644" y2="47295"/>
                        <a14:foregroundMark x1="43234" y1="42583" x2="33663" y2="51832"/>
                        <a14:foregroundMark x1="33663" y1="51832" x2="32013" y2="62653"/>
                        <a14:foregroundMark x1="32013" y1="62653" x2="41749" y2="55323"/>
                        <a14:foregroundMark x1="41749" y1="55323" x2="42739" y2="44503"/>
                        <a14:foregroundMark x1="42739" y1="44503" x2="41584" y2="41012"/>
                        <a14:foregroundMark x1="59241" y1="11867" x2="58086" y2="22862"/>
                        <a14:foregroundMark x1="58086" y1="22862" x2="60726" y2="12565"/>
                        <a14:foregroundMark x1="60726" y1="12565" x2="59571" y2="11867"/>
                        <a14:foregroundMark x1="55446" y1="8028" x2="53795" y2="18325"/>
                        <a14:foregroundMark x1="53795" y1="18325" x2="55446" y2="7679"/>
                        <a14:foregroundMark x1="55446" y1="7679" x2="55116" y2="7679"/>
                        <a14:foregroundMark x1="63696" y1="11867" x2="63531" y2="12740"/>
                        <a14:foregroundMark x1="33168" y1="32810" x2="24587" y2="38918"/>
                        <a14:foregroundMark x1="24587" y1="38918" x2="27723" y2="28970"/>
                        <a14:foregroundMark x1="27723" y1="28970" x2="32673" y2="34729"/>
                        <a14:foregroundMark x1="55446" y1="18674" x2="54620" y2="18150"/>
                        <a14:foregroundMark x1="66172" y1="12042" x2="66502" y2="11867"/>
                        <a14:foregroundMark x1="69142" y1="11169" x2="69142" y2="11169"/>
                        <a14:foregroundMark x1="69967" y1="19372" x2="69967" y2="19372"/>
                        <a14:foregroundMark x1="53630" y1="20942" x2="53630" y2="20942"/>
                        <a14:foregroundMark x1="25413" y1="30366" x2="25413" y2="30366"/>
                        <a14:foregroundMark x1="23762" y1="32810" x2="23762" y2="32810"/>
                        <a14:foregroundMark x1="20957" y1="38220" x2="20957" y2="38220"/>
                        <a14:foregroundMark x1="20132" y1="41012" x2="20132" y2="41012"/>
                        <a14:foregroundMark x1="57591" y1="86562" x2="57591" y2="85515"/>
                        <a14:foregroundMark x1="66997" y1="78360" x2="66997" y2="78360"/>
                        <a14:foregroundMark x1="41584" y1="91274" x2="41584" y2="91274"/>
                        <a14:foregroundMark x1="38284" y1="95288" x2="38284" y2="95288"/>
                        <a14:foregroundMark x1="64026" y1="94066" x2="64026" y2="94066"/>
                        <a14:foregroundMark x1="59076" y1="90052" x2="59076" y2="90052"/>
                        <a14:foregroundMark x1="62541" y1="86911" x2="62541" y2="86911"/>
                        <a14:foregroundMark x1="58086" y1="88656" x2="58086" y2="88656"/>
                        <a14:foregroundMark x1="41584" y1="90052" x2="41584" y2="90052"/>
                        <a14:foregroundMark x1="56436" y1="20942" x2="56436" y2="20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370" y="168182"/>
            <a:ext cx="3303007" cy="312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токові векторні зображення Кондитерських виробiв | Depositphotos®">
            <a:extLst>
              <a:ext uri="{FF2B5EF4-FFF2-40B4-BE49-F238E27FC236}">
                <a16:creationId xmlns:a16="http://schemas.microsoft.com/office/drawing/2014/main" id="{DE1ADF5A-14F1-424F-B435-D23E33E4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90667" l="7167" r="95000">
                        <a14:foregroundMark x1="7667" y1="7333" x2="7667" y2="7333"/>
                        <a14:foregroundMark x1="86500" y1="11500" x2="86500" y2="11500"/>
                        <a14:foregroundMark x1="88333" y1="31000" x2="88333" y2="31000"/>
                        <a14:foregroundMark x1="93000" y1="41667" x2="93000" y2="41667"/>
                        <a14:foregroundMark x1="95000" y1="53500" x2="95000" y2="53500"/>
                        <a14:foregroundMark x1="92000" y1="70833" x2="92000" y2="70833"/>
                        <a14:foregroundMark x1="21667" y1="6833" x2="21667" y2="6833"/>
                        <a14:foregroundMark x1="8000" y1="19833" x2="8000" y2="19833"/>
                        <a14:foregroundMark x1="88000" y1="25000" x2="88000" y2="25000"/>
                        <a14:foregroundMark x1="87833" y1="8667" x2="87833" y2="8667"/>
                        <a14:foregroundMark x1="89833" y1="11000" x2="89833" y2="11000"/>
                        <a14:foregroundMark x1="13833" y1="84167" x2="13833" y2="84167"/>
                        <a14:foregroundMark x1="7167" y1="81667" x2="7167" y2="81667"/>
                        <a14:foregroundMark x1="28667" y1="88000" x2="28667" y2="88000"/>
                        <a14:foregroundMark x1="52833" y1="90667" x2="52833" y2="90667"/>
                        <a14:foregroundMark x1="15833" y1="76333" x2="15833" y2="76333"/>
                        <a14:foregroundMark x1="10833" y1="75333" x2="10833" y2="75333"/>
                        <a14:foregroundMark x1="8000" y1="73000" x2="8000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885" y="2513404"/>
            <a:ext cx="2092826" cy="209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emium Vector | Bakery homemade girl decor chef cartoon hand drawn">
            <a:extLst>
              <a:ext uri="{FF2B5EF4-FFF2-40B4-BE49-F238E27FC236}">
                <a16:creationId xmlns:a16="http://schemas.microsoft.com/office/drawing/2014/main" id="{4E453632-A9C0-4A42-9288-4DA0A7C75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438" y1="20767" x2="46645" y2="29553"/>
                        <a14:foregroundMark x1="46645" y1="29553" x2="53355" y2="37540"/>
                        <a14:foregroundMark x1="53355" y1="37540" x2="56230" y2="28435"/>
                        <a14:foregroundMark x1="56230" y1="28435" x2="49042" y2="22684"/>
                        <a14:foregroundMark x1="49042" y1="22684" x2="47284" y2="22364"/>
                        <a14:foregroundMark x1="50958" y1="17572" x2="50958" y2="17572"/>
                        <a14:foregroundMark x1="51278" y1="11661" x2="43610" y2="17732"/>
                        <a14:foregroundMark x1="43610" y1="17732" x2="45208" y2="27636"/>
                        <a14:foregroundMark x1="45208" y1="27636" x2="53355" y2="24441"/>
                        <a14:foregroundMark x1="53355" y1="24441" x2="47125" y2="11342"/>
                        <a14:foregroundMark x1="63099" y1="16294" x2="54792" y2="19169"/>
                        <a14:foregroundMark x1="54792" y1="19169" x2="52396" y2="27476"/>
                        <a14:foregroundMark x1="52396" y1="27476" x2="61022" y2="23802"/>
                        <a14:foregroundMark x1="61022" y1="23802" x2="60703" y2="16294"/>
                        <a14:foregroundMark x1="40895" y1="17093" x2="38818" y2="26038"/>
                        <a14:foregroundMark x1="38818" y1="26038" x2="46965" y2="30032"/>
                        <a14:foregroundMark x1="46965" y1="30032" x2="47444" y2="20927"/>
                        <a14:foregroundMark x1="47444" y1="20927" x2="39457" y2="18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320" y="4101629"/>
            <a:ext cx="3051978" cy="305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обота : повар, помічник повара. Вакансия | Николаев | Работа | Бизнес |  Объявления, доска объявлений | Львовская область №89818 — mistaUA">
            <a:extLst>
              <a:ext uri="{FF2B5EF4-FFF2-40B4-BE49-F238E27FC236}">
                <a16:creationId xmlns:a16="http://schemas.microsoft.com/office/drawing/2014/main" id="{2FE3F6AB-DE8A-417B-86CA-B5779143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00" b="95750" l="0" r="93750">
                        <a14:foregroundMark x1="32000" y1="7000" x2="29750" y2="5750"/>
                        <a14:foregroundMark x1="65000" y1="30000" x2="65000" y2="30000"/>
                        <a14:foregroundMark x1="59000" y1="18750" x2="59000" y2="18750"/>
                        <a14:foregroundMark x1="52500" y1="6000" x2="45000" y2="1500"/>
                        <a14:foregroundMark x1="45000" y1="1500" x2="37000" y2="1250"/>
                        <a14:foregroundMark x1="37000" y1="1250" x2="7000" y2="14750"/>
                        <a14:foregroundMark x1="7000" y1="14750" x2="5000" y2="23500"/>
                        <a14:foregroundMark x1="5000" y1="23500" x2="6750" y2="57000"/>
                        <a14:foregroundMark x1="6750" y1="57000" x2="17000" y2="71250"/>
                        <a14:foregroundMark x1="17000" y1="71250" x2="28500" y2="71000"/>
                        <a14:foregroundMark x1="28500" y1="71000" x2="36000" y2="68000"/>
                        <a14:foregroundMark x1="36000" y1="68000" x2="72250" y2="65500"/>
                        <a14:foregroundMark x1="72250" y1="65500" x2="77750" y2="55500"/>
                        <a14:foregroundMark x1="77750" y1="55500" x2="80750" y2="33750"/>
                        <a14:foregroundMark x1="80750" y1="33750" x2="75000" y2="17500"/>
                        <a14:foregroundMark x1="75000" y1="17500" x2="70750" y2="10750"/>
                        <a14:foregroundMark x1="70750" y1="10750" x2="52750" y2="6250"/>
                        <a14:foregroundMark x1="52750" y1="6250" x2="50500" y2="4500"/>
                        <a14:foregroundMark x1="35250" y1="18000" x2="27250" y2="17750"/>
                        <a14:foregroundMark x1="27250" y1="17750" x2="17750" y2="21250"/>
                        <a14:foregroundMark x1="17750" y1="21250" x2="10250" y2="28750"/>
                        <a14:foregroundMark x1="10250" y1="28750" x2="8000" y2="38000"/>
                        <a14:foregroundMark x1="8000" y1="38000" x2="11000" y2="48250"/>
                        <a14:foregroundMark x1="11000" y1="48250" x2="17750" y2="53250"/>
                        <a14:foregroundMark x1="17750" y1="53250" x2="30000" y2="54000"/>
                        <a14:foregroundMark x1="30000" y1="54000" x2="37500" y2="51000"/>
                        <a14:foregroundMark x1="37500" y1="51000" x2="39500" y2="31250"/>
                        <a14:foregroundMark x1="39500" y1="31250" x2="32500" y2="17500"/>
                        <a14:foregroundMark x1="89500" y1="59750" x2="68500" y2="61500"/>
                        <a14:foregroundMark x1="68500" y1="61500" x2="54000" y2="71000"/>
                        <a14:foregroundMark x1="54000" y1="71000" x2="51000" y2="78500"/>
                        <a14:foregroundMark x1="51000" y1="78500" x2="53000" y2="86500"/>
                        <a14:foregroundMark x1="53000" y1="86500" x2="60750" y2="91250"/>
                        <a14:foregroundMark x1="60750" y1="91250" x2="68750" y2="91750"/>
                        <a14:foregroundMark x1="68750" y1="91750" x2="78250" y2="89250"/>
                        <a14:foregroundMark x1="78250" y1="89250" x2="84250" y2="83250"/>
                        <a14:foregroundMark x1="84250" y1="83250" x2="88500" y2="65250"/>
                        <a14:foregroundMark x1="88500" y1="65250" x2="85250" y2="58500"/>
                        <a14:foregroundMark x1="92000" y1="32500" x2="96750" y2="38750"/>
                        <a14:foregroundMark x1="96750" y1="38750" x2="97750" y2="46750"/>
                        <a14:foregroundMark x1="97750" y1="46750" x2="88500" y2="88250"/>
                        <a14:foregroundMark x1="88500" y1="88250" x2="73250" y2="96250"/>
                        <a14:foregroundMark x1="73250" y1="96250" x2="55500" y2="97000"/>
                        <a14:foregroundMark x1="55500" y1="97000" x2="47750" y2="94500"/>
                        <a14:foregroundMark x1="47750" y1="94500" x2="3500" y2="93750"/>
                        <a14:foregroundMark x1="3500" y1="93750" x2="0" y2="86500"/>
                        <a14:foregroundMark x1="0" y1="86500" x2="16000" y2="83750"/>
                        <a14:foregroundMark x1="16000" y1="83750" x2="18750" y2="75500"/>
                        <a14:foregroundMark x1="18750" y1="75500" x2="18750" y2="73250"/>
                        <a14:foregroundMark x1="20750" y1="89000" x2="20750" y2="89000"/>
                        <a14:foregroundMark x1="64000" y1="81250" x2="64000" y2="81250"/>
                        <a14:foregroundMark x1="54250" y1="48500" x2="54250" y2="48500"/>
                        <a14:foregroundMark x1="60000" y1="14000" x2="60000" y2="14000"/>
                        <a14:foregroundMark x1="24500" y1="36250" x2="24500" y2="36250"/>
                        <a14:foregroundMark x1="31500" y1="34000" x2="31500" y2="34000"/>
                        <a14:foregroundMark x1="93750" y1="47750" x2="93750" y2="47750"/>
                        <a14:foregroundMark x1="69750" y1="48000" x2="69750" y2="48000"/>
                        <a14:foregroundMark x1="57500" y1="21000" x2="57500" y2="21000"/>
                        <a14:foregroundMark x1="55750" y1="14250" x2="55750" y2="14250"/>
                        <a14:foregroundMark x1="57250" y1="49750" x2="57250" y2="49750"/>
                        <a14:foregroundMark x1="55500" y1="49500" x2="55500" y2="49500"/>
                        <a14:foregroundMark x1="28000" y1="91250" x2="28000" y2="91250"/>
                        <a14:foregroundMark x1="28000" y1="86000" x2="28000" y2="86000"/>
                        <a14:foregroundMark x1="41750" y1="85500" x2="41750" y2="85500"/>
                        <a14:foregroundMark x1="67500" y1="81000" x2="67500" y2="81000"/>
                        <a14:foregroundMark x1="72250" y1="50000" x2="72250" y2="50000"/>
                        <a14:foregroundMark x1="73000" y1="48000" x2="73000" y2="48000"/>
                        <a14:foregroundMark x1="65250" y1="45750" x2="65250" y2="45750"/>
                        <a14:foregroundMark x1="57500" y1="46750" x2="57500" y2="46750"/>
                        <a14:foregroundMark x1="61500" y1="49000" x2="61500" y2="49000"/>
                        <a14:foregroundMark x1="61500" y1="81500" x2="61500" y2="81500"/>
                        <a14:foregroundMark x1="67750" y1="85000" x2="67750" y2="85000"/>
                        <a14:foregroundMark x1="66750" y1="95750" x2="66750" y2="95750"/>
                        <a14:foregroundMark x1="58500" y1="95750" x2="58500" y2="95750"/>
                        <a14:foregroundMark x1="15250" y1="34000" x2="15250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803" y="113094"/>
            <a:ext cx="2405475" cy="24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ushi Chef Image Royalty Free Cliparts, Vectors, And Stock Illustration.  Image 93061726.">
            <a:extLst>
              <a:ext uri="{FF2B5EF4-FFF2-40B4-BE49-F238E27FC236}">
                <a16:creationId xmlns:a16="http://schemas.microsoft.com/office/drawing/2014/main" id="{5070BFB8-31E2-4E64-AEF9-EC1D36C9D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26" b="90316" l="5462" r="90000">
                        <a14:foregroundMark x1="57615" y1="76387" x2="57615" y2="76387"/>
                        <a14:foregroundMark x1="44385" y1="63874" x2="44385" y2="63874"/>
                        <a14:foregroundMark x1="52231" y1="61697" x2="44077" y2="65832"/>
                        <a14:foregroundMark x1="44077" y1="65832" x2="45308" y2="78999"/>
                        <a14:foregroundMark x1="45308" y1="78999" x2="54308" y2="80631"/>
                        <a14:foregroundMark x1="54308" y1="80631" x2="52462" y2="67573"/>
                        <a14:foregroundMark x1="52462" y1="67573" x2="48308" y2="60174"/>
                        <a14:foregroundMark x1="13538" y1="52122" x2="13538" y2="52122"/>
                        <a14:foregroundMark x1="9154" y1="51795" x2="9154" y2="51795"/>
                        <a14:foregroundMark x1="6846" y1="57998" x2="8077" y2="60609"/>
                        <a14:foregroundMark x1="5538" y1="55495" x2="5538" y2="55495"/>
                        <a14:foregroundMark x1="34077" y1="57671" x2="34077" y2="57671"/>
                        <a14:foregroundMark x1="24692" y1="53210" x2="24692" y2="53210"/>
                        <a14:foregroundMark x1="54000" y1="10337" x2="54000" y2="10337"/>
                        <a14:foregroundMark x1="48308" y1="11099" x2="48308" y2="11099"/>
                        <a14:foregroundMark x1="47769" y1="13275" x2="47769" y2="13275"/>
                        <a14:foregroundMark x1="68308" y1="65397" x2="68308" y2="65397"/>
                        <a14:foregroundMark x1="83308" y1="61371" x2="83308" y2="61371"/>
                        <a14:foregroundMark x1="62308" y1="74211" x2="62308" y2="74211"/>
                        <a14:foregroundMark x1="58154" y1="84766" x2="58154" y2="84766"/>
                        <a14:foregroundMark x1="53000" y1="90316" x2="53000" y2="90316"/>
                        <a14:foregroundMark x1="46769" y1="88139" x2="47231" y2="88139"/>
                        <a14:foregroundMark x1="50923" y1="10664" x2="50923" y2="10664"/>
                        <a14:foregroundMark x1="55077" y1="9249" x2="46231" y2="9793"/>
                        <a14:foregroundMark x1="46231" y1="9793" x2="53000" y2="7726"/>
                        <a14:foregroundMark x1="55077" y1="7726" x2="55538" y2="8161"/>
                        <a14:foregroundMark x1="57615" y1="8487" x2="57615" y2="8487"/>
                        <a14:foregroundMark x1="58692" y1="11099" x2="57923" y2="11752"/>
                        <a14:foregroundMark x1="22615" y1="53645" x2="22615" y2="53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310" y="2191703"/>
            <a:ext cx="3890035" cy="274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807888-4EA3-4A96-9A8C-539FF6CAC2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33" b="95197" l="6948" r="93733">
                        <a14:foregroundMark x1="59946" y1="14409" x2="59946" y2="22574"/>
                        <a14:foregroundMark x1="59946" y1="22574" x2="69619" y2="17195"/>
                        <a14:foregroundMark x1="69619" y1="17195" x2="58038" y2="16523"/>
                        <a14:foregroundMark x1="58038" y1="16523" x2="57902" y2="16619"/>
                        <a14:foregroundMark x1="48910" y1="12968" x2="48910" y2="12968"/>
                        <a14:foregroundMark x1="70572" y1="5476" x2="59128" y2="5476"/>
                        <a14:foregroundMark x1="59128" y1="5476" x2="48910" y2="9414"/>
                        <a14:foregroundMark x1="48910" y1="9414" x2="42779" y2="16907"/>
                        <a14:foregroundMark x1="42779" y1="16907" x2="44959" y2="25168"/>
                        <a14:foregroundMark x1="44959" y1="25168" x2="61444" y2="12488"/>
                        <a14:foregroundMark x1="61444" y1="12488" x2="71526" y2="8453"/>
                        <a14:foregroundMark x1="71526" y1="8453" x2="68937" y2="5764"/>
                        <a14:foregroundMark x1="94005" y1="32181" x2="94005" y2="32181"/>
                        <a14:foregroundMark x1="72752" y1="2113" x2="72752" y2="2113"/>
                        <a14:foregroundMark x1="64169" y1="39193" x2="64169" y2="39193"/>
                        <a14:foregroundMark x1="53815" y1="70701" x2="53815" y2="70701"/>
                        <a14:foregroundMark x1="65123" y1="90874" x2="65123" y2="90874"/>
                        <a14:foregroundMark x1="19074" y1="38425" x2="19074" y2="38425"/>
                        <a14:foregroundMark x1="18665" y1="34102" x2="18665" y2="34102"/>
                        <a14:foregroundMark x1="16349" y1="43996" x2="16349" y2="43996"/>
                        <a14:foregroundMark x1="71662" y1="67339" x2="71662" y2="67339"/>
                        <a14:foregroundMark x1="17302" y1="30932" x2="19210" y2="39385"/>
                        <a14:foregroundMark x1="19210" y1="39385" x2="14986" y2="33141"/>
                        <a14:foregroundMark x1="21526" y1="28722" x2="22480" y2="29011"/>
                        <a14:foregroundMark x1="27248" y1="32373" x2="26975" y2="45533"/>
                        <a14:foregroundMark x1="32834" y1="43516" x2="32834" y2="43516"/>
                        <a14:foregroundMark x1="25204" y1="42843" x2="37057" y2="41402"/>
                        <a14:foregroundMark x1="37057" y1="41402" x2="29019" y2="45245"/>
                        <a14:foregroundMark x1="13215" y1="38232" x2="15940" y2="41883"/>
                        <a14:foregroundMark x1="11444" y1="39385" x2="8719" y2="43036"/>
                        <a14:foregroundMark x1="8038" y1="40154" x2="7766" y2="38905"/>
                        <a14:foregroundMark x1="7084" y1="38713" x2="7357" y2="38905"/>
                        <a14:foregroundMark x1="51362" y1="47454" x2="62670" y2="71662"/>
                        <a14:foregroundMark x1="62670" y1="71662" x2="72071" y2="66763"/>
                        <a14:foregroundMark x1="72071" y1="66763" x2="68801" y2="58501"/>
                        <a14:foregroundMark x1="68801" y1="58501" x2="52452" y2="52738"/>
                        <a14:foregroundMark x1="63760" y1="95197" x2="63760" y2="95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9930" y="3941334"/>
            <a:ext cx="2064348" cy="29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38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A1E997E-E49B-44FF-A9D3-7F67B05AB1B0}"/>
              </a:ext>
            </a:extLst>
          </p:cNvPr>
          <p:cNvSpPr/>
          <p:nvPr/>
        </p:nvSpPr>
        <p:spPr>
          <a:xfrm>
            <a:off x="246000" y="369000"/>
            <a:ext cx="6840000" cy="4616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 видами </a:t>
            </a:r>
            <a:r>
              <a:rPr lang="ru-RU" sz="2400" b="1" i="1" u="sng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r>
              <a:rPr lang="ru-RU" sz="24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персонал </a:t>
            </a:r>
            <a:r>
              <a:rPr lang="uk-UA" sz="2400" b="1" i="1" u="sng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поділяються: </a:t>
            </a:r>
            <a:endParaRPr lang="uk-UA" sz="2400" b="1" i="1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CA9363C-7099-4E21-9546-D12D702EDB3A}"/>
              </a:ext>
            </a:extLst>
          </p:cNvPr>
          <p:cNvSpPr/>
          <p:nvPr/>
        </p:nvSpPr>
        <p:spPr>
          <a:xfrm>
            <a:off x="651000" y="1224000"/>
            <a:ext cx="60300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адміністративного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персоналу належать наступні працівники: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директор;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керуючий;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менеджер; 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завідувач;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інженер-технолог;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менеджер з виробничих питань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5ED6DD-AB34-413F-B821-5FA13A769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6" b="93631" l="5874" r="89868">
                        <a14:foregroundMark x1="5874" y1="64228" x2="5874" y2="64228"/>
                        <a14:foregroundMark x1="70631" y1="92005" x2="70631" y2="92005"/>
                        <a14:foregroundMark x1="37298" y1="93699" x2="37298" y2="93699"/>
                        <a14:foregroundMark x1="55213" y1="30623" x2="55213" y2="30623"/>
                        <a14:foregroundMark x1="49927" y1="9756" x2="49927" y2="9756"/>
                        <a14:foregroundMark x1="40088" y1="9959" x2="40088" y2="9959"/>
                        <a14:foregroundMark x1="88546" y1="55420" x2="88546" y2="554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3418" y="1432229"/>
            <a:ext cx="1925164" cy="47192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27174A-0DD0-4E11-AAE3-846B1BF17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9" b="95192" l="9896" r="89931">
                        <a14:foregroundMark x1="25174" y1="91827" x2="25174" y2="91827"/>
                        <a14:foregroundMark x1="59896" y1="92239" x2="59896" y2="92239"/>
                        <a14:foregroundMark x1="64583" y1="95192" x2="64583" y2="95192"/>
                        <a14:foregroundMark x1="33160" y1="91621" x2="33160" y2="91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6000" y="1842421"/>
            <a:ext cx="1641000" cy="4663436"/>
          </a:xfrm>
          <a:prstGeom prst="rect">
            <a:avLst/>
          </a:prstGeom>
        </p:spPr>
      </p:pic>
      <p:pic>
        <p:nvPicPr>
          <p:cNvPr id="3074" name="Picture 2" descr="1С:Підприємство 8 Керівник Стандарт: купити в Харкові | СТК-НОВА">
            <a:extLst>
              <a:ext uri="{FF2B5EF4-FFF2-40B4-BE49-F238E27FC236}">
                <a16:creationId xmlns:a16="http://schemas.microsoft.com/office/drawing/2014/main" id="{FA7C5C5E-0556-4A40-B185-BCC29D967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657" y="706500"/>
            <a:ext cx="5445000" cy="5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462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Чисельність населення в світі зростатиме - Pravda.vn.ua">
            <a:extLst>
              <a:ext uri="{FF2B5EF4-FFF2-40B4-BE49-F238E27FC236}">
                <a16:creationId xmlns:a16="http://schemas.microsoft.com/office/drawing/2014/main" id="{E96195B6-90BB-485F-B91A-76B6B46E4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1" y="125512"/>
            <a:ext cx="9584057" cy="657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56EDD9-15F4-4E27-A3EE-80C2F1A3A229}"/>
              </a:ext>
            </a:extLst>
          </p:cNvPr>
          <p:cNvSpPr/>
          <p:nvPr/>
        </p:nvSpPr>
        <p:spPr>
          <a:xfrm>
            <a:off x="471000" y="260872"/>
            <a:ext cx="6096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к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ількісни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характеристик персоналу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готельно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ресторанного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бізнесу відносять: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20AB83-1679-42A9-A72E-FBBC8CE1A3BF}"/>
              </a:ext>
            </a:extLst>
          </p:cNvPr>
          <p:cNvSpPr/>
          <p:nvPr/>
        </p:nvSpPr>
        <p:spPr>
          <a:xfrm>
            <a:off x="368285" y="1238925"/>
            <a:ext cx="6220486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Явочна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чисельність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представляє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собою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працівників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щодня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повинні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бути на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роботі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щоб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забезпечити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заповнення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всіх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передбачених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робочих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місць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усього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часу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роботи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урахуванням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витрат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часу на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здійснення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підготовчо-заключних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операцій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5" name="Рисунок 1">
            <a:extLst>
              <a:ext uri="{FF2B5EF4-FFF2-40B4-BE49-F238E27FC236}">
                <a16:creationId xmlns:a16="http://schemas.microsoft.com/office/drawing/2014/main" id="{F63A3A93-F0B5-48F7-9B61-F69A2148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502" y="3891308"/>
            <a:ext cx="3016510" cy="77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5943ED-DA7D-4001-A462-FF49A2EA2954}"/>
              </a:ext>
            </a:extLst>
          </p:cNvPr>
          <p:cNvSpPr/>
          <p:nvPr/>
        </p:nvSpPr>
        <p:spPr>
          <a:xfrm>
            <a:off x="430528" y="4929189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де, </a:t>
            </a:r>
            <a:r>
              <a:rPr lang="ru-RU" altLang="uk-UA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uk-UA" sz="1600" b="1" baseline="-30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робочих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один.;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uk-UA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uk-UA" sz="1600" b="1" baseline="-30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час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годин;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uk-UA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ВПЗ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час на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підготовчо-заключні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операції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годин;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uk-UA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uk-UA" sz="1600" b="1" baseline="-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нормативний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фонд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робочого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часу одного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працівника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тиждень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годин.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B3B94D-8E70-435C-ADBA-47D821E3BFA2}"/>
              </a:ext>
            </a:extLst>
          </p:cNvPr>
          <p:cNvSpPr/>
          <p:nvPr/>
        </p:nvSpPr>
        <p:spPr>
          <a:xfrm>
            <a:off x="375693" y="3047975"/>
            <a:ext cx="6096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Розрахунок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явочної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altLang="uk-UA" sz="1600" baseline="-30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формулою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CC943E-EC95-47EC-BF79-8FE9C2762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714" y="459000"/>
            <a:ext cx="5163271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30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Чисельність населення в світі зростатиме - Pravda.vn.ua">
            <a:extLst>
              <a:ext uri="{FF2B5EF4-FFF2-40B4-BE49-F238E27FC236}">
                <a16:creationId xmlns:a16="http://schemas.microsoft.com/office/drawing/2014/main" id="{90F078FB-5371-46B5-86B3-5E1049D2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5" y="260872"/>
            <a:ext cx="9584057" cy="6577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5212DC0-88D2-4D40-8D77-C98A9281D3BB}"/>
              </a:ext>
            </a:extLst>
          </p:cNvPr>
          <p:cNvSpPr/>
          <p:nvPr/>
        </p:nvSpPr>
        <p:spPr>
          <a:xfrm>
            <a:off x="549021" y="1240102"/>
            <a:ext cx="6096000" cy="1200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Середньооблікова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чисельність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характеризує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кіль­кість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працівників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необхідних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урахуванням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заміни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працівників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відсутніх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різними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причинами.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49" name="Рисунок 2">
            <a:extLst>
              <a:ext uri="{FF2B5EF4-FFF2-40B4-BE49-F238E27FC236}">
                <a16:creationId xmlns:a16="http://schemas.microsoft.com/office/drawing/2014/main" id="{366E4BE0-ACDA-4FC1-AA9E-3810EB722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000" y="3633137"/>
            <a:ext cx="2880000" cy="75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108126-404C-478A-8396-9098F081800C}"/>
              </a:ext>
            </a:extLst>
          </p:cNvPr>
          <p:cNvSpPr/>
          <p:nvPr/>
        </p:nvSpPr>
        <p:spPr>
          <a:xfrm>
            <a:off x="426000" y="2626640"/>
            <a:ext cx="6096000" cy="5847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lvl="0" indent="228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Розрахунок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середньооблікової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чисельності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(ЧОДЛ)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здійснюється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формулою: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B52A02A-0474-415A-8A52-081FC5068CB6}"/>
              </a:ext>
            </a:extLst>
          </p:cNvPr>
          <p:cNvSpPr/>
          <p:nvPr/>
        </p:nvSpPr>
        <p:spPr>
          <a:xfrm>
            <a:off x="323857" y="4930852"/>
            <a:ext cx="639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де, </a:t>
            </a:r>
            <a:r>
              <a:rPr lang="ru-RU" altLang="uk-UA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РП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номінальний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фонд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робочого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часу за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uk-UA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2286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uk-UA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 -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планова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робочих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днів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одного </a:t>
            </a:r>
            <a:r>
              <a:rPr lang="ru-RU" altLang="uk-UA" sz="1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працівника</a:t>
            </a:r>
            <a:r>
              <a:rPr lang="ru-RU" altLang="uk-UA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451C8C-AAEE-4299-9DAD-5AD58A7CD9EB}"/>
              </a:ext>
            </a:extLst>
          </p:cNvPr>
          <p:cNvSpPr/>
          <p:nvPr/>
        </p:nvSpPr>
        <p:spPr>
          <a:xfrm>
            <a:off x="471000" y="260872"/>
            <a:ext cx="6096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 к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ількісни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характеристик персоналу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готельно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ресторанного</a:t>
            </a:r>
            <a:r>
              <a:rPr lang="uk-UA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бізнесу відносять:</a:t>
            </a:r>
            <a:endParaRPr lang="uk-UA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9A14AD-FE95-4FC1-B28C-FCB363A5A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714" y="401148"/>
            <a:ext cx="5163271" cy="56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47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 щоденних звичок, які підвищать твою продуктивність">
            <a:extLst>
              <a:ext uri="{FF2B5EF4-FFF2-40B4-BE49-F238E27FC236}">
                <a16:creationId xmlns:a16="http://schemas.microsoft.com/office/drawing/2014/main" id="{B0BDD249-9757-448D-A1B7-3FD3A5702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9" y="1739997"/>
            <a:ext cx="7020000" cy="366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Хронічна втома: як підвищити продуктивність за допомогою рефлексотерапії |  Mind.ua">
            <a:extLst>
              <a:ext uri="{FF2B5EF4-FFF2-40B4-BE49-F238E27FC236}">
                <a16:creationId xmlns:a16="http://schemas.microsoft.com/office/drawing/2014/main" id="{1D3A71EE-6BE9-43B2-85B4-2B2BCE9B4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310" y="2165742"/>
            <a:ext cx="6894874" cy="456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4A2E377-E84E-4BA3-8175-B495072CD730}"/>
              </a:ext>
            </a:extLst>
          </p:cNvPr>
          <p:cNvSpPr/>
          <p:nvPr/>
        </p:nvSpPr>
        <p:spPr>
          <a:xfrm>
            <a:off x="348693" y="219724"/>
            <a:ext cx="8031000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>
                <a:solidFill>
                  <a:schemeClr val="bg1"/>
                </a:solidFill>
              </a:rPr>
              <a:t>2. Ефективність використання кадрового потенціалу підприємства готельно-ресторанного господарства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3EBE47-A052-4369-835A-8573A6EAE0E9}"/>
              </a:ext>
            </a:extLst>
          </p:cNvPr>
          <p:cNvSpPr/>
          <p:nvPr/>
        </p:nvSpPr>
        <p:spPr>
          <a:xfrm>
            <a:off x="975471" y="1260372"/>
            <a:ext cx="7382454" cy="138499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3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родуктивність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це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здатність працівника виробляти певну кількість продукції (робіт, послуг) в одиницю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часу</a:t>
            </a:r>
            <a:endParaRPr lang="uk-UA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49A1EEA-AABA-4285-9AFE-AE7E2E9A7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801" y="103350"/>
            <a:ext cx="3484767" cy="32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38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Специальная оценка условий труда СОУТ">
            <a:extLst>
              <a:ext uri="{FF2B5EF4-FFF2-40B4-BE49-F238E27FC236}">
                <a16:creationId xmlns:a16="http://schemas.microsoft.com/office/drawing/2014/main" id="{652C0C28-A6CD-4F69-91DA-9C3EEF31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00" y="1594278"/>
            <a:ext cx="4697258" cy="4989618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8000E9-35AD-4ED8-BBA0-12323C3775D4}"/>
              </a:ext>
            </a:extLst>
          </p:cNvPr>
          <p:cNvSpPr/>
          <p:nvPr/>
        </p:nvSpPr>
        <p:spPr>
          <a:xfrm>
            <a:off x="2181000" y="5004000"/>
            <a:ext cx="4697258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  <a:tabLst>
                <a:tab pos="58547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вартісний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коли обсяг виготовленого (реалізованого) результату виробництва оцінюється в грошовому виразі через ціну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7A7751B-124F-4514-B6A7-D83FF4C4EA29}"/>
              </a:ext>
            </a:extLst>
          </p:cNvPr>
          <p:cNvSpPr/>
          <p:nvPr/>
        </p:nvSpPr>
        <p:spPr>
          <a:xfrm>
            <a:off x="1146000" y="483853"/>
            <a:ext cx="9675000" cy="830997"/>
          </a:xfrm>
          <a:prstGeom prst="rect">
            <a:avLst/>
          </a:prstGeom>
          <a:solidFill>
            <a:srgbClr val="FFC000"/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228600" algn="ctr">
              <a:spcAft>
                <a:spcPts val="0"/>
              </a:spcAft>
            </a:pP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підприємствах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готельно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ресторанного </a:t>
            </a:r>
            <a:r>
              <a:rPr lang="uk-UA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господарства використовуються три методи виміру продуктивності праці:</a:t>
            </a:r>
            <a:endParaRPr lang="uk-UA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C97AFF-AB3F-44B5-8F1F-23FEFF8D1366}"/>
              </a:ext>
            </a:extLst>
          </p:cNvPr>
          <p:cNvSpPr/>
          <p:nvPr/>
        </p:nvSpPr>
        <p:spPr>
          <a:xfrm>
            <a:off x="2901000" y="1814807"/>
            <a:ext cx="4697258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  <a:tabLst>
                <a:tab pos="497205" algn="l"/>
              </a:tabLs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натуральний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коли обсяг виготовленої (реалізованої) продукції виражається в натуральних одиницях виміру (стравах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9757A3F-4B16-4AE4-9316-07FFA924CFD3}"/>
              </a:ext>
            </a:extLst>
          </p:cNvPr>
          <p:cNvSpPr/>
          <p:nvPr/>
        </p:nvSpPr>
        <p:spPr>
          <a:xfrm>
            <a:off x="876000" y="3055606"/>
            <a:ext cx="5220000" cy="1508105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  <a:tabLst>
                <a:tab pos="509270" algn="l"/>
              </a:tabLs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uk-UA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трудовий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коли загальний обсяг результатів виробництва виражають у фіксованих одиницях трудомісткості (кількість в відпрацьованих людино-днів, людино-годин, що приходяться на 1 тис. грн. товарообороту або 1 тис. страв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378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64118F3-BFDB-4E89-997E-741A07766BBC}"/>
              </a:ext>
            </a:extLst>
          </p:cNvPr>
          <p:cNvSpPr/>
          <p:nvPr/>
        </p:nvSpPr>
        <p:spPr>
          <a:xfrm>
            <a:off x="386070" y="293899"/>
            <a:ext cx="7824929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uk-UA" sz="2800" b="1" dirty="0">
                <a:ea typeface="Times New Roman" panose="02020603050405020304" pitchFamily="18" charset="0"/>
              </a:rPr>
              <a:t>Показники визначення продуктивності </a:t>
            </a:r>
            <a:r>
              <a:rPr lang="ru-RU" sz="2800" b="1" dirty="0" err="1">
                <a:ea typeface="Times New Roman" panose="02020603050405020304" pitchFamily="18" charset="0"/>
              </a:rPr>
              <a:t>праці</a:t>
            </a:r>
            <a:r>
              <a:rPr lang="ru-RU" sz="2800" b="1" dirty="0">
                <a:ea typeface="Times New Roman" panose="02020603050405020304" pitchFamily="18" charset="0"/>
              </a:rPr>
              <a:t>:</a:t>
            </a:r>
            <a:endParaRPr lang="uk-UA" sz="2800" b="1" dirty="0"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463D99-454B-40F9-83C2-6960F4B93A3F}"/>
              </a:ext>
            </a:extLst>
          </p:cNvPr>
          <p:cNvSpPr/>
          <p:nvPr/>
        </p:nvSpPr>
        <p:spPr>
          <a:xfrm>
            <a:off x="770573" y="1171210"/>
            <a:ext cx="5406049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П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оказник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виробітку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виражає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співвідношення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результату та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витрат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праці</a:t>
            </a:r>
            <a:endParaRPr lang="uk-UA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FD36CBA-0E4C-45B8-9B96-B854ACB25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00" y="2031710"/>
            <a:ext cx="6096000" cy="5847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kumimoji="0" lang="ru-RU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підприємствах</a:t>
            </a: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ресторанного </a:t>
            </a:r>
            <a:r>
              <a:rPr kumimoji="0" lang="ru-RU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господарства</a:t>
            </a: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показник</a:t>
            </a: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виробітку</a:t>
            </a: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наступним</a:t>
            </a: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чином:</a:t>
            </a:r>
            <a:endParaRPr kumimoji="0" lang="uk-UA" altLang="uk-UA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34F33DC-A24D-4A7A-91D0-F5E170C4D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80" y="3478165"/>
            <a:ext cx="55800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валовий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товарооборот за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відпрацьованих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людино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-годин,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людино-днів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середньооблікова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чисельність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персоналу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ru-RU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9BA208-1A39-47F5-AD00-AE6E40B3B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429" y="4425707"/>
            <a:ext cx="4815193" cy="3385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41300" algn="l"/>
              </a:tabLst>
            </a:pPr>
            <a:r>
              <a:rPr kumimoji="0" lang="ru-RU" altLang="uk-UA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виробіток</a:t>
            </a: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одного </a:t>
            </a:r>
            <a:r>
              <a:rPr kumimoji="0" lang="ru-RU" altLang="uk-UA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працівника</a:t>
            </a: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ru-RU" altLang="uk-UA" sz="1600" b="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altLang="uk-UA" sz="1600" b="0" i="0" u="none" strike="noStrike" cap="none" normalizeH="0" baseline="-3000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kumimoji="0" lang="ru-RU" altLang="uk-UA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endParaRPr kumimoji="0" lang="uk-UA" altLang="uk-UA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Рисунок 4">
            <a:extLst>
              <a:ext uri="{FF2B5EF4-FFF2-40B4-BE49-F238E27FC236}">
                <a16:creationId xmlns:a16="http://schemas.microsoft.com/office/drawing/2014/main" id="{1DF4AB26-81A6-409B-A215-F29BA037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62" y="4840569"/>
            <a:ext cx="1174875" cy="64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5300CE0-BE02-474D-B3CF-9804AFA8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780" y="5561422"/>
            <a:ext cx="623122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де, </a:t>
            </a:r>
            <a:r>
              <a:rPr kumimoji="0" lang="ru-RU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ПВВ 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обіг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власного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kumimoji="0" lang="uk-UA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uk-UA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ПВ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живої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період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відпрацьованих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людино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-годин,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людино-днів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середньооблікова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чисельність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працівників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uk-UA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виробництва</a:t>
            </a:r>
            <a:r>
              <a:rPr kumimoji="0" lang="ru-RU" altLang="uk-UA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kumimoji="0" lang="ru-RU" altLang="uk-UA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253623-FA4B-49EA-A377-D51FAFDF7492}"/>
              </a:ext>
            </a:extLst>
          </p:cNvPr>
          <p:cNvSpPr/>
          <p:nvPr/>
        </p:nvSpPr>
        <p:spPr>
          <a:xfrm>
            <a:off x="1460523" y="2629019"/>
            <a:ext cx="4716099" cy="33855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виробіток</a:t>
            </a:r>
            <a:r>
              <a:rPr lang="ru-RU" alt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одного </a:t>
            </a:r>
            <a:r>
              <a:rPr lang="ru-RU" altLang="uk-UA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працівника</a:t>
            </a:r>
            <a:r>
              <a:rPr lang="ru-RU" alt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uk-UA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altLang="uk-UA" sz="16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(В):</a:t>
            </a:r>
            <a:endParaRPr lang="uk-UA" altLang="uk-UA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" name="Рисунок 17">
            <a:extLst>
              <a:ext uri="{FF2B5EF4-FFF2-40B4-BE49-F238E27FC236}">
                <a16:creationId xmlns:a16="http://schemas.microsoft.com/office/drawing/2014/main" id="{46D64B57-F204-46EC-94EC-FA09B4B8C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761" y="3053348"/>
            <a:ext cx="744478" cy="50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E6DFA8-5E3A-4D57-B309-94AEF58E4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429" y="991598"/>
            <a:ext cx="4986604" cy="550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8304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D1114B-311C-44EF-B5DB-63EFAB048633}"/>
              </a:ext>
            </a:extLst>
          </p:cNvPr>
          <p:cNvSpPr/>
          <p:nvPr/>
        </p:nvSpPr>
        <p:spPr>
          <a:xfrm>
            <a:off x="761229" y="1482086"/>
            <a:ext cx="5670000" cy="147732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  <a:tabLst>
                <a:tab pos="40259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	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Трудомісткість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діяльності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(Т)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характеризує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середні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витрати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робочого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часу на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одиницю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виготовленої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реалізованої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 тис. грн. товарообороту, 1 тис.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страв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Трудомісткість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оберненим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показником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виробітку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025F73E-C955-472A-8457-098011747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57" y="3429000"/>
            <a:ext cx="1272000" cy="95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C58BDF-7F13-48F5-B440-C643B9AF2DF7}"/>
              </a:ext>
            </a:extLst>
          </p:cNvPr>
          <p:cNvSpPr/>
          <p:nvPr/>
        </p:nvSpPr>
        <p:spPr>
          <a:xfrm>
            <a:off x="761229" y="4790956"/>
            <a:ext cx="5358257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трудомісткість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обсягу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грн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/год);</a:t>
            </a:r>
          </a:p>
          <a:p>
            <a:r>
              <a:rPr 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uk-UA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обсяг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одиницях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вимірювання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рік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квартал, </a:t>
            </a:r>
            <a:r>
              <a:rPr 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місяць</a:t>
            </a:r>
            <a:endParaRPr lang="uk-UA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B4F7B5-F000-406F-80E3-5A91C1E04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429" y="991598"/>
            <a:ext cx="4986604" cy="550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8855CD1-135B-4D97-8373-6AC83752475A}"/>
              </a:ext>
            </a:extLst>
          </p:cNvPr>
          <p:cNvSpPr/>
          <p:nvPr/>
        </p:nvSpPr>
        <p:spPr>
          <a:xfrm>
            <a:off x="386070" y="293899"/>
            <a:ext cx="7824929" cy="523220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uk-UA" sz="2800" b="1" dirty="0">
                <a:ea typeface="Times New Roman" panose="02020603050405020304" pitchFamily="18" charset="0"/>
              </a:rPr>
              <a:t>Показники визначення продуктивності </a:t>
            </a:r>
            <a:r>
              <a:rPr lang="ru-RU" sz="2800" b="1" dirty="0" err="1">
                <a:ea typeface="Times New Roman" panose="02020603050405020304" pitchFamily="18" charset="0"/>
              </a:rPr>
              <a:t>праці</a:t>
            </a:r>
            <a:r>
              <a:rPr lang="ru-RU" sz="2800" b="1" dirty="0">
                <a:ea typeface="Times New Roman" panose="02020603050405020304" pitchFamily="18" charset="0"/>
              </a:rPr>
              <a:t>:</a:t>
            </a:r>
            <a:endParaRPr lang="uk-UA" sz="2800" b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31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092C281-F21D-4946-BD5D-335C1BD232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8BBAF0A-586C-4CDF-9596-D92CC8B68E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F551C2B-5D6B-4E02-BAD2-F93395FD5C75}"/>
              </a:ext>
            </a:extLst>
          </p:cNvPr>
          <p:cNvSpPr/>
          <p:nvPr/>
        </p:nvSpPr>
        <p:spPr>
          <a:xfrm>
            <a:off x="4656000" y="1764000"/>
            <a:ext cx="7257792" cy="4680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03C1512-468D-4363-995A-5D766A36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6853" y="234072"/>
            <a:ext cx="5624999" cy="1350000"/>
          </a:xfrm>
        </p:spPr>
        <p:txBody>
          <a:bodyPr>
            <a:noAutofit/>
          </a:bodyPr>
          <a:lstStyle/>
          <a:p>
            <a:r>
              <a:rPr lang="ru-RU" sz="2800" dirty="0"/>
              <a:t>До </a:t>
            </a:r>
            <a:r>
              <a:rPr lang="uk-UA" sz="2800" dirty="0"/>
              <a:t>основних </a:t>
            </a:r>
            <a:r>
              <a:rPr lang="uk-UA" sz="2800" dirty="0">
                <a:solidFill>
                  <a:srgbClr val="FF0000"/>
                </a:solidFill>
              </a:rPr>
              <a:t>зовнішніх</a:t>
            </a:r>
            <a:r>
              <a:rPr lang="uk-UA" sz="2800" dirty="0"/>
              <a:t> факторів, які впливають на продуктивності праці, відносяться</a:t>
            </a:r>
            <a:r>
              <a:rPr lang="ru-RU" sz="2800" dirty="0"/>
              <a:t>: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E1E73BC-126E-4B72-86E1-5818295BE6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54896" y="1961284"/>
            <a:ext cx="6660000" cy="4285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800" dirty="0"/>
              <a:t>—</a:t>
            </a:r>
            <a:r>
              <a:rPr lang="uk-UA" sz="2000" dirty="0">
                <a:solidFill>
                  <a:srgbClr val="FFFF00"/>
                </a:solidFill>
              </a:rPr>
              <a:t> </a:t>
            </a:r>
            <a:r>
              <a:rPr lang="uk-UA" sz="2000" b="1" dirty="0">
                <a:solidFill>
                  <a:srgbClr val="FFFF00"/>
                </a:solidFill>
              </a:rPr>
              <a:t>соціально-економічн</a:t>
            </a:r>
            <a:r>
              <a:rPr lang="uk-UA" sz="2000" dirty="0">
                <a:solidFill>
                  <a:srgbClr val="FFFF00"/>
                </a:solidFill>
              </a:rPr>
              <a:t>і </a:t>
            </a:r>
            <a:r>
              <a:rPr lang="uk-UA" sz="1800" dirty="0"/>
              <a:t>(зміни попиту на кулінарну продукції та послуги ресторанного господарства, інтенсивність конкуренції в галузі, підвищення заробітної плати за сферами підприємницької діяльності, співвідношення попиту та пропозиції на робочу силу, освітній і культурний рівень населення, загальний рівень життя в країні тощо);</a:t>
            </a:r>
          </a:p>
          <a:p>
            <a:pPr marL="0" indent="0">
              <a:buNone/>
            </a:pPr>
            <a:r>
              <a:rPr lang="uk-UA" sz="1800" dirty="0"/>
              <a:t>—</a:t>
            </a:r>
            <a:r>
              <a:rPr lang="uk-UA" sz="2000" dirty="0"/>
              <a:t> </a:t>
            </a:r>
            <a:r>
              <a:rPr lang="uk-UA" sz="2000" b="1" dirty="0">
                <a:solidFill>
                  <a:srgbClr val="FFFF00"/>
                </a:solidFill>
              </a:rPr>
              <a:t>технологічні</a:t>
            </a:r>
            <a:r>
              <a:rPr lang="uk-UA" sz="2000" dirty="0"/>
              <a:t> </a:t>
            </a:r>
            <a:r>
              <a:rPr lang="uk-UA" sz="1800" dirty="0"/>
              <a:t>(рівень науково-технічного прогресу, темпи оновлення технічного потенціалу за рахунок використання прогресивних машин і обладнання, впровадження автоматизованих систем управління, ступінь впровадження інновацій у галузі):</a:t>
            </a:r>
          </a:p>
          <a:p>
            <a:pPr marL="0" indent="0">
              <a:buNone/>
            </a:pPr>
            <a:r>
              <a:rPr lang="uk-UA" sz="1800" dirty="0"/>
              <a:t>— </a:t>
            </a:r>
            <a:r>
              <a:rPr lang="uk-UA" sz="2000" b="1" dirty="0">
                <a:solidFill>
                  <a:srgbClr val="FFFF00"/>
                </a:solidFill>
              </a:rPr>
              <a:t>правові</a:t>
            </a:r>
            <a:r>
              <a:rPr lang="uk-UA" sz="1800" dirty="0"/>
              <a:t> (законодавство в сфері трудових відносин і оплати праці, регулювання зайнятості, податкове закон</a:t>
            </a:r>
            <a:r>
              <a:rPr lang="ru-RU" sz="1800" dirty="0" err="1"/>
              <a:t>одавство</a:t>
            </a:r>
            <a:r>
              <a:rPr lang="ru-RU" sz="1800" dirty="0"/>
              <a:t>).</a:t>
            </a:r>
            <a:r>
              <a:rPr lang="en-US" sz="1800" dirty="0"/>
              <a:t>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5512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A01A1C37-6CC6-4F86-9578-391D385875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909000"/>
            <a:ext cx="11391900" cy="2428615"/>
          </a:xfr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200" dirty="0"/>
              <a:t>1. Характеристика кадрового потенціалу підприємства </a:t>
            </a:r>
            <a:r>
              <a:rPr lang="uk-UA" sz="2200" dirty="0" err="1"/>
              <a:t>готельно</a:t>
            </a:r>
            <a:r>
              <a:rPr lang="uk-UA" sz="2200" dirty="0"/>
              <a:t>-ресторанного господарства.</a:t>
            </a:r>
          </a:p>
          <a:p>
            <a:pPr marL="0" indent="0">
              <a:buNone/>
            </a:pPr>
            <a:r>
              <a:rPr lang="uk-UA" sz="2200" dirty="0"/>
              <a:t>2. Ефективність використання кадрового потенціалу підприємства </a:t>
            </a:r>
            <a:r>
              <a:rPr lang="uk-UA" sz="2200" dirty="0" err="1"/>
              <a:t>готельно</a:t>
            </a:r>
            <a:r>
              <a:rPr lang="uk-UA" sz="2200" dirty="0"/>
              <a:t>-ресторанного господарства.</a:t>
            </a:r>
          </a:p>
          <a:p>
            <a:pPr marL="0" indent="0">
              <a:buNone/>
            </a:pPr>
            <a:r>
              <a:rPr lang="uk-UA" sz="2200" dirty="0"/>
              <a:t>3. Матеріальне стимулювання праці персоналу підприємці </a:t>
            </a:r>
            <a:r>
              <a:rPr lang="uk-UA" sz="2200" dirty="0" err="1"/>
              <a:t>готельно</a:t>
            </a:r>
            <a:r>
              <a:rPr lang="uk-UA" sz="2200" dirty="0"/>
              <a:t>-ресторанного господарства.</a:t>
            </a:r>
          </a:p>
          <a:p>
            <a:pPr marL="0" indent="0">
              <a:buNone/>
            </a:pPr>
            <a:r>
              <a:rPr lang="uk-UA" sz="2200" dirty="0"/>
              <a:t>4. Система планування праці на підприємстві </a:t>
            </a:r>
            <a:r>
              <a:rPr lang="uk-UA" sz="2200" dirty="0" err="1"/>
              <a:t>готельно</a:t>
            </a:r>
            <a:r>
              <a:rPr lang="uk-UA" sz="2200" dirty="0"/>
              <a:t>-ресторанного господарства.</a:t>
            </a:r>
          </a:p>
          <a:p>
            <a:endParaRPr lang="uk-UA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FF2879B-1451-497F-8D6C-6BA0E7837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1000" y="49143"/>
            <a:ext cx="6705600" cy="837151"/>
          </a:xfrm>
        </p:spPr>
        <p:txBody>
          <a:bodyPr/>
          <a:lstStyle/>
          <a:p>
            <a:pPr algn="ctr"/>
            <a:r>
              <a:rPr lang="uk-UA" dirty="0"/>
              <a:t>План</a:t>
            </a:r>
          </a:p>
        </p:txBody>
      </p:sp>
      <p:pic>
        <p:nvPicPr>
          <p:cNvPr id="1026" name="Picture 2" descr="Зачем обучать персонал организации - Московская академия продаж">
            <a:extLst>
              <a:ext uri="{FF2B5EF4-FFF2-40B4-BE49-F238E27FC236}">
                <a16:creationId xmlns:a16="http://schemas.microsoft.com/office/drawing/2014/main" id="{5BC52F87-D514-4556-8769-D0ECAD23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06" y="3520385"/>
            <a:ext cx="8076000" cy="328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411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092C281-F21D-4946-BD5D-335C1BD232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8BBAF0A-586C-4CDF-9596-D92CC8B68E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F551C2B-5D6B-4E02-BAD2-F93395FD5C75}"/>
              </a:ext>
            </a:extLst>
          </p:cNvPr>
          <p:cNvSpPr/>
          <p:nvPr/>
        </p:nvSpPr>
        <p:spPr>
          <a:xfrm>
            <a:off x="4656000" y="1764000"/>
            <a:ext cx="7257792" cy="4680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03C1512-468D-4363-995A-5D766A368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000" y="234072"/>
            <a:ext cx="4050000" cy="1350000"/>
          </a:xfrm>
        </p:spPr>
        <p:txBody>
          <a:bodyPr>
            <a:noAutofit/>
          </a:bodyPr>
          <a:lstStyle/>
          <a:p>
            <a:pPr algn="just"/>
            <a:r>
              <a:rPr lang="uk-UA" sz="2800" dirty="0"/>
              <a:t>Основними </a:t>
            </a:r>
            <a:r>
              <a:rPr lang="uk-UA" sz="2800" dirty="0">
                <a:solidFill>
                  <a:srgbClr val="008000"/>
                </a:solidFill>
              </a:rPr>
              <a:t>внутрішніми</a:t>
            </a:r>
            <a:r>
              <a:rPr lang="uk-UA" sz="2800" dirty="0"/>
              <a:t> факторами зростання продуктивності праці </a:t>
            </a:r>
            <a:r>
              <a:rPr lang="ru-RU" sz="2800" dirty="0"/>
              <a:t>є: 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FE1E73BC-126E-4B72-86E1-5818295BE6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26000" y="1876682"/>
            <a:ext cx="6987792" cy="4680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1800" dirty="0"/>
              <a:t>- до </a:t>
            </a:r>
            <a:r>
              <a:rPr lang="uk-UA" sz="2200" b="1" dirty="0">
                <a:solidFill>
                  <a:srgbClr val="FFFF00"/>
                </a:solidFill>
              </a:rPr>
              <a:t>організаційних</a:t>
            </a:r>
            <a:r>
              <a:rPr lang="uk-UA" sz="1800" dirty="0"/>
              <a:t> </a:t>
            </a:r>
            <a:r>
              <a:rPr lang="uk-UA" sz="1900" dirty="0"/>
              <a:t>факторів відноситься удосконалення організації виробництва та обслуговування з метою зниження втрат робочого часу, раціональне використання розподілу та кооперації праці, поліпшення умов праці, встановлення прогресивних норм виробітку тощо.</a:t>
            </a:r>
          </a:p>
          <a:p>
            <a:pPr marL="0" indent="0">
              <a:buNone/>
            </a:pPr>
            <a:r>
              <a:rPr lang="uk-UA" sz="1800" dirty="0"/>
              <a:t>- </a:t>
            </a:r>
            <a:r>
              <a:rPr lang="uk-UA" sz="2200" b="1" dirty="0">
                <a:solidFill>
                  <a:srgbClr val="FFFF00"/>
                </a:solidFill>
              </a:rPr>
              <a:t>матеріально-технічними</a:t>
            </a:r>
            <a:r>
              <a:rPr lang="uk-UA" sz="1800" dirty="0"/>
              <a:t> </a:t>
            </a:r>
            <a:r>
              <a:rPr lang="uk-UA" sz="1900" dirty="0"/>
              <a:t>факторами підвищення продуктивності праці вважаються застосування універсального технологічного обладнання, впровадження сучасних технологічних ліній, заміна сировинних ресурсів напівфабрикатами, автоматизація технологічних і управлінських процесів (використання РШ-систем, електронних систем резервування столів, автоматизованих систем управління).</a:t>
            </a:r>
          </a:p>
          <a:p>
            <a:pPr marL="0" indent="0">
              <a:buNone/>
            </a:pPr>
            <a:r>
              <a:rPr lang="uk-UA" sz="1800" dirty="0"/>
              <a:t>- </a:t>
            </a:r>
            <a:r>
              <a:rPr lang="uk-UA" sz="2200" b="1" dirty="0">
                <a:solidFill>
                  <a:srgbClr val="FFFF00"/>
                </a:solidFill>
              </a:rPr>
              <a:t>соціально-психологічні</a:t>
            </a:r>
            <a:r>
              <a:rPr lang="uk-UA" sz="1800" b="1" dirty="0">
                <a:solidFill>
                  <a:srgbClr val="FFFF00"/>
                </a:solidFill>
              </a:rPr>
              <a:t> </a:t>
            </a:r>
            <a:r>
              <a:rPr lang="uk-UA" sz="1900" dirty="0"/>
              <a:t>фактори визначають організаційну культуру та морально-психологічний клімат в колективі і при позитивному впливі зумовлюють посилення рівня задоволеності працею.</a:t>
            </a:r>
          </a:p>
          <a:p>
            <a:pPr marL="0" indent="0">
              <a:buNone/>
            </a:pPr>
            <a:r>
              <a:rPr lang="uk-UA" sz="1800" dirty="0"/>
              <a:t>- вплив </a:t>
            </a:r>
            <a:r>
              <a:rPr lang="uk-UA" sz="2200" b="1" dirty="0">
                <a:solidFill>
                  <a:srgbClr val="FFFF00"/>
                </a:solidFill>
              </a:rPr>
              <a:t>економічних</a:t>
            </a:r>
            <a:r>
              <a:rPr lang="uk-UA" sz="1800" dirty="0"/>
              <a:t> </a:t>
            </a:r>
            <a:r>
              <a:rPr lang="uk-UA" sz="1900" dirty="0"/>
              <a:t>факторів зростання продуктивності праці на підприємствах ресторанного господарства має декілька проявів</a:t>
            </a:r>
            <a:r>
              <a:rPr lang="ru-RU" sz="1900" dirty="0"/>
              <a:t>. 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9572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4BFC6D-89FE-4473-A85E-AE22223B68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65B2F55E-580B-4296-905F-D1E4972E85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20980" y="2643444"/>
            <a:ext cx="5692731" cy="3475078"/>
          </a:xfrm>
          <a:solidFill>
            <a:srgbClr val="92D050"/>
          </a:solidFill>
        </p:spPr>
        <p:txBody>
          <a:bodyPr>
            <a:normAutofit fontScale="92500" lnSpcReduction="20000"/>
          </a:bodyPr>
          <a:lstStyle/>
          <a:p>
            <a:pPr lvl="0"/>
            <a:r>
              <a:rPr lang="ru-RU" dirty="0"/>
              <a:t>систему </a:t>
            </a:r>
            <a:r>
              <a:rPr lang="uk-UA" dirty="0"/>
              <a:t>преміювання за поточні результати господарської діяльності та окремі досягнення</a:t>
            </a:r>
            <a:r>
              <a:rPr lang="ru-RU" dirty="0"/>
              <a:t>;</a:t>
            </a:r>
            <a:endParaRPr lang="uk-UA" dirty="0"/>
          </a:p>
          <a:p>
            <a:pPr lvl="0"/>
            <a:r>
              <a:rPr lang="ru-RU" dirty="0"/>
              <a:t>доплати та надбавки;</a:t>
            </a:r>
            <a:endParaRPr lang="uk-UA" dirty="0"/>
          </a:p>
          <a:p>
            <a:pPr lvl="0"/>
            <a:r>
              <a:rPr lang="uk-UA" dirty="0"/>
              <a:t>різноманітні одноразові заохочення за результати праці</a:t>
            </a:r>
            <a:r>
              <a:rPr lang="ru-RU" dirty="0"/>
              <a:t>;</a:t>
            </a:r>
            <a:endParaRPr lang="uk-UA" dirty="0"/>
          </a:p>
          <a:p>
            <a:pPr lvl="0"/>
            <a:r>
              <a:rPr lang="ru-RU" dirty="0"/>
              <a:t>участь персоналу в </a:t>
            </a:r>
            <a:r>
              <a:rPr lang="uk-UA" dirty="0"/>
              <a:t>прибутку та капіталі </a:t>
            </a:r>
            <a:r>
              <a:rPr lang="uk-UA" dirty="0" err="1"/>
              <a:t>підпри</a:t>
            </a:r>
            <a:r>
              <a:rPr lang="ru-RU" dirty="0" err="1"/>
              <a:t>ємства</a:t>
            </a:r>
            <a:r>
              <a:rPr lang="ru-RU" dirty="0"/>
              <a:t>;</a:t>
            </a:r>
            <a:endParaRPr lang="uk-UA" dirty="0"/>
          </a:p>
          <a:p>
            <a:pPr lvl="0"/>
            <a:r>
              <a:rPr lang="uk-UA" dirty="0"/>
              <a:t>інші соціальні виплати та пільги</a:t>
            </a:r>
            <a:r>
              <a:rPr lang="ru-RU" dirty="0"/>
              <a:t>;</a:t>
            </a:r>
            <a:endParaRPr lang="uk-UA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FCE0ECC-AD0A-4703-89D5-DC17DA524AFD}"/>
              </a:ext>
            </a:extLst>
          </p:cNvPr>
          <p:cNvSpPr/>
          <p:nvPr/>
        </p:nvSpPr>
        <p:spPr>
          <a:xfrm>
            <a:off x="352367" y="292053"/>
            <a:ext cx="7637307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3. </a:t>
            </a:r>
            <a:r>
              <a:rPr lang="uk-UA" sz="2400" b="1" dirty="0">
                <a:solidFill>
                  <a:schemeClr val="bg1"/>
                </a:solidFill>
              </a:rPr>
              <a:t>Матеріальне стимулювання праці персоналу підприємці </a:t>
            </a:r>
            <a:r>
              <a:rPr lang="uk-UA" sz="2400" b="1" dirty="0" err="1">
                <a:solidFill>
                  <a:schemeClr val="bg1"/>
                </a:solidFill>
              </a:rPr>
              <a:t>готельно</a:t>
            </a:r>
            <a:r>
              <a:rPr lang="uk-UA" sz="2400" b="1" dirty="0">
                <a:solidFill>
                  <a:schemeClr val="bg1"/>
                </a:solidFill>
              </a:rPr>
              <a:t>-ресторанного господарства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28A091-BAA5-4E74-8C2D-7BF0ED835846}"/>
              </a:ext>
            </a:extLst>
          </p:cNvPr>
          <p:cNvSpPr/>
          <p:nvPr/>
        </p:nvSpPr>
        <p:spPr>
          <a:xfrm>
            <a:off x="658697" y="1400908"/>
            <a:ext cx="7017296" cy="9541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i="1" dirty="0" err="1"/>
              <a:t>Стимулювання</a:t>
            </a:r>
            <a:r>
              <a:rPr lang="ru-RU" sz="2800" b="1" i="1" dirty="0"/>
              <a:t> </a:t>
            </a:r>
            <a:r>
              <a:rPr lang="ru-RU" sz="2800" b="1" i="1" dirty="0" err="1"/>
              <a:t>праці</a:t>
            </a:r>
            <a:r>
              <a:rPr lang="ru-RU" sz="2800" b="1" i="1" dirty="0"/>
              <a:t> </a:t>
            </a:r>
            <a:r>
              <a:rPr lang="ru-RU" sz="2800" b="1" i="1" dirty="0" err="1"/>
              <a:t>включає</a:t>
            </a:r>
            <a:r>
              <a:rPr lang="ru-RU" sz="2800" b="1" i="1" dirty="0"/>
              <a:t> </a:t>
            </a:r>
            <a:r>
              <a:rPr lang="ru-RU" sz="2800" b="1" i="1" dirty="0" err="1"/>
              <a:t>наступні</a:t>
            </a:r>
            <a:r>
              <a:rPr lang="ru-RU" sz="2800" b="1" i="1" dirty="0"/>
              <a:t> </a:t>
            </a:r>
            <a:r>
              <a:rPr lang="ru-RU" sz="2800" b="1" i="1" dirty="0" err="1"/>
              <a:t>інструменті</a:t>
            </a:r>
            <a:r>
              <a:rPr lang="ru-RU" sz="2800" b="1" i="1" dirty="0"/>
              <a:t>: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515601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Мінімалка 2017: Доплата до мінімальної заробітної плати. Приклади.">
            <a:extLst>
              <a:ext uri="{FF2B5EF4-FFF2-40B4-BE49-F238E27FC236}">
                <a16:creationId xmlns:a16="http://schemas.microsoft.com/office/drawing/2014/main" id="{BC5CA2F0-2CF4-40AC-90B8-879EF8887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7" y="88819"/>
            <a:ext cx="12008825" cy="675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CA70D25-C074-4F64-9E1F-6E12121CA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8800" y="1921528"/>
            <a:ext cx="6570000" cy="4432681"/>
          </a:xfrm>
          <a:solidFill>
            <a:schemeClr val="bg2">
              <a:alpha val="57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/>
              <a:t>за роботу у </a:t>
            </a:r>
            <a:r>
              <a:rPr lang="ru-RU" dirty="0" err="1"/>
              <a:t>нічний</a:t>
            </a:r>
            <a:r>
              <a:rPr lang="ru-RU" dirty="0"/>
              <a:t> час;</a:t>
            </a:r>
            <a:endParaRPr lang="uk-UA" dirty="0"/>
          </a:p>
          <a:p>
            <a:r>
              <a:rPr lang="ru-RU" dirty="0"/>
              <a:t>за роботу у </a:t>
            </a:r>
            <a:r>
              <a:rPr lang="ru-RU" dirty="0" err="1"/>
              <a:t>вихідні</a:t>
            </a:r>
            <a:r>
              <a:rPr lang="ru-RU" dirty="0"/>
              <a:t> та </a:t>
            </a:r>
            <a:r>
              <a:rPr lang="ru-RU" dirty="0" err="1"/>
              <a:t>святкові</a:t>
            </a:r>
            <a:r>
              <a:rPr lang="ru-RU" dirty="0"/>
              <a:t> </a:t>
            </a:r>
            <a:r>
              <a:rPr lang="ru-RU" dirty="0" err="1"/>
              <a:t>дні</a:t>
            </a:r>
            <a:r>
              <a:rPr lang="ru-RU" dirty="0"/>
              <a:t>;</a:t>
            </a:r>
            <a:endParaRPr lang="uk-UA" dirty="0"/>
          </a:p>
          <a:p>
            <a:r>
              <a:rPr lang="ru-RU" dirty="0"/>
              <a:t>за </a:t>
            </a:r>
            <a:r>
              <a:rPr lang="ru-RU" dirty="0" err="1"/>
              <a:t>роз'їзний</a:t>
            </a:r>
            <a:r>
              <a:rPr lang="ru-RU" dirty="0"/>
              <a:t> характер </a:t>
            </a:r>
            <a:r>
              <a:rPr lang="ru-RU" dirty="0" err="1"/>
              <a:t>роботи</a:t>
            </a:r>
            <a:r>
              <a:rPr lang="ru-RU" dirty="0"/>
              <a:t>;</a:t>
            </a:r>
            <a:endParaRPr lang="uk-UA" dirty="0"/>
          </a:p>
          <a:p>
            <a:r>
              <a:rPr lang="ru-RU" dirty="0" err="1"/>
              <a:t>робітникам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виконують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</a:t>
            </a:r>
            <a:r>
              <a:rPr lang="ru-RU" dirty="0" err="1"/>
              <a:t>нижче</a:t>
            </a:r>
            <a:r>
              <a:rPr lang="ru-RU" dirty="0"/>
              <a:t> </a:t>
            </a:r>
            <a:r>
              <a:rPr lang="ru-RU" dirty="0" err="1"/>
              <a:t>встановленого</a:t>
            </a:r>
            <a:r>
              <a:rPr lang="ru-RU" dirty="0"/>
              <a:t> для них тарифного </a:t>
            </a:r>
            <a:r>
              <a:rPr lang="ru-RU" dirty="0" err="1"/>
              <a:t>розряду</a:t>
            </a:r>
            <a:r>
              <a:rPr lang="ru-RU" dirty="0"/>
              <a:t>;</a:t>
            </a:r>
            <a:endParaRPr lang="uk-UA" dirty="0"/>
          </a:p>
          <a:p>
            <a:r>
              <a:rPr lang="ru-RU" dirty="0" err="1"/>
              <a:t>робітникам</a:t>
            </a:r>
            <a:r>
              <a:rPr lang="ru-RU" dirty="0"/>
              <a:t> у </a:t>
            </a:r>
            <a:r>
              <a:rPr lang="ru-RU" dirty="0" err="1"/>
              <a:t>зв'язку</a:t>
            </a:r>
            <a:r>
              <a:rPr lang="ru-RU" dirty="0"/>
              <a:t> з </a:t>
            </a:r>
            <a:r>
              <a:rPr lang="ru-RU" dirty="0" err="1"/>
              <a:t>відхиленнями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нормальних</a:t>
            </a:r>
            <a:r>
              <a:rPr lang="ru-RU" dirty="0"/>
              <a:t> умов </a:t>
            </a:r>
            <a:r>
              <a:rPr lang="ru-RU" dirty="0" err="1"/>
              <a:t>виконання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;</a:t>
            </a:r>
            <a:endParaRPr lang="uk-UA" dirty="0"/>
          </a:p>
          <a:p>
            <a:r>
              <a:rPr lang="ru-RU" dirty="0"/>
              <a:t>за </a:t>
            </a:r>
            <a:r>
              <a:rPr lang="ru-RU" dirty="0" err="1"/>
              <a:t>багатозмінний</a:t>
            </a:r>
            <a:r>
              <a:rPr lang="ru-RU" dirty="0"/>
              <a:t> режим </a:t>
            </a:r>
            <a:r>
              <a:rPr lang="ru-RU" dirty="0" err="1"/>
              <a:t>роботи</a:t>
            </a:r>
            <a:r>
              <a:rPr lang="ru-RU" dirty="0"/>
              <a:t> й </a:t>
            </a:r>
            <a:r>
              <a:rPr lang="ru-RU" dirty="0" err="1"/>
              <a:t>ін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FA11C23-057B-44A0-B56D-CF07AFED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000" y="391319"/>
            <a:ext cx="6705600" cy="1038875"/>
          </a:xfrm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uk-UA" sz="3200" dirty="0">
                <a:solidFill>
                  <a:schemeClr val="bg1"/>
                </a:solidFill>
              </a:rPr>
              <a:t>Найбільш поширеними доплати та надбавки стимулювання праці</a:t>
            </a:r>
            <a:r>
              <a:rPr lang="ru-RU" sz="3200" dirty="0"/>
              <a:t>:</a:t>
            </a:r>
            <a:endParaRPr lang="uk-UA" sz="3200" dirty="0"/>
          </a:p>
        </p:txBody>
      </p:sp>
    </p:spTree>
    <p:extLst>
      <p:ext uri="{BB962C8B-B14F-4D97-AF65-F5344CB8AC3E}">
        <p14:creationId xmlns:p14="http://schemas.microsoft.com/office/powerpoint/2010/main" val="24432844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Ще раз про заробітну плату вчителів, викладачів, керівників гуртків –  сумісників » Профспілка працівників освіти і науки України">
            <a:extLst>
              <a:ext uri="{FF2B5EF4-FFF2-40B4-BE49-F238E27FC236}">
                <a16:creationId xmlns:a16="http://schemas.microsoft.com/office/drawing/2014/main" id="{276955E1-24B3-484B-9E83-6FE26CCC1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6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7CA70D25-C074-4F64-9E1F-6E12121CA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115" y="2060194"/>
            <a:ext cx="5895000" cy="4432681"/>
          </a:xfrm>
          <a:solidFill>
            <a:schemeClr val="bg2">
              <a:alpha val="57000"/>
            </a:schemeClr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dirty="0"/>
              <a:t>за </a:t>
            </a:r>
            <a:r>
              <a:rPr lang="ru-RU" dirty="0" err="1"/>
              <a:t>високу</a:t>
            </a:r>
            <a:r>
              <a:rPr lang="ru-RU" dirty="0"/>
              <a:t> </a:t>
            </a:r>
            <a:r>
              <a:rPr lang="ru-RU" dirty="0" err="1"/>
              <a:t>кваліфікацію</a:t>
            </a:r>
            <a:r>
              <a:rPr lang="ru-RU" dirty="0"/>
              <a:t> (</a:t>
            </a:r>
            <a:r>
              <a:rPr lang="ru-RU" dirty="0" err="1"/>
              <a:t>спеціалістам</a:t>
            </a:r>
            <a:r>
              <a:rPr lang="ru-RU" dirty="0"/>
              <a:t>);</a:t>
            </a:r>
            <a:endParaRPr lang="uk-UA" dirty="0"/>
          </a:p>
          <a:p>
            <a:r>
              <a:rPr lang="ru-RU" dirty="0"/>
              <a:t>за </a:t>
            </a:r>
            <a:r>
              <a:rPr lang="ru-RU" dirty="0" err="1"/>
              <a:t>професійну</a:t>
            </a:r>
            <a:r>
              <a:rPr lang="ru-RU" dirty="0"/>
              <a:t> </a:t>
            </a:r>
            <a:r>
              <a:rPr lang="ru-RU" dirty="0" err="1"/>
              <a:t>майстерність</a:t>
            </a:r>
            <a:r>
              <a:rPr lang="ru-RU" dirty="0"/>
              <a:t> (кухарям, </a:t>
            </a:r>
            <a:r>
              <a:rPr lang="ru-RU" dirty="0" err="1"/>
              <a:t>офіціантам</a:t>
            </a:r>
            <a:r>
              <a:rPr lang="ru-RU" dirty="0"/>
              <a:t>, барменам);</a:t>
            </a:r>
            <a:endParaRPr lang="uk-UA" dirty="0"/>
          </a:p>
          <a:p>
            <a:r>
              <a:rPr lang="ru-RU" dirty="0"/>
              <a:t>за роботу з </a:t>
            </a:r>
            <a:r>
              <a:rPr lang="ru-RU" dirty="0" err="1"/>
              <a:t>меншою</a:t>
            </a:r>
            <a:r>
              <a:rPr lang="ru-RU" dirty="0"/>
              <a:t> </a:t>
            </a:r>
            <a:r>
              <a:rPr lang="ru-RU" dirty="0" err="1"/>
              <a:t>чисельністю</a:t>
            </a:r>
            <a:r>
              <a:rPr lang="ru-RU" dirty="0"/>
              <a:t> </a:t>
            </a:r>
            <a:r>
              <a:rPr lang="ru-RU" dirty="0" err="1"/>
              <a:t>працівників</a:t>
            </a:r>
            <a:r>
              <a:rPr lang="ru-RU" dirty="0"/>
              <a:t>;</a:t>
            </a:r>
            <a:endParaRPr lang="uk-UA" dirty="0"/>
          </a:p>
          <a:p>
            <a:r>
              <a:rPr lang="ru-RU" dirty="0"/>
              <a:t>за </a:t>
            </a:r>
            <a:r>
              <a:rPr lang="ru-RU" dirty="0" err="1"/>
              <a:t>сумісництво</a:t>
            </a:r>
            <a:r>
              <a:rPr lang="ru-RU" dirty="0"/>
              <a:t> </a:t>
            </a:r>
            <a:r>
              <a:rPr lang="ru-RU" dirty="0" err="1"/>
              <a:t>професій</a:t>
            </a:r>
            <a:r>
              <a:rPr lang="ru-RU" dirty="0"/>
              <a:t> (посад);</a:t>
            </a:r>
            <a:endParaRPr lang="uk-UA" dirty="0"/>
          </a:p>
          <a:p>
            <a:r>
              <a:rPr lang="ru-RU" dirty="0"/>
              <a:t>за </a:t>
            </a:r>
            <a:r>
              <a:rPr lang="ru-RU" dirty="0" err="1"/>
              <a:t>розширення</a:t>
            </a:r>
            <a:r>
              <a:rPr lang="ru-RU" dirty="0"/>
              <a:t> зон </a:t>
            </a:r>
            <a:r>
              <a:rPr lang="ru-RU" dirty="0" err="1"/>
              <a:t>обслуговування</a:t>
            </a:r>
            <a:r>
              <a:rPr lang="ru-RU" dirty="0"/>
              <a:t>;</a:t>
            </a:r>
            <a:endParaRPr lang="uk-UA" dirty="0"/>
          </a:p>
          <a:p>
            <a:r>
              <a:rPr lang="ru-RU" dirty="0"/>
              <a:t>за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іноземних</a:t>
            </a:r>
            <a:r>
              <a:rPr lang="ru-RU" dirty="0"/>
              <a:t> </a:t>
            </a:r>
            <a:r>
              <a:rPr lang="ru-RU" dirty="0" err="1"/>
              <a:t>мов</a:t>
            </a:r>
            <a:r>
              <a:rPr lang="ru-RU" dirty="0"/>
              <a:t>;</a:t>
            </a:r>
            <a:endParaRPr lang="uk-UA" dirty="0"/>
          </a:p>
          <a:p>
            <a:r>
              <a:rPr lang="ru-RU" dirty="0"/>
              <a:t>бригадирам </a:t>
            </a:r>
            <a:r>
              <a:rPr lang="ru-RU" dirty="0" err="1"/>
              <a:t>із</a:t>
            </a:r>
            <a:r>
              <a:rPr lang="ru-RU" dirty="0"/>
              <a:t> числа </a:t>
            </a:r>
            <a:r>
              <a:rPr lang="ru-RU" dirty="0" err="1"/>
              <a:t>робітників</a:t>
            </a:r>
            <a:r>
              <a:rPr lang="ru-RU" dirty="0"/>
              <a:t>, не </a:t>
            </a:r>
            <a:r>
              <a:rPr lang="ru-RU" dirty="0" err="1"/>
              <a:t>звільнених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основної</a:t>
            </a:r>
            <a:r>
              <a:rPr lang="ru-RU" dirty="0"/>
              <a:t> </a:t>
            </a:r>
            <a:r>
              <a:rPr lang="ru-RU" dirty="0" err="1"/>
              <a:t>роботи</a:t>
            </a:r>
            <a:r>
              <a:rPr lang="ru-RU" dirty="0"/>
              <a:t> й </a:t>
            </a:r>
            <a:r>
              <a:rPr lang="ru-RU" dirty="0" err="1"/>
              <a:t>ін</a:t>
            </a:r>
            <a:r>
              <a:rPr lang="ru-RU" dirty="0"/>
              <a:t>.</a:t>
            </a:r>
            <a:endParaRPr lang="uk-UA" dirty="0"/>
          </a:p>
          <a:p>
            <a:endParaRPr lang="uk-UA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FA11C23-057B-44A0-B56D-CF07AFED877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До </a:t>
            </a:r>
            <a:r>
              <a:rPr lang="uk-UA" sz="3200" dirty="0">
                <a:solidFill>
                  <a:schemeClr val="bg1"/>
                </a:solidFill>
              </a:rPr>
              <a:t>стимулюючих доплат і надбавок у ресторанному господарстві відносять оплату</a:t>
            </a:r>
            <a:r>
              <a:rPr lang="ru-RU" sz="3200" dirty="0">
                <a:solidFill>
                  <a:schemeClr val="bg1"/>
                </a:solidFill>
              </a:rPr>
              <a:t>:</a:t>
            </a:r>
            <a:endParaRPr lang="uk-UA" sz="3200" dirty="0">
              <a:solidFill>
                <a:schemeClr val="bg1"/>
              </a:solidFill>
            </a:endParaRPr>
          </a:p>
        </p:txBody>
      </p:sp>
      <p:pic>
        <p:nvPicPr>
          <p:cNvPr id="11268" name="Picture 4" descr="Доставка і оплата">
            <a:extLst>
              <a:ext uri="{FF2B5EF4-FFF2-40B4-BE49-F238E27FC236}">
                <a16:creationId xmlns:a16="http://schemas.microsoft.com/office/drawing/2014/main" id="{0D286A9E-231D-4F59-91E0-3FD7A1386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000" y="144000"/>
            <a:ext cx="2815174" cy="281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086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A2B2F4-A65A-4E03-90A0-E83717626B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6000" y="414000"/>
            <a:ext cx="4264025" cy="443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45788721-D4F1-4AAF-A2ED-5A0C61418E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56000" y="2652840"/>
            <a:ext cx="5246830" cy="3375000"/>
          </a:xfrm>
          <a:solidFill>
            <a:srgbClr val="92D050"/>
          </a:solidFill>
        </p:spPr>
        <p:txBody>
          <a:bodyPr>
            <a:normAutofit lnSpcReduction="10000"/>
          </a:bodyPr>
          <a:lstStyle/>
          <a:p>
            <a:r>
              <a:rPr lang="ru-RU" sz="2400" b="1" dirty="0"/>
              <a:t>1. </a:t>
            </a:r>
            <a:r>
              <a:rPr lang="ru-RU" sz="2400" b="1" dirty="0" err="1"/>
              <a:t>Планування</a:t>
            </a:r>
            <a:r>
              <a:rPr lang="ru-RU" sz="2400" b="1" dirty="0"/>
              <a:t> потреби в </a:t>
            </a:r>
            <a:r>
              <a:rPr lang="ru-RU" sz="2400" b="1" dirty="0" err="1"/>
              <a:t>персоналі</a:t>
            </a:r>
            <a:r>
              <a:rPr lang="ru-RU" sz="2400" dirty="0"/>
              <a:t> — </a:t>
            </a:r>
            <a:r>
              <a:rPr lang="ru-RU" sz="2400" dirty="0" err="1"/>
              <a:t>характеризується</a:t>
            </a:r>
            <a:r>
              <a:rPr lang="ru-RU" sz="2400" dirty="0"/>
              <a:t> як </a:t>
            </a:r>
            <a:r>
              <a:rPr lang="ru-RU" sz="2400" dirty="0" err="1"/>
              <a:t>кількісними</a:t>
            </a:r>
            <a:r>
              <a:rPr lang="ru-RU" sz="2400" dirty="0"/>
              <a:t> </a:t>
            </a:r>
            <a:r>
              <a:rPr lang="ru-RU" sz="2400" dirty="0" err="1"/>
              <a:t>підходами</a:t>
            </a:r>
            <a:r>
              <a:rPr lang="ru-RU" sz="2400" dirty="0"/>
              <a:t> (</a:t>
            </a:r>
            <a:r>
              <a:rPr lang="ru-RU" sz="2400" dirty="0" err="1"/>
              <a:t>вибір</a:t>
            </a:r>
            <a:r>
              <a:rPr lang="ru-RU" sz="2400" dirty="0"/>
              <a:t> методу </a:t>
            </a:r>
            <a:r>
              <a:rPr lang="ru-RU" sz="2400" dirty="0" err="1"/>
              <a:t>розрахунку</a:t>
            </a:r>
            <a:r>
              <a:rPr lang="ru-RU" sz="2400" dirty="0"/>
              <a:t> </a:t>
            </a:r>
            <a:r>
              <a:rPr lang="ru-RU" sz="2400" dirty="0" err="1"/>
              <a:t>чисельності</a:t>
            </a:r>
            <a:r>
              <a:rPr lang="ru-RU" sz="2400" dirty="0"/>
              <a:t> персоналу), так і </a:t>
            </a:r>
            <a:r>
              <a:rPr lang="ru-RU" sz="2400" dirty="0" err="1"/>
              <a:t>якісними</a:t>
            </a:r>
            <a:r>
              <a:rPr lang="ru-RU" sz="2400" dirty="0"/>
              <a:t> (</a:t>
            </a:r>
            <a:r>
              <a:rPr lang="ru-RU" sz="2400" dirty="0" err="1"/>
              <a:t>поділ</a:t>
            </a:r>
            <a:r>
              <a:rPr lang="ru-RU" sz="2400" dirty="0"/>
              <a:t> </a:t>
            </a:r>
            <a:r>
              <a:rPr lang="ru-RU" sz="2400" dirty="0" err="1"/>
              <a:t>праці</a:t>
            </a:r>
            <a:r>
              <a:rPr lang="ru-RU" sz="2400" dirty="0"/>
              <a:t> в </a:t>
            </a:r>
            <a:r>
              <a:rPr lang="ru-RU" sz="2400" dirty="0" err="1"/>
              <a:t>технологічному</a:t>
            </a:r>
            <a:r>
              <a:rPr lang="ru-RU" sz="2400" dirty="0"/>
              <a:t> </a:t>
            </a:r>
            <a:r>
              <a:rPr lang="ru-RU" sz="2400" dirty="0" err="1"/>
              <a:t>ланцюжку</a:t>
            </a:r>
            <a:r>
              <a:rPr lang="ru-RU" sz="2400" dirty="0"/>
              <a:t>, </a:t>
            </a:r>
            <a:r>
              <a:rPr lang="ru-RU" sz="2400" dirty="0" err="1"/>
              <a:t>вимоги</a:t>
            </a:r>
            <a:r>
              <a:rPr lang="ru-RU" sz="2400" dirty="0"/>
              <a:t> до посад</a:t>
            </a:r>
            <a:r>
              <a:rPr lang="uk-UA" sz="2400" dirty="0"/>
              <a:t>и</a:t>
            </a:r>
            <a:r>
              <a:rPr lang="ru-RU" sz="2400" dirty="0"/>
              <a:t> і </a:t>
            </a:r>
            <a:r>
              <a:rPr lang="ru-RU" sz="2400" dirty="0" err="1"/>
              <a:t>робочих</a:t>
            </a:r>
            <a:r>
              <a:rPr lang="ru-RU" sz="2400" dirty="0"/>
              <a:t> </a:t>
            </a:r>
            <a:r>
              <a:rPr lang="ru-RU" sz="2400" dirty="0" err="1"/>
              <a:t>місць</a:t>
            </a:r>
            <a:r>
              <a:rPr lang="ru-RU" sz="2400" dirty="0"/>
              <a:t>, </a:t>
            </a:r>
            <a:r>
              <a:rPr lang="ru-RU" sz="2400" dirty="0" err="1"/>
              <a:t>складання</a:t>
            </a:r>
            <a:r>
              <a:rPr lang="ru-RU" sz="2400" dirty="0"/>
              <a:t> штатного </a:t>
            </a:r>
            <a:r>
              <a:rPr lang="ru-RU" sz="2400" dirty="0" err="1"/>
              <a:t>розкладу</a:t>
            </a:r>
            <a:r>
              <a:rPr lang="ru-RU" sz="2400" dirty="0"/>
              <a:t>, </a:t>
            </a:r>
            <a:r>
              <a:rPr lang="ru-RU" sz="2400" dirty="0" err="1"/>
              <a:t>посадових</a:t>
            </a:r>
            <a:r>
              <a:rPr lang="ru-RU" sz="2400" dirty="0"/>
              <a:t> характеристик і т. </a:t>
            </a:r>
            <a:r>
              <a:rPr lang="ru-RU" sz="2400" dirty="0" err="1"/>
              <a:t>ін</a:t>
            </a:r>
            <a:r>
              <a:rPr lang="ru-RU" sz="2400" dirty="0"/>
              <a:t>.).</a:t>
            </a:r>
            <a:endParaRPr lang="uk-UA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AC6CEFA-B9CD-41B0-9192-18AFBBCD11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9CE1E5-9A02-4773-ACCF-59E381D06B40}"/>
              </a:ext>
            </a:extLst>
          </p:cNvPr>
          <p:cNvSpPr/>
          <p:nvPr/>
        </p:nvSpPr>
        <p:spPr>
          <a:xfrm>
            <a:off x="3544893" y="233620"/>
            <a:ext cx="8031000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4. Система </a:t>
            </a:r>
            <a:r>
              <a:rPr lang="ru-RU" sz="2400" b="1" dirty="0" err="1">
                <a:solidFill>
                  <a:schemeClr val="bg1"/>
                </a:solidFill>
              </a:rPr>
              <a:t>планування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праці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підприємстві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готельно</a:t>
            </a:r>
            <a:r>
              <a:rPr lang="ru-RU" sz="2400" b="1" dirty="0">
                <a:solidFill>
                  <a:schemeClr val="bg1"/>
                </a:solidFill>
              </a:rPr>
              <a:t>-ресторанного </a:t>
            </a:r>
            <a:r>
              <a:rPr lang="ru-RU" sz="2400" b="1" dirty="0" err="1">
                <a:solidFill>
                  <a:schemeClr val="bg1"/>
                </a:solidFill>
              </a:rPr>
              <a:t>господарства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21C53E-4165-4588-9BB2-08A4D7C12ED2}"/>
              </a:ext>
            </a:extLst>
          </p:cNvPr>
          <p:cNvSpPr/>
          <p:nvPr/>
        </p:nvSpPr>
        <p:spPr>
          <a:xfrm>
            <a:off x="6366000" y="1539225"/>
            <a:ext cx="4672689" cy="5847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Етапи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планування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праці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72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DF04CE4-D19A-454E-A476-952C9FD0AF7C}"/>
              </a:ext>
            </a:extLst>
          </p:cNvPr>
          <p:cNvSpPr/>
          <p:nvPr/>
        </p:nvSpPr>
        <p:spPr>
          <a:xfrm>
            <a:off x="516000" y="594000"/>
            <a:ext cx="8043000" cy="6063198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AutoNum type="arabicPeriod" startAt="2"/>
              <a:tabLst>
                <a:tab pos="496570" algn="l"/>
              </a:tabLst>
            </a:pP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Планування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адаптації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її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вивільненні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персоналу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spcAft>
                <a:spcPts val="0"/>
              </a:spcAft>
              <a:buAutoNum type="arabicPeriod" startAt="2"/>
              <a:tabLst>
                <a:tab pos="496570" algn="l"/>
              </a:tabLst>
            </a:pPr>
            <a:endParaRPr lang="ru-RU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496570" algn="l"/>
              </a:tabLst>
            </a:pPr>
            <a:r>
              <a:rPr lang="ru-RU" b="1" dirty="0" err="1">
                <a:ea typeface="Times New Roman" panose="02020603050405020304" pitchFamily="18" charset="0"/>
              </a:rPr>
              <a:t>Процес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</a:rPr>
              <a:t>адаптації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</a:rPr>
              <a:t>розглядається</a:t>
            </a:r>
            <a:r>
              <a:rPr lang="ru-RU" b="1" dirty="0">
                <a:ea typeface="Times New Roman" panose="02020603050405020304" pitchFamily="18" charset="0"/>
              </a:rPr>
              <a:t> в </a:t>
            </a:r>
            <a:r>
              <a:rPr lang="ru-RU" b="1" dirty="0" err="1">
                <a:ea typeface="Times New Roman" panose="02020603050405020304" pitchFamily="18" charset="0"/>
              </a:rPr>
              <a:t>наступних</a:t>
            </a:r>
            <a:r>
              <a:rPr lang="ru-RU" b="1" dirty="0">
                <a:ea typeface="Times New Roman" panose="02020603050405020304" pitchFamily="18" charset="0"/>
              </a:rPr>
              <a:t> видах:</a:t>
            </a:r>
          </a:p>
          <a:p>
            <a:pPr algn="just">
              <a:spcAft>
                <a:spcPts val="0"/>
              </a:spcAft>
              <a:tabLst>
                <a:tab pos="496570" algn="l"/>
              </a:tabLst>
            </a:pPr>
            <a:endParaRPr lang="uk-UA" dirty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—"/>
            </a:pPr>
            <a:r>
              <a:rPr lang="ru-RU" b="1" dirty="0" err="1">
                <a:ea typeface="Arial Unicode MS"/>
              </a:rPr>
              <a:t>фізіологічна</a:t>
            </a:r>
            <a:r>
              <a:rPr lang="ru-RU" dirty="0">
                <a:ea typeface="Arial Unicode MS"/>
              </a:rPr>
              <a:t> — </a:t>
            </a:r>
            <a:r>
              <a:rPr lang="ru-RU" dirty="0" err="1">
                <a:ea typeface="Arial Unicode MS"/>
              </a:rPr>
              <a:t>звикання</a:t>
            </a:r>
            <a:r>
              <a:rPr lang="ru-RU" dirty="0">
                <a:ea typeface="Arial Unicode MS"/>
              </a:rPr>
              <a:t> до нового </a:t>
            </a:r>
            <a:r>
              <a:rPr lang="ru-RU" dirty="0" err="1">
                <a:ea typeface="Arial Unicode MS"/>
              </a:rPr>
              <a:t>місця</a:t>
            </a:r>
            <a:r>
              <a:rPr lang="ru-RU" dirty="0">
                <a:ea typeface="Arial Unicode MS"/>
              </a:rPr>
              <a:t> й режиму </a:t>
            </a:r>
            <a:r>
              <a:rPr lang="ru-RU" dirty="0" err="1">
                <a:ea typeface="Arial Unicode MS"/>
              </a:rPr>
              <a:t>роботи</a:t>
            </a:r>
            <a:r>
              <a:rPr lang="ru-RU" dirty="0">
                <a:ea typeface="Arial Unicode MS"/>
              </a:rPr>
              <a:t>, </a:t>
            </a:r>
            <a:r>
              <a:rPr lang="ru-RU" dirty="0" err="1">
                <a:ea typeface="Arial Unicode MS"/>
              </a:rPr>
              <a:t>фізичного</a:t>
            </a:r>
            <a:r>
              <a:rPr lang="ru-RU" dirty="0">
                <a:ea typeface="Arial Unicode MS"/>
              </a:rPr>
              <a:t> </a:t>
            </a:r>
            <a:r>
              <a:rPr lang="ru-RU" dirty="0" err="1">
                <a:ea typeface="Arial Unicode MS"/>
              </a:rPr>
              <a:t>навантаження</a:t>
            </a:r>
            <a:r>
              <a:rPr lang="ru-RU" dirty="0">
                <a:ea typeface="Arial Unicode MS"/>
              </a:rPr>
              <a:t>;</a:t>
            </a:r>
            <a:endParaRPr lang="uk-UA" dirty="0">
              <a:ea typeface="Arial Unicode MS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—"/>
            </a:pPr>
            <a:r>
              <a:rPr lang="ru-RU" b="1" dirty="0" err="1">
                <a:ea typeface="Arial Unicode MS"/>
              </a:rPr>
              <a:t>психологічна</a:t>
            </a:r>
            <a:r>
              <a:rPr lang="ru-RU" b="1" dirty="0">
                <a:ea typeface="Arial Unicode MS"/>
              </a:rPr>
              <a:t> </a:t>
            </a:r>
            <a:r>
              <a:rPr lang="ru-RU" dirty="0">
                <a:ea typeface="Arial Unicode MS"/>
              </a:rPr>
              <a:t>— </a:t>
            </a:r>
            <a:r>
              <a:rPr lang="ru-RU" dirty="0" err="1">
                <a:ea typeface="Arial Unicode MS"/>
              </a:rPr>
              <a:t>звикання</a:t>
            </a:r>
            <a:r>
              <a:rPr lang="ru-RU" dirty="0">
                <a:ea typeface="Arial Unicode MS"/>
              </a:rPr>
              <a:t> до нового </a:t>
            </a:r>
            <a:r>
              <a:rPr lang="ru-RU" dirty="0" err="1">
                <a:ea typeface="Arial Unicode MS"/>
              </a:rPr>
              <a:t>колективу</a:t>
            </a:r>
            <a:r>
              <a:rPr lang="ru-RU" dirty="0">
                <a:ea typeface="Arial Unicode MS"/>
              </a:rPr>
              <a:t>, </a:t>
            </a:r>
            <a:r>
              <a:rPr lang="ru-RU" dirty="0" err="1">
                <a:ea typeface="Arial Unicode MS"/>
              </a:rPr>
              <a:t>керівника</a:t>
            </a:r>
            <a:r>
              <a:rPr lang="ru-RU" dirty="0">
                <a:ea typeface="Arial Unicode MS"/>
              </a:rPr>
              <a:t>, норм </a:t>
            </a:r>
            <a:r>
              <a:rPr lang="ru-RU" dirty="0" err="1">
                <a:ea typeface="Arial Unicode MS"/>
              </a:rPr>
              <a:t>поведінки</a:t>
            </a:r>
            <a:r>
              <a:rPr lang="ru-RU" dirty="0">
                <a:ea typeface="Arial Unicode MS"/>
              </a:rPr>
              <a:t> й </a:t>
            </a:r>
            <a:r>
              <a:rPr lang="ru-RU" dirty="0" err="1">
                <a:ea typeface="Arial Unicode MS"/>
              </a:rPr>
              <a:t>взаємин</a:t>
            </a:r>
            <a:r>
              <a:rPr lang="ru-RU" dirty="0">
                <a:ea typeface="Arial Unicode MS"/>
              </a:rPr>
              <a:t>;</a:t>
            </a:r>
            <a:endParaRPr lang="uk-UA" dirty="0">
              <a:ea typeface="Arial Unicode MS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—"/>
            </a:pPr>
            <a:r>
              <a:rPr lang="ru-RU" b="1" dirty="0">
                <a:ea typeface="Arial Unicode MS"/>
              </a:rPr>
              <a:t>корпоративна й </a:t>
            </a:r>
            <a:r>
              <a:rPr lang="ru-RU" b="1" dirty="0" err="1">
                <a:ea typeface="Arial Unicode MS"/>
              </a:rPr>
              <a:t>організаційна</a:t>
            </a:r>
            <a:r>
              <a:rPr lang="ru-RU" b="1" dirty="0">
                <a:ea typeface="Arial Unicode MS"/>
              </a:rPr>
              <a:t> </a:t>
            </a:r>
            <a:r>
              <a:rPr lang="ru-RU" dirty="0">
                <a:ea typeface="Arial Unicode MS"/>
              </a:rPr>
              <a:t>— </a:t>
            </a:r>
            <a:r>
              <a:rPr lang="ru-RU" dirty="0" err="1">
                <a:ea typeface="Arial Unicode MS"/>
              </a:rPr>
              <a:t>підготовка</a:t>
            </a:r>
            <a:r>
              <a:rPr lang="ru-RU" dirty="0">
                <a:ea typeface="Arial Unicode MS"/>
              </a:rPr>
              <a:t> до </a:t>
            </a:r>
            <a:r>
              <a:rPr lang="ru-RU" dirty="0" err="1">
                <a:ea typeface="Arial Unicode MS"/>
              </a:rPr>
              <a:t>корпоративних</a:t>
            </a:r>
            <a:r>
              <a:rPr lang="ru-RU" dirty="0">
                <a:ea typeface="Arial Unicode MS"/>
              </a:rPr>
              <a:t> </a:t>
            </a:r>
            <a:r>
              <a:rPr lang="ru-RU" dirty="0" err="1">
                <a:ea typeface="Arial Unicode MS"/>
              </a:rPr>
              <a:t>вимог</a:t>
            </a:r>
            <a:r>
              <a:rPr lang="ru-RU" dirty="0">
                <a:ea typeface="Arial Unicode MS"/>
              </a:rPr>
              <a:t>, </a:t>
            </a:r>
            <a:r>
              <a:rPr lang="ru-RU" dirty="0" err="1">
                <a:ea typeface="Arial Unicode MS"/>
              </a:rPr>
              <a:t>які</a:t>
            </a:r>
            <a:r>
              <a:rPr lang="ru-RU" dirty="0">
                <a:ea typeface="Arial Unicode MS"/>
              </a:rPr>
              <a:t> </a:t>
            </a:r>
            <a:r>
              <a:rPr lang="ru-RU" dirty="0" err="1">
                <a:ea typeface="Arial Unicode MS"/>
              </a:rPr>
              <a:t>характерні</a:t>
            </a:r>
            <a:r>
              <a:rPr lang="ru-RU" dirty="0">
                <a:ea typeface="Arial Unicode MS"/>
              </a:rPr>
              <a:t> </a:t>
            </a:r>
            <a:r>
              <a:rPr lang="ru-RU" dirty="0" err="1">
                <a:ea typeface="Arial Unicode MS"/>
              </a:rPr>
              <a:t>тільки</a:t>
            </a:r>
            <a:r>
              <a:rPr lang="ru-RU" dirty="0">
                <a:ea typeface="Arial Unicode MS"/>
              </a:rPr>
              <a:t> для </a:t>
            </a:r>
            <a:r>
              <a:rPr lang="ru-RU" dirty="0" err="1">
                <a:ea typeface="Arial Unicode MS"/>
              </a:rPr>
              <a:t>цього</a:t>
            </a:r>
            <a:r>
              <a:rPr lang="ru-RU" dirty="0">
                <a:ea typeface="Arial Unicode MS"/>
              </a:rPr>
              <a:t> ресторану;</a:t>
            </a:r>
            <a:endParaRPr lang="uk-UA" dirty="0">
              <a:ea typeface="Arial Unicode MS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—"/>
            </a:pPr>
            <a:r>
              <a:rPr lang="ru-RU" b="1" dirty="0" err="1">
                <a:ea typeface="Arial Unicode MS"/>
              </a:rPr>
              <a:t>професійна</a:t>
            </a:r>
            <a:r>
              <a:rPr lang="ru-RU" dirty="0">
                <a:ea typeface="Arial Unicode MS"/>
              </a:rPr>
              <a:t> — </a:t>
            </a:r>
            <a:r>
              <a:rPr lang="ru-RU" dirty="0" err="1">
                <a:ea typeface="Arial Unicode MS"/>
              </a:rPr>
              <a:t>приведення</a:t>
            </a:r>
            <a:r>
              <a:rPr lang="ru-RU" dirty="0">
                <a:ea typeface="Arial Unicode MS"/>
              </a:rPr>
              <a:t> </a:t>
            </a:r>
            <a:r>
              <a:rPr lang="ru-RU" dirty="0" err="1">
                <a:ea typeface="Arial Unicode MS"/>
              </a:rPr>
              <a:t>практичних</a:t>
            </a:r>
            <a:r>
              <a:rPr lang="ru-RU" dirty="0">
                <a:ea typeface="Arial Unicode MS"/>
              </a:rPr>
              <a:t> </a:t>
            </a:r>
            <a:r>
              <a:rPr lang="ru-RU" dirty="0" err="1">
                <a:ea typeface="Arial Unicode MS"/>
              </a:rPr>
              <a:t>навичок</a:t>
            </a:r>
            <a:r>
              <a:rPr lang="ru-RU" dirty="0">
                <a:ea typeface="Arial Unicode MS"/>
              </a:rPr>
              <a:t> і </a:t>
            </a:r>
            <a:r>
              <a:rPr lang="ru-RU" dirty="0" err="1">
                <a:ea typeface="Arial Unicode MS"/>
              </a:rPr>
              <a:t>вмінь</a:t>
            </a:r>
            <a:r>
              <a:rPr lang="ru-RU" dirty="0">
                <a:ea typeface="Arial Unicode MS"/>
              </a:rPr>
              <a:t> нового </a:t>
            </a:r>
            <a:r>
              <a:rPr lang="ru-RU" dirty="0" err="1">
                <a:ea typeface="Arial Unicode MS"/>
              </a:rPr>
              <a:t>працівника</a:t>
            </a:r>
            <a:r>
              <a:rPr lang="ru-RU" dirty="0">
                <a:ea typeface="Arial Unicode MS"/>
              </a:rPr>
              <a:t> у </a:t>
            </a:r>
            <a:r>
              <a:rPr lang="ru-RU" dirty="0" err="1">
                <a:ea typeface="Arial Unicode MS"/>
              </a:rPr>
              <a:t>відповідність</a:t>
            </a:r>
            <a:r>
              <a:rPr lang="ru-RU" dirty="0">
                <a:ea typeface="Arial Unicode MS"/>
              </a:rPr>
              <a:t> до </a:t>
            </a:r>
            <a:r>
              <a:rPr lang="ru-RU" dirty="0" err="1">
                <a:ea typeface="Arial Unicode MS"/>
              </a:rPr>
              <a:t>вимог</a:t>
            </a:r>
            <a:r>
              <a:rPr lang="ru-RU" dirty="0">
                <a:ea typeface="Arial Unicode MS"/>
              </a:rPr>
              <a:t> ресторану.</a:t>
            </a: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—"/>
            </a:pPr>
            <a:endParaRPr lang="ru-RU" dirty="0">
              <a:ea typeface="Arial Unicode MS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—"/>
            </a:pPr>
            <a:endParaRPr lang="uk-UA" dirty="0">
              <a:ea typeface="Arial Unicode MS"/>
            </a:endParaRPr>
          </a:p>
          <a:p>
            <a:pPr indent="180340" algn="just">
              <a:spcAft>
                <a:spcPts val="0"/>
              </a:spcAft>
            </a:pPr>
            <a:r>
              <a:rPr lang="ru-RU" b="1" dirty="0">
                <a:ea typeface="Times New Roman" panose="02020603050405020304" pitchFamily="18" charset="0"/>
              </a:rPr>
              <a:t>Для </a:t>
            </a:r>
            <a:r>
              <a:rPr lang="ru-RU" b="1" dirty="0" err="1">
                <a:ea typeface="Times New Roman" panose="02020603050405020304" pitchFamily="18" charset="0"/>
              </a:rPr>
              <a:t>адаптації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</a:rPr>
              <a:t>необхідний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</a:rPr>
              <a:t>випробний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</a:rPr>
              <a:t>термін</a:t>
            </a:r>
            <a:r>
              <a:rPr lang="ru-RU" b="1" dirty="0">
                <a:ea typeface="Times New Roman" panose="02020603050405020304" pitchFamily="18" charset="0"/>
              </a:rPr>
              <a:t>, </a:t>
            </a:r>
            <a:r>
              <a:rPr lang="ru-RU" b="1" dirty="0" err="1">
                <a:ea typeface="Times New Roman" panose="02020603050405020304" pitchFamily="18" charset="0"/>
              </a:rPr>
              <a:t>який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</a:rPr>
              <a:t>залежить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</a:rPr>
              <a:t>від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</a:rPr>
              <a:t>складності</a:t>
            </a:r>
            <a:r>
              <a:rPr lang="ru-RU" b="1" dirty="0">
                <a:ea typeface="Times New Roman" panose="02020603050405020304" pitchFamily="18" charset="0"/>
              </a:rPr>
              <a:t> й </a:t>
            </a:r>
            <a:r>
              <a:rPr lang="ru-RU" b="1" dirty="0" err="1">
                <a:ea typeface="Times New Roman" panose="02020603050405020304" pitchFamily="18" charset="0"/>
              </a:rPr>
              <a:t>кваліфікаційних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</a:rPr>
              <a:t>вимог</a:t>
            </a:r>
            <a:r>
              <a:rPr lang="ru-RU" b="1" dirty="0">
                <a:ea typeface="Times New Roman" panose="02020603050405020304" pitchFamily="18" charset="0"/>
              </a:rPr>
              <a:t> </a:t>
            </a:r>
            <a:r>
              <a:rPr lang="ru-RU" b="1" dirty="0" err="1">
                <a:ea typeface="Times New Roman" panose="02020603050405020304" pitchFamily="18" charset="0"/>
              </a:rPr>
              <a:t>займаної</a:t>
            </a:r>
            <a:r>
              <a:rPr lang="ru-RU" b="1" dirty="0">
                <a:ea typeface="Times New Roman" panose="02020603050405020304" pitchFamily="18" charset="0"/>
              </a:rPr>
              <a:t> посади:</a:t>
            </a:r>
            <a:endParaRPr lang="uk-UA" b="1" dirty="0"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—"/>
            </a:pPr>
            <a:r>
              <a:rPr lang="ru-RU" dirty="0">
                <a:ea typeface="Arial Unicode MS"/>
              </a:rPr>
              <a:t>для </a:t>
            </a:r>
            <a:r>
              <a:rPr lang="ru-RU" dirty="0" err="1">
                <a:ea typeface="Arial Unicode MS"/>
              </a:rPr>
              <a:t>допоміжних</a:t>
            </a:r>
            <a:r>
              <a:rPr lang="ru-RU" dirty="0">
                <a:ea typeface="Arial Unicode MS"/>
              </a:rPr>
              <a:t> служб (</a:t>
            </a:r>
            <a:r>
              <a:rPr lang="ru-RU" dirty="0" err="1">
                <a:ea typeface="Arial Unicode MS"/>
              </a:rPr>
              <a:t>технічних</a:t>
            </a:r>
            <a:r>
              <a:rPr lang="ru-RU" dirty="0">
                <a:ea typeface="Arial Unicode MS"/>
              </a:rPr>
              <a:t> служб, </a:t>
            </a:r>
            <a:r>
              <a:rPr lang="ru-RU" dirty="0" err="1">
                <a:ea typeface="Arial Unicode MS"/>
              </a:rPr>
              <a:t>прибиральників</a:t>
            </a:r>
            <a:r>
              <a:rPr lang="ru-RU" dirty="0">
                <a:ea typeface="Arial Unicode MS"/>
              </a:rPr>
              <a:t>, </a:t>
            </a:r>
            <a:r>
              <a:rPr lang="ru-RU" dirty="0" err="1">
                <a:ea typeface="Arial Unicode MS"/>
              </a:rPr>
              <a:t>помічників</a:t>
            </a:r>
            <a:r>
              <a:rPr lang="ru-RU" dirty="0">
                <a:ea typeface="Arial Unicode MS"/>
              </a:rPr>
              <a:t> </a:t>
            </a:r>
            <a:r>
              <a:rPr lang="ru-RU" dirty="0" err="1">
                <a:ea typeface="Arial Unicode MS"/>
              </a:rPr>
              <a:t>кухарів</a:t>
            </a:r>
            <a:r>
              <a:rPr lang="ru-RU" dirty="0">
                <a:ea typeface="Arial Unicode MS"/>
              </a:rPr>
              <a:t>) — до 1—3 </a:t>
            </a:r>
            <a:r>
              <a:rPr lang="ru-RU" dirty="0" err="1">
                <a:ea typeface="Arial Unicode MS"/>
              </a:rPr>
              <a:t>місяців</a:t>
            </a:r>
            <a:r>
              <a:rPr lang="ru-RU" dirty="0">
                <a:ea typeface="Arial Unicode MS"/>
              </a:rPr>
              <a:t>;</a:t>
            </a:r>
            <a:endParaRPr lang="uk-UA" dirty="0">
              <a:ea typeface="Arial Unicode MS"/>
            </a:endParaRPr>
          </a:p>
          <a:p>
            <a:pPr marL="342900" lvl="0" indent="-342900" algn="just">
              <a:spcAft>
                <a:spcPts val="0"/>
              </a:spcAft>
              <a:buFont typeface="Times New Roman" panose="02020603050405020304" pitchFamily="18" charset="0"/>
              <a:buChar char="—"/>
            </a:pPr>
            <a:r>
              <a:rPr lang="ru-RU" dirty="0">
                <a:ea typeface="Arial Unicode MS"/>
              </a:rPr>
              <a:t>для </a:t>
            </a:r>
            <a:r>
              <a:rPr lang="ru-RU" dirty="0" err="1">
                <a:ea typeface="Arial Unicode MS"/>
              </a:rPr>
              <a:t>кваліфікованого</a:t>
            </a:r>
            <a:r>
              <a:rPr lang="ru-RU" dirty="0">
                <a:ea typeface="Arial Unicode MS"/>
              </a:rPr>
              <a:t> персоналу (</a:t>
            </a:r>
            <a:r>
              <a:rPr lang="ru-RU" dirty="0" err="1">
                <a:ea typeface="Arial Unicode MS"/>
              </a:rPr>
              <a:t>кухарі</a:t>
            </a:r>
            <a:r>
              <a:rPr lang="ru-RU" dirty="0">
                <a:ea typeface="Arial Unicode MS"/>
              </a:rPr>
              <a:t>, </a:t>
            </a:r>
            <a:r>
              <a:rPr lang="ru-RU" dirty="0" err="1">
                <a:ea typeface="Arial Unicode MS"/>
              </a:rPr>
              <a:t>офіціанти</a:t>
            </a:r>
            <a:r>
              <a:rPr lang="ru-RU" dirty="0">
                <a:ea typeface="Arial Unicode MS"/>
              </a:rPr>
              <a:t>, </a:t>
            </a:r>
            <a:r>
              <a:rPr lang="ru-RU" dirty="0" err="1">
                <a:ea typeface="Arial Unicode MS"/>
              </a:rPr>
              <a:t>бармени</a:t>
            </a:r>
            <a:r>
              <a:rPr lang="ru-RU" dirty="0">
                <a:ea typeface="Arial Unicode MS"/>
              </a:rPr>
              <a:t>, </a:t>
            </a:r>
            <a:r>
              <a:rPr lang="ru-RU" dirty="0" err="1">
                <a:ea typeface="Arial Unicode MS"/>
              </a:rPr>
              <a:t>комірники</a:t>
            </a:r>
            <a:r>
              <a:rPr lang="ru-RU" dirty="0">
                <a:ea typeface="Arial Unicode MS"/>
              </a:rPr>
              <a:t>, </a:t>
            </a:r>
            <a:r>
              <a:rPr lang="ru-RU" dirty="0" err="1">
                <a:ea typeface="Arial Unicode MS"/>
              </a:rPr>
              <a:t>інженери</a:t>
            </a:r>
            <a:r>
              <a:rPr lang="ru-RU" dirty="0">
                <a:ea typeface="Arial Unicode MS"/>
              </a:rPr>
              <a:t>) — до 3—6 </a:t>
            </a:r>
            <a:r>
              <a:rPr lang="ru-RU" dirty="0" err="1">
                <a:ea typeface="Arial Unicode MS"/>
              </a:rPr>
              <a:t>місяців</a:t>
            </a:r>
            <a:r>
              <a:rPr lang="ru-RU" dirty="0">
                <a:ea typeface="Arial Unicode MS"/>
              </a:rPr>
              <a:t>;</a:t>
            </a:r>
            <a:endParaRPr lang="uk-UA" dirty="0">
              <a:ea typeface="Arial Unicode MS"/>
            </a:endParaRPr>
          </a:p>
          <a:p>
            <a:r>
              <a:rPr lang="ru-RU" dirty="0">
                <a:ea typeface="Times New Roman" panose="02020603050405020304" pitchFamily="18" charset="0"/>
              </a:rPr>
              <a:t>для </a:t>
            </a:r>
            <a:r>
              <a:rPr lang="ru-RU" dirty="0" err="1">
                <a:ea typeface="Times New Roman" panose="02020603050405020304" pitchFamily="18" charset="0"/>
              </a:rPr>
              <a:t>керівника</a:t>
            </a:r>
            <a:r>
              <a:rPr lang="ru-RU" dirty="0">
                <a:ea typeface="Times New Roman" panose="02020603050405020304" pitchFamily="18" charset="0"/>
              </a:rPr>
              <a:t> будь-</a:t>
            </a:r>
            <a:r>
              <a:rPr lang="ru-RU" dirty="0" err="1">
                <a:ea typeface="Times New Roman" panose="02020603050405020304" pitchFamily="18" charset="0"/>
              </a:rPr>
              <a:t>якого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рівня</a:t>
            </a:r>
            <a:r>
              <a:rPr lang="ru-RU" dirty="0">
                <a:ea typeface="Times New Roman" panose="02020603050405020304" pitchFamily="18" charset="0"/>
              </a:rPr>
              <a:t> — до 12 </a:t>
            </a:r>
            <a:r>
              <a:rPr lang="ru-RU" dirty="0" err="1">
                <a:ea typeface="Times New Roman" panose="02020603050405020304" pitchFamily="18" charset="0"/>
              </a:rPr>
              <a:t>місяців</a:t>
            </a:r>
            <a:r>
              <a:rPr lang="ru-RU" dirty="0">
                <a:ea typeface="Times New Roman" panose="02020603050405020304" pitchFamily="18" charset="0"/>
              </a:rPr>
              <a:t>, </a:t>
            </a:r>
            <a:endParaRPr lang="uk-UA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8CC65F-011C-481E-B32B-95EA99042417}"/>
              </a:ext>
            </a:extLst>
          </p:cNvPr>
          <p:cNvSpPr/>
          <p:nvPr/>
        </p:nvSpPr>
        <p:spPr>
          <a:xfrm>
            <a:off x="7401000" y="200802"/>
            <a:ext cx="4672689" cy="5847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Етапи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планування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праці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1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onversations With Literature – Using Instagram With “The Count of Monte  Cristo” – Christina Torres">
            <a:extLst>
              <a:ext uri="{FF2B5EF4-FFF2-40B4-BE49-F238E27FC236}">
                <a16:creationId xmlns:a16="http://schemas.microsoft.com/office/drawing/2014/main" id="{FD861DC2-9C49-4724-AA2E-C1B4FA546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0" y="12200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9138CE-5563-43FB-8F87-9FEF2FA78739}"/>
              </a:ext>
            </a:extLst>
          </p:cNvPr>
          <p:cNvSpPr/>
          <p:nvPr/>
        </p:nvSpPr>
        <p:spPr>
          <a:xfrm>
            <a:off x="516000" y="1179000"/>
            <a:ext cx="7785000" cy="5355312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3.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Планування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режиму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роботи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зайнятості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персоналу) —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безпосередньо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пов'язане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діючим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законодавством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сфері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праці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і режимом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роботи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підприємства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ресторанного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господарства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години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роботи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кількість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змін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тощо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a typeface="Times New Roman" panose="02020603050405020304" pitchFamily="18" charset="0"/>
              </a:rPr>
              <a:t>). </a:t>
            </a:r>
          </a:p>
          <a:p>
            <a:pPr indent="228600" algn="just">
              <a:spcAft>
                <a:spcPts val="0"/>
              </a:spcAft>
            </a:pPr>
            <a:endParaRPr lang="ru-RU" dirty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Розрізняють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денні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місячні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річні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графіки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виходу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на роботу. </a:t>
            </a:r>
          </a:p>
          <a:p>
            <a:pPr indent="228600" algn="just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У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денних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графіках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відображаються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тривалість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робочого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дня,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його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початок і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закінчення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, час і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тривалість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обідньої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перерви. </a:t>
            </a:r>
          </a:p>
          <a:p>
            <a:pPr indent="228600" algn="just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У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місячних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графіках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вказуються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: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загальна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кількість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годин,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відпрацьованих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кожним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працівників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місяць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чергування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робочих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днів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днів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відпочинку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. </a:t>
            </a:r>
          </a:p>
          <a:p>
            <a:pPr indent="228600" algn="just">
              <a:spcAft>
                <a:spcPts val="0"/>
              </a:spcAft>
            </a:pPr>
            <a:endParaRPr lang="ru-RU" dirty="0">
              <a:solidFill>
                <a:schemeClr val="accent6">
                  <a:lumMod val="50000"/>
                </a:schemeClr>
              </a:solidFill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dirty="0">
                <a:ea typeface="Times New Roman" panose="02020603050405020304" pitchFamily="18" charset="0"/>
              </a:rPr>
              <a:t>При </a:t>
            </a:r>
            <a:r>
              <a:rPr lang="ru-RU" dirty="0" err="1">
                <a:ea typeface="Times New Roman" panose="02020603050405020304" pitchFamily="18" charset="0"/>
              </a:rPr>
              <a:t>виборі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графіків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виходу</a:t>
            </a:r>
            <a:r>
              <a:rPr lang="ru-RU" dirty="0">
                <a:ea typeface="Times New Roman" panose="02020603050405020304" pitchFamily="18" charset="0"/>
              </a:rPr>
              <a:t> на роботу і </a:t>
            </a:r>
            <a:r>
              <a:rPr lang="ru-RU" dirty="0" err="1">
                <a:ea typeface="Times New Roman" panose="02020603050405020304" pitchFamily="18" charset="0"/>
              </a:rPr>
              <a:t>їх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складанні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враховують</a:t>
            </a:r>
            <a:r>
              <a:rPr lang="ru-RU" dirty="0">
                <a:ea typeface="Times New Roman" panose="02020603050405020304" pitchFamily="18" charset="0"/>
              </a:rPr>
              <a:t> режим </a:t>
            </a:r>
            <a:r>
              <a:rPr lang="ru-RU" dirty="0" err="1">
                <a:ea typeface="Times New Roman" panose="02020603050405020304" pitchFamily="18" charset="0"/>
              </a:rPr>
              <a:t>роботи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підприємства</a:t>
            </a:r>
            <a:r>
              <a:rPr lang="ru-RU" dirty="0">
                <a:ea typeface="Times New Roman" panose="02020603050405020304" pitchFamily="18" charset="0"/>
              </a:rPr>
              <a:t>. </a:t>
            </a:r>
          </a:p>
          <a:p>
            <a:pPr indent="228600" algn="just">
              <a:spcAft>
                <a:spcPts val="0"/>
              </a:spcAft>
            </a:pPr>
            <a:endParaRPr lang="ru-RU" dirty="0"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dirty="0" err="1">
                <a:ea typeface="Times New Roman" panose="02020603050405020304" pitchFamily="18" charset="0"/>
              </a:rPr>
              <a:t>Більшість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підприємств</a:t>
            </a:r>
            <a:r>
              <a:rPr lang="ru-RU" dirty="0">
                <a:ea typeface="Times New Roman" panose="02020603050405020304" pitchFamily="18" charset="0"/>
              </a:rPr>
              <a:t> ресторанного </a:t>
            </a:r>
            <a:r>
              <a:rPr lang="ru-RU" dirty="0" err="1">
                <a:ea typeface="Times New Roman" panose="02020603050405020304" pitchFamily="18" charset="0"/>
              </a:rPr>
              <a:t>господарства</a:t>
            </a:r>
            <a:r>
              <a:rPr lang="ru-RU" dirty="0">
                <a:ea typeface="Times New Roman" panose="02020603050405020304" pitchFamily="18" charset="0"/>
              </a:rPr>
              <a:t> (</a:t>
            </a:r>
            <a:r>
              <a:rPr lang="ru-RU" dirty="0" err="1">
                <a:ea typeface="Times New Roman" panose="02020603050405020304" pitchFamily="18" charset="0"/>
              </a:rPr>
              <a:t>ресторани</a:t>
            </a:r>
            <a:r>
              <a:rPr lang="ru-RU" dirty="0">
                <a:ea typeface="Times New Roman" panose="02020603050405020304" pitchFamily="18" charset="0"/>
              </a:rPr>
              <a:t>, </a:t>
            </a:r>
            <a:r>
              <a:rPr lang="ru-RU" dirty="0" err="1">
                <a:ea typeface="Times New Roman" panose="02020603050405020304" pitchFamily="18" charset="0"/>
              </a:rPr>
              <a:t>бари</a:t>
            </a:r>
            <a:r>
              <a:rPr lang="ru-RU" dirty="0">
                <a:ea typeface="Times New Roman" panose="02020603050405020304" pitchFamily="18" charset="0"/>
              </a:rPr>
              <a:t>) </a:t>
            </a:r>
            <a:r>
              <a:rPr lang="ru-RU" dirty="0" err="1">
                <a:ea typeface="Times New Roman" panose="02020603050405020304" pitchFamily="18" charset="0"/>
              </a:rPr>
              <a:t>працюють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цілодобово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або</a:t>
            </a:r>
            <a:r>
              <a:rPr lang="ru-RU" dirty="0">
                <a:ea typeface="Times New Roman" panose="02020603050405020304" pitchFamily="18" charset="0"/>
              </a:rPr>
              <a:t> за </a:t>
            </a:r>
            <a:r>
              <a:rPr lang="ru-RU" dirty="0" err="1">
                <a:ea typeface="Times New Roman" panose="02020603050405020304" pitchFamily="18" charset="0"/>
              </a:rPr>
              <a:t>подовженим</a:t>
            </a:r>
            <a:r>
              <a:rPr lang="ru-RU" dirty="0">
                <a:ea typeface="Times New Roman" panose="02020603050405020304" pitchFamily="18" charset="0"/>
              </a:rPr>
              <a:t> режимом. Для </a:t>
            </a:r>
            <a:r>
              <a:rPr lang="ru-RU" dirty="0" err="1">
                <a:ea typeface="Times New Roman" panose="02020603050405020304" pitchFamily="18" charset="0"/>
              </a:rPr>
              <a:t>забезпечення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безперервного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виробничого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процесу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розробляється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оптимальний</a:t>
            </a:r>
            <a:r>
              <a:rPr lang="ru-RU" dirty="0">
                <a:ea typeface="Times New Roman" panose="02020603050405020304" pitchFamily="18" charset="0"/>
              </a:rPr>
              <a:t> режим </a:t>
            </a:r>
            <a:r>
              <a:rPr lang="ru-RU" dirty="0" err="1">
                <a:ea typeface="Times New Roman" panose="02020603050405020304" pitchFamily="18" charset="0"/>
              </a:rPr>
              <a:t>робочих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змін</a:t>
            </a:r>
            <a:r>
              <a:rPr lang="ru-RU" dirty="0">
                <a:ea typeface="Times New Roman" panose="02020603050405020304" pitchFamily="18" charset="0"/>
              </a:rPr>
              <a:t>. </a:t>
            </a:r>
            <a:r>
              <a:rPr lang="ru-RU" dirty="0" err="1">
                <a:ea typeface="Times New Roman" panose="02020603050405020304" pitchFamily="18" charset="0"/>
              </a:rPr>
              <a:t>Працівники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чергуються</a:t>
            </a:r>
            <a:r>
              <a:rPr lang="ru-RU" dirty="0">
                <a:ea typeface="Times New Roman" panose="02020603050405020304" pitchFamily="18" charset="0"/>
              </a:rPr>
              <a:t> по </a:t>
            </a:r>
            <a:r>
              <a:rPr lang="ru-RU" dirty="0" err="1">
                <a:ea typeface="Times New Roman" panose="02020603050405020304" pitchFamily="18" charset="0"/>
              </a:rPr>
              <a:t>змінах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рівномірно</a:t>
            </a:r>
            <a:r>
              <a:rPr lang="ru-RU" dirty="0">
                <a:ea typeface="Times New Roman" panose="02020603050405020304" pitchFamily="18" charset="0"/>
              </a:rPr>
              <a:t>. </a:t>
            </a:r>
            <a:r>
              <a:rPr lang="ru-RU" dirty="0" err="1">
                <a:ea typeface="Times New Roman" panose="02020603050405020304" pitchFamily="18" charset="0"/>
              </a:rPr>
              <a:t>Перехід</a:t>
            </a:r>
            <a:r>
              <a:rPr lang="ru-RU" dirty="0">
                <a:ea typeface="Times New Roman" panose="02020603050405020304" pitchFamily="18" charset="0"/>
              </a:rPr>
              <a:t> з </a:t>
            </a:r>
            <a:r>
              <a:rPr lang="ru-RU" dirty="0" err="1">
                <a:ea typeface="Times New Roman" panose="02020603050405020304" pitchFamily="18" charset="0"/>
              </a:rPr>
              <a:t>однієї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зміни</a:t>
            </a:r>
            <a:r>
              <a:rPr lang="ru-RU" dirty="0">
                <a:ea typeface="Times New Roman" panose="02020603050405020304" pitchFamily="18" charset="0"/>
              </a:rPr>
              <a:t> в </a:t>
            </a:r>
            <a:r>
              <a:rPr lang="ru-RU" dirty="0" err="1">
                <a:ea typeface="Times New Roman" panose="02020603050405020304" pitchFamily="18" charset="0"/>
              </a:rPr>
              <a:t>іншу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визначається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графіками</a:t>
            </a:r>
            <a:r>
              <a:rPr lang="ru-RU" dirty="0">
                <a:ea typeface="Times New Roman" panose="02020603050405020304" pitchFamily="18" charset="0"/>
              </a:rPr>
              <a:t> </a:t>
            </a:r>
            <a:r>
              <a:rPr lang="ru-RU" dirty="0" err="1">
                <a:ea typeface="Times New Roman" panose="02020603050405020304" pitchFamily="18" charset="0"/>
              </a:rPr>
              <a:t>змінності</a:t>
            </a:r>
            <a:r>
              <a:rPr lang="ru-RU" dirty="0">
                <a:ea typeface="Times New Roman" panose="02020603050405020304" pitchFamily="18" charset="0"/>
              </a:rPr>
              <a:t>.</a:t>
            </a:r>
            <a:endParaRPr lang="uk-UA" dirty="0"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B5F6292-4345-4F70-A498-6B2893F0D8F5}"/>
              </a:ext>
            </a:extLst>
          </p:cNvPr>
          <p:cNvSpPr/>
          <p:nvPr/>
        </p:nvSpPr>
        <p:spPr>
          <a:xfrm>
            <a:off x="4071000" y="295370"/>
            <a:ext cx="4672689" cy="5847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Етапи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планування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праці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731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onversations With Literature – Using Instagram With “The Count of Monte  Cristo” – Christina Torres">
            <a:extLst>
              <a:ext uri="{FF2B5EF4-FFF2-40B4-BE49-F238E27FC236}">
                <a16:creationId xmlns:a16="http://schemas.microsoft.com/office/drawing/2014/main" id="{823CEEEB-E025-410D-B4B2-B2B4EE31A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00" y="16743"/>
            <a:ext cx="10290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72A91CE-2DB2-4DEE-B7C9-9DFE4B4C96BA}"/>
              </a:ext>
            </a:extLst>
          </p:cNvPr>
          <p:cNvSpPr/>
          <p:nvPr/>
        </p:nvSpPr>
        <p:spPr>
          <a:xfrm>
            <a:off x="1146000" y="1224000"/>
            <a:ext cx="7065000" cy="4708981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  <a:tabLst>
                <a:tab pos="623570" algn="l"/>
              </a:tabLst>
            </a:pP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4.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Планування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навчання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слід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розглядати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у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двох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аспектах -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безпосереднє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навчання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робочому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місці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навчання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спеціальній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базі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навчання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без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відриву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виробництва</a:t>
            </a:r>
            <a:r>
              <a:rPr lang="ru-RU" sz="2000" dirty="0">
                <a:solidFill>
                  <a:schemeClr val="accent4">
                    <a:lumMod val="50000"/>
                  </a:schemeClr>
                </a:solidFill>
                <a:ea typeface="Times New Roman" panose="02020603050405020304" pitchFamily="18" charset="0"/>
              </a:rPr>
              <a:t>.</a:t>
            </a:r>
          </a:p>
          <a:p>
            <a:pPr indent="228600" algn="just">
              <a:spcAft>
                <a:spcPts val="0"/>
              </a:spcAft>
              <a:tabLst>
                <a:tab pos="623570" algn="l"/>
              </a:tabLst>
            </a:pPr>
            <a:endParaRPr lang="uk-UA" sz="2000" dirty="0"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  <a:tabLst>
                <a:tab pos="623570" algn="l"/>
              </a:tabLst>
            </a:pP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5. </a:t>
            </a: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Планування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ділової</a:t>
            </a:r>
            <a:r>
              <a:rPr lang="ru-RU" sz="2000" b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кар'єри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формування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резерву. При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цьому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слід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ураховувати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особистісні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ділові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якості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претендента (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здатність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творчості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відповідальність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високі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професійні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вміння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прагнення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професійного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зростання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оскільки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в ресторанному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бізнесі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постійно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відбувається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динаміка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розвитку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технологій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стандартів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2060"/>
                </a:solidFill>
                <a:ea typeface="Times New Roman" panose="02020603050405020304" pitchFamily="18" charset="0"/>
              </a:rPr>
              <a:t>сервісу</a:t>
            </a:r>
            <a:r>
              <a:rPr lang="ru-RU" sz="2000" dirty="0">
                <a:solidFill>
                  <a:srgbClr val="002060"/>
                </a:solidFill>
                <a:ea typeface="Times New Roman" panose="02020603050405020304" pitchFamily="18" charset="0"/>
              </a:rPr>
              <a:t>).</a:t>
            </a:r>
          </a:p>
          <a:p>
            <a:pPr indent="228600" algn="just">
              <a:spcAft>
                <a:spcPts val="0"/>
              </a:spcAft>
              <a:tabLst>
                <a:tab pos="623570" algn="l"/>
              </a:tabLst>
            </a:pPr>
            <a:endParaRPr lang="uk-UA" sz="2000" dirty="0"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  <a:tabLst>
                <a:tab pos="636270" algn="l"/>
              </a:tabLs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6.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Планування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матеріальних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витрат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здійснюється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статтями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-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заробітна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плата та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нарахування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неї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витрати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підтримку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персоналу,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призові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фонди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конкурсів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змагань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витрати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навчання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підвищення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кваліфікації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тощо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ea typeface="Times New Roman" panose="02020603050405020304" pitchFamily="18" charset="0"/>
              </a:rPr>
              <a:t>.</a:t>
            </a:r>
            <a:endParaRPr lang="uk-UA" sz="2000" dirty="0">
              <a:solidFill>
                <a:schemeClr val="accent5">
                  <a:lumMod val="50000"/>
                </a:schemeClr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4683E4-D8B2-4FC1-8733-BF5AC08086CD}"/>
              </a:ext>
            </a:extLst>
          </p:cNvPr>
          <p:cNvSpPr/>
          <p:nvPr/>
        </p:nvSpPr>
        <p:spPr>
          <a:xfrm>
            <a:off x="4161000" y="330415"/>
            <a:ext cx="4672689" cy="58477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Етапи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планування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1">
                    <a:lumMod val="50000"/>
                  </a:schemeClr>
                </a:solidFill>
              </a:rPr>
              <a:t>праці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81868F-DE4C-4D86-9554-898A22B044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6086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AC7E645-B635-42AE-8A02-A5BFE3290158}"/>
              </a:ext>
            </a:extLst>
          </p:cNvPr>
          <p:cNvSpPr/>
          <p:nvPr/>
        </p:nvSpPr>
        <p:spPr>
          <a:xfrm>
            <a:off x="426000" y="1944000"/>
            <a:ext cx="11340000" cy="2970000"/>
          </a:xfrm>
          <a:prstGeom prst="rect">
            <a:avLst/>
          </a:prstGeom>
          <a:solidFill>
            <a:srgbClr val="246086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4A8841-DB38-41E5-AC9A-5BF5BA1A50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6000" y="6088071"/>
            <a:ext cx="630000" cy="63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5227CEB-5F58-483F-8561-FAF17FFFB6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106000" y="6084000"/>
            <a:ext cx="630000" cy="630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9FF127C-A6CE-4F17-B6ED-9E6F6CEBE5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006000" y="6084000"/>
            <a:ext cx="630000" cy="63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013DDD3-EE06-43EE-A11E-76A19CC6D8C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906000" y="6084000"/>
            <a:ext cx="630000" cy="6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30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nzana Group | Как сделать персонал лояльным и эффективным">
            <a:extLst>
              <a:ext uri="{FF2B5EF4-FFF2-40B4-BE49-F238E27FC236}">
                <a16:creationId xmlns:a16="http://schemas.microsoft.com/office/drawing/2014/main" id="{6C82EF76-9F7E-429B-B9C3-3E37ED436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8" y="1919900"/>
            <a:ext cx="8609669" cy="493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780DCA-44EA-40B6-B4F6-567191A80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1000" y="189000"/>
            <a:ext cx="2585700" cy="43290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ECF0B9-1069-4121-979C-39B6D007526A}"/>
              </a:ext>
            </a:extLst>
          </p:cNvPr>
          <p:cNvSpPr/>
          <p:nvPr/>
        </p:nvSpPr>
        <p:spPr>
          <a:xfrm>
            <a:off x="828777" y="1404000"/>
            <a:ext cx="8609670" cy="135421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ерсонал</a:t>
            </a:r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підприємства 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це сукупність осіб, що працюють на певному підприємстві, мають професійну підготовку, досвід і навички та вкладають їх у здійснення господарсько-фінансової діяльності підприємства (виробництво продукції, її реалізацію, надання послуг та ін.).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B2C1D81-1D51-47B2-B2E7-D26840BA55C5}"/>
              </a:ext>
            </a:extLst>
          </p:cNvPr>
          <p:cNvSpPr/>
          <p:nvPr/>
        </p:nvSpPr>
        <p:spPr>
          <a:xfrm>
            <a:off x="348693" y="219724"/>
            <a:ext cx="8031000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1. Характеристика кадрового потенціалу підприємства </a:t>
            </a:r>
            <a:r>
              <a:rPr lang="uk-UA" sz="2400" b="1" dirty="0" err="1">
                <a:solidFill>
                  <a:schemeClr val="bg1"/>
                </a:solidFill>
              </a:rPr>
              <a:t>готельно</a:t>
            </a:r>
            <a:r>
              <a:rPr lang="uk-UA" sz="2400" b="1" dirty="0">
                <a:solidFill>
                  <a:schemeClr val="bg1"/>
                </a:solidFill>
              </a:rPr>
              <a:t>-ресторанного господарства</a:t>
            </a:r>
          </a:p>
        </p:txBody>
      </p:sp>
    </p:spTree>
    <p:extLst>
      <p:ext uri="{BB962C8B-B14F-4D97-AF65-F5344CB8AC3E}">
        <p14:creationId xmlns:p14="http://schemas.microsoft.com/office/powerpoint/2010/main" val="1200116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Названо найоригінальніші професії українців">
            <a:extLst>
              <a:ext uri="{FF2B5EF4-FFF2-40B4-BE49-F238E27FC236}">
                <a16:creationId xmlns:a16="http://schemas.microsoft.com/office/drawing/2014/main" id="{DB4AD39B-F81C-412F-A5DC-D92682AA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00" y="187649"/>
            <a:ext cx="8777252" cy="526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онкурс есе «Моя майбутня професія: планування і розвиток» | Донецька  Обласна Державна адміністрація">
            <a:extLst>
              <a:ext uri="{FF2B5EF4-FFF2-40B4-BE49-F238E27FC236}">
                <a16:creationId xmlns:a16="http://schemas.microsoft.com/office/drawing/2014/main" id="{7231EFAB-CF15-4BE4-8373-67E1AE77A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00" y="110357"/>
            <a:ext cx="2142098" cy="119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66B827-911B-4787-BD06-4BD7C2B67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9669" y="1403999"/>
            <a:ext cx="3218429" cy="498772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1B62E0-666C-4836-8AA2-5145F6B882C3}"/>
              </a:ext>
            </a:extLst>
          </p:cNvPr>
          <p:cNvSpPr/>
          <p:nvPr/>
        </p:nvSpPr>
        <p:spPr>
          <a:xfrm>
            <a:off x="381000" y="5254580"/>
            <a:ext cx="9270000" cy="1415772"/>
          </a:xfrm>
          <a:prstGeom prst="rec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180340" algn="just">
              <a:spcAft>
                <a:spcPts val="0"/>
              </a:spcAft>
            </a:pPr>
            <a:r>
              <a:rPr lang="uk-UA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рофесія</a:t>
            </a: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— це рід трудової діяльності людини, що володіє комплексом спеціальних знань, практичних навичок, одержаних за допомогою спеціальної освіти, навчання чи досвіду, які дають можливість здійснювати роботу в певній сфері економічної діяльності з урахуванням різних форм власності чи господарювання.</a:t>
            </a:r>
          </a:p>
        </p:txBody>
      </p:sp>
    </p:spTree>
    <p:extLst>
      <p:ext uri="{BB962C8B-B14F-4D97-AF65-F5344CB8AC3E}">
        <p14:creationId xmlns:p14="http://schemas.microsoft.com/office/powerpoint/2010/main" val="1946828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729591-F84A-412E-A761-88B92B0535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0904F01C-B3E7-42D7-8852-633242386D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41300" y="877397"/>
            <a:ext cx="6492664" cy="89999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uk-UA" dirty="0"/>
              <a:t>— це вид професійної діяльності в межах отриманої професії, що потребує поглибленої спеціальної підготовки і додаткових знань і навичок.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DEEC7E8-BE7A-41F8-AF6A-6EDB717B7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300" y="266174"/>
            <a:ext cx="5270575" cy="675000"/>
          </a:xfrm>
        </p:spPr>
        <p:txBody>
          <a:bodyPr>
            <a:noAutofit/>
          </a:bodyPr>
          <a:lstStyle/>
          <a:p>
            <a:r>
              <a:rPr lang="ru-RU" sz="3200" dirty="0"/>
              <a:t>СПЕЦІАЛЬНІСТЬ</a:t>
            </a:r>
            <a:endParaRPr lang="ru-RU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9DEBA69-CD7B-48DF-9564-8D94611600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F0591E-7372-4383-8B0D-13330CC953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Заголовок 3">
            <a:extLst>
              <a:ext uri="{FF2B5EF4-FFF2-40B4-BE49-F238E27FC236}">
                <a16:creationId xmlns:a16="http://schemas.microsoft.com/office/drawing/2014/main" id="{7E59F256-6647-4C2E-A188-6164FE901605}"/>
              </a:ext>
            </a:extLst>
          </p:cNvPr>
          <p:cNvSpPr txBox="1">
            <a:spLocks/>
          </p:cNvSpPr>
          <p:nvPr/>
        </p:nvSpPr>
        <p:spPr>
          <a:xfrm>
            <a:off x="8705999" y="2138774"/>
            <a:ext cx="3127965" cy="67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200" dirty="0">
                <a:solidFill>
                  <a:schemeClr val="bg2">
                    <a:lumMod val="25000"/>
                  </a:schemeClr>
                </a:solidFill>
              </a:rPr>
              <a:t>КВАЛІФІКАЦІЯ</a:t>
            </a:r>
          </a:p>
        </p:txBody>
      </p:sp>
      <p:sp>
        <p:nvSpPr>
          <p:cNvPr id="9" name="Текст 6">
            <a:extLst>
              <a:ext uri="{FF2B5EF4-FFF2-40B4-BE49-F238E27FC236}">
                <a16:creationId xmlns:a16="http://schemas.microsoft.com/office/drawing/2014/main" id="{560010ED-ED25-4B32-BD8C-C59FD96DD7AF}"/>
              </a:ext>
            </a:extLst>
          </p:cNvPr>
          <p:cNvSpPr txBox="1">
            <a:spLocks/>
          </p:cNvSpPr>
          <p:nvPr/>
        </p:nvSpPr>
        <p:spPr>
          <a:xfrm>
            <a:off x="5129315" y="2683706"/>
            <a:ext cx="6687697" cy="12665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uk-UA" sz="2000" dirty="0"/>
              <a:t>- це рівень підготовленості, майстерності, ступінь готовності до виконання праці за визначеною спеціальністю чи посадою, що відображається в кваліфікаційних (тарифних) розрядах і категоріях.</a:t>
            </a:r>
          </a:p>
        </p:txBody>
      </p:sp>
    </p:spTree>
    <p:extLst>
      <p:ext uri="{BB962C8B-B14F-4D97-AF65-F5344CB8AC3E}">
        <p14:creationId xmlns:p14="http://schemas.microsoft.com/office/powerpoint/2010/main" val="1298156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56D77F-5121-41C4-814E-9D468FF555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83E961-A5D5-4091-B787-54B76CAE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ОСНОВНІ ГРУПИ ПЕРСОНАЛУ </a:t>
            </a:r>
            <a:br>
              <a:rPr lang="ru-RU" sz="2800" dirty="0"/>
            </a:br>
            <a:r>
              <a:rPr lang="ru-RU" sz="2800" dirty="0"/>
              <a:t>ПІДПРИЄМСТВА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ГОТЕЛЬНО-РЕСТОРАННОГО ГОСПОДАРСТВА ЗА КАТЕГОРІЯМИ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D0270EB-56A5-465A-90F6-FB67849A2B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4413" y="1034338"/>
            <a:ext cx="4464086" cy="230719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rgbClr val="FF0000"/>
                </a:solidFill>
              </a:rPr>
              <a:t>Керівники</a:t>
            </a: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600" dirty="0"/>
              <a:t>   </a:t>
            </a:r>
            <a:r>
              <a:rPr lang="ru-RU" sz="1600" i="1" dirty="0"/>
              <a:t>До </a:t>
            </a:r>
            <a:r>
              <a:rPr lang="ru-RU" sz="1600" i="1" dirty="0" err="1"/>
              <a:t>даної</a:t>
            </a:r>
            <a:r>
              <a:rPr lang="ru-RU" sz="1600" i="1" dirty="0"/>
              <a:t> </a:t>
            </a:r>
            <a:r>
              <a:rPr lang="ru-RU" sz="1600" i="1" dirty="0" err="1"/>
              <a:t>категорії</a:t>
            </a:r>
            <a:r>
              <a:rPr lang="ru-RU" sz="1600" i="1" dirty="0"/>
              <a:t> </a:t>
            </a:r>
            <a:r>
              <a:rPr lang="ru-RU" sz="1600" i="1" dirty="0" err="1"/>
              <a:t>працівників</a:t>
            </a:r>
            <a:r>
              <a:rPr lang="ru-RU" sz="1600" i="1" dirty="0"/>
              <a:t> </a:t>
            </a:r>
            <a:r>
              <a:rPr lang="ru-RU" sz="1600" i="1" dirty="0" err="1"/>
              <a:t>входять</a:t>
            </a:r>
            <a:r>
              <a:rPr lang="ru-RU" sz="1600" i="1" dirty="0"/>
              <a:t>: </a:t>
            </a:r>
          </a:p>
          <a:p>
            <a:pPr marL="0" indent="0">
              <a:buNone/>
            </a:pPr>
            <a:r>
              <a:rPr lang="ru-RU" sz="1600" dirty="0"/>
              <a:t>директор, заступник директора з </a:t>
            </a:r>
            <a:r>
              <a:rPr lang="ru-RU" sz="1600" dirty="0" err="1"/>
              <a:t>комерційних</a:t>
            </a:r>
            <a:r>
              <a:rPr lang="ru-RU" sz="1600" dirty="0"/>
              <a:t> </a:t>
            </a:r>
            <a:r>
              <a:rPr lang="ru-RU" sz="1600" dirty="0" err="1"/>
              <a:t>питань</a:t>
            </a:r>
            <a:r>
              <a:rPr lang="ru-RU" sz="1600" dirty="0"/>
              <a:t>, начальник </a:t>
            </a:r>
            <a:r>
              <a:rPr lang="ru-RU" sz="1600" dirty="0" err="1"/>
              <a:t>відділу</a:t>
            </a:r>
            <a:r>
              <a:rPr lang="ru-RU" sz="1600" dirty="0"/>
              <a:t> </a:t>
            </a:r>
            <a:r>
              <a:rPr lang="ru-RU" sz="1600" dirty="0" err="1"/>
              <a:t>кадрів</a:t>
            </a:r>
            <a:r>
              <a:rPr lang="ru-RU" sz="1600" dirty="0"/>
              <a:t>, </a:t>
            </a:r>
            <a:r>
              <a:rPr lang="ru-RU" sz="1600" dirty="0" err="1"/>
              <a:t>завідувач</a:t>
            </a:r>
            <a:r>
              <a:rPr lang="ru-RU" sz="1600" dirty="0"/>
              <a:t> </a:t>
            </a:r>
            <a:r>
              <a:rPr lang="ru-RU" sz="1600" dirty="0" err="1"/>
              <a:t>їдальні</a:t>
            </a:r>
            <a:r>
              <a:rPr lang="ru-RU" sz="1600" dirty="0"/>
              <a:t>, </a:t>
            </a:r>
            <a:r>
              <a:rPr lang="ru-RU" sz="1600" dirty="0" err="1"/>
              <a:t>головний</a:t>
            </a:r>
            <a:r>
              <a:rPr lang="ru-RU" sz="1600" dirty="0"/>
              <a:t> бухгалтер, </a:t>
            </a:r>
            <a:r>
              <a:rPr lang="ru-RU" sz="1600" dirty="0" err="1"/>
              <a:t>завідувач</a:t>
            </a:r>
            <a:r>
              <a:rPr lang="ru-RU" sz="1600" dirty="0"/>
              <a:t> </a:t>
            </a:r>
            <a:r>
              <a:rPr lang="ru-RU" sz="1600" dirty="0" err="1"/>
              <a:t>виробництвом</a:t>
            </a:r>
            <a:r>
              <a:rPr lang="ru-RU" sz="1600" dirty="0"/>
              <a:t> (шеф-</a:t>
            </a:r>
            <a:r>
              <a:rPr lang="ru-RU" sz="1600" dirty="0" err="1"/>
              <a:t>кухар</a:t>
            </a:r>
            <a:r>
              <a:rPr lang="ru-RU" sz="1600" dirty="0"/>
              <a:t>), </a:t>
            </a:r>
            <a:r>
              <a:rPr lang="ru-RU" sz="1600" dirty="0" err="1"/>
              <a:t>адміністратор</a:t>
            </a:r>
            <a:r>
              <a:rPr lang="ru-RU" sz="1600" dirty="0"/>
              <a:t> залу, </a:t>
            </a:r>
            <a:r>
              <a:rPr lang="ru-RU" sz="1600" dirty="0" err="1"/>
              <a:t>завідувач</a:t>
            </a:r>
            <a:r>
              <a:rPr lang="ru-RU" sz="1600" dirty="0"/>
              <a:t> складу, начальник </a:t>
            </a:r>
            <a:r>
              <a:rPr lang="ru-RU" sz="1600" dirty="0" err="1"/>
              <a:t>відділу</a:t>
            </a:r>
            <a:r>
              <a:rPr lang="ru-RU" sz="1600" dirty="0"/>
              <a:t> маркетингу й </a:t>
            </a:r>
            <a:r>
              <a:rPr lang="ru-RU" sz="1600" dirty="0" err="1"/>
              <a:t>ін</a:t>
            </a:r>
            <a:r>
              <a:rPr lang="ru-RU" sz="1600" dirty="0"/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DC0D2-8BA5-4DE7-9E30-558CC262BAAC}"/>
              </a:ext>
            </a:extLst>
          </p:cNvPr>
          <p:cNvSpPr/>
          <p:nvPr/>
        </p:nvSpPr>
        <p:spPr>
          <a:xfrm>
            <a:off x="9612889" y="279000"/>
            <a:ext cx="1633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І </a:t>
            </a:r>
            <a:r>
              <a:rPr lang="ru-RU" sz="32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група</a:t>
            </a:r>
            <a:endParaRPr lang="uk-UA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Педколектив - Великобобрицька школа">
            <a:extLst>
              <a:ext uri="{FF2B5EF4-FFF2-40B4-BE49-F238E27FC236}">
                <a16:creationId xmlns:a16="http://schemas.microsoft.com/office/drawing/2014/main" id="{66169990-DCEC-4BB1-BCB9-3A14970C3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2008" y="3087448"/>
            <a:ext cx="2125633" cy="273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750498-9ABF-47A1-8324-50AEB8CEEF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75" b="89863" l="9938" r="89855">
                        <a14:foregroundMark x1="63975" y1="14795" x2="55280" y2="6575"/>
                        <a14:foregroundMark x1="55280" y1="6575" x2="43892" y2="9863"/>
                        <a14:foregroundMark x1="43892" y1="9863" x2="41822" y2="189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8048" y="4128736"/>
            <a:ext cx="2242873" cy="1694925"/>
          </a:xfrm>
          <a:prstGeom prst="rect">
            <a:avLst/>
          </a:prstGeom>
        </p:spPr>
      </p:pic>
      <p:pic>
        <p:nvPicPr>
          <p:cNvPr id="4102" name="Picture 6" descr="Личные качества, навыки и обязанности идеального администратора салона  красоты">
            <a:extLst>
              <a:ext uri="{FF2B5EF4-FFF2-40B4-BE49-F238E27FC236}">
                <a16:creationId xmlns:a16="http://schemas.microsoft.com/office/drawing/2014/main" id="{C5C01661-7BD9-476D-B243-F9FEE2FF8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58" b="99098" l="8271" r="91128">
                        <a14:foregroundMark x1="68421" y1="76992" x2="76090" y2="80902"/>
                        <a14:foregroundMark x1="76090" y1="80902" x2="77444" y2="88722"/>
                        <a14:foregroundMark x1="77444" y1="88722" x2="69173" y2="92632"/>
                        <a14:foregroundMark x1="69173" y1="92632" x2="52180" y2="90827"/>
                        <a14:foregroundMark x1="52180" y1="90827" x2="58346" y2="84962"/>
                        <a14:foregroundMark x1="58346" y1="84962" x2="66015" y2="82707"/>
                        <a14:foregroundMark x1="66015" y1="82707" x2="70075" y2="76992"/>
                        <a14:foregroundMark x1="38195" y1="79098" x2="45865" y2="78947"/>
                        <a14:foregroundMark x1="45865" y1="78947" x2="48271" y2="86165"/>
                        <a14:foregroundMark x1="48271" y1="86165" x2="44060" y2="93233"/>
                        <a14:foregroundMark x1="44060" y1="93233" x2="36241" y2="94135"/>
                        <a14:foregroundMark x1="36241" y1="94135" x2="33534" y2="86165"/>
                        <a14:foregroundMark x1="33534" y1="86165" x2="37744" y2="79850"/>
                        <a14:foregroundMark x1="37744" y1="79850" x2="39098" y2="79098"/>
                        <a14:foregroundMark x1="29173" y1="85113" x2="24511" y2="91880"/>
                        <a14:foregroundMark x1="24511" y1="91880" x2="27820" y2="99398"/>
                        <a14:foregroundMark x1="27820" y1="99398" x2="32481" y2="92331"/>
                        <a14:foregroundMark x1="32481" y1="92331" x2="30075" y2="84812"/>
                        <a14:foregroundMark x1="30075" y1="84812" x2="28722" y2="86165"/>
                        <a14:foregroundMark x1="63609" y1="39098" x2="63609" y2="39098"/>
                        <a14:foregroundMark x1="37143" y1="36090" x2="37143" y2="36090"/>
                        <a14:foregroundMark x1="72481" y1="36992" x2="72481" y2="36992"/>
                        <a14:foregroundMark x1="45865" y1="37293" x2="45865" y2="37293"/>
                        <a14:foregroundMark x1="30226" y1="43609" x2="30226" y2="43609"/>
                        <a14:foregroundMark x1="69474" y1="7820" x2="69474" y2="7820"/>
                        <a14:foregroundMark x1="61353" y1="3158" x2="61353" y2="3158"/>
                        <a14:foregroundMark x1="45263" y1="38797" x2="45263" y2="38797"/>
                        <a14:foregroundMark x1="60150" y1="69023" x2="60150" y2="69023"/>
                        <a14:foregroundMark x1="50376" y1="68872" x2="50376" y2="68872"/>
                        <a14:foregroundMark x1="86165" y1="91278" x2="86165" y2="91278"/>
                        <a14:foregroundMark x1="91278" y1="84662" x2="91278" y2="84662"/>
                        <a14:foregroundMark x1="56391" y1="82857" x2="56391" y2="82857"/>
                        <a14:foregroundMark x1="8271" y1="67820" x2="8271" y2="67820"/>
                        <a14:foregroundMark x1="28571" y1="45113" x2="28571" y2="45113"/>
                        <a14:foregroundMark x1="80602" y1="44662" x2="80602" y2="44662"/>
                        <a14:foregroundMark x1="80902" y1="42857" x2="80902" y2="42857"/>
                        <a14:foregroundMark x1="80602" y1="42256" x2="80602" y2="42256"/>
                        <a14:foregroundMark x1="81203" y1="42857" x2="81203" y2="42857"/>
                        <a14:foregroundMark x1="83308" y1="31579" x2="83308" y2="31579"/>
                        <a14:foregroundMark x1="78947" y1="44812" x2="78947" y2="44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457" y="5203752"/>
            <a:ext cx="1407110" cy="140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Помічник бухгалтера">
            <a:extLst>
              <a:ext uri="{FF2B5EF4-FFF2-40B4-BE49-F238E27FC236}">
                <a16:creationId xmlns:a16="http://schemas.microsoft.com/office/drawing/2014/main" id="{807453CC-4CD0-4BAF-B6E7-5A30009D6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00" b="91667" l="9602" r="89930">
                        <a14:foregroundMark x1="65808" y1="33667" x2="65808" y2="33667"/>
                        <a14:foregroundMark x1="66276" y1="7333" x2="66276" y2="7333"/>
                        <a14:foregroundMark x1="30211" y1="91667" x2="30211" y2="9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116" y="3464756"/>
            <a:ext cx="2154569" cy="151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Требуется администратор, 5000 грн, Харків (87104) - Вакансії  стоматологічних клінік - NaviStom.com">
            <a:extLst>
              <a:ext uri="{FF2B5EF4-FFF2-40B4-BE49-F238E27FC236}">
                <a16:creationId xmlns:a16="http://schemas.microsoft.com/office/drawing/2014/main" id="{29500B13-C266-44BC-961E-6A4556A6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" b="90000" l="4429" r="96143">
                        <a14:foregroundMark x1="8000" y1="57714" x2="8000" y2="57714"/>
                        <a14:foregroundMark x1="94714" y1="55000" x2="94714" y2="55000"/>
                        <a14:foregroundMark x1="93714" y1="50143" x2="93714" y2="50143"/>
                        <a14:foregroundMark x1="78143" y1="34286" x2="78143" y2="34286"/>
                        <a14:foregroundMark x1="84571" y1="34714" x2="84571" y2="34714"/>
                        <a14:foregroundMark x1="89571" y1="34429" x2="89571" y2="34429"/>
                        <a14:foregroundMark x1="96143" y1="34429" x2="96143" y2="34429"/>
                        <a14:foregroundMark x1="85857" y1="27571" x2="85857" y2="27571"/>
                        <a14:foregroundMark x1="22714" y1="39714" x2="22714" y2="39714"/>
                        <a14:foregroundMark x1="16714" y1="39857" x2="16714" y2="39857"/>
                        <a14:foregroundMark x1="10571" y1="39857" x2="10571" y2="39857"/>
                        <a14:foregroundMark x1="4571" y1="39857" x2="4571" y2="39857"/>
                        <a14:foregroundMark x1="24571" y1="14571" x2="24571" y2="14571"/>
                        <a14:foregroundMark x1="14429" y1="8286" x2="8857" y2="12714"/>
                        <a14:foregroundMark x1="8857" y1="12714" x2="13429" y2="9429"/>
                        <a14:foregroundMark x1="16000" y1="5000" x2="16000" y2="5000"/>
                        <a14:foregroundMark x1="78714" y1="28143" x2="78714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329" y="5343489"/>
            <a:ext cx="1738419" cy="173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85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56D77F-5121-41C4-814E-9D468FF555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83E961-A5D5-4091-B787-54B76CAE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ОСНОВНІ ГРУПИ ПЕРСОНАЛУ </a:t>
            </a:r>
            <a:br>
              <a:rPr lang="ru-RU" sz="2800" dirty="0"/>
            </a:br>
            <a:r>
              <a:rPr lang="ru-RU" sz="2800" dirty="0"/>
              <a:t>ПІДПРИЄМСТВА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ГОТЕЛЬНО-РЕСТОРАННОГО ГОСПОДАРСТВА ЗА КАТЕГОРІЯМИ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D0270EB-56A5-465A-90F6-FB67849A2B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4413" y="1034337"/>
            <a:ext cx="4464086" cy="249991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rgbClr val="FF0000"/>
                </a:solidFill>
              </a:rPr>
              <a:t>Спеціалісти</a:t>
            </a: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600" dirty="0"/>
              <a:t>   </a:t>
            </a:r>
            <a:r>
              <a:rPr lang="ru-RU" sz="1600" i="1" dirty="0"/>
              <a:t>До </a:t>
            </a:r>
            <a:r>
              <a:rPr lang="ru-RU" sz="1600" i="1" dirty="0" err="1"/>
              <a:t>даної</a:t>
            </a:r>
            <a:r>
              <a:rPr lang="ru-RU" sz="1600" i="1" dirty="0"/>
              <a:t> </a:t>
            </a:r>
            <a:r>
              <a:rPr lang="ru-RU" sz="1600" i="1" dirty="0" err="1"/>
              <a:t>категорії</a:t>
            </a:r>
            <a:r>
              <a:rPr lang="ru-RU" sz="1600" i="1" dirty="0"/>
              <a:t> </a:t>
            </a:r>
            <a:r>
              <a:rPr lang="ru-RU" sz="1600" i="1" dirty="0" err="1"/>
              <a:t>працівників</a:t>
            </a:r>
            <a:r>
              <a:rPr lang="ru-RU" sz="1600" i="1" dirty="0"/>
              <a:t> </a:t>
            </a:r>
            <a:r>
              <a:rPr lang="ru-RU" sz="1600" i="1" dirty="0" err="1"/>
              <a:t>входять</a:t>
            </a:r>
            <a:r>
              <a:rPr lang="ru-RU" sz="1600" i="1" dirty="0"/>
              <a:t>: </a:t>
            </a:r>
          </a:p>
          <a:p>
            <a:pPr marL="0" indent="0">
              <a:buNone/>
            </a:pPr>
            <a:r>
              <a:rPr lang="ru-RU" sz="1600" dirty="0"/>
              <a:t>бухгалтер, маркетолог, </a:t>
            </a:r>
            <a:r>
              <a:rPr lang="ru-RU" sz="1600" dirty="0" err="1"/>
              <a:t>економіст</a:t>
            </a:r>
            <a:r>
              <a:rPr lang="ru-RU" sz="1600" dirty="0"/>
              <a:t>, юрисконсульт, </a:t>
            </a:r>
            <a:r>
              <a:rPr lang="ru-RU" sz="1600" dirty="0" err="1"/>
              <a:t>інженер</a:t>
            </a:r>
            <a:r>
              <a:rPr lang="ru-RU" sz="1600" dirty="0"/>
              <a:t>-технолог та </a:t>
            </a:r>
            <a:r>
              <a:rPr lang="ru-RU" sz="1600" dirty="0" err="1"/>
              <a:t>інші</a:t>
            </a:r>
            <a:r>
              <a:rPr lang="ru-RU" sz="1600" dirty="0"/>
              <a:t> </a:t>
            </a:r>
            <a:r>
              <a:rPr lang="ru-RU" sz="1600" dirty="0" err="1"/>
              <a:t>співробітники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мають</a:t>
            </a:r>
            <a:r>
              <a:rPr lang="ru-RU" sz="1600" dirty="0"/>
              <a:t> </a:t>
            </a:r>
            <a:r>
              <a:rPr lang="ru-RU" sz="1600" dirty="0" err="1"/>
              <a:t>спеціальні</a:t>
            </a:r>
            <a:r>
              <a:rPr lang="ru-RU" sz="1600" dirty="0"/>
              <a:t> </a:t>
            </a:r>
            <a:r>
              <a:rPr lang="ru-RU" sz="1600" dirty="0" err="1"/>
              <a:t>знання</a:t>
            </a:r>
            <a:r>
              <a:rPr lang="ru-RU" sz="1600" dirty="0"/>
              <a:t>, </a:t>
            </a:r>
            <a:r>
              <a:rPr lang="ru-RU" sz="1600" dirty="0" err="1"/>
              <a:t>уміння</a:t>
            </a:r>
            <a:r>
              <a:rPr lang="ru-RU" sz="1600" dirty="0"/>
              <a:t> та </a:t>
            </a:r>
            <a:r>
              <a:rPr lang="ru-RU" sz="1600" dirty="0" err="1"/>
              <a:t>навички</a:t>
            </a:r>
            <a:r>
              <a:rPr lang="ru-RU" sz="1600" dirty="0"/>
              <a:t>. Вони </a:t>
            </a:r>
            <a:r>
              <a:rPr lang="ru-RU" sz="1600" dirty="0" err="1"/>
              <a:t>беруть</a:t>
            </a:r>
            <a:r>
              <a:rPr lang="ru-RU" sz="1600" dirty="0"/>
              <a:t> участь у </a:t>
            </a:r>
            <a:r>
              <a:rPr lang="ru-RU" sz="1600" dirty="0" err="1"/>
              <a:t>розробці</a:t>
            </a:r>
            <a:r>
              <a:rPr lang="ru-RU" sz="1600" dirty="0"/>
              <a:t> </a:t>
            </a:r>
            <a:r>
              <a:rPr lang="ru-RU" sz="1600" dirty="0" err="1"/>
              <a:t>варіантів</a:t>
            </a:r>
            <a:r>
              <a:rPr lang="ru-RU" sz="1600" dirty="0"/>
              <a:t> </a:t>
            </a:r>
            <a:r>
              <a:rPr lang="ru-RU" sz="1600" dirty="0" err="1"/>
              <a:t>управлінських</a:t>
            </a:r>
            <a:r>
              <a:rPr lang="ru-RU" sz="1600" dirty="0"/>
              <a:t> </a:t>
            </a:r>
            <a:r>
              <a:rPr lang="ru-RU" sz="1600" dirty="0" err="1"/>
              <a:t>рішень</a:t>
            </a:r>
            <a:r>
              <a:rPr lang="ru-RU" sz="1600" dirty="0"/>
              <a:t> і </a:t>
            </a:r>
            <a:r>
              <a:rPr lang="ru-RU" sz="1600" dirty="0" err="1"/>
              <a:t>відповідають</a:t>
            </a:r>
            <a:r>
              <a:rPr lang="ru-RU" sz="1600" dirty="0"/>
              <a:t> за </a:t>
            </a:r>
            <a:r>
              <a:rPr lang="ru-RU" sz="1600" dirty="0" err="1"/>
              <a:t>якість</a:t>
            </a:r>
            <a:r>
              <a:rPr lang="ru-RU" sz="1600" dirty="0"/>
              <a:t> </a:t>
            </a:r>
            <a:r>
              <a:rPr lang="ru-RU" sz="1600" dirty="0" err="1"/>
              <a:t>виконуваної</a:t>
            </a:r>
            <a:r>
              <a:rPr lang="ru-RU" sz="1600" dirty="0"/>
              <a:t> </a:t>
            </a:r>
            <a:r>
              <a:rPr lang="ru-RU" sz="1600" dirty="0" err="1"/>
              <a:t>роботи</a:t>
            </a:r>
            <a:r>
              <a:rPr lang="ru-RU" sz="1600" dirty="0"/>
              <a:t>. </a:t>
            </a:r>
            <a:r>
              <a:rPr lang="ru-RU" sz="1600" dirty="0" err="1"/>
              <a:t>Фахівці</a:t>
            </a:r>
            <a:r>
              <a:rPr lang="ru-RU" sz="1600" dirty="0"/>
              <a:t> </a:t>
            </a:r>
            <a:r>
              <a:rPr lang="ru-RU" sz="1600" dirty="0" err="1"/>
              <a:t>мають</a:t>
            </a:r>
            <a:r>
              <a:rPr lang="ru-RU" sz="1600" dirty="0"/>
              <a:t> </a:t>
            </a:r>
            <a:r>
              <a:rPr lang="ru-RU" sz="1600" dirty="0" err="1"/>
              <a:t>вищу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середню</a:t>
            </a:r>
            <a:r>
              <a:rPr lang="ru-RU" sz="1600" dirty="0"/>
              <a:t> </a:t>
            </a:r>
            <a:r>
              <a:rPr lang="ru-RU" sz="1600" dirty="0" err="1"/>
              <a:t>спеціальну</a:t>
            </a:r>
            <a:r>
              <a:rPr lang="ru-RU" sz="1600" dirty="0"/>
              <a:t> </a:t>
            </a:r>
            <a:r>
              <a:rPr lang="ru-RU" sz="1600" dirty="0" err="1"/>
              <a:t>освіту</a:t>
            </a:r>
            <a:r>
              <a:rPr lang="ru-RU" sz="1600" dirty="0"/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DC0D2-8BA5-4DE7-9E30-558CC262BAAC}"/>
              </a:ext>
            </a:extLst>
          </p:cNvPr>
          <p:cNvSpPr/>
          <p:nvPr/>
        </p:nvSpPr>
        <p:spPr>
          <a:xfrm>
            <a:off x="9612889" y="279000"/>
            <a:ext cx="18582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ІІ </a:t>
            </a:r>
            <a:r>
              <a:rPr lang="ru-RU" sz="32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група</a:t>
            </a:r>
            <a:endParaRPr lang="uk-UA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Бухгалтер, калькулятор. Вектор, женщина, бизнес, калькулятор, деньги,  мешок, полный, иллюстрация. | CanStock">
            <a:extLst>
              <a:ext uri="{FF2B5EF4-FFF2-40B4-BE49-F238E27FC236}">
                <a16:creationId xmlns:a16="http://schemas.microsoft.com/office/drawing/2014/main" id="{B0D03170-CFA0-436D-B28E-72A1452F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68" b="90000" l="9581" r="89521">
                        <a14:foregroundMark x1="47305" y1="7660" x2="47305" y2="7660"/>
                        <a14:foregroundMark x1="52994" y1="76170" x2="52994" y2="76170"/>
                        <a14:foregroundMark x1="42515" y1="77447" x2="42515" y2="77447"/>
                        <a14:foregroundMark x1="41916" y1="82128" x2="41916" y2="82128"/>
                        <a14:foregroundMark x1="42216" y1="74468" x2="43413" y2="85957"/>
                        <a14:foregroundMark x1="43413" y1="85957" x2="42515" y2="88723"/>
                        <a14:foregroundMark x1="52395" y1="73830" x2="55090" y2="84468"/>
                        <a14:foregroundMark x1="55090" y1="84468" x2="53593" y2="88511"/>
                        <a14:foregroundMark x1="44311" y1="4468" x2="44311" y2="4468"/>
                        <a14:foregroundMark x1="55988" y1="40213" x2="55988" y2="40213"/>
                        <a14:foregroundMark x1="55988" y1="39362" x2="55389" y2="42766"/>
                        <a14:foregroundMark x1="82335" y1="39574" x2="82934" y2="41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512" y="3827977"/>
            <a:ext cx="2257411" cy="33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andsome banker in business suit. Cheerful cartoon character holding money.  Vector illustration on white background Stock Vector Image &amp; Art - Alamy">
            <a:extLst>
              <a:ext uri="{FF2B5EF4-FFF2-40B4-BE49-F238E27FC236}">
                <a16:creationId xmlns:a16="http://schemas.microsoft.com/office/drawing/2014/main" id="{AA2EC71F-FE17-41D8-8E06-A8B788B89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81" b="90000" l="9935" r="89935">
                        <a14:foregroundMark x1="46144" y1="7122" x2="46536" y2="12230"/>
                        <a14:foregroundMark x1="49935" y1="12230" x2="49935" y2="12230"/>
                        <a14:foregroundMark x1="41046" y1="12014" x2="41046" y2="12014"/>
                        <a14:foregroundMark x1="49935" y1="3381" x2="49935" y2="3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295" y="3199214"/>
            <a:ext cx="1854304" cy="336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usinessman holding a case full of money Vector Image">
            <a:extLst>
              <a:ext uri="{FF2B5EF4-FFF2-40B4-BE49-F238E27FC236}">
                <a16:creationId xmlns:a16="http://schemas.microsoft.com/office/drawing/2014/main" id="{28F01A9E-D450-4214-8DFB-E70117454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55" b="89700" l="9722" r="89815">
                        <a14:foregroundMark x1="46759" y1="8155" x2="46759" y2="8155"/>
                        <a14:foregroundMark x1="28241" y1="25322" x2="28241" y2="25322"/>
                        <a14:foregroundMark x1="70370" y1="77682" x2="70370" y2="77682"/>
                        <a14:foregroundMark x1="77778" y1="72532" x2="77778" y2="72532"/>
                        <a14:foregroundMark x1="77315" y1="84979" x2="77315" y2="84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241" y="4659534"/>
            <a:ext cx="2158386" cy="232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ontractor Clip Art at Clker.com - vector clip art online, royalty free &amp;  public domain">
            <a:extLst>
              <a:ext uri="{FF2B5EF4-FFF2-40B4-BE49-F238E27FC236}">
                <a16:creationId xmlns:a16="http://schemas.microsoft.com/office/drawing/2014/main" id="{6F2EC29C-30F9-4635-8BC2-087D7A3B3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264" b="95349" l="6667" r="95385">
                        <a14:foregroundMark x1="17436" y1="4651" x2="17436" y2="4651"/>
                        <a14:foregroundMark x1="45128" y1="13178" x2="45128" y2="13178"/>
                        <a14:foregroundMark x1="95385" y1="31783" x2="95385" y2="31783"/>
                        <a14:foregroundMark x1="6667" y1="41085" x2="6667" y2="41085"/>
                        <a14:foregroundMark x1="43077" y1="36434" x2="43077" y2="36434"/>
                        <a14:foregroundMark x1="41538" y1="36434" x2="41538" y2="36434"/>
                        <a14:foregroundMark x1="25641" y1="6202" x2="25641" y2="6202"/>
                        <a14:foregroundMark x1="38462" y1="89535" x2="38462" y2="89535"/>
                        <a14:foregroundMark x1="13333" y1="95349" x2="13333" y2="95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651" y="3513731"/>
            <a:ext cx="1364613" cy="18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942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56D77F-5121-41C4-814E-9D468FF555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83E961-A5D5-4091-B787-54B76CAE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ОСНОВНІ ГРУПИ ПЕРСОНАЛУ </a:t>
            </a:r>
            <a:br>
              <a:rPr lang="ru-RU" sz="2800" dirty="0"/>
            </a:br>
            <a:r>
              <a:rPr lang="ru-RU" sz="2800" dirty="0"/>
              <a:t>ПІДПРИЄМСТВА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ГОТЕЛЬНО-РЕСТОРАННОГО ГОСПОДАРСТВА ЗА КАТЕГОРІЯМИ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D0270EB-56A5-465A-90F6-FB67849A2B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4413" y="1034338"/>
            <a:ext cx="4464086" cy="230719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rgbClr val="FF0000"/>
                </a:solidFill>
              </a:rPr>
              <a:t>Службовці</a:t>
            </a: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600" dirty="0"/>
              <a:t>   </a:t>
            </a:r>
            <a:r>
              <a:rPr lang="ru-RU" sz="1600" i="1" dirty="0"/>
              <a:t>До </a:t>
            </a:r>
            <a:r>
              <a:rPr lang="ru-RU" sz="1600" i="1" dirty="0" err="1"/>
              <a:t>даної</a:t>
            </a:r>
            <a:r>
              <a:rPr lang="ru-RU" sz="1600" i="1" dirty="0"/>
              <a:t> </a:t>
            </a:r>
            <a:r>
              <a:rPr lang="ru-RU" sz="1600" i="1" dirty="0" err="1"/>
              <a:t>категорії</a:t>
            </a:r>
            <a:r>
              <a:rPr lang="ru-RU" sz="1600" i="1" dirty="0"/>
              <a:t> </a:t>
            </a:r>
            <a:r>
              <a:rPr lang="ru-RU" sz="1600" i="1" dirty="0" err="1"/>
              <a:t>працівників</a:t>
            </a:r>
            <a:r>
              <a:rPr lang="ru-RU" sz="1600" i="1" dirty="0"/>
              <a:t> </a:t>
            </a:r>
            <a:r>
              <a:rPr lang="ru-RU" sz="1600" i="1" dirty="0" err="1"/>
              <a:t>входять</a:t>
            </a:r>
            <a:r>
              <a:rPr lang="ru-RU" sz="1600" i="1" dirty="0"/>
              <a:t>: 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ru-RU" sz="1600" dirty="0" err="1"/>
              <a:t>секретар</a:t>
            </a:r>
            <a:r>
              <a:rPr lang="ru-RU" sz="1600" dirty="0"/>
              <a:t>, </a:t>
            </a:r>
            <a:r>
              <a:rPr lang="ru-RU" sz="1600" dirty="0" err="1"/>
              <a:t>касир</a:t>
            </a:r>
            <a:r>
              <a:rPr lang="ru-RU" sz="1600" dirty="0"/>
              <a:t> і </a:t>
            </a:r>
            <a:r>
              <a:rPr lang="ru-RU" sz="1600" dirty="0" err="1"/>
              <a:t>інші</a:t>
            </a:r>
            <a:r>
              <a:rPr lang="ru-RU" sz="1600" dirty="0"/>
              <a:t> </a:t>
            </a:r>
            <a:r>
              <a:rPr lang="ru-RU" sz="1600" dirty="0" err="1"/>
              <a:t>співробітники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виконують</a:t>
            </a:r>
            <a:r>
              <a:rPr lang="ru-RU" sz="1600" dirty="0"/>
              <a:t> </a:t>
            </a:r>
            <a:r>
              <a:rPr lang="ru-RU" sz="1600" dirty="0" err="1"/>
              <a:t>технічні</a:t>
            </a:r>
            <a:r>
              <a:rPr lang="ru-RU" sz="1600" dirty="0"/>
              <a:t> </a:t>
            </a:r>
            <a:r>
              <a:rPr lang="ru-RU" sz="1600" dirty="0" err="1"/>
              <a:t>функції</a:t>
            </a:r>
            <a:r>
              <a:rPr lang="ru-RU" sz="1600" dirty="0"/>
              <a:t> з </a:t>
            </a:r>
            <a:r>
              <a:rPr lang="ru-RU" sz="1600" dirty="0" err="1"/>
              <a:t>оформлення</a:t>
            </a:r>
            <a:r>
              <a:rPr lang="ru-RU" sz="1600" dirty="0"/>
              <a:t> </a:t>
            </a:r>
            <a:r>
              <a:rPr lang="ru-RU" sz="1600" dirty="0" err="1"/>
              <a:t>документації</a:t>
            </a:r>
            <a:r>
              <a:rPr lang="ru-RU" sz="1600" dirty="0"/>
              <a:t>, з </a:t>
            </a:r>
            <a:r>
              <a:rPr lang="ru-RU" sz="1600" dirty="0" err="1"/>
              <a:t>господарського</a:t>
            </a:r>
            <a:r>
              <a:rPr lang="ru-RU" sz="1600" dirty="0"/>
              <a:t> </a:t>
            </a:r>
            <a:r>
              <a:rPr lang="ru-RU" sz="1600" dirty="0" err="1"/>
              <a:t>обслуговування</a:t>
            </a:r>
            <a:r>
              <a:rPr lang="ru-RU" sz="1600" dirty="0"/>
              <a:t> </a:t>
            </a:r>
            <a:r>
              <a:rPr lang="ru-RU" sz="1600" dirty="0" err="1"/>
              <a:t>тощо</a:t>
            </a:r>
            <a:endParaRPr lang="ru-RU" sz="16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DC0D2-8BA5-4DE7-9E30-558CC262BAAC}"/>
              </a:ext>
            </a:extLst>
          </p:cNvPr>
          <p:cNvSpPr/>
          <p:nvPr/>
        </p:nvSpPr>
        <p:spPr>
          <a:xfrm>
            <a:off x="9612889" y="279000"/>
            <a:ext cx="2082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ІІІ </a:t>
            </a:r>
            <a:r>
              <a:rPr lang="ru-RU" sz="32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група</a:t>
            </a:r>
            <a:endParaRPr lang="uk-UA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2" descr="Бухгалтерская консультация">
            <a:extLst>
              <a:ext uri="{FF2B5EF4-FFF2-40B4-BE49-F238E27FC236}">
                <a16:creationId xmlns:a16="http://schemas.microsoft.com/office/drawing/2014/main" id="{28E8046E-6034-48B7-89FB-8744DC28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000" y="3084490"/>
            <a:ext cx="1469510" cy="14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Вакансії касирів/продавців-консультантів - у мінімаркеті в Лазурному на  літній сезон">
            <a:extLst>
              <a:ext uri="{FF2B5EF4-FFF2-40B4-BE49-F238E27FC236}">
                <a16:creationId xmlns:a16="http://schemas.microsoft.com/office/drawing/2014/main" id="{51188BFC-F8AC-4509-B7D6-D5EB61557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1" b="91683" l="9961" r="90625">
                        <a14:foregroundMark x1="81250" y1="22574" x2="81250" y2="22574"/>
                        <a14:foregroundMark x1="83398" y1="17624" x2="83398" y2="17624"/>
                        <a14:foregroundMark x1="52344" y1="34653" x2="52344" y2="34653"/>
                        <a14:foregroundMark x1="70313" y1="27921" x2="70313" y2="27921"/>
                        <a14:foregroundMark x1="68359" y1="33069" x2="68359" y2="33069"/>
                        <a14:foregroundMark x1="89258" y1="82376" x2="89258" y2="82376"/>
                        <a14:foregroundMark x1="69141" y1="32079" x2="69141" y2="32079"/>
                        <a14:foregroundMark x1="84570" y1="13861" x2="84570" y2="13861"/>
                        <a14:foregroundMark x1="47070" y1="37624" x2="47070" y2="37624"/>
                        <a14:foregroundMark x1="56250" y1="32871" x2="56250" y2="32871"/>
                        <a14:foregroundMark x1="68750" y1="91485" x2="68750" y2="91485"/>
                        <a14:foregroundMark x1="90625" y1="91683" x2="90625" y2="91683"/>
                        <a14:foregroundMark x1="67383" y1="54257" x2="67383" y2="54257"/>
                        <a14:foregroundMark x1="79297" y1="62970" x2="79297" y2="62970"/>
                        <a14:foregroundMark x1="77344" y1="12673" x2="77344" y2="12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2114" y="4246854"/>
            <a:ext cx="2625663" cy="258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РОДАВЕЦЬ ПРОДОВОЛЬЧИХ ТОВАРІВ. ПРОДАВЕЦЬ НЕПРОДОВОЛЬЧИХ ТОВАРІВ -  Врадіївська філія Маринівського професійного аграрного ліцею">
            <a:extLst>
              <a:ext uri="{FF2B5EF4-FFF2-40B4-BE49-F238E27FC236}">
                <a16:creationId xmlns:a16="http://schemas.microsoft.com/office/drawing/2014/main" id="{F981BA87-6298-4489-AA44-F65FA607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510" y="3178456"/>
            <a:ext cx="1613855" cy="184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ПЕРВОМАЙСЬКИЙ ПРОФЕСІЙНИЙ ПРОМИСЛОВИЙ ЛІЦЕЙ">
            <a:extLst>
              <a:ext uri="{FF2B5EF4-FFF2-40B4-BE49-F238E27FC236}">
                <a16:creationId xmlns:a16="http://schemas.microsoft.com/office/drawing/2014/main" id="{0B7007A3-9EEE-4AA5-8238-BD12FA77C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828" y="5133785"/>
            <a:ext cx="1684558" cy="168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Посадові обов'язки контролера-касира. Посадові інструкції касира контролера  Що повинен знати контролер касир">
            <a:extLst>
              <a:ext uri="{FF2B5EF4-FFF2-40B4-BE49-F238E27FC236}">
                <a16:creationId xmlns:a16="http://schemas.microsoft.com/office/drawing/2014/main" id="{4E207D62-F9F9-4288-B77E-5634B1C60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068" y="2777344"/>
            <a:ext cx="1469510" cy="146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730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383E961-A5D5-4091-B787-54B76CAE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ОСНОВНІ ГРУПИ ПЕРСОНАЛУ </a:t>
            </a:r>
            <a:br>
              <a:rPr lang="ru-RU" sz="2800" dirty="0"/>
            </a:br>
            <a:r>
              <a:rPr lang="ru-RU" sz="2800" dirty="0"/>
              <a:t>ПІДПРИЄМСТВА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</a:rPr>
              <a:t>ГОТЕЛЬНО-РЕСТОРАННОГО ГОСПОДАРСТВА ЗА КАТЕГОРІЯМИ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D0270EB-56A5-465A-90F6-FB67849A2B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64413" y="1034338"/>
            <a:ext cx="4464086" cy="2484662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err="1">
                <a:solidFill>
                  <a:srgbClr val="FF0000"/>
                </a:solidFill>
              </a:rPr>
              <a:t>Робітники</a:t>
            </a:r>
            <a:endParaRPr lang="ru-RU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1600" dirty="0"/>
              <a:t>   </a:t>
            </a:r>
            <a:r>
              <a:rPr lang="ru-RU" sz="1600" i="1" dirty="0"/>
              <a:t>До </a:t>
            </a:r>
            <a:r>
              <a:rPr lang="ru-RU" sz="1600" i="1" dirty="0" err="1"/>
              <a:t>даної</a:t>
            </a:r>
            <a:r>
              <a:rPr lang="ru-RU" sz="1600" i="1" dirty="0"/>
              <a:t> </a:t>
            </a:r>
            <a:r>
              <a:rPr lang="ru-RU" sz="1600" i="1" dirty="0" err="1"/>
              <a:t>категорії</a:t>
            </a:r>
            <a:r>
              <a:rPr lang="ru-RU" sz="1600" i="1" dirty="0"/>
              <a:t> </a:t>
            </a:r>
            <a:r>
              <a:rPr lang="ru-RU" sz="1600" i="1" dirty="0" err="1"/>
              <a:t>працівників</a:t>
            </a:r>
            <a:r>
              <a:rPr lang="ru-RU" sz="1600" i="1" dirty="0"/>
              <a:t> вход</a:t>
            </a:r>
            <a:r>
              <a:rPr lang="uk-UA" sz="1600" i="1" dirty="0"/>
              <a:t>и</a:t>
            </a:r>
            <a:r>
              <a:rPr lang="ru-RU" sz="1600" i="1" dirty="0" err="1"/>
              <a:t>ть</a:t>
            </a:r>
            <a:r>
              <a:rPr lang="ru-RU" sz="1600" i="1" dirty="0"/>
              <a:t>: </a:t>
            </a:r>
          </a:p>
          <a:p>
            <a:pPr marL="0" indent="0">
              <a:buNone/>
            </a:pPr>
            <a:r>
              <a:rPr lang="ru-RU" sz="1600" dirty="0"/>
              <a:t> </a:t>
            </a:r>
            <a:r>
              <a:rPr lang="uk-UA" sz="1600" dirty="0"/>
              <a:t> в</a:t>
            </a:r>
            <a:r>
              <a:rPr lang="ru-RU" sz="1600" dirty="0" err="1"/>
              <a:t>иробничий</a:t>
            </a:r>
            <a:r>
              <a:rPr lang="ru-RU" sz="1600" dirty="0"/>
              <a:t> і </a:t>
            </a:r>
            <a:r>
              <a:rPr lang="ru-RU" sz="1600" dirty="0" err="1"/>
              <a:t>обслуговуючий</a:t>
            </a:r>
            <a:r>
              <a:rPr lang="ru-RU" sz="1600" dirty="0"/>
              <a:t> персонал ресторану: </a:t>
            </a:r>
            <a:r>
              <a:rPr lang="ru-RU" sz="1600" dirty="0" err="1"/>
              <a:t>буфетник</a:t>
            </a:r>
            <a:r>
              <a:rPr lang="ru-RU" sz="1600" dirty="0"/>
              <a:t>, бармен, </a:t>
            </a:r>
            <a:r>
              <a:rPr lang="ru-RU" sz="1600" dirty="0" err="1"/>
              <a:t>кухар</a:t>
            </a:r>
            <a:r>
              <a:rPr lang="ru-RU" sz="1600" dirty="0"/>
              <a:t>, </a:t>
            </a:r>
            <a:r>
              <a:rPr lang="ru-RU" sz="1600" dirty="0" err="1"/>
              <a:t>пекар</a:t>
            </a:r>
            <a:r>
              <a:rPr lang="ru-RU" sz="1600" dirty="0"/>
              <a:t>, </a:t>
            </a:r>
            <a:r>
              <a:rPr lang="ru-RU" sz="1600" dirty="0" err="1"/>
              <a:t>офіціант</a:t>
            </a:r>
            <a:r>
              <a:rPr lang="ru-RU" sz="1600" dirty="0"/>
              <a:t>, </a:t>
            </a:r>
            <a:r>
              <a:rPr lang="ru-RU" sz="1600" dirty="0" err="1"/>
              <a:t>кухонний</a:t>
            </a:r>
            <a:r>
              <a:rPr lang="ru-RU" sz="1600" dirty="0"/>
              <a:t> </a:t>
            </a:r>
            <a:r>
              <a:rPr lang="ru-RU" sz="1600" dirty="0" err="1"/>
              <a:t>робітник</a:t>
            </a:r>
            <a:r>
              <a:rPr lang="ru-RU" sz="1600" dirty="0"/>
              <a:t>, </a:t>
            </a:r>
            <a:r>
              <a:rPr lang="ru-RU" sz="1600" dirty="0" err="1"/>
              <a:t>виготовлювач</a:t>
            </a:r>
            <a:r>
              <a:rPr lang="ru-RU" sz="1600" dirty="0"/>
              <a:t> </a:t>
            </a:r>
            <a:r>
              <a:rPr lang="ru-RU" sz="1600" dirty="0" err="1"/>
              <a:t>напівфабрикатів</a:t>
            </a:r>
            <a:r>
              <a:rPr lang="ru-RU" sz="1600" dirty="0"/>
              <a:t> з </a:t>
            </a:r>
            <a:r>
              <a:rPr lang="ru-RU" sz="1600" dirty="0" err="1"/>
              <a:t>м'яса</a:t>
            </a:r>
            <a:r>
              <a:rPr lang="ru-RU" sz="1600" dirty="0"/>
              <a:t> </a:t>
            </a:r>
            <a:r>
              <a:rPr lang="ru-RU" sz="1600" dirty="0" err="1"/>
              <a:t>риби</a:t>
            </a:r>
            <a:r>
              <a:rPr lang="ru-RU" sz="1600" dirty="0"/>
              <a:t>, </a:t>
            </a:r>
            <a:r>
              <a:rPr lang="ru-RU" sz="1600" dirty="0" err="1"/>
              <a:t>овочів</a:t>
            </a:r>
            <a:r>
              <a:rPr lang="ru-RU" sz="1600" dirty="0"/>
              <a:t> </a:t>
            </a:r>
            <a:r>
              <a:rPr lang="ru-RU" sz="1600" dirty="0" err="1"/>
              <a:t>комірник</a:t>
            </a:r>
            <a:r>
              <a:rPr lang="ru-RU" sz="1600" dirty="0"/>
              <a:t>, </a:t>
            </a:r>
            <a:r>
              <a:rPr lang="ru-RU" sz="1600" dirty="0" err="1"/>
              <a:t>мийник</a:t>
            </a:r>
            <a:r>
              <a:rPr lang="ru-RU" sz="1600" dirty="0"/>
              <a:t> посуду, сторож, </a:t>
            </a:r>
            <a:r>
              <a:rPr lang="ru-RU" sz="1600" dirty="0" err="1"/>
              <a:t>ліфтер</a:t>
            </a:r>
            <a:r>
              <a:rPr lang="ru-RU" sz="1600" dirty="0"/>
              <a:t>, </a:t>
            </a:r>
            <a:r>
              <a:rPr lang="ru-RU" sz="1600" dirty="0" err="1"/>
              <a:t>вантажник</a:t>
            </a:r>
            <a:r>
              <a:rPr lang="ru-RU" sz="1600" dirty="0"/>
              <a:t> </a:t>
            </a:r>
            <a:r>
              <a:rPr lang="ru-RU" sz="1600" dirty="0" err="1"/>
              <a:t>гардеробник</a:t>
            </a:r>
            <a:r>
              <a:rPr lang="ru-RU" sz="1600" dirty="0"/>
              <a:t>, </a:t>
            </a:r>
            <a:r>
              <a:rPr lang="ru-RU" sz="1600" dirty="0" err="1"/>
              <a:t>водій</a:t>
            </a:r>
            <a:r>
              <a:rPr lang="ru-RU" sz="1600" dirty="0"/>
              <a:t>, </a:t>
            </a:r>
            <a:r>
              <a:rPr lang="ru-RU" sz="1600" dirty="0" err="1"/>
              <a:t>прибиральник</a:t>
            </a:r>
            <a:r>
              <a:rPr lang="ru-RU" sz="1600" dirty="0"/>
              <a:t> </a:t>
            </a:r>
            <a:r>
              <a:rPr lang="ru-RU" sz="1600" dirty="0" err="1"/>
              <a:t>приміщень</a:t>
            </a:r>
            <a:r>
              <a:rPr lang="ru-RU" sz="1600" dirty="0"/>
              <a:t> й т. </a:t>
            </a:r>
            <a:r>
              <a:rPr lang="ru-RU" sz="1600" dirty="0" err="1"/>
              <a:t>ін</a:t>
            </a:r>
            <a:r>
              <a:rPr lang="ru-RU" sz="1600" dirty="0"/>
              <a:t>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A7DC0D2-8BA5-4DE7-9E30-558CC262BAAC}"/>
              </a:ext>
            </a:extLst>
          </p:cNvPr>
          <p:cNvSpPr/>
          <p:nvPr/>
        </p:nvSpPr>
        <p:spPr>
          <a:xfrm>
            <a:off x="9612889" y="279000"/>
            <a:ext cx="18998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І</a:t>
            </a:r>
            <a:r>
              <a:rPr lang="en-US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V</a:t>
            </a:r>
            <a:r>
              <a:rPr lang="ru-RU" sz="3200" dirty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3200" dirty="0" err="1">
                <a:solidFill>
                  <a:srgbClr val="00B050"/>
                </a:solidFill>
                <a:latin typeface="Comic Sans MS" panose="030F0702030302020204" pitchFamily="66" charset="0"/>
              </a:rPr>
              <a:t>група</a:t>
            </a:r>
            <a:endParaRPr lang="uk-UA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56D77F-5121-41C4-814E-9D468FF555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6358" y="1870709"/>
            <a:ext cx="6582403" cy="4268698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13B357-A9B9-4340-965F-9D846E4F0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33" b="92918" l="3237" r="89949">
                        <a14:foregroundMark x1="22828" y1="13314" x2="24872" y2="67989"/>
                        <a14:foregroundMark x1="24872" y1="67989" x2="26576" y2="75921"/>
                        <a14:foregroundMark x1="44463" y1="19263" x2="48041" y2="75921"/>
                        <a14:foregroundMark x1="65588" y1="7649" x2="65588" y2="57790"/>
                        <a14:foregroundMark x1="65588" y1="57790" x2="61670" y2="89235"/>
                        <a14:foregroundMark x1="87223" y1="14164" x2="87905" y2="63173"/>
                        <a14:foregroundMark x1="84668" y1="10482" x2="84668" y2="10482"/>
                        <a14:foregroundMark x1="63543" y1="7365" x2="63543" y2="7365"/>
                        <a14:foregroundMark x1="73935" y1="31728" x2="73935" y2="31728"/>
                        <a14:foregroundMark x1="48211" y1="31728" x2="48211" y2="31728"/>
                        <a14:foregroundMark x1="43441" y1="43059" x2="43441" y2="43059"/>
                        <a14:foregroundMark x1="45656" y1="12465" x2="42760" y2="10198"/>
                        <a14:foregroundMark x1="6644" y1="21246" x2="10221" y2="21530"/>
                        <a14:foregroundMark x1="10903" y1="30028" x2="12777" y2="37110"/>
                        <a14:foregroundMark x1="39864" y1="53541" x2="43271" y2="63456"/>
                        <a14:foregroundMark x1="60477" y1="28329" x2="58944" y2="34561"/>
                        <a14:foregroundMark x1="71039" y1="28612" x2="74957" y2="37394"/>
                        <a14:foregroundMark x1="74957" y1="37394" x2="71891" y2="47592"/>
                        <a14:foregroundMark x1="71891" y1="47592" x2="70017" y2="36827"/>
                        <a14:foregroundMark x1="70017" y1="36827" x2="66099" y2="27195"/>
                        <a14:foregroundMark x1="66099" y1="27195" x2="62521" y2="36261"/>
                        <a14:foregroundMark x1="62521" y1="36261" x2="62862" y2="47309"/>
                        <a14:foregroundMark x1="62862" y1="47309" x2="56388" y2="37394"/>
                        <a14:foregroundMark x1="62010" y1="9915" x2="67802" y2="5099"/>
                        <a14:foregroundMark x1="41908" y1="35694" x2="41567" y2="79887"/>
                        <a14:foregroundMark x1="24872" y1="45326" x2="29472" y2="36827"/>
                        <a14:foregroundMark x1="29472" y1="36827" x2="29472" y2="29745"/>
                        <a14:foregroundMark x1="5622" y1="19547" x2="7666" y2="23796"/>
                        <a14:foregroundMark x1="7666" y1="17280" x2="8007" y2="18697"/>
                        <a14:foregroundMark x1="19591" y1="27479" x2="15162" y2="36261"/>
                        <a14:foregroundMark x1="15162" y1="36261" x2="5963" y2="20680"/>
                        <a14:foregroundMark x1="44634" y1="10482" x2="44634" y2="10482"/>
                        <a14:foregroundMark x1="43952" y1="8499" x2="43952" y2="8499"/>
                        <a14:foregroundMark x1="41908" y1="11048" x2="41908" y2="11048"/>
                        <a14:foregroundMark x1="65247" y1="4533" x2="65247" y2="4533"/>
                        <a14:foregroundMark x1="68654" y1="27195" x2="68654" y2="27195"/>
                        <a14:foregroundMark x1="43271" y1="30595" x2="43271" y2="30595"/>
                        <a14:foregroundMark x1="39864" y1="29745" x2="39864" y2="29745"/>
                        <a14:foregroundMark x1="19932" y1="47025" x2="19932" y2="47025"/>
                        <a14:foregroundMark x1="29131" y1="41926" x2="29131" y2="41926"/>
                        <a14:foregroundMark x1="25724" y1="49858" x2="25724" y2="49858"/>
                        <a14:foregroundMark x1="25894" y1="52408" x2="25894" y2="52408"/>
                        <a14:foregroundMark x1="63203" y1="25779" x2="63203" y2="25779"/>
                        <a14:foregroundMark x1="61670" y1="27195" x2="61670" y2="27195"/>
                        <a14:foregroundMark x1="58433" y1="31728" x2="58092" y2="43343"/>
                        <a14:foregroundMark x1="58092" y1="43343" x2="61329" y2="47309"/>
                        <a14:foregroundMark x1="70698" y1="51841" x2="70698" y2="51841"/>
                        <a14:foregroundMark x1="63714" y1="51841" x2="63714" y2="51841"/>
                        <a14:foregroundMark x1="62692" y1="53258" x2="62692" y2="53258"/>
                        <a14:foregroundMark x1="57240" y1="40227" x2="57240" y2="40227"/>
                        <a14:foregroundMark x1="57581" y1="33711" x2="57581" y2="33711"/>
                        <a14:foregroundMark x1="68484" y1="6516" x2="61499" y2="9065"/>
                        <a14:foregroundMark x1="61499" y1="9065" x2="62521" y2="11898"/>
                        <a14:foregroundMark x1="46678" y1="10198" x2="41056" y2="11331"/>
                        <a14:foregroundMark x1="9029" y1="20113" x2="9540" y2="25496"/>
                        <a14:foregroundMark x1="51618" y1="36544" x2="46678" y2="28612"/>
                        <a14:foregroundMark x1="46678" y1="28612" x2="40034" y2="29462"/>
                        <a14:foregroundMark x1="40034" y1="29462" x2="40034" y2="30028"/>
                        <a14:foregroundMark x1="87905" y1="11048" x2="84668" y2="11615"/>
                        <a14:foregroundMark x1="88756" y1="13598" x2="88756" y2="13598"/>
                        <a14:foregroundMark x1="82794" y1="20680" x2="82794" y2="20680"/>
                        <a14:foregroundMark x1="88927" y1="20397" x2="88927" y2="20397"/>
                        <a14:foregroundMark x1="64225" y1="24363" x2="58773" y2="30595"/>
                        <a14:foregroundMark x1="58773" y1="30595" x2="56048" y2="40793"/>
                        <a14:foregroundMark x1="56048" y1="40793" x2="58092" y2="43909"/>
                        <a14:foregroundMark x1="58433" y1="30595" x2="55366" y2="40510"/>
                        <a14:foregroundMark x1="55366" y1="40510" x2="56899" y2="40510"/>
                        <a14:foregroundMark x1="68654" y1="7082" x2="61840" y2="8215"/>
                        <a14:foregroundMark x1="61840" y1="8215" x2="62692" y2="12181"/>
                        <a14:foregroundMark x1="46848" y1="9915" x2="41908" y2="10198"/>
                        <a14:foregroundMark x1="12266" y1="25496" x2="6814" y2="18697"/>
                        <a14:foregroundMark x1="6814" y1="18697" x2="6303" y2="25496"/>
                        <a14:foregroundMark x1="28790" y1="41926" x2="26405" y2="58924"/>
                        <a14:foregroundMark x1="21124" y1="91218" x2="21124" y2="91218"/>
                        <a14:foregroundMark x1="20443" y1="92068" x2="20443" y2="92068"/>
                        <a14:foregroundMark x1="89608" y1="93201" x2="89608" y2="93201"/>
                        <a14:foregroundMark x1="90119" y1="90935" x2="90119" y2="90935"/>
                        <a14:foregroundMark x1="22828" y1="5949" x2="22828" y2="5949"/>
                        <a14:foregroundMark x1="70358" y1="92351" x2="70358" y2="92351"/>
                        <a14:foregroundMark x1="41397" y1="91501" x2="41397" y2="91501"/>
                        <a14:foregroundMark x1="49915" y1="92918" x2="49915" y2="92918"/>
                        <a14:foregroundMark x1="49915" y1="90368" x2="49915" y2="90368"/>
                        <a14:foregroundMark x1="10733" y1="19830" x2="10733" y2="19830"/>
                        <a14:foregroundMark x1="5451" y1="21813" x2="5451" y2="21813"/>
                        <a14:foregroundMark x1="4429" y1="22380" x2="4429" y2="22380"/>
                        <a14:foregroundMark x1="4089" y1="24646" x2="4089" y2="24646"/>
                        <a14:foregroundMark x1="12095" y1="22096" x2="12095" y2="22096"/>
                        <a14:foregroundMark x1="7325" y1="17280" x2="3237" y2="23796"/>
                        <a14:foregroundMark x1="40034" y1="49575" x2="39693" y2="67139"/>
                        <a14:foregroundMark x1="39693" y1="49008" x2="38330" y2="60340"/>
                        <a14:foregroundMark x1="38330" y1="60340" x2="39864" y2="67139"/>
                        <a14:foregroundMark x1="87734" y1="9348" x2="82453" y2="16431"/>
                        <a14:foregroundMark x1="82453" y1="16431" x2="83986" y2="18414"/>
                        <a14:foregroundMark x1="26065" y1="91785" x2="26065" y2="91785"/>
                        <a14:foregroundMark x1="61840" y1="91501" x2="61840" y2="915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6763" y="3405471"/>
            <a:ext cx="5612252" cy="33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775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2050</TotalTime>
  <Words>1855</Words>
  <Application>Microsoft Office PowerPoint</Application>
  <PresentationFormat>Широкоэкранный</PresentationFormat>
  <Paragraphs>159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Times New Roman</vt:lpstr>
      <vt:lpstr>Тема Office</vt:lpstr>
      <vt:lpstr>Тема 4: КАДРОВИЙ ПОТЕНЦІАЛ ПІДПРИЄМСТВА ГОТЕЛЬНО-РЕСТОРАННОГО БІЗНЕСУ</vt:lpstr>
      <vt:lpstr>План</vt:lpstr>
      <vt:lpstr>Презентация PowerPoint</vt:lpstr>
      <vt:lpstr>Презентация PowerPoint</vt:lpstr>
      <vt:lpstr>СПЕЦІАЛЬНІСТЬ</vt:lpstr>
      <vt:lpstr>ОСНОВНІ ГРУПИ ПЕРСОНАЛУ  ПІДПРИЄМСТВА ГОТЕЛЬНО-РЕСТОРАННОГО ГОСПОДАРСТВА ЗА КАТЕГОРІЯМИ</vt:lpstr>
      <vt:lpstr>ОСНОВНІ ГРУПИ ПЕРСОНАЛУ  ПІДПРИЄМСТВА ГОТЕЛЬНО-РЕСТОРАННОГО ГОСПОДАРСТВА ЗА КАТЕГОРІЯМИ</vt:lpstr>
      <vt:lpstr>ОСНОВНІ ГРУПИ ПЕРСОНАЛУ  ПІДПРИЄМСТВА ГОТЕЛЬНО-РЕСТОРАННОГО ГОСПОДАРСТВА ЗА КАТЕГОРІЯМИ</vt:lpstr>
      <vt:lpstr>ОСНОВНІ ГРУПИ ПЕРСОНАЛУ  ПІДПРИЄМСТВА ГОТЕЛЬНО-РЕСТОРАННОГО ГОСПОДАРСТВА ЗА КАТЕГОРІЯМИ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 основних зовнішніх факторів, які впливають на продуктивності праці, відносяться:</vt:lpstr>
      <vt:lpstr>Основними внутрішніми факторами зростання продуктивності праці є: </vt:lpstr>
      <vt:lpstr>Презентация PowerPoint</vt:lpstr>
      <vt:lpstr>Найбільш поширеними доплати та надбавки стимулювання праці:</vt:lpstr>
      <vt:lpstr>До стимулюючих доплат і надбавок у ресторанному господарстві відносять оплату: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92</cp:revision>
  <dcterms:created xsi:type="dcterms:W3CDTF">2020-04-20T12:13:29Z</dcterms:created>
  <dcterms:modified xsi:type="dcterms:W3CDTF">2021-03-27T21:38:04Z</dcterms:modified>
</cp:coreProperties>
</file>