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409" r:id="rId3"/>
    <p:sldId id="358" r:id="rId4"/>
    <p:sldId id="359" r:id="rId5"/>
    <p:sldId id="257" r:id="rId6"/>
    <p:sldId id="258" r:id="rId7"/>
    <p:sldId id="335" r:id="rId8"/>
    <p:sldId id="337" r:id="rId9"/>
    <p:sldId id="336" r:id="rId10"/>
    <p:sldId id="338" r:id="rId11"/>
    <p:sldId id="322" r:id="rId12"/>
    <p:sldId id="386" r:id="rId13"/>
    <p:sldId id="371" r:id="rId14"/>
    <p:sldId id="372" r:id="rId15"/>
    <p:sldId id="374" r:id="rId16"/>
    <p:sldId id="370" r:id="rId17"/>
    <p:sldId id="387" r:id="rId18"/>
    <p:sldId id="376" r:id="rId19"/>
    <p:sldId id="377" r:id="rId20"/>
    <p:sldId id="378" r:id="rId21"/>
    <p:sldId id="388" r:id="rId22"/>
    <p:sldId id="313" r:id="rId23"/>
    <p:sldId id="367" r:id="rId24"/>
    <p:sldId id="427" r:id="rId25"/>
    <p:sldId id="418" r:id="rId26"/>
    <p:sldId id="419" r:id="rId27"/>
    <p:sldId id="420" r:id="rId28"/>
    <p:sldId id="421" r:id="rId29"/>
    <p:sldId id="422" r:id="rId30"/>
    <p:sldId id="423" r:id="rId31"/>
    <p:sldId id="424" r:id="rId32"/>
    <p:sldId id="425" r:id="rId33"/>
    <p:sldId id="426" r:id="rId34"/>
    <p:sldId id="400" r:id="rId35"/>
    <p:sldId id="401" r:id="rId36"/>
    <p:sldId id="366" r:id="rId37"/>
    <p:sldId id="411" r:id="rId38"/>
    <p:sldId id="412" r:id="rId39"/>
    <p:sldId id="413" r:id="rId40"/>
    <p:sldId id="414" r:id="rId41"/>
    <p:sldId id="415" r:id="rId42"/>
    <p:sldId id="416" r:id="rId43"/>
    <p:sldId id="362" r:id="rId44"/>
    <p:sldId id="397" r:id="rId45"/>
    <p:sldId id="364" r:id="rId46"/>
    <p:sldId id="403" r:id="rId47"/>
    <p:sldId id="363" r:id="rId48"/>
    <p:sldId id="404" r:id="rId49"/>
    <p:sldId id="354" r:id="rId50"/>
    <p:sldId id="355" r:id="rId51"/>
    <p:sldId id="408" r:id="rId52"/>
    <p:sldId id="406" r:id="rId53"/>
    <p:sldId id="395" r:id="rId54"/>
    <p:sldId id="396" r:id="rId55"/>
    <p:sldId id="356" r:id="rId56"/>
    <p:sldId id="344" r:id="rId57"/>
    <p:sldId id="345" r:id="rId58"/>
    <p:sldId id="346" r:id="rId59"/>
    <p:sldId id="347" r:id="rId60"/>
    <p:sldId id="348" r:id="rId61"/>
    <p:sldId id="349" r:id="rId62"/>
    <p:sldId id="350" r:id="rId63"/>
    <p:sldId id="351" r:id="rId64"/>
    <p:sldId id="352" r:id="rId65"/>
    <p:sldId id="365" r:id="rId66"/>
    <p:sldId id="428" r:id="rId67"/>
    <p:sldId id="398" r:id="rId68"/>
  </p:sldIdLst>
  <p:sldSz cx="9144000" cy="6858000" type="screen4x3"/>
  <p:notesSz cx="6858000" cy="9144000"/>
  <p:defaultTextStyle>
    <a:defPPr>
      <a:defRPr lang="en-US"/>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3B2"/>
    <a:srgbClr val="008000"/>
    <a:srgbClr val="FF6600"/>
    <a:srgbClr val="00CC66"/>
    <a:srgbClr val="FF9900"/>
    <a:srgbClr val="969696"/>
    <a:srgbClr val="80808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364" autoAdjust="0"/>
  </p:normalViewPr>
  <p:slideViewPr>
    <p:cSldViewPr>
      <p:cViewPr>
        <p:scale>
          <a:sx n="76" d="100"/>
          <a:sy n="76" d="100"/>
        </p:scale>
        <p:origin x="-1170" y="180"/>
      </p:cViewPr>
      <p:guideLst>
        <p:guide orient="horz" pos="2160"/>
        <p:guide pos="2880"/>
      </p:guideLst>
    </p:cSldViewPr>
  </p:slideViewPr>
  <p:outlineViewPr>
    <p:cViewPr>
      <p:scale>
        <a:sx n="33" d="100"/>
        <a:sy n="33" d="100"/>
      </p:scale>
      <p:origin x="0" y="-162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566F5-3CF9-4A76-B89E-BF53CA177113}" type="doc">
      <dgm:prSet loTypeId="urn:microsoft.com/office/officeart/2005/8/layout/default" loCatId="list" qsTypeId="urn:microsoft.com/office/officeart/2005/8/quickstyle/simple5" qsCatId="simple" csTypeId="urn:microsoft.com/office/officeart/2005/8/colors/accent1_2" csCatId="accent1" phldr="0"/>
      <dgm:spPr/>
      <dgm:t>
        <a:bodyPr/>
        <a:lstStyle/>
        <a:p>
          <a:endParaRPr lang="uk-UA"/>
        </a:p>
      </dgm:t>
    </dgm:pt>
    <dgm:pt modelId="{31899BEC-FEEF-41E3-ADB2-68CAED5876FD}">
      <dgm:prSet phldrT="[Текст]" phldr="1"/>
      <dgm:spPr/>
      <dgm:t>
        <a:bodyPr/>
        <a:lstStyle/>
        <a:p>
          <a:endParaRPr lang="uk-UA"/>
        </a:p>
      </dgm:t>
    </dgm:pt>
    <dgm:pt modelId="{9EB8A656-499B-4342-81AE-3E8CEC20DD44}" type="parTrans" cxnId="{6B329889-A80B-490E-BEF3-AFDC4FDD683C}">
      <dgm:prSet/>
      <dgm:spPr/>
      <dgm:t>
        <a:bodyPr/>
        <a:lstStyle/>
        <a:p>
          <a:endParaRPr lang="uk-UA"/>
        </a:p>
      </dgm:t>
    </dgm:pt>
    <dgm:pt modelId="{27208F5C-AD47-4D5F-B0C6-07718BAC21B7}" type="sibTrans" cxnId="{6B329889-A80B-490E-BEF3-AFDC4FDD683C}">
      <dgm:prSet/>
      <dgm:spPr/>
      <dgm:t>
        <a:bodyPr/>
        <a:lstStyle/>
        <a:p>
          <a:endParaRPr lang="uk-UA"/>
        </a:p>
      </dgm:t>
    </dgm:pt>
    <dgm:pt modelId="{E6896DCA-4DEE-42EA-965A-45894E7C02CF}">
      <dgm:prSet phldrT="[Текст]" phldr="1"/>
      <dgm:spPr/>
      <dgm:t>
        <a:bodyPr/>
        <a:lstStyle/>
        <a:p>
          <a:endParaRPr lang="uk-UA"/>
        </a:p>
      </dgm:t>
    </dgm:pt>
    <dgm:pt modelId="{BA7ACC26-41F4-4DA8-B8E9-7B8B610237BA}" type="parTrans" cxnId="{2CF53DA5-0F07-4FE8-B819-941764A28E91}">
      <dgm:prSet/>
      <dgm:spPr/>
      <dgm:t>
        <a:bodyPr/>
        <a:lstStyle/>
        <a:p>
          <a:endParaRPr lang="uk-UA"/>
        </a:p>
      </dgm:t>
    </dgm:pt>
    <dgm:pt modelId="{75644E80-FD8C-4F9F-9642-44042A7BD89D}" type="sibTrans" cxnId="{2CF53DA5-0F07-4FE8-B819-941764A28E91}">
      <dgm:prSet/>
      <dgm:spPr/>
      <dgm:t>
        <a:bodyPr/>
        <a:lstStyle/>
        <a:p>
          <a:endParaRPr lang="uk-UA"/>
        </a:p>
      </dgm:t>
    </dgm:pt>
    <dgm:pt modelId="{20CDE51F-C162-4A1A-BF19-4B3F22252D09}">
      <dgm:prSet phldrT="[Текст]" phldr="1"/>
      <dgm:spPr/>
      <dgm:t>
        <a:bodyPr/>
        <a:lstStyle/>
        <a:p>
          <a:endParaRPr lang="uk-UA"/>
        </a:p>
      </dgm:t>
    </dgm:pt>
    <dgm:pt modelId="{B7C3FDB8-B478-4850-B705-0BE11E91E0AA}" type="parTrans" cxnId="{268F3CD7-07B0-4F6C-B3B9-8524C8F41106}">
      <dgm:prSet/>
      <dgm:spPr/>
      <dgm:t>
        <a:bodyPr/>
        <a:lstStyle/>
        <a:p>
          <a:endParaRPr lang="uk-UA"/>
        </a:p>
      </dgm:t>
    </dgm:pt>
    <dgm:pt modelId="{F4285D81-2752-4F0D-8B46-3720B79762F7}" type="sibTrans" cxnId="{268F3CD7-07B0-4F6C-B3B9-8524C8F41106}">
      <dgm:prSet/>
      <dgm:spPr/>
      <dgm:t>
        <a:bodyPr/>
        <a:lstStyle/>
        <a:p>
          <a:endParaRPr lang="uk-UA"/>
        </a:p>
      </dgm:t>
    </dgm:pt>
    <dgm:pt modelId="{0F50D38B-59CC-4B38-8046-6AD99712D3FB}">
      <dgm:prSet phldrT="[Текст]" phldr="1"/>
      <dgm:spPr/>
      <dgm:t>
        <a:bodyPr/>
        <a:lstStyle/>
        <a:p>
          <a:endParaRPr lang="uk-UA"/>
        </a:p>
      </dgm:t>
    </dgm:pt>
    <dgm:pt modelId="{716E2590-00FC-44E8-A12D-A02F533D364B}" type="parTrans" cxnId="{C4281EC3-B7FC-4FDC-84B4-42C2E0CE5E9E}">
      <dgm:prSet/>
      <dgm:spPr/>
      <dgm:t>
        <a:bodyPr/>
        <a:lstStyle/>
        <a:p>
          <a:endParaRPr lang="uk-UA"/>
        </a:p>
      </dgm:t>
    </dgm:pt>
    <dgm:pt modelId="{09896E96-5340-4EA7-92EB-CCEFA5D4BC89}" type="sibTrans" cxnId="{C4281EC3-B7FC-4FDC-84B4-42C2E0CE5E9E}">
      <dgm:prSet/>
      <dgm:spPr/>
      <dgm:t>
        <a:bodyPr/>
        <a:lstStyle/>
        <a:p>
          <a:endParaRPr lang="uk-UA"/>
        </a:p>
      </dgm:t>
    </dgm:pt>
    <dgm:pt modelId="{CE3FFB57-C639-4D5B-A0DA-27A858D0205D}">
      <dgm:prSet phldrT="[Текст]" phldr="1"/>
      <dgm:spPr/>
      <dgm:t>
        <a:bodyPr/>
        <a:lstStyle/>
        <a:p>
          <a:endParaRPr lang="uk-UA"/>
        </a:p>
      </dgm:t>
    </dgm:pt>
    <dgm:pt modelId="{787F83F0-ED71-44FE-BBD9-D85C86C8542B}" type="parTrans" cxnId="{B8D10825-493C-4B45-9C7E-4EB57B07FC18}">
      <dgm:prSet/>
      <dgm:spPr/>
      <dgm:t>
        <a:bodyPr/>
        <a:lstStyle/>
        <a:p>
          <a:endParaRPr lang="uk-UA"/>
        </a:p>
      </dgm:t>
    </dgm:pt>
    <dgm:pt modelId="{A0409714-F774-48EF-8B31-8F71D44471D6}" type="sibTrans" cxnId="{B8D10825-493C-4B45-9C7E-4EB57B07FC18}">
      <dgm:prSet/>
      <dgm:spPr/>
      <dgm:t>
        <a:bodyPr/>
        <a:lstStyle/>
        <a:p>
          <a:endParaRPr lang="uk-UA"/>
        </a:p>
      </dgm:t>
    </dgm:pt>
    <dgm:pt modelId="{99C1F928-26EE-46DD-A984-FD86204D59EC}" type="pres">
      <dgm:prSet presAssocID="{520566F5-3CF9-4A76-B89E-BF53CA177113}" presName="diagram" presStyleCnt="0">
        <dgm:presLayoutVars>
          <dgm:dir/>
          <dgm:resizeHandles val="exact"/>
        </dgm:presLayoutVars>
      </dgm:prSet>
      <dgm:spPr/>
      <dgm:t>
        <a:bodyPr/>
        <a:lstStyle/>
        <a:p>
          <a:endParaRPr lang="ru-RU"/>
        </a:p>
      </dgm:t>
    </dgm:pt>
    <dgm:pt modelId="{F3590DB6-0907-4B6B-A396-2303A6CA1026}" type="pres">
      <dgm:prSet presAssocID="{31899BEC-FEEF-41E3-ADB2-68CAED5876FD}" presName="node" presStyleLbl="node1" presStyleIdx="0" presStyleCnt="5">
        <dgm:presLayoutVars>
          <dgm:bulletEnabled val="1"/>
        </dgm:presLayoutVars>
      </dgm:prSet>
      <dgm:spPr/>
      <dgm:t>
        <a:bodyPr/>
        <a:lstStyle/>
        <a:p>
          <a:endParaRPr lang="ru-RU"/>
        </a:p>
      </dgm:t>
    </dgm:pt>
    <dgm:pt modelId="{2987AFD6-62AE-4484-A2EF-C4F3C469D798}" type="pres">
      <dgm:prSet presAssocID="{27208F5C-AD47-4D5F-B0C6-07718BAC21B7}" presName="sibTrans" presStyleCnt="0"/>
      <dgm:spPr/>
    </dgm:pt>
    <dgm:pt modelId="{E17F71AD-F5B4-4AFE-A8BE-C6D11ED42F3E}" type="pres">
      <dgm:prSet presAssocID="{E6896DCA-4DEE-42EA-965A-45894E7C02CF}" presName="node" presStyleLbl="node1" presStyleIdx="1" presStyleCnt="5">
        <dgm:presLayoutVars>
          <dgm:bulletEnabled val="1"/>
        </dgm:presLayoutVars>
      </dgm:prSet>
      <dgm:spPr/>
      <dgm:t>
        <a:bodyPr/>
        <a:lstStyle/>
        <a:p>
          <a:endParaRPr lang="ru-RU"/>
        </a:p>
      </dgm:t>
    </dgm:pt>
    <dgm:pt modelId="{1C087C1D-F762-4062-AA2E-F918999D02DC}" type="pres">
      <dgm:prSet presAssocID="{75644E80-FD8C-4F9F-9642-44042A7BD89D}" presName="sibTrans" presStyleCnt="0"/>
      <dgm:spPr/>
    </dgm:pt>
    <dgm:pt modelId="{847D7B9C-0E03-4552-9A06-5195C38B3C74}" type="pres">
      <dgm:prSet presAssocID="{20CDE51F-C162-4A1A-BF19-4B3F22252D09}" presName="node" presStyleLbl="node1" presStyleIdx="2" presStyleCnt="5">
        <dgm:presLayoutVars>
          <dgm:bulletEnabled val="1"/>
        </dgm:presLayoutVars>
      </dgm:prSet>
      <dgm:spPr/>
      <dgm:t>
        <a:bodyPr/>
        <a:lstStyle/>
        <a:p>
          <a:endParaRPr lang="ru-RU"/>
        </a:p>
      </dgm:t>
    </dgm:pt>
    <dgm:pt modelId="{F8816286-6410-41CF-874C-897CE5D19DC8}" type="pres">
      <dgm:prSet presAssocID="{F4285D81-2752-4F0D-8B46-3720B79762F7}" presName="sibTrans" presStyleCnt="0"/>
      <dgm:spPr/>
    </dgm:pt>
    <dgm:pt modelId="{EBFD3029-3E49-46A5-8A6C-4A9CE9EA05C2}" type="pres">
      <dgm:prSet presAssocID="{0F50D38B-59CC-4B38-8046-6AD99712D3FB}" presName="node" presStyleLbl="node1" presStyleIdx="3" presStyleCnt="5">
        <dgm:presLayoutVars>
          <dgm:bulletEnabled val="1"/>
        </dgm:presLayoutVars>
      </dgm:prSet>
      <dgm:spPr/>
      <dgm:t>
        <a:bodyPr/>
        <a:lstStyle/>
        <a:p>
          <a:endParaRPr lang="ru-RU"/>
        </a:p>
      </dgm:t>
    </dgm:pt>
    <dgm:pt modelId="{E3088F7D-7A16-492B-B8A5-0A787147B397}" type="pres">
      <dgm:prSet presAssocID="{09896E96-5340-4EA7-92EB-CCEFA5D4BC89}" presName="sibTrans" presStyleCnt="0"/>
      <dgm:spPr/>
    </dgm:pt>
    <dgm:pt modelId="{58824570-53F8-4E74-BBC7-21A8624FE408}" type="pres">
      <dgm:prSet presAssocID="{CE3FFB57-C639-4D5B-A0DA-27A858D0205D}" presName="node" presStyleLbl="node1" presStyleIdx="4" presStyleCnt="5">
        <dgm:presLayoutVars>
          <dgm:bulletEnabled val="1"/>
        </dgm:presLayoutVars>
      </dgm:prSet>
      <dgm:spPr/>
      <dgm:t>
        <a:bodyPr/>
        <a:lstStyle/>
        <a:p>
          <a:endParaRPr lang="ru-RU"/>
        </a:p>
      </dgm:t>
    </dgm:pt>
  </dgm:ptLst>
  <dgm:cxnLst>
    <dgm:cxn modelId="{C4281EC3-B7FC-4FDC-84B4-42C2E0CE5E9E}" srcId="{520566F5-3CF9-4A76-B89E-BF53CA177113}" destId="{0F50D38B-59CC-4B38-8046-6AD99712D3FB}" srcOrd="3" destOrd="0" parTransId="{716E2590-00FC-44E8-A12D-A02F533D364B}" sibTransId="{09896E96-5340-4EA7-92EB-CCEFA5D4BC89}"/>
    <dgm:cxn modelId="{E4199A9D-6A4E-4BD9-82D2-AAB8C483CE00}" type="presOf" srcId="{0F50D38B-59CC-4B38-8046-6AD99712D3FB}" destId="{EBFD3029-3E49-46A5-8A6C-4A9CE9EA05C2}" srcOrd="0" destOrd="0" presId="urn:microsoft.com/office/officeart/2005/8/layout/default"/>
    <dgm:cxn modelId="{A71444A4-E803-41FD-B336-7D240CE02DDD}" type="presOf" srcId="{31899BEC-FEEF-41E3-ADB2-68CAED5876FD}" destId="{F3590DB6-0907-4B6B-A396-2303A6CA1026}" srcOrd="0" destOrd="0" presId="urn:microsoft.com/office/officeart/2005/8/layout/default"/>
    <dgm:cxn modelId="{110DB829-4C72-4D12-9CB7-547F628684EE}" type="presOf" srcId="{CE3FFB57-C639-4D5B-A0DA-27A858D0205D}" destId="{58824570-53F8-4E74-BBC7-21A8624FE408}" srcOrd="0" destOrd="0" presId="urn:microsoft.com/office/officeart/2005/8/layout/default"/>
    <dgm:cxn modelId="{268F3CD7-07B0-4F6C-B3B9-8524C8F41106}" srcId="{520566F5-3CF9-4A76-B89E-BF53CA177113}" destId="{20CDE51F-C162-4A1A-BF19-4B3F22252D09}" srcOrd="2" destOrd="0" parTransId="{B7C3FDB8-B478-4850-B705-0BE11E91E0AA}" sibTransId="{F4285D81-2752-4F0D-8B46-3720B79762F7}"/>
    <dgm:cxn modelId="{2CF53DA5-0F07-4FE8-B819-941764A28E91}" srcId="{520566F5-3CF9-4A76-B89E-BF53CA177113}" destId="{E6896DCA-4DEE-42EA-965A-45894E7C02CF}" srcOrd="1" destOrd="0" parTransId="{BA7ACC26-41F4-4DA8-B8E9-7B8B610237BA}" sibTransId="{75644E80-FD8C-4F9F-9642-44042A7BD89D}"/>
    <dgm:cxn modelId="{86E1717F-3E67-4056-BCE2-E5D982B36AC2}" type="presOf" srcId="{20CDE51F-C162-4A1A-BF19-4B3F22252D09}" destId="{847D7B9C-0E03-4552-9A06-5195C38B3C74}" srcOrd="0" destOrd="0" presId="urn:microsoft.com/office/officeart/2005/8/layout/default"/>
    <dgm:cxn modelId="{B8D10825-493C-4B45-9C7E-4EB57B07FC18}" srcId="{520566F5-3CF9-4A76-B89E-BF53CA177113}" destId="{CE3FFB57-C639-4D5B-A0DA-27A858D0205D}" srcOrd="4" destOrd="0" parTransId="{787F83F0-ED71-44FE-BBD9-D85C86C8542B}" sibTransId="{A0409714-F774-48EF-8B31-8F71D44471D6}"/>
    <dgm:cxn modelId="{EF27C41D-E1C3-4B25-A7EB-76B03893F43E}" type="presOf" srcId="{520566F5-3CF9-4A76-B89E-BF53CA177113}" destId="{99C1F928-26EE-46DD-A984-FD86204D59EC}" srcOrd="0" destOrd="0" presId="urn:microsoft.com/office/officeart/2005/8/layout/default"/>
    <dgm:cxn modelId="{6B329889-A80B-490E-BEF3-AFDC4FDD683C}" srcId="{520566F5-3CF9-4A76-B89E-BF53CA177113}" destId="{31899BEC-FEEF-41E3-ADB2-68CAED5876FD}" srcOrd="0" destOrd="0" parTransId="{9EB8A656-499B-4342-81AE-3E8CEC20DD44}" sibTransId="{27208F5C-AD47-4D5F-B0C6-07718BAC21B7}"/>
    <dgm:cxn modelId="{4FEAA291-45B9-4798-AC58-21D3A41BF6BD}" type="presOf" srcId="{E6896DCA-4DEE-42EA-965A-45894E7C02CF}" destId="{E17F71AD-F5B4-4AFE-A8BE-C6D11ED42F3E}" srcOrd="0" destOrd="0" presId="urn:microsoft.com/office/officeart/2005/8/layout/default"/>
    <dgm:cxn modelId="{97A54498-3DE6-4276-A924-F3A7C06E3FDD}" type="presParOf" srcId="{99C1F928-26EE-46DD-A984-FD86204D59EC}" destId="{F3590DB6-0907-4B6B-A396-2303A6CA1026}" srcOrd="0" destOrd="0" presId="urn:microsoft.com/office/officeart/2005/8/layout/default"/>
    <dgm:cxn modelId="{4F19E54F-1D77-452C-89CD-AFFBDE40BAC2}" type="presParOf" srcId="{99C1F928-26EE-46DD-A984-FD86204D59EC}" destId="{2987AFD6-62AE-4484-A2EF-C4F3C469D798}" srcOrd="1" destOrd="0" presId="urn:microsoft.com/office/officeart/2005/8/layout/default"/>
    <dgm:cxn modelId="{243CDAAC-E64A-404F-A6DB-A24F041D9039}" type="presParOf" srcId="{99C1F928-26EE-46DD-A984-FD86204D59EC}" destId="{E17F71AD-F5B4-4AFE-A8BE-C6D11ED42F3E}" srcOrd="2" destOrd="0" presId="urn:microsoft.com/office/officeart/2005/8/layout/default"/>
    <dgm:cxn modelId="{0D7CA914-5115-482C-9744-01740AF3E746}" type="presParOf" srcId="{99C1F928-26EE-46DD-A984-FD86204D59EC}" destId="{1C087C1D-F762-4062-AA2E-F918999D02DC}" srcOrd="3" destOrd="0" presId="urn:microsoft.com/office/officeart/2005/8/layout/default"/>
    <dgm:cxn modelId="{908C2DCA-A65E-483F-B0A6-69C6CA711703}" type="presParOf" srcId="{99C1F928-26EE-46DD-A984-FD86204D59EC}" destId="{847D7B9C-0E03-4552-9A06-5195C38B3C74}" srcOrd="4" destOrd="0" presId="urn:microsoft.com/office/officeart/2005/8/layout/default"/>
    <dgm:cxn modelId="{28DD5EBC-1BF6-4978-A321-519477AF4AEC}" type="presParOf" srcId="{99C1F928-26EE-46DD-A984-FD86204D59EC}" destId="{F8816286-6410-41CF-874C-897CE5D19DC8}" srcOrd="5" destOrd="0" presId="urn:microsoft.com/office/officeart/2005/8/layout/default"/>
    <dgm:cxn modelId="{D4987CB7-0797-43D1-94EF-88243A3CFB17}" type="presParOf" srcId="{99C1F928-26EE-46DD-A984-FD86204D59EC}" destId="{EBFD3029-3E49-46A5-8A6C-4A9CE9EA05C2}" srcOrd="6" destOrd="0" presId="urn:microsoft.com/office/officeart/2005/8/layout/default"/>
    <dgm:cxn modelId="{6E50AEED-EE58-41F7-B5D1-84397EA18252}" type="presParOf" srcId="{99C1F928-26EE-46DD-A984-FD86204D59EC}" destId="{E3088F7D-7A16-492B-B8A5-0A787147B397}" srcOrd="7" destOrd="0" presId="urn:microsoft.com/office/officeart/2005/8/layout/default"/>
    <dgm:cxn modelId="{BA134533-1D96-4624-A292-B953BC27D79B}" type="presParOf" srcId="{99C1F928-26EE-46DD-A984-FD86204D59EC}" destId="{58824570-53F8-4E74-BBC7-21A8624F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90DB6-0907-4B6B-A396-2303A6CA1026}">
      <dsp:nvSpPr>
        <dsp:cNvPr id="0" name=""/>
        <dsp:cNvSpPr/>
      </dsp:nvSpPr>
      <dsp:spPr>
        <a:xfrm>
          <a:off x="0" y="690562"/>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uk-UA" sz="6000" kern="1200"/>
        </a:p>
      </dsp:txBody>
      <dsp:txXfrm>
        <a:off x="0" y="690562"/>
        <a:ext cx="2571749" cy="1543050"/>
      </dsp:txXfrm>
    </dsp:sp>
    <dsp:sp modelId="{E17F71AD-F5B4-4AFE-A8BE-C6D11ED42F3E}">
      <dsp:nvSpPr>
        <dsp:cNvPr id="0" name=""/>
        <dsp:cNvSpPr/>
      </dsp:nvSpPr>
      <dsp:spPr>
        <a:xfrm>
          <a:off x="2828925" y="690562"/>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uk-UA" sz="6000" kern="1200"/>
        </a:p>
      </dsp:txBody>
      <dsp:txXfrm>
        <a:off x="2828925" y="690562"/>
        <a:ext cx="2571749" cy="1543050"/>
      </dsp:txXfrm>
    </dsp:sp>
    <dsp:sp modelId="{847D7B9C-0E03-4552-9A06-5195C38B3C74}">
      <dsp:nvSpPr>
        <dsp:cNvPr id="0" name=""/>
        <dsp:cNvSpPr/>
      </dsp:nvSpPr>
      <dsp:spPr>
        <a:xfrm>
          <a:off x="5657849" y="690562"/>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uk-UA" sz="6000" kern="1200"/>
        </a:p>
      </dsp:txBody>
      <dsp:txXfrm>
        <a:off x="5657849" y="690562"/>
        <a:ext cx="2571749" cy="1543050"/>
      </dsp:txXfrm>
    </dsp:sp>
    <dsp:sp modelId="{EBFD3029-3E49-46A5-8A6C-4A9CE9EA05C2}">
      <dsp:nvSpPr>
        <dsp:cNvPr id="0" name=""/>
        <dsp:cNvSpPr/>
      </dsp:nvSpPr>
      <dsp:spPr>
        <a:xfrm>
          <a:off x="1414462" y="2490787"/>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uk-UA" sz="6000" kern="1200"/>
        </a:p>
      </dsp:txBody>
      <dsp:txXfrm>
        <a:off x="1414462" y="2490787"/>
        <a:ext cx="2571749" cy="1543050"/>
      </dsp:txXfrm>
    </dsp:sp>
    <dsp:sp modelId="{58824570-53F8-4E74-BBC7-21A8624FE408}">
      <dsp:nvSpPr>
        <dsp:cNvPr id="0" name=""/>
        <dsp:cNvSpPr/>
      </dsp:nvSpPr>
      <dsp:spPr>
        <a:xfrm>
          <a:off x="4243387" y="2490787"/>
          <a:ext cx="2571749" cy="154305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uk-UA" sz="6000" kern="1200"/>
        </a:p>
      </dsp:txBody>
      <dsp:txXfrm>
        <a:off x="4243387" y="2490787"/>
        <a:ext cx="2571749" cy="15430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b="0"/>
            </a:lvl1pPr>
          </a:lstStyle>
          <a:p>
            <a:pPr>
              <a:defRPr/>
            </a:pPr>
            <a:fld id="{856A6D13-2695-4331-9E66-321D2A0326EB}" type="slidenum">
              <a:rPr lang="en-US"/>
              <a:pPr>
                <a:defRPr/>
              </a:pPr>
              <a:t>‹#›</a:t>
            </a:fld>
            <a:endParaRPr lang="en-US"/>
          </a:p>
        </p:txBody>
      </p:sp>
    </p:spTree>
    <p:extLst>
      <p:ext uri="{BB962C8B-B14F-4D97-AF65-F5344CB8AC3E}">
        <p14:creationId xmlns:p14="http://schemas.microsoft.com/office/powerpoint/2010/main" val="4276215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679BD53-2994-4286-BEF0-EEF167926385}" type="slidenum">
              <a:rPr lang="ru-RU" smtClean="0"/>
              <a:t>26</a:t>
            </a:fld>
            <a:endParaRPr lang="ru-RU"/>
          </a:p>
        </p:txBody>
      </p:sp>
    </p:spTree>
    <p:extLst>
      <p:ext uri="{BB962C8B-B14F-4D97-AF65-F5344CB8AC3E}">
        <p14:creationId xmlns:p14="http://schemas.microsoft.com/office/powerpoint/2010/main" val="3982874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pPr>
              <a:defRPr/>
            </a:pPr>
            <a:fld id="{856A6D13-2695-4331-9E66-321D2A0326EB}" type="slidenum">
              <a:rPr lang="en-US" smtClean="0"/>
              <a:pPr>
                <a:defRPr/>
              </a:pPr>
              <a:t>37</a:t>
            </a:fld>
            <a:endParaRPr lang="en-US"/>
          </a:p>
        </p:txBody>
      </p:sp>
    </p:spTree>
    <p:extLst>
      <p:ext uri="{BB962C8B-B14F-4D97-AF65-F5344CB8AC3E}">
        <p14:creationId xmlns:p14="http://schemas.microsoft.com/office/powerpoint/2010/main" val="16002692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91"/>
          <p:cNvGrpSpPr>
            <a:grpSpLocks/>
          </p:cNvGrpSpPr>
          <p:nvPr/>
        </p:nvGrpSpPr>
        <p:grpSpPr bwMode="auto">
          <a:xfrm>
            <a:off x="434975" y="4763"/>
            <a:ext cx="8015288" cy="6853237"/>
            <a:chOff x="274" y="10"/>
            <a:chExt cx="5049" cy="4310"/>
          </a:xfrm>
        </p:grpSpPr>
        <p:sp>
          <p:nvSpPr>
            <p:cNvPr id="5" name="Line 126"/>
            <p:cNvSpPr>
              <a:spLocks noChangeShapeType="1"/>
            </p:cNvSpPr>
            <p:nvPr userDrawn="1"/>
          </p:nvSpPr>
          <p:spPr bwMode="gray">
            <a:xfrm>
              <a:off x="3479"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6" name="Line 137"/>
            <p:cNvSpPr>
              <a:spLocks noChangeShapeType="1"/>
            </p:cNvSpPr>
            <p:nvPr userDrawn="1"/>
          </p:nvSpPr>
          <p:spPr bwMode="gray">
            <a:xfrm>
              <a:off x="3929"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7" name="Line 139"/>
            <p:cNvSpPr>
              <a:spLocks noChangeShapeType="1"/>
            </p:cNvSpPr>
            <p:nvPr userDrawn="1"/>
          </p:nvSpPr>
          <p:spPr bwMode="gray">
            <a:xfrm>
              <a:off x="4395"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8" name="Line 140"/>
            <p:cNvSpPr>
              <a:spLocks noChangeShapeType="1"/>
            </p:cNvSpPr>
            <p:nvPr userDrawn="1"/>
          </p:nvSpPr>
          <p:spPr bwMode="gray">
            <a:xfrm>
              <a:off x="4845"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9" name="Line 143"/>
            <p:cNvSpPr>
              <a:spLocks noChangeShapeType="1"/>
            </p:cNvSpPr>
            <p:nvPr userDrawn="1"/>
          </p:nvSpPr>
          <p:spPr bwMode="gray">
            <a:xfrm>
              <a:off x="5302"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0" name="Line 147"/>
            <p:cNvSpPr>
              <a:spLocks noChangeShapeType="1"/>
            </p:cNvSpPr>
            <p:nvPr userDrawn="1"/>
          </p:nvSpPr>
          <p:spPr bwMode="gray">
            <a:xfrm>
              <a:off x="1651"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1" name="Line 149"/>
            <p:cNvSpPr>
              <a:spLocks noChangeShapeType="1"/>
            </p:cNvSpPr>
            <p:nvPr userDrawn="1"/>
          </p:nvSpPr>
          <p:spPr bwMode="gray">
            <a:xfrm>
              <a:off x="2101"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2" name="Line 151"/>
            <p:cNvSpPr>
              <a:spLocks noChangeShapeType="1"/>
            </p:cNvSpPr>
            <p:nvPr userDrawn="1"/>
          </p:nvSpPr>
          <p:spPr bwMode="gray">
            <a:xfrm>
              <a:off x="2567"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3" name="Line 152"/>
            <p:cNvSpPr>
              <a:spLocks noChangeShapeType="1"/>
            </p:cNvSpPr>
            <p:nvPr userDrawn="1"/>
          </p:nvSpPr>
          <p:spPr bwMode="gray">
            <a:xfrm>
              <a:off x="3017"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4" name="Line 158"/>
            <p:cNvSpPr>
              <a:spLocks noChangeShapeType="1"/>
            </p:cNvSpPr>
            <p:nvPr userDrawn="1"/>
          </p:nvSpPr>
          <p:spPr bwMode="gray">
            <a:xfrm>
              <a:off x="274"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5" name="Line 160"/>
            <p:cNvSpPr>
              <a:spLocks noChangeShapeType="1"/>
            </p:cNvSpPr>
            <p:nvPr userDrawn="1"/>
          </p:nvSpPr>
          <p:spPr bwMode="gray">
            <a:xfrm>
              <a:off x="740"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sp>
          <p:nvSpPr>
            <p:cNvPr id="16" name="Line 161"/>
            <p:cNvSpPr>
              <a:spLocks noChangeShapeType="1"/>
            </p:cNvSpPr>
            <p:nvPr userDrawn="1"/>
          </p:nvSpPr>
          <p:spPr bwMode="gray">
            <a:xfrm>
              <a:off x="1190" y="10"/>
              <a:ext cx="21" cy="4310"/>
            </a:xfrm>
            <a:prstGeom prst="line">
              <a:avLst/>
            </a:prstGeom>
            <a:noFill/>
            <a:ln w="9525">
              <a:solidFill>
                <a:srgbClr val="DDDDDD">
                  <a:alpha val="50000"/>
                </a:srgbClr>
              </a:solidFill>
              <a:round/>
              <a:headEnd/>
              <a:tailEnd/>
            </a:ln>
            <a:effectLst/>
            <a:extLst/>
          </p:spPr>
          <p:txBody>
            <a:bodyPr/>
            <a:lstStyle/>
            <a:p>
              <a:pPr>
                <a:defRPr/>
              </a:pPr>
              <a:endParaRPr lang="ru-RU" sz="1800"/>
            </a:p>
          </p:txBody>
        </p:sp>
      </p:grpSp>
      <p:sp>
        <p:nvSpPr>
          <p:cNvPr id="17" name="Rectangle 87"/>
          <p:cNvSpPr>
            <a:spLocks noChangeArrowheads="1"/>
          </p:cNvSpPr>
          <p:nvPr/>
        </p:nvSpPr>
        <p:spPr bwMode="gray">
          <a:xfrm>
            <a:off x="0" y="1795463"/>
            <a:ext cx="9144000" cy="2503487"/>
          </a:xfrm>
          <a:prstGeom prst="rect">
            <a:avLst/>
          </a:prstGeom>
          <a:gradFill rotWithShape="1">
            <a:gsLst>
              <a:gs pos="0">
                <a:schemeClr val="tx2">
                  <a:gamma/>
                  <a:shade val="46275"/>
                  <a:invGamma/>
                </a:schemeClr>
              </a:gs>
              <a:gs pos="100000">
                <a:schemeClr val="tx2"/>
              </a:gs>
            </a:gsLst>
            <a:lin ang="0" scaled="1"/>
          </a:gradFill>
          <a:ln>
            <a:noFill/>
          </a:ln>
          <a:effectLst/>
          <a:extLst/>
        </p:spPr>
        <p:txBody>
          <a:bodyPr wrap="none" anchor="ctr"/>
          <a:lstStyle/>
          <a:p>
            <a:pPr>
              <a:defRPr/>
            </a:pPr>
            <a:endParaRPr lang="ru-RU" sz="1800"/>
          </a:p>
        </p:txBody>
      </p:sp>
      <p:sp>
        <p:nvSpPr>
          <p:cNvPr id="18" name="Rectangle 165"/>
          <p:cNvSpPr>
            <a:spLocks noChangeArrowheads="1"/>
          </p:cNvSpPr>
          <p:nvPr/>
        </p:nvSpPr>
        <p:spPr bwMode="gray">
          <a:xfrm>
            <a:off x="5553075" y="5576888"/>
            <a:ext cx="712788" cy="644525"/>
          </a:xfrm>
          <a:prstGeom prst="rect">
            <a:avLst/>
          </a:prstGeom>
          <a:solidFill>
            <a:schemeClr val="accent2">
              <a:alpha val="30000"/>
            </a:schemeClr>
          </a:solidFill>
          <a:ln>
            <a:noFill/>
          </a:ln>
          <a:effectLst/>
          <a:extLst/>
        </p:spPr>
        <p:txBody>
          <a:bodyPr wrap="none" anchor="ctr"/>
          <a:lstStyle/>
          <a:p>
            <a:pPr>
              <a:defRPr/>
            </a:pPr>
            <a:endParaRPr lang="ru-RU" sz="1800"/>
          </a:p>
        </p:txBody>
      </p:sp>
      <p:sp>
        <p:nvSpPr>
          <p:cNvPr id="19" name="Rectangle 166"/>
          <p:cNvSpPr>
            <a:spLocks noChangeArrowheads="1"/>
          </p:cNvSpPr>
          <p:nvPr/>
        </p:nvSpPr>
        <p:spPr bwMode="gray">
          <a:xfrm>
            <a:off x="7007225" y="5588000"/>
            <a:ext cx="725488" cy="635000"/>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20" name="Rectangle 167"/>
          <p:cNvSpPr>
            <a:spLocks noChangeArrowheads="1"/>
          </p:cNvSpPr>
          <p:nvPr/>
        </p:nvSpPr>
        <p:spPr bwMode="gray">
          <a:xfrm>
            <a:off x="6269038" y="4943475"/>
            <a:ext cx="725487" cy="636588"/>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21" name="Rectangle 168"/>
          <p:cNvSpPr>
            <a:spLocks noChangeArrowheads="1"/>
          </p:cNvSpPr>
          <p:nvPr/>
        </p:nvSpPr>
        <p:spPr bwMode="gray">
          <a:xfrm>
            <a:off x="8447088" y="5588000"/>
            <a:ext cx="696912" cy="635000"/>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22" name="Rectangle 170"/>
          <p:cNvSpPr>
            <a:spLocks noChangeArrowheads="1"/>
          </p:cNvSpPr>
          <p:nvPr/>
        </p:nvSpPr>
        <p:spPr bwMode="gray">
          <a:xfrm>
            <a:off x="2651125" y="5588000"/>
            <a:ext cx="725488" cy="635000"/>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23" name="Rectangle 171"/>
          <p:cNvSpPr>
            <a:spLocks noChangeArrowheads="1"/>
          </p:cNvSpPr>
          <p:nvPr/>
        </p:nvSpPr>
        <p:spPr bwMode="gray">
          <a:xfrm>
            <a:off x="4105275" y="5588000"/>
            <a:ext cx="725488" cy="635000"/>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24" name="Rectangle 172"/>
          <p:cNvSpPr>
            <a:spLocks noChangeArrowheads="1"/>
          </p:cNvSpPr>
          <p:nvPr/>
        </p:nvSpPr>
        <p:spPr bwMode="gray">
          <a:xfrm>
            <a:off x="3367088" y="4943475"/>
            <a:ext cx="725487" cy="636588"/>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25" name="Rectangle 173"/>
          <p:cNvSpPr>
            <a:spLocks noChangeArrowheads="1"/>
          </p:cNvSpPr>
          <p:nvPr/>
        </p:nvSpPr>
        <p:spPr bwMode="gray">
          <a:xfrm>
            <a:off x="4818063" y="4943475"/>
            <a:ext cx="725487" cy="636588"/>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26" name="Rectangle 174"/>
          <p:cNvSpPr>
            <a:spLocks noChangeArrowheads="1"/>
          </p:cNvSpPr>
          <p:nvPr/>
        </p:nvSpPr>
        <p:spPr bwMode="gray">
          <a:xfrm>
            <a:off x="1917700" y="4943475"/>
            <a:ext cx="725488" cy="636588"/>
          </a:xfrm>
          <a:prstGeom prst="rect">
            <a:avLst/>
          </a:prstGeom>
          <a:solidFill>
            <a:schemeClr val="accent2">
              <a:alpha val="20000"/>
            </a:schemeClr>
          </a:solidFill>
          <a:ln>
            <a:noFill/>
          </a:ln>
          <a:effectLst/>
          <a:extLst/>
        </p:spPr>
        <p:txBody>
          <a:bodyPr wrap="none" anchor="ctr"/>
          <a:lstStyle/>
          <a:p>
            <a:pPr>
              <a:defRPr/>
            </a:pPr>
            <a:endParaRPr lang="ru-RU" sz="1800"/>
          </a:p>
        </p:txBody>
      </p:sp>
      <p:sp>
        <p:nvSpPr>
          <p:cNvPr id="27" name="Rectangle 175"/>
          <p:cNvSpPr>
            <a:spLocks noChangeArrowheads="1"/>
          </p:cNvSpPr>
          <p:nvPr/>
        </p:nvSpPr>
        <p:spPr bwMode="gray">
          <a:xfrm>
            <a:off x="5541963" y="4310063"/>
            <a:ext cx="725487" cy="636587"/>
          </a:xfrm>
          <a:prstGeom prst="rect">
            <a:avLst/>
          </a:prstGeom>
          <a:solidFill>
            <a:schemeClr val="accent2">
              <a:alpha val="10001"/>
            </a:schemeClr>
          </a:solidFill>
          <a:ln>
            <a:noFill/>
          </a:ln>
          <a:effectLst/>
          <a:extLst/>
        </p:spPr>
        <p:txBody>
          <a:bodyPr wrap="none" anchor="ctr"/>
          <a:lstStyle/>
          <a:p>
            <a:pPr>
              <a:defRPr/>
            </a:pPr>
            <a:endParaRPr lang="ru-RU" sz="1800"/>
          </a:p>
        </p:txBody>
      </p:sp>
      <p:sp>
        <p:nvSpPr>
          <p:cNvPr id="28" name="Rectangle 176"/>
          <p:cNvSpPr>
            <a:spLocks noChangeArrowheads="1"/>
          </p:cNvSpPr>
          <p:nvPr/>
        </p:nvSpPr>
        <p:spPr bwMode="gray">
          <a:xfrm>
            <a:off x="6996113" y="4300538"/>
            <a:ext cx="725487" cy="646112"/>
          </a:xfrm>
          <a:prstGeom prst="rect">
            <a:avLst/>
          </a:prstGeom>
          <a:solidFill>
            <a:schemeClr val="accent2">
              <a:alpha val="10001"/>
            </a:schemeClr>
          </a:solidFill>
          <a:ln>
            <a:noFill/>
          </a:ln>
          <a:effectLst/>
          <a:extLst/>
        </p:spPr>
        <p:txBody>
          <a:bodyPr wrap="none" anchor="ctr"/>
          <a:lstStyle/>
          <a:p>
            <a:pPr>
              <a:defRPr/>
            </a:pPr>
            <a:endParaRPr lang="ru-RU" sz="1800"/>
          </a:p>
        </p:txBody>
      </p:sp>
      <p:sp>
        <p:nvSpPr>
          <p:cNvPr id="29" name="Rectangle 177"/>
          <p:cNvSpPr>
            <a:spLocks noChangeArrowheads="1"/>
          </p:cNvSpPr>
          <p:nvPr/>
        </p:nvSpPr>
        <p:spPr bwMode="gray">
          <a:xfrm>
            <a:off x="8435975" y="4300538"/>
            <a:ext cx="703263" cy="646112"/>
          </a:xfrm>
          <a:prstGeom prst="rect">
            <a:avLst/>
          </a:prstGeom>
          <a:solidFill>
            <a:schemeClr val="accent2">
              <a:alpha val="10001"/>
            </a:schemeClr>
          </a:solidFill>
          <a:ln>
            <a:noFill/>
          </a:ln>
          <a:effectLst/>
          <a:extLst/>
        </p:spPr>
        <p:txBody>
          <a:bodyPr wrap="none" anchor="ctr"/>
          <a:lstStyle/>
          <a:p>
            <a:pPr>
              <a:defRPr/>
            </a:pPr>
            <a:endParaRPr lang="ru-RU" sz="1800"/>
          </a:p>
        </p:txBody>
      </p:sp>
      <p:sp>
        <p:nvSpPr>
          <p:cNvPr id="30" name="Rectangle 178"/>
          <p:cNvSpPr>
            <a:spLocks noChangeArrowheads="1"/>
          </p:cNvSpPr>
          <p:nvPr/>
        </p:nvSpPr>
        <p:spPr bwMode="gray">
          <a:xfrm>
            <a:off x="4105275" y="4310063"/>
            <a:ext cx="725488" cy="636587"/>
          </a:xfrm>
          <a:prstGeom prst="rect">
            <a:avLst/>
          </a:prstGeom>
          <a:solidFill>
            <a:srgbClr val="DDDDDD">
              <a:alpha val="10001"/>
            </a:srgbClr>
          </a:solidFill>
          <a:ln>
            <a:noFill/>
          </a:ln>
          <a:effectLst/>
          <a:extLst/>
        </p:spPr>
        <p:txBody>
          <a:bodyPr wrap="none" anchor="ctr"/>
          <a:lstStyle/>
          <a:p>
            <a:pPr>
              <a:defRPr/>
            </a:pPr>
            <a:endParaRPr lang="ru-RU" sz="1800"/>
          </a:p>
        </p:txBody>
      </p:sp>
      <p:sp>
        <p:nvSpPr>
          <p:cNvPr id="31" name="Rectangle 185"/>
          <p:cNvSpPr>
            <a:spLocks noChangeArrowheads="1"/>
          </p:cNvSpPr>
          <p:nvPr/>
        </p:nvSpPr>
        <p:spPr bwMode="gray">
          <a:xfrm>
            <a:off x="7720013" y="6221413"/>
            <a:ext cx="725487" cy="636587"/>
          </a:xfrm>
          <a:prstGeom prst="rect">
            <a:avLst/>
          </a:prstGeom>
          <a:solidFill>
            <a:srgbClr val="DDDDDD">
              <a:alpha val="39999"/>
            </a:srgbClr>
          </a:solidFill>
          <a:ln>
            <a:noFill/>
          </a:ln>
          <a:effectLst/>
          <a:extLst/>
        </p:spPr>
        <p:txBody>
          <a:bodyPr wrap="none" anchor="ctr"/>
          <a:lstStyle/>
          <a:p>
            <a:pPr>
              <a:defRPr/>
            </a:pPr>
            <a:endParaRPr lang="ru-RU" sz="1800"/>
          </a:p>
        </p:txBody>
      </p:sp>
      <p:sp>
        <p:nvSpPr>
          <p:cNvPr id="32" name="Rectangle 186"/>
          <p:cNvSpPr>
            <a:spLocks noChangeArrowheads="1"/>
          </p:cNvSpPr>
          <p:nvPr/>
        </p:nvSpPr>
        <p:spPr bwMode="gray">
          <a:xfrm>
            <a:off x="3371850" y="6221413"/>
            <a:ext cx="728663" cy="636587"/>
          </a:xfrm>
          <a:prstGeom prst="rect">
            <a:avLst/>
          </a:prstGeom>
          <a:solidFill>
            <a:srgbClr val="DDDDDD">
              <a:alpha val="39999"/>
            </a:srgbClr>
          </a:solidFill>
          <a:ln>
            <a:noFill/>
          </a:ln>
          <a:effectLst/>
          <a:extLst/>
        </p:spPr>
        <p:txBody>
          <a:bodyPr wrap="none" anchor="ctr"/>
          <a:lstStyle/>
          <a:p>
            <a:pPr>
              <a:defRPr/>
            </a:pPr>
            <a:endParaRPr lang="ru-RU" sz="1800"/>
          </a:p>
        </p:txBody>
      </p:sp>
      <p:sp>
        <p:nvSpPr>
          <p:cNvPr id="33" name="Rectangle 187"/>
          <p:cNvSpPr>
            <a:spLocks noChangeArrowheads="1"/>
          </p:cNvSpPr>
          <p:nvPr/>
        </p:nvSpPr>
        <p:spPr bwMode="gray">
          <a:xfrm>
            <a:off x="4826000" y="6221413"/>
            <a:ext cx="725488" cy="636587"/>
          </a:xfrm>
          <a:prstGeom prst="rect">
            <a:avLst/>
          </a:prstGeom>
          <a:solidFill>
            <a:srgbClr val="DDDDDD">
              <a:alpha val="39999"/>
            </a:srgbClr>
          </a:solidFill>
          <a:ln>
            <a:noFill/>
          </a:ln>
          <a:effectLst/>
          <a:extLst/>
        </p:spPr>
        <p:txBody>
          <a:bodyPr wrap="none" anchor="ctr"/>
          <a:lstStyle/>
          <a:p>
            <a:pPr>
              <a:defRPr/>
            </a:pPr>
            <a:endParaRPr lang="ru-RU" sz="1800"/>
          </a:p>
        </p:txBody>
      </p:sp>
      <p:sp>
        <p:nvSpPr>
          <p:cNvPr id="34" name="Rectangle 188"/>
          <p:cNvSpPr>
            <a:spLocks noChangeArrowheads="1"/>
          </p:cNvSpPr>
          <p:nvPr/>
        </p:nvSpPr>
        <p:spPr bwMode="gray">
          <a:xfrm>
            <a:off x="1920875" y="6221413"/>
            <a:ext cx="725488" cy="636587"/>
          </a:xfrm>
          <a:prstGeom prst="rect">
            <a:avLst/>
          </a:prstGeom>
          <a:solidFill>
            <a:srgbClr val="DDDDDD">
              <a:alpha val="39999"/>
            </a:srgbClr>
          </a:solidFill>
          <a:ln>
            <a:noFill/>
          </a:ln>
          <a:effectLst/>
          <a:extLst/>
        </p:spPr>
        <p:txBody>
          <a:bodyPr wrap="none" anchor="ctr"/>
          <a:lstStyle/>
          <a:p>
            <a:pPr>
              <a:defRPr/>
            </a:pPr>
            <a:endParaRPr lang="ru-RU" sz="1800"/>
          </a:p>
        </p:txBody>
      </p:sp>
      <p:grpSp>
        <p:nvGrpSpPr>
          <p:cNvPr id="35" name="Group 206"/>
          <p:cNvGrpSpPr>
            <a:grpSpLocks/>
          </p:cNvGrpSpPr>
          <p:nvPr/>
        </p:nvGrpSpPr>
        <p:grpSpPr bwMode="auto">
          <a:xfrm>
            <a:off x="0" y="533400"/>
            <a:ext cx="9144000" cy="5689600"/>
            <a:chOff x="0" y="336"/>
            <a:chExt cx="5760" cy="3584"/>
          </a:xfrm>
        </p:grpSpPr>
        <p:sp>
          <p:nvSpPr>
            <p:cNvPr id="36" name="Line 192"/>
            <p:cNvSpPr>
              <a:spLocks noChangeShapeType="1"/>
            </p:cNvSpPr>
            <p:nvPr userDrawn="1"/>
          </p:nvSpPr>
          <p:spPr bwMode="gray">
            <a:xfrm flipH="1">
              <a:off x="0" y="336"/>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37" name="Line 193"/>
            <p:cNvSpPr>
              <a:spLocks noChangeShapeType="1"/>
            </p:cNvSpPr>
            <p:nvPr userDrawn="1"/>
          </p:nvSpPr>
          <p:spPr bwMode="gray">
            <a:xfrm flipH="1">
              <a:off x="0" y="733"/>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38" name="Line 194"/>
            <p:cNvSpPr>
              <a:spLocks noChangeShapeType="1"/>
            </p:cNvSpPr>
            <p:nvPr userDrawn="1"/>
          </p:nvSpPr>
          <p:spPr bwMode="gray">
            <a:xfrm flipH="1">
              <a:off x="0" y="1123"/>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39" name="Line 195"/>
            <p:cNvSpPr>
              <a:spLocks noChangeShapeType="1"/>
            </p:cNvSpPr>
            <p:nvPr userDrawn="1"/>
          </p:nvSpPr>
          <p:spPr bwMode="gray">
            <a:xfrm flipH="1">
              <a:off x="0" y="2707"/>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40" name="Line 196"/>
            <p:cNvSpPr>
              <a:spLocks noChangeShapeType="1"/>
            </p:cNvSpPr>
            <p:nvPr userDrawn="1"/>
          </p:nvSpPr>
          <p:spPr bwMode="gray">
            <a:xfrm flipH="1">
              <a:off x="0" y="3111"/>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41" name="Line 197"/>
            <p:cNvSpPr>
              <a:spLocks noChangeShapeType="1"/>
            </p:cNvSpPr>
            <p:nvPr userDrawn="1"/>
          </p:nvSpPr>
          <p:spPr bwMode="gray">
            <a:xfrm flipH="1">
              <a:off x="0" y="3516"/>
              <a:ext cx="5760" cy="0"/>
            </a:xfrm>
            <a:prstGeom prst="line">
              <a:avLst/>
            </a:prstGeom>
            <a:noFill/>
            <a:ln w="9525">
              <a:solidFill>
                <a:srgbClr val="DDDDDD"/>
              </a:solidFill>
              <a:round/>
              <a:headEnd/>
              <a:tailEnd/>
            </a:ln>
            <a:effectLst/>
            <a:extLst/>
          </p:spPr>
          <p:txBody>
            <a:bodyPr/>
            <a:lstStyle/>
            <a:p>
              <a:pPr>
                <a:defRPr/>
              </a:pPr>
              <a:endParaRPr lang="ru-RU" sz="1800"/>
            </a:p>
          </p:txBody>
        </p:sp>
        <p:sp>
          <p:nvSpPr>
            <p:cNvPr id="42" name="Line 198"/>
            <p:cNvSpPr>
              <a:spLocks noChangeShapeType="1"/>
            </p:cNvSpPr>
            <p:nvPr userDrawn="1"/>
          </p:nvSpPr>
          <p:spPr bwMode="gray">
            <a:xfrm flipH="1">
              <a:off x="0" y="3920"/>
              <a:ext cx="5760" cy="0"/>
            </a:xfrm>
            <a:prstGeom prst="line">
              <a:avLst/>
            </a:prstGeom>
            <a:noFill/>
            <a:ln w="9525">
              <a:solidFill>
                <a:srgbClr val="DDDDDD"/>
              </a:solidFill>
              <a:round/>
              <a:headEnd/>
              <a:tailEnd/>
            </a:ln>
            <a:effectLst/>
            <a:extLst/>
          </p:spPr>
          <p:txBody>
            <a:bodyPr/>
            <a:lstStyle/>
            <a:p>
              <a:pPr>
                <a:defRPr/>
              </a:pPr>
              <a:endParaRPr lang="ru-RU" sz="1800"/>
            </a:p>
          </p:txBody>
        </p:sp>
      </p:grpSp>
      <p:sp>
        <p:nvSpPr>
          <p:cNvPr id="43" name="Text Box 11"/>
          <p:cNvSpPr txBox="1">
            <a:spLocks noChangeArrowheads="1"/>
          </p:cNvSpPr>
          <p:nvPr/>
        </p:nvSpPr>
        <p:spPr bwMode="gray">
          <a:xfrm>
            <a:off x="0" y="461963"/>
            <a:ext cx="1098550" cy="427037"/>
          </a:xfrm>
          <a:prstGeom prst="rect">
            <a:avLst/>
          </a:prstGeom>
          <a:noFill/>
          <a:ln>
            <a:noFill/>
          </a:ln>
          <a:effectLst/>
          <a:extLst/>
        </p:spPr>
        <p:txBody>
          <a:bodyPr>
            <a:spAutoFit/>
          </a:bodyPr>
          <a:lstStyle/>
          <a:p>
            <a:pPr algn="ctr">
              <a:spcBef>
                <a:spcPct val="50000"/>
              </a:spcBef>
              <a:defRPr/>
            </a:pPr>
            <a:r>
              <a:rPr lang="en-US" sz="2200">
                <a:solidFill>
                  <a:srgbClr val="FFFFFF"/>
                </a:solidFill>
              </a:rPr>
              <a:t>LOGO</a:t>
            </a:r>
          </a:p>
        </p:txBody>
      </p:sp>
      <p:sp>
        <p:nvSpPr>
          <p:cNvPr id="44" name="Rectangle 138"/>
          <p:cNvSpPr>
            <a:spLocks noChangeArrowheads="1"/>
          </p:cNvSpPr>
          <p:nvPr/>
        </p:nvSpPr>
        <p:spPr bwMode="gray">
          <a:xfrm>
            <a:off x="5524500" y="534988"/>
            <a:ext cx="725488" cy="633412"/>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45" name="Rectangle 141"/>
          <p:cNvSpPr>
            <a:spLocks noChangeArrowheads="1"/>
          </p:cNvSpPr>
          <p:nvPr/>
        </p:nvSpPr>
        <p:spPr bwMode="gray">
          <a:xfrm>
            <a:off x="6978650" y="534988"/>
            <a:ext cx="725488" cy="633412"/>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46" name="Rectangle 146"/>
          <p:cNvSpPr>
            <a:spLocks noChangeArrowheads="1"/>
          </p:cNvSpPr>
          <p:nvPr/>
        </p:nvSpPr>
        <p:spPr bwMode="gray">
          <a:xfrm>
            <a:off x="7691438" y="4763"/>
            <a:ext cx="725487" cy="522287"/>
          </a:xfrm>
          <a:prstGeom prst="rect">
            <a:avLst/>
          </a:prstGeom>
          <a:solidFill>
            <a:schemeClr val="folHlink">
              <a:alpha val="30000"/>
            </a:schemeClr>
          </a:solidFill>
          <a:ln>
            <a:noFill/>
          </a:ln>
          <a:effectLst/>
          <a:extLst/>
        </p:spPr>
        <p:txBody>
          <a:bodyPr wrap="none" anchor="ctr"/>
          <a:lstStyle/>
          <a:p>
            <a:pPr>
              <a:defRPr/>
            </a:pPr>
            <a:endParaRPr lang="ru-RU" sz="1800"/>
          </a:p>
        </p:txBody>
      </p:sp>
      <p:sp>
        <p:nvSpPr>
          <p:cNvPr id="47" name="Rectangle 153"/>
          <p:cNvSpPr>
            <a:spLocks noChangeArrowheads="1"/>
          </p:cNvSpPr>
          <p:nvPr/>
        </p:nvSpPr>
        <p:spPr bwMode="gray">
          <a:xfrm>
            <a:off x="4076700" y="534988"/>
            <a:ext cx="725488" cy="633412"/>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48" name="Rectangle 155"/>
          <p:cNvSpPr>
            <a:spLocks noChangeArrowheads="1"/>
          </p:cNvSpPr>
          <p:nvPr/>
        </p:nvSpPr>
        <p:spPr bwMode="gray">
          <a:xfrm>
            <a:off x="4789488" y="4763"/>
            <a:ext cx="725487" cy="522287"/>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49" name="Rectangle 162"/>
          <p:cNvSpPr>
            <a:spLocks noChangeArrowheads="1"/>
          </p:cNvSpPr>
          <p:nvPr/>
        </p:nvSpPr>
        <p:spPr bwMode="gray">
          <a:xfrm>
            <a:off x="446088" y="1147763"/>
            <a:ext cx="725487" cy="633412"/>
          </a:xfrm>
          <a:prstGeom prst="rect">
            <a:avLst/>
          </a:prstGeom>
          <a:solidFill>
            <a:schemeClr val="folHlink">
              <a:alpha val="20000"/>
            </a:schemeClr>
          </a:solidFill>
          <a:ln>
            <a:noFill/>
          </a:ln>
          <a:effectLst/>
          <a:extLst/>
        </p:spPr>
        <p:txBody>
          <a:bodyPr wrap="none" anchor="ctr"/>
          <a:lstStyle/>
          <a:p>
            <a:pPr>
              <a:defRPr/>
            </a:pPr>
            <a:endParaRPr lang="ru-RU" sz="1800"/>
          </a:p>
        </p:txBody>
      </p:sp>
      <p:sp>
        <p:nvSpPr>
          <p:cNvPr id="50" name="Rectangle 164"/>
          <p:cNvSpPr>
            <a:spLocks noChangeArrowheads="1"/>
          </p:cNvSpPr>
          <p:nvPr/>
        </p:nvSpPr>
        <p:spPr bwMode="gray">
          <a:xfrm>
            <a:off x="1889125" y="4763"/>
            <a:ext cx="725488" cy="522287"/>
          </a:xfrm>
          <a:prstGeom prst="rect">
            <a:avLst/>
          </a:prstGeom>
          <a:solidFill>
            <a:srgbClr val="DDDDDD">
              <a:alpha val="39999"/>
            </a:srgbClr>
          </a:solidFill>
          <a:ln>
            <a:noFill/>
          </a:ln>
          <a:effectLst/>
          <a:extLst/>
        </p:spPr>
        <p:txBody>
          <a:bodyPr wrap="none" anchor="ctr"/>
          <a:lstStyle/>
          <a:p>
            <a:pPr>
              <a:defRPr/>
            </a:pPr>
            <a:endParaRPr lang="ru-RU" sz="1800"/>
          </a:p>
        </p:txBody>
      </p:sp>
      <p:sp>
        <p:nvSpPr>
          <p:cNvPr id="51" name="Rectangle 179"/>
          <p:cNvSpPr>
            <a:spLocks noChangeArrowheads="1"/>
          </p:cNvSpPr>
          <p:nvPr/>
        </p:nvSpPr>
        <p:spPr bwMode="gray">
          <a:xfrm>
            <a:off x="6251575" y="1165225"/>
            <a:ext cx="725488" cy="633413"/>
          </a:xfrm>
          <a:prstGeom prst="rect">
            <a:avLst/>
          </a:prstGeom>
          <a:solidFill>
            <a:srgbClr val="DDDDDD">
              <a:alpha val="10001"/>
            </a:srgbClr>
          </a:solidFill>
          <a:ln>
            <a:noFill/>
          </a:ln>
          <a:effectLst/>
          <a:extLst/>
        </p:spPr>
        <p:txBody>
          <a:bodyPr wrap="none" anchor="ctr"/>
          <a:lstStyle/>
          <a:p>
            <a:pPr>
              <a:defRPr/>
            </a:pPr>
            <a:endParaRPr lang="ru-RU" sz="1800"/>
          </a:p>
        </p:txBody>
      </p:sp>
      <p:sp>
        <p:nvSpPr>
          <p:cNvPr id="52" name="Rectangle 180"/>
          <p:cNvSpPr>
            <a:spLocks noChangeArrowheads="1"/>
          </p:cNvSpPr>
          <p:nvPr/>
        </p:nvSpPr>
        <p:spPr bwMode="gray">
          <a:xfrm>
            <a:off x="7691438" y="1165225"/>
            <a:ext cx="725487" cy="633413"/>
          </a:xfrm>
          <a:prstGeom prst="rect">
            <a:avLst/>
          </a:prstGeom>
          <a:solidFill>
            <a:schemeClr val="folHlink">
              <a:alpha val="10001"/>
            </a:schemeClr>
          </a:solidFill>
          <a:ln>
            <a:noFill/>
          </a:ln>
          <a:effectLst/>
          <a:extLst/>
        </p:spPr>
        <p:txBody>
          <a:bodyPr wrap="none" anchor="ctr"/>
          <a:lstStyle/>
          <a:p>
            <a:pPr>
              <a:defRPr/>
            </a:pPr>
            <a:endParaRPr lang="ru-RU" sz="1800"/>
          </a:p>
        </p:txBody>
      </p:sp>
      <p:sp>
        <p:nvSpPr>
          <p:cNvPr id="53" name="Rectangle 181"/>
          <p:cNvSpPr>
            <a:spLocks noChangeArrowheads="1"/>
          </p:cNvSpPr>
          <p:nvPr/>
        </p:nvSpPr>
        <p:spPr bwMode="gray">
          <a:xfrm>
            <a:off x="3349625" y="1165225"/>
            <a:ext cx="725488" cy="633413"/>
          </a:xfrm>
          <a:prstGeom prst="rect">
            <a:avLst/>
          </a:prstGeom>
          <a:solidFill>
            <a:srgbClr val="DDDDDD">
              <a:alpha val="10001"/>
            </a:srgbClr>
          </a:solidFill>
          <a:ln>
            <a:noFill/>
          </a:ln>
          <a:effectLst/>
          <a:extLst/>
        </p:spPr>
        <p:txBody>
          <a:bodyPr wrap="none" anchor="ctr"/>
          <a:lstStyle/>
          <a:p>
            <a:pPr>
              <a:defRPr/>
            </a:pPr>
            <a:endParaRPr lang="ru-RU" sz="1800"/>
          </a:p>
        </p:txBody>
      </p:sp>
      <p:sp>
        <p:nvSpPr>
          <p:cNvPr id="54" name="Rectangle 182"/>
          <p:cNvSpPr>
            <a:spLocks noChangeArrowheads="1"/>
          </p:cNvSpPr>
          <p:nvPr/>
        </p:nvSpPr>
        <p:spPr bwMode="gray">
          <a:xfrm>
            <a:off x="4800600" y="1165225"/>
            <a:ext cx="725488" cy="633413"/>
          </a:xfrm>
          <a:prstGeom prst="rect">
            <a:avLst/>
          </a:prstGeom>
          <a:solidFill>
            <a:schemeClr val="folHlink">
              <a:alpha val="10001"/>
            </a:schemeClr>
          </a:solidFill>
          <a:ln>
            <a:noFill/>
          </a:ln>
          <a:effectLst/>
          <a:extLst/>
        </p:spPr>
        <p:txBody>
          <a:bodyPr wrap="none" anchor="ctr"/>
          <a:lstStyle/>
          <a:p>
            <a:pPr>
              <a:defRPr/>
            </a:pPr>
            <a:endParaRPr lang="ru-RU" sz="1800"/>
          </a:p>
        </p:txBody>
      </p:sp>
      <p:sp>
        <p:nvSpPr>
          <p:cNvPr id="55" name="Rectangle 183"/>
          <p:cNvSpPr>
            <a:spLocks noChangeArrowheads="1"/>
          </p:cNvSpPr>
          <p:nvPr/>
        </p:nvSpPr>
        <p:spPr bwMode="gray">
          <a:xfrm>
            <a:off x="1889125" y="1165225"/>
            <a:ext cx="725488" cy="633413"/>
          </a:xfrm>
          <a:prstGeom prst="rect">
            <a:avLst/>
          </a:prstGeom>
          <a:solidFill>
            <a:schemeClr val="folHlink">
              <a:alpha val="10001"/>
            </a:schemeClr>
          </a:solidFill>
          <a:ln>
            <a:noFill/>
          </a:ln>
          <a:effectLst/>
          <a:extLst/>
        </p:spPr>
        <p:txBody>
          <a:bodyPr wrap="none" anchor="ctr"/>
          <a:lstStyle/>
          <a:p>
            <a:pPr>
              <a:defRPr/>
            </a:pPr>
            <a:endParaRPr lang="ru-RU" sz="1800"/>
          </a:p>
        </p:txBody>
      </p:sp>
      <p:sp>
        <p:nvSpPr>
          <p:cNvPr id="56" name="Rectangle 189"/>
          <p:cNvSpPr>
            <a:spLocks noChangeArrowheads="1"/>
          </p:cNvSpPr>
          <p:nvPr/>
        </p:nvSpPr>
        <p:spPr bwMode="gray">
          <a:xfrm>
            <a:off x="438150" y="4763"/>
            <a:ext cx="725488" cy="522287"/>
          </a:xfrm>
          <a:prstGeom prst="rect">
            <a:avLst/>
          </a:prstGeom>
          <a:solidFill>
            <a:srgbClr val="DDDDDD">
              <a:alpha val="30000"/>
            </a:srgbClr>
          </a:solidFill>
          <a:ln>
            <a:noFill/>
          </a:ln>
          <a:effectLst/>
          <a:extLst/>
        </p:spPr>
        <p:txBody>
          <a:bodyPr wrap="none" anchor="ctr"/>
          <a:lstStyle/>
          <a:p>
            <a:pPr>
              <a:defRPr/>
            </a:pPr>
            <a:endParaRPr lang="ru-RU" sz="1800"/>
          </a:p>
        </p:txBody>
      </p:sp>
      <p:sp>
        <p:nvSpPr>
          <p:cNvPr id="57" name="Rectangle 190"/>
          <p:cNvSpPr>
            <a:spLocks noChangeArrowheads="1"/>
          </p:cNvSpPr>
          <p:nvPr/>
        </p:nvSpPr>
        <p:spPr bwMode="gray">
          <a:xfrm>
            <a:off x="1143000" y="533400"/>
            <a:ext cx="725488" cy="633413"/>
          </a:xfrm>
          <a:prstGeom prst="rect">
            <a:avLst/>
          </a:prstGeom>
          <a:solidFill>
            <a:srgbClr val="DDDDDD">
              <a:alpha val="20000"/>
            </a:srgbClr>
          </a:solidFill>
          <a:ln>
            <a:noFill/>
          </a:ln>
          <a:effectLst/>
          <a:extLst/>
        </p:spPr>
        <p:txBody>
          <a:bodyPr wrap="none" anchor="ctr"/>
          <a:lstStyle/>
          <a:p>
            <a:pPr>
              <a:defRPr/>
            </a:pPr>
            <a:endParaRPr lang="ru-RU" sz="1800"/>
          </a:p>
        </p:txBody>
      </p:sp>
      <p:sp>
        <p:nvSpPr>
          <p:cNvPr id="58" name="Rectangle 200"/>
          <p:cNvSpPr>
            <a:spLocks noChangeArrowheads="1"/>
          </p:cNvSpPr>
          <p:nvPr/>
        </p:nvSpPr>
        <p:spPr bwMode="gray">
          <a:xfrm>
            <a:off x="2578100" y="534988"/>
            <a:ext cx="725488" cy="633412"/>
          </a:xfrm>
          <a:prstGeom prst="rect">
            <a:avLst/>
          </a:prstGeom>
          <a:solidFill>
            <a:srgbClr val="DDDDDD">
              <a:alpha val="20000"/>
            </a:srgbClr>
          </a:solidFill>
          <a:ln>
            <a:noFill/>
          </a:ln>
          <a:effectLst/>
          <a:extLst/>
        </p:spPr>
        <p:txBody>
          <a:bodyPr wrap="none" anchor="ctr"/>
          <a:lstStyle/>
          <a:p>
            <a:pPr>
              <a:defRPr/>
            </a:pPr>
            <a:endParaRPr lang="ru-RU" sz="1800"/>
          </a:p>
        </p:txBody>
      </p:sp>
      <p:grpSp>
        <p:nvGrpSpPr>
          <p:cNvPr id="59" name="Group 234"/>
          <p:cNvGrpSpPr>
            <a:grpSpLocks/>
          </p:cNvGrpSpPr>
          <p:nvPr/>
        </p:nvGrpSpPr>
        <p:grpSpPr bwMode="auto">
          <a:xfrm>
            <a:off x="0" y="2257425"/>
            <a:ext cx="4738688" cy="4600575"/>
            <a:chOff x="-9" y="1395"/>
            <a:chExt cx="2985" cy="2898"/>
          </a:xfrm>
        </p:grpSpPr>
        <p:pic>
          <p:nvPicPr>
            <p:cNvPr id="60" name="Picture 213" descr="pan01"/>
            <p:cNvPicPr>
              <a:picLocks noChangeAspect="1" noChangeArrowheads="1"/>
            </p:cNvPicPr>
            <p:nvPr/>
          </p:nvPicPr>
          <p:blipFill>
            <a:blip r:embed="rId2"/>
            <a:srcRect l="46681" r="2339"/>
            <a:stretch>
              <a:fillRect/>
            </a:stretch>
          </p:blipFill>
          <p:spPr bwMode="gray">
            <a:xfrm>
              <a:off x="0" y="1395"/>
              <a:ext cx="2976" cy="2898"/>
            </a:xfrm>
            <a:prstGeom prst="rect">
              <a:avLst/>
            </a:prstGeom>
            <a:noFill/>
            <a:ln w="9525">
              <a:noFill/>
              <a:miter lim="800000"/>
              <a:headEnd/>
              <a:tailEnd/>
            </a:ln>
          </p:spPr>
        </p:pic>
        <p:sp>
          <p:nvSpPr>
            <p:cNvPr id="61" name="Freeform 209"/>
            <p:cNvSpPr>
              <a:spLocks/>
            </p:cNvSpPr>
            <p:nvPr/>
          </p:nvSpPr>
          <p:spPr bwMode="gray">
            <a:xfrm>
              <a:off x="-9" y="1493"/>
              <a:ext cx="2841" cy="2599"/>
            </a:xfrm>
            <a:custGeom>
              <a:avLst/>
              <a:gdLst>
                <a:gd name="T0" fmla="*/ 0 w 2841"/>
                <a:gd name="T1" fmla="*/ 18 h 2599"/>
                <a:gd name="T2" fmla="*/ 2841 w 2841"/>
                <a:gd name="T3" fmla="*/ 0 h 2599"/>
                <a:gd name="T4" fmla="*/ 1294 w 2841"/>
                <a:gd name="T5" fmla="*/ 2597 h 2599"/>
                <a:gd name="T6" fmla="*/ 2 w 2841"/>
                <a:gd name="T7" fmla="*/ 2599 h 2599"/>
                <a:gd name="T8" fmla="*/ 0 w 2841"/>
                <a:gd name="T9" fmla="*/ 18 h 2599"/>
              </a:gdLst>
              <a:ahLst/>
              <a:cxnLst>
                <a:cxn ang="0">
                  <a:pos x="T0" y="T1"/>
                </a:cxn>
                <a:cxn ang="0">
                  <a:pos x="T2" y="T3"/>
                </a:cxn>
                <a:cxn ang="0">
                  <a:pos x="T4" y="T5"/>
                </a:cxn>
                <a:cxn ang="0">
                  <a:pos x="T6" y="T7"/>
                </a:cxn>
                <a:cxn ang="0">
                  <a:pos x="T8" y="T9"/>
                </a:cxn>
              </a:cxnLst>
              <a:rect l="0" t="0" r="r" b="b"/>
              <a:pathLst>
                <a:path w="2841" h="2599">
                  <a:moveTo>
                    <a:pt x="0" y="18"/>
                  </a:moveTo>
                  <a:lnTo>
                    <a:pt x="2841" y="0"/>
                  </a:lnTo>
                  <a:lnTo>
                    <a:pt x="1294" y="2597"/>
                  </a:lnTo>
                  <a:lnTo>
                    <a:pt x="2" y="2599"/>
                  </a:lnTo>
                  <a:lnTo>
                    <a:pt x="0" y="18"/>
                  </a:lnTo>
                  <a:close/>
                </a:path>
              </a:pathLst>
            </a:custGeom>
            <a:blipFill dpi="0" rotWithShape="1">
              <a:blip r:embed="rId3"/>
              <a:srcRect/>
              <a:stretch>
                <a:fillRect r="-15708"/>
              </a:stretch>
            </a:blipFill>
            <a:ln>
              <a:noFill/>
            </a:ln>
            <a:effectLst/>
            <a:extLst/>
          </p:spPr>
          <p:txBody>
            <a:bodyPr/>
            <a:lstStyle/>
            <a:p>
              <a:pPr>
                <a:defRPr/>
              </a:pPr>
              <a:endParaRPr lang="ru-RU" sz="1800"/>
            </a:p>
          </p:txBody>
        </p:sp>
      </p:grpSp>
      <p:grpSp>
        <p:nvGrpSpPr>
          <p:cNvPr id="62" name="Group 233"/>
          <p:cNvGrpSpPr>
            <a:grpSpLocks/>
          </p:cNvGrpSpPr>
          <p:nvPr/>
        </p:nvGrpSpPr>
        <p:grpSpPr bwMode="auto">
          <a:xfrm>
            <a:off x="9525" y="1395413"/>
            <a:ext cx="4256088" cy="4598987"/>
            <a:chOff x="0" y="1039"/>
            <a:chExt cx="2681" cy="2897"/>
          </a:xfrm>
        </p:grpSpPr>
        <p:pic>
          <p:nvPicPr>
            <p:cNvPr id="63" name="Picture 220" descr="pan01"/>
            <p:cNvPicPr>
              <a:picLocks noChangeAspect="1" noChangeArrowheads="1"/>
            </p:cNvPicPr>
            <p:nvPr userDrawn="1"/>
          </p:nvPicPr>
          <p:blipFill>
            <a:blip r:embed="rId2"/>
            <a:srcRect l="51730" r="2339"/>
            <a:stretch>
              <a:fillRect/>
            </a:stretch>
          </p:blipFill>
          <p:spPr bwMode="gray">
            <a:xfrm>
              <a:off x="0" y="1039"/>
              <a:ext cx="2681" cy="2897"/>
            </a:xfrm>
            <a:prstGeom prst="rect">
              <a:avLst/>
            </a:prstGeom>
            <a:noFill/>
            <a:ln w="9525">
              <a:noFill/>
              <a:miter lim="800000"/>
              <a:headEnd/>
              <a:tailEnd/>
            </a:ln>
          </p:spPr>
        </p:pic>
        <p:sp>
          <p:nvSpPr>
            <p:cNvPr id="64" name="Freeform 221" descr="wiz_gold04"/>
            <p:cNvSpPr>
              <a:spLocks/>
            </p:cNvSpPr>
            <p:nvPr userDrawn="1"/>
          </p:nvSpPr>
          <p:spPr bwMode="gray">
            <a:xfrm>
              <a:off x="0" y="1137"/>
              <a:ext cx="2537" cy="2600"/>
            </a:xfrm>
            <a:custGeom>
              <a:avLst/>
              <a:gdLst>
                <a:gd name="T0" fmla="*/ 0 w 2537"/>
                <a:gd name="T1" fmla="*/ 0 h 2600"/>
                <a:gd name="T2" fmla="*/ 2537 w 2537"/>
                <a:gd name="T3" fmla="*/ 1 h 2600"/>
                <a:gd name="T4" fmla="*/ 991 w 2537"/>
                <a:gd name="T5" fmla="*/ 2597 h 2600"/>
                <a:gd name="T6" fmla="*/ 0 w 2537"/>
                <a:gd name="T7" fmla="*/ 2600 h 2600"/>
                <a:gd name="T8" fmla="*/ 0 w 2537"/>
                <a:gd name="T9" fmla="*/ 0 h 2600"/>
              </a:gdLst>
              <a:ahLst/>
              <a:cxnLst>
                <a:cxn ang="0">
                  <a:pos x="T0" y="T1"/>
                </a:cxn>
                <a:cxn ang="0">
                  <a:pos x="T2" y="T3"/>
                </a:cxn>
                <a:cxn ang="0">
                  <a:pos x="T4" y="T5"/>
                </a:cxn>
                <a:cxn ang="0">
                  <a:pos x="T6" y="T7"/>
                </a:cxn>
                <a:cxn ang="0">
                  <a:pos x="T8" y="T9"/>
                </a:cxn>
              </a:cxnLst>
              <a:rect l="0" t="0" r="r" b="b"/>
              <a:pathLst>
                <a:path w="2537" h="2600">
                  <a:moveTo>
                    <a:pt x="0" y="0"/>
                  </a:moveTo>
                  <a:lnTo>
                    <a:pt x="2537" y="1"/>
                  </a:lnTo>
                  <a:lnTo>
                    <a:pt x="991" y="2597"/>
                  </a:lnTo>
                  <a:lnTo>
                    <a:pt x="0" y="2600"/>
                  </a:lnTo>
                  <a:lnTo>
                    <a:pt x="0" y="0"/>
                  </a:lnTo>
                  <a:close/>
                </a:path>
              </a:pathLst>
            </a:custGeom>
            <a:blipFill dpi="0" rotWithShape="1">
              <a:blip r:embed="rId4"/>
              <a:srcRect/>
              <a:stretch>
                <a:fillRect/>
              </a:stretch>
            </a:blipFill>
            <a:ln>
              <a:noFill/>
            </a:ln>
            <a:effectLst/>
            <a:extLst/>
          </p:spPr>
          <p:txBody>
            <a:bodyPr/>
            <a:lstStyle/>
            <a:p>
              <a:pPr>
                <a:defRPr/>
              </a:pPr>
              <a:endParaRPr lang="ru-RU" sz="1800"/>
            </a:p>
          </p:txBody>
        </p:sp>
      </p:grpSp>
      <p:grpSp>
        <p:nvGrpSpPr>
          <p:cNvPr id="65" name="Group 232"/>
          <p:cNvGrpSpPr>
            <a:grpSpLocks/>
          </p:cNvGrpSpPr>
          <p:nvPr/>
        </p:nvGrpSpPr>
        <p:grpSpPr bwMode="auto">
          <a:xfrm>
            <a:off x="-4763" y="304800"/>
            <a:ext cx="3821113" cy="5078413"/>
            <a:chOff x="-7" y="240"/>
            <a:chExt cx="2407" cy="3199"/>
          </a:xfrm>
        </p:grpSpPr>
        <p:pic>
          <p:nvPicPr>
            <p:cNvPr id="66" name="Picture 223" descr="pan01"/>
            <p:cNvPicPr>
              <a:picLocks noChangeAspect="1" noChangeArrowheads="1"/>
            </p:cNvPicPr>
            <p:nvPr userDrawn="1"/>
          </p:nvPicPr>
          <p:blipFill>
            <a:blip r:embed="rId2"/>
            <a:srcRect l="60431" r="2339"/>
            <a:stretch>
              <a:fillRect/>
            </a:stretch>
          </p:blipFill>
          <p:spPr bwMode="gray">
            <a:xfrm>
              <a:off x="0" y="240"/>
              <a:ext cx="2400" cy="3199"/>
            </a:xfrm>
            <a:prstGeom prst="rect">
              <a:avLst/>
            </a:prstGeom>
            <a:noFill/>
            <a:ln w="9525">
              <a:noFill/>
              <a:miter lim="800000"/>
              <a:headEnd/>
              <a:tailEnd/>
            </a:ln>
          </p:spPr>
        </p:pic>
        <p:sp>
          <p:nvSpPr>
            <p:cNvPr id="67" name="Freeform 224" descr="wiz_gold01"/>
            <p:cNvSpPr>
              <a:spLocks/>
            </p:cNvSpPr>
            <p:nvPr userDrawn="1"/>
          </p:nvSpPr>
          <p:spPr bwMode="gray">
            <a:xfrm>
              <a:off x="-7" y="348"/>
              <a:ext cx="2247" cy="2874"/>
            </a:xfrm>
            <a:custGeom>
              <a:avLst/>
              <a:gdLst>
                <a:gd name="T0" fmla="*/ 7 w 2247"/>
                <a:gd name="T1" fmla="*/ 0 h 2874"/>
                <a:gd name="T2" fmla="*/ 2247 w 2247"/>
                <a:gd name="T3" fmla="*/ 0 h 2874"/>
                <a:gd name="T4" fmla="*/ 540 w 2247"/>
                <a:gd name="T5" fmla="*/ 2868 h 2874"/>
                <a:gd name="T6" fmla="*/ 0 w 2247"/>
                <a:gd name="T7" fmla="*/ 2874 h 2874"/>
                <a:gd name="T8" fmla="*/ 7 w 2247"/>
                <a:gd name="T9" fmla="*/ 0 h 2874"/>
              </a:gdLst>
              <a:ahLst/>
              <a:cxnLst>
                <a:cxn ang="0">
                  <a:pos x="T0" y="T1"/>
                </a:cxn>
                <a:cxn ang="0">
                  <a:pos x="T2" y="T3"/>
                </a:cxn>
                <a:cxn ang="0">
                  <a:pos x="T4" y="T5"/>
                </a:cxn>
                <a:cxn ang="0">
                  <a:pos x="T6" y="T7"/>
                </a:cxn>
                <a:cxn ang="0">
                  <a:pos x="T8" y="T9"/>
                </a:cxn>
              </a:cxnLst>
              <a:rect l="0" t="0" r="r" b="b"/>
              <a:pathLst>
                <a:path w="2247" h="2874">
                  <a:moveTo>
                    <a:pt x="7" y="0"/>
                  </a:moveTo>
                  <a:lnTo>
                    <a:pt x="2247" y="0"/>
                  </a:lnTo>
                  <a:lnTo>
                    <a:pt x="540" y="2868"/>
                  </a:lnTo>
                  <a:lnTo>
                    <a:pt x="0" y="2874"/>
                  </a:lnTo>
                  <a:lnTo>
                    <a:pt x="7" y="0"/>
                  </a:lnTo>
                  <a:close/>
                </a:path>
              </a:pathLst>
            </a:custGeom>
            <a:blipFill dpi="0" rotWithShape="1">
              <a:blip r:embed="rId5"/>
              <a:srcRect/>
              <a:stretch>
                <a:fillRect/>
              </a:stretch>
            </a:blipFill>
            <a:ln>
              <a:noFill/>
            </a:ln>
            <a:effectLst/>
            <a:extLst/>
          </p:spPr>
          <p:txBody>
            <a:bodyPr/>
            <a:lstStyle/>
            <a:p>
              <a:pPr>
                <a:defRPr/>
              </a:pPr>
              <a:endParaRPr lang="ru-RU" sz="1800"/>
            </a:p>
          </p:txBody>
        </p:sp>
      </p:grpSp>
      <p:sp>
        <p:nvSpPr>
          <p:cNvPr id="68" name="Text Box 235"/>
          <p:cNvSpPr txBox="1">
            <a:spLocks noChangeArrowheads="1"/>
          </p:cNvSpPr>
          <p:nvPr userDrawn="1"/>
        </p:nvSpPr>
        <p:spPr bwMode="gray">
          <a:xfrm>
            <a:off x="7924800" y="1295400"/>
            <a:ext cx="1098550" cy="427038"/>
          </a:xfrm>
          <a:prstGeom prst="rect">
            <a:avLst/>
          </a:prstGeom>
          <a:noFill/>
          <a:ln>
            <a:noFill/>
          </a:ln>
          <a:effectLst/>
          <a:extLst/>
        </p:spPr>
        <p:txBody>
          <a:bodyPr>
            <a:spAutoFit/>
          </a:bodyPr>
          <a:lstStyle/>
          <a:p>
            <a:pPr algn="r">
              <a:spcBef>
                <a:spcPct val="50000"/>
              </a:spcBef>
              <a:defRPr/>
            </a:pPr>
            <a:r>
              <a:rPr lang="en-US" sz="2200"/>
              <a:t>LOGO</a:t>
            </a:r>
          </a:p>
        </p:txBody>
      </p:sp>
      <p:sp>
        <p:nvSpPr>
          <p:cNvPr id="3075" name="Rectangle 3"/>
          <p:cNvSpPr>
            <a:spLocks noGrp="1" noChangeArrowheads="1"/>
          </p:cNvSpPr>
          <p:nvPr>
            <p:ph type="subTitle" idx="1"/>
          </p:nvPr>
        </p:nvSpPr>
        <p:spPr>
          <a:xfrm>
            <a:off x="4572000" y="4343400"/>
            <a:ext cx="4419600" cy="609600"/>
          </a:xfrm>
          <a:extLst/>
        </p:spPr>
        <p:txBody>
          <a:bodyPr/>
          <a:lstStyle>
            <a:lvl1pPr marL="0" indent="0" algn="r">
              <a:buFontTx/>
              <a:buNone/>
              <a:defRPr sz="2000"/>
            </a:lvl1pPr>
          </a:lstStyle>
          <a:p>
            <a:pPr lvl="0"/>
            <a:r>
              <a:rPr lang="ru-RU" noProof="0" smtClean="0"/>
              <a:t>Образец подзаголовка</a:t>
            </a:r>
            <a:endParaRPr lang="en-US" noProof="0" smtClean="0"/>
          </a:p>
        </p:txBody>
      </p:sp>
      <p:sp>
        <p:nvSpPr>
          <p:cNvPr id="3074" name="Rectangle 2"/>
          <p:cNvSpPr>
            <a:spLocks noGrp="1" noChangeArrowheads="1"/>
          </p:cNvSpPr>
          <p:nvPr>
            <p:ph type="ctrTitle"/>
          </p:nvPr>
        </p:nvSpPr>
        <p:spPr>
          <a:xfrm>
            <a:off x="4267200" y="1981200"/>
            <a:ext cx="4724400" cy="2057400"/>
          </a:xfrm>
          <a:extLst/>
        </p:spPr>
        <p:txBody>
          <a:bodyPr/>
          <a:lstStyle>
            <a:lvl1pPr algn="r">
              <a:defRPr sz="4400"/>
            </a:lvl1pPr>
          </a:lstStyle>
          <a:p>
            <a:pPr lvl="0"/>
            <a:r>
              <a:rPr lang="ru-RU" noProof="0" smtClean="0"/>
              <a:t>Образец заголовка</a:t>
            </a:r>
            <a:endParaRPr lang="en-US" noProof="0" smtClean="0"/>
          </a:p>
        </p:txBody>
      </p:sp>
      <p:sp>
        <p:nvSpPr>
          <p:cNvPr id="69" name="Rectangle 4"/>
          <p:cNvSpPr>
            <a:spLocks noGrp="1" noChangeArrowheads="1"/>
          </p:cNvSpPr>
          <p:nvPr>
            <p:ph type="dt" sz="half" idx="10"/>
          </p:nvPr>
        </p:nvSpPr>
        <p:spPr>
          <a:xfrm>
            <a:off x="304800" y="6400800"/>
            <a:ext cx="2133600" cy="320675"/>
          </a:xfrm>
        </p:spPr>
        <p:txBody>
          <a:bodyPr/>
          <a:lstStyle>
            <a:lvl1pPr algn="r">
              <a:defRPr>
                <a:latin typeface="+mj-lt"/>
              </a:defRPr>
            </a:lvl1pPr>
          </a:lstStyle>
          <a:p>
            <a:pPr>
              <a:defRPr/>
            </a:pPr>
            <a:endParaRPr lang="en-US"/>
          </a:p>
        </p:txBody>
      </p:sp>
      <p:sp>
        <p:nvSpPr>
          <p:cNvPr id="70" name="Rectangle 5"/>
          <p:cNvSpPr>
            <a:spLocks noGrp="1" noChangeArrowheads="1"/>
          </p:cNvSpPr>
          <p:nvPr>
            <p:ph type="ftr" sz="quarter" idx="11"/>
          </p:nvPr>
        </p:nvSpPr>
        <p:spPr>
          <a:xfrm>
            <a:off x="6172200" y="6400800"/>
            <a:ext cx="2895600" cy="320675"/>
          </a:xfrm>
        </p:spPr>
        <p:txBody>
          <a:bodyPr/>
          <a:lstStyle>
            <a:lvl1pPr algn="r">
              <a:defRPr>
                <a:latin typeface="+mj-lt"/>
              </a:defRPr>
            </a:lvl1pPr>
          </a:lstStyle>
          <a:p>
            <a:pPr>
              <a:defRPr/>
            </a:pPr>
            <a:r>
              <a:rPr lang="en-US"/>
              <a:t>www.themegallery.com</a:t>
            </a:r>
          </a:p>
        </p:txBody>
      </p:sp>
      <p:sp>
        <p:nvSpPr>
          <p:cNvPr id="71" name="Rectangle 6"/>
          <p:cNvSpPr>
            <a:spLocks noGrp="1" noChangeArrowheads="1"/>
          </p:cNvSpPr>
          <p:nvPr>
            <p:ph type="sldNum" sz="quarter" idx="12"/>
          </p:nvPr>
        </p:nvSpPr>
        <p:spPr>
          <a:xfrm>
            <a:off x="3733800" y="6400800"/>
            <a:ext cx="2133600" cy="320675"/>
          </a:xfrm>
        </p:spPr>
        <p:txBody>
          <a:bodyPr/>
          <a:lstStyle>
            <a:lvl1pPr>
              <a:defRPr>
                <a:latin typeface="+mj-lt"/>
              </a:defRPr>
            </a:lvl1pPr>
          </a:lstStyle>
          <a:p>
            <a:pPr>
              <a:defRPr/>
            </a:pPr>
            <a:fld id="{AC2255FB-B7F3-4863-ABDE-C91C1A110C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78BF6-64F5-43EA-9B25-F112DA4CF1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28600"/>
            <a:ext cx="2057400" cy="6096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28600"/>
            <a:ext cx="6019800" cy="6096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FEE7CD-7D74-45B2-B1F3-AABCD6CF6B2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28600"/>
            <a:ext cx="7391400" cy="8382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724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724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33C569-F573-487A-9E9F-6C6FC181629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28600"/>
            <a:ext cx="7391400" cy="8382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57200" y="1600200"/>
            <a:ext cx="8229600" cy="4724400"/>
          </a:xfrm>
        </p:spPr>
        <p:txBody>
          <a:bodyPr/>
          <a:lstStyle/>
          <a:p>
            <a:pPr lvl="0"/>
            <a:r>
              <a:rPr lang="ru-RU" noProof="0" smtClean="0"/>
              <a:t>Вставка диаграммы</a:t>
            </a:r>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912E45-72D3-4100-8778-5601E4132D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28600"/>
            <a:ext cx="7391400" cy="8382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724400"/>
          </a:xfrm>
        </p:spPr>
        <p:txBody>
          <a:bodyPr/>
          <a:lstStyle/>
          <a:p>
            <a:pPr lvl="0"/>
            <a:r>
              <a:rPr lang="ru-RU" noProof="0" smtClean="0"/>
              <a:t>Вставка таблицы</a:t>
            </a:r>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749D5B-4F63-4913-A0E4-FAE8AF98F5F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5AA5B-E1C7-4F46-9710-0C227D7809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35A1D6-84E1-42CA-BE91-C8C23028677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354505-C9CA-4417-A9B8-21824A8934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5BBFF6-D23F-4533-8EBC-0A3942553D3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859EA89-7B35-43A1-B011-923B8B39B58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D6CE94-0C98-4CF9-B88D-DCACFD19A72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67FFD8-1773-458D-8C2F-19071FA25BA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718611-3BB5-4371-B67E-0DCA26E63D7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p:nvSpPr>
        <p:spPr bwMode="gray">
          <a:xfrm>
            <a:off x="0" y="228600"/>
            <a:ext cx="9144000" cy="838200"/>
          </a:xfrm>
          <a:prstGeom prst="rect">
            <a:avLst/>
          </a:prstGeom>
          <a:gradFill rotWithShape="1">
            <a:gsLst>
              <a:gs pos="0">
                <a:schemeClr val="tx2">
                  <a:gamma/>
                  <a:shade val="41176"/>
                  <a:invGamma/>
                </a:schemeClr>
              </a:gs>
              <a:gs pos="100000">
                <a:schemeClr val="tx2"/>
              </a:gs>
            </a:gsLst>
            <a:lin ang="0" scaled="1"/>
          </a:gradFill>
          <a:ln>
            <a:noFill/>
          </a:ln>
          <a:effectLst/>
          <a:extLst/>
        </p:spPr>
        <p:txBody>
          <a:bodyPr wrap="none" anchor="ctr"/>
          <a:lstStyle/>
          <a:p>
            <a:pPr>
              <a:defRPr/>
            </a:pPr>
            <a:endParaRPr lang="ru-RU" sz="1800"/>
          </a:p>
        </p:txBody>
      </p:sp>
      <p:sp>
        <p:nvSpPr>
          <p:cNvPr id="1028" name="Rectangle 4"/>
          <p:cNvSpPr>
            <a:spLocks noGrp="1" noChangeArrowheads="1"/>
          </p:cNvSpPr>
          <p:nvPr>
            <p:ph type="dt" sz="half" idx="2"/>
          </p:nvPr>
        </p:nvSpPr>
        <p:spPr bwMode="gray">
          <a:xfrm>
            <a:off x="457200" y="6467475"/>
            <a:ext cx="2133600" cy="3016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b="0">
                <a:latin typeface="+mn-lt"/>
              </a:defRPr>
            </a:lvl1pPr>
          </a:lstStyle>
          <a:p>
            <a:pPr>
              <a:defRPr/>
            </a:pPr>
            <a:endParaRPr lang="en-US"/>
          </a:p>
        </p:txBody>
      </p:sp>
      <p:sp>
        <p:nvSpPr>
          <p:cNvPr id="1029" name="Rectangle 5"/>
          <p:cNvSpPr>
            <a:spLocks noGrp="1" noChangeArrowheads="1"/>
          </p:cNvSpPr>
          <p:nvPr>
            <p:ph type="ftr" sz="quarter" idx="3"/>
          </p:nvPr>
        </p:nvSpPr>
        <p:spPr bwMode="gray">
          <a:xfrm>
            <a:off x="3124200" y="6467475"/>
            <a:ext cx="2895600" cy="3016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200" b="0">
                <a:latin typeface="+mn-lt"/>
              </a:defRPr>
            </a:lvl1pPr>
          </a:lstStyle>
          <a:p>
            <a:pPr>
              <a:defRPr/>
            </a:pPr>
            <a:endParaRPr lang="en-US"/>
          </a:p>
        </p:txBody>
      </p:sp>
      <p:sp>
        <p:nvSpPr>
          <p:cNvPr id="1030" name="Rectangle 6"/>
          <p:cNvSpPr>
            <a:spLocks noGrp="1" noChangeArrowheads="1"/>
          </p:cNvSpPr>
          <p:nvPr>
            <p:ph type="sldNum" sz="quarter" idx="4"/>
          </p:nvPr>
        </p:nvSpPr>
        <p:spPr bwMode="gray">
          <a:xfrm>
            <a:off x="6553200" y="6467475"/>
            <a:ext cx="2133600" cy="3016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b="0">
                <a:latin typeface="+mn-lt"/>
              </a:defRPr>
            </a:lvl1pPr>
          </a:lstStyle>
          <a:p>
            <a:pPr>
              <a:defRPr/>
            </a:pPr>
            <a:fld id="{52965B29-B810-415C-B6B6-4109E44C0234}" type="slidenum">
              <a:rPr lang="en-US"/>
              <a:pPr>
                <a:defRPr/>
              </a:pPr>
              <a:t>‹#›</a:t>
            </a:fld>
            <a:endParaRPr lang="en-US"/>
          </a:p>
        </p:txBody>
      </p:sp>
      <p:sp>
        <p:nvSpPr>
          <p:cNvPr id="1176" name="Rectangle 152"/>
          <p:cNvSpPr>
            <a:spLocks noChangeArrowheads="1"/>
          </p:cNvSpPr>
          <p:nvPr/>
        </p:nvSpPr>
        <p:spPr bwMode="gray">
          <a:xfrm>
            <a:off x="6613525" y="5918200"/>
            <a:ext cx="506413" cy="469900"/>
          </a:xfrm>
          <a:prstGeom prst="rect">
            <a:avLst/>
          </a:prstGeom>
          <a:solidFill>
            <a:schemeClr val="accent2">
              <a:alpha val="20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77" name="Rectangle 153"/>
          <p:cNvSpPr>
            <a:spLocks noChangeArrowheads="1"/>
          </p:cNvSpPr>
          <p:nvPr/>
        </p:nvSpPr>
        <p:spPr bwMode="gray">
          <a:xfrm>
            <a:off x="7629525"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78" name="Rectangle 154"/>
          <p:cNvSpPr>
            <a:spLocks noChangeArrowheads="1"/>
          </p:cNvSpPr>
          <p:nvPr/>
        </p:nvSpPr>
        <p:spPr bwMode="gray">
          <a:xfrm>
            <a:off x="7113588" y="5440363"/>
            <a:ext cx="508000"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79" name="Rectangle 155"/>
          <p:cNvSpPr>
            <a:spLocks noChangeArrowheads="1"/>
          </p:cNvSpPr>
          <p:nvPr/>
        </p:nvSpPr>
        <p:spPr bwMode="gray">
          <a:xfrm>
            <a:off x="8626475"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0" name="Rectangle 156"/>
          <p:cNvSpPr>
            <a:spLocks noChangeArrowheads="1"/>
          </p:cNvSpPr>
          <p:nvPr/>
        </p:nvSpPr>
        <p:spPr bwMode="gray">
          <a:xfrm>
            <a:off x="4575175"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1" name="Rectangle 157"/>
          <p:cNvSpPr>
            <a:spLocks noChangeArrowheads="1"/>
          </p:cNvSpPr>
          <p:nvPr/>
        </p:nvSpPr>
        <p:spPr bwMode="gray">
          <a:xfrm>
            <a:off x="5600700"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2" name="Rectangle 158"/>
          <p:cNvSpPr>
            <a:spLocks noChangeArrowheads="1"/>
          </p:cNvSpPr>
          <p:nvPr/>
        </p:nvSpPr>
        <p:spPr bwMode="gray">
          <a:xfrm>
            <a:off x="5083175" y="5440363"/>
            <a:ext cx="508000"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3" name="Rectangle 159"/>
          <p:cNvSpPr>
            <a:spLocks noChangeArrowheads="1"/>
          </p:cNvSpPr>
          <p:nvPr/>
        </p:nvSpPr>
        <p:spPr bwMode="gray">
          <a:xfrm>
            <a:off x="6097588" y="5440363"/>
            <a:ext cx="509587"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4" name="Rectangle 160"/>
          <p:cNvSpPr>
            <a:spLocks noChangeArrowheads="1"/>
          </p:cNvSpPr>
          <p:nvPr/>
        </p:nvSpPr>
        <p:spPr bwMode="gray">
          <a:xfrm>
            <a:off x="4068763" y="5440363"/>
            <a:ext cx="509587" cy="473075"/>
          </a:xfrm>
          <a:prstGeom prst="rect">
            <a:avLst/>
          </a:prstGeom>
          <a:solidFill>
            <a:schemeClr val="accent2">
              <a:alpha val="10001"/>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5" name="Rectangle 161"/>
          <p:cNvSpPr>
            <a:spLocks noChangeArrowheads="1"/>
          </p:cNvSpPr>
          <p:nvPr/>
        </p:nvSpPr>
        <p:spPr bwMode="gray">
          <a:xfrm>
            <a:off x="6605588" y="4972050"/>
            <a:ext cx="506412" cy="473075"/>
          </a:xfrm>
          <a:prstGeom prst="rect">
            <a:avLst/>
          </a:prstGeom>
          <a:solidFill>
            <a:srgbClr val="EAEAEA">
              <a:alpha val="5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6" name="Rectangle 162"/>
          <p:cNvSpPr>
            <a:spLocks noChangeArrowheads="1"/>
          </p:cNvSpPr>
          <p:nvPr/>
        </p:nvSpPr>
        <p:spPr bwMode="gray">
          <a:xfrm>
            <a:off x="7623175" y="4972050"/>
            <a:ext cx="506413" cy="473075"/>
          </a:xfrm>
          <a:prstGeom prst="rect">
            <a:avLst/>
          </a:prstGeom>
          <a:solidFill>
            <a:schemeClr val="accent2">
              <a:alpha val="5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7" name="Rectangle 163"/>
          <p:cNvSpPr>
            <a:spLocks noChangeArrowheads="1"/>
          </p:cNvSpPr>
          <p:nvPr/>
        </p:nvSpPr>
        <p:spPr bwMode="gray">
          <a:xfrm>
            <a:off x="8628063" y="4972050"/>
            <a:ext cx="508000" cy="473075"/>
          </a:xfrm>
          <a:prstGeom prst="rect">
            <a:avLst/>
          </a:prstGeom>
          <a:solidFill>
            <a:srgbClr val="EAEAEA">
              <a:alpha val="5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8" name="Rectangle 164"/>
          <p:cNvSpPr>
            <a:spLocks noChangeArrowheads="1"/>
          </p:cNvSpPr>
          <p:nvPr/>
        </p:nvSpPr>
        <p:spPr bwMode="gray">
          <a:xfrm>
            <a:off x="5600700" y="4972050"/>
            <a:ext cx="506413" cy="473075"/>
          </a:xfrm>
          <a:prstGeom prst="rect">
            <a:avLst/>
          </a:prstGeom>
          <a:solidFill>
            <a:schemeClr val="folHlink">
              <a:alpha val="5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89" name="Rectangle 165"/>
          <p:cNvSpPr>
            <a:spLocks noChangeArrowheads="1"/>
          </p:cNvSpPr>
          <p:nvPr/>
        </p:nvSpPr>
        <p:spPr bwMode="gray">
          <a:xfrm>
            <a:off x="8128000" y="6386513"/>
            <a:ext cx="506413" cy="471487"/>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0" name="Rectangle 166"/>
          <p:cNvSpPr>
            <a:spLocks noChangeArrowheads="1"/>
          </p:cNvSpPr>
          <p:nvPr/>
        </p:nvSpPr>
        <p:spPr bwMode="gray">
          <a:xfrm>
            <a:off x="5091113" y="6386513"/>
            <a:ext cx="508000" cy="471487"/>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1" name="Rectangle 167"/>
          <p:cNvSpPr>
            <a:spLocks noChangeArrowheads="1"/>
          </p:cNvSpPr>
          <p:nvPr/>
        </p:nvSpPr>
        <p:spPr bwMode="gray">
          <a:xfrm>
            <a:off x="6105525" y="6386513"/>
            <a:ext cx="508000" cy="471487"/>
          </a:xfrm>
          <a:prstGeom prst="rect">
            <a:avLst/>
          </a:prstGeom>
          <a:solidFill>
            <a:schemeClr val="folHlink">
              <a:alpha val="20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2" name="Rectangle 168"/>
          <p:cNvSpPr>
            <a:spLocks noChangeArrowheads="1"/>
          </p:cNvSpPr>
          <p:nvPr/>
        </p:nvSpPr>
        <p:spPr bwMode="gray">
          <a:xfrm>
            <a:off x="4068763" y="6386513"/>
            <a:ext cx="509587" cy="471487"/>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3" name="Rectangle 169"/>
          <p:cNvSpPr>
            <a:spLocks noChangeArrowheads="1"/>
          </p:cNvSpPr>
          <p:nvPr/>
        </p:nvSpPr>
        <p:spPr bwMode="gray">
          <a:xfrm>
            <a:off x="8113713" y="5440363"/>
            <a:ext cx="506412" cy="473075"/>
          </a:xfrm>
          <a:prstGeom prst="rect">
            <a:avLst/>
          </a:prstGeom>
          <a:solidFill>
            <a:schemeClr val="folHlink">
              <a:alpha val="10001"/>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4" name="Rectangle 170"/>
          <p:cNvSpPr>
            <a:spLocks noChangeArrowheads="1"/>
          </p:cNvSpPr>
          <p:nvPr/>
        </p:nvSpPr>
        <p:spPr bwMode="gray">
          <a:xfrm>
            <a:off x="4575175" y="4965700"/>
            <a:ext cx="506413" cy="469900"/>
          </a:xfrm>
          <a:prstGeom prst="rect">
            <a:avLst/>
          </a:prstGeom>
          <a:solidFill>
            <a:srgbClr val="DDDDDD">
              <a:alpha val="5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5" name="Rectangle 171"/>
          <p:cNvSpPr>
            <a:spLocks noChangeArrowheads="1"/>
          </p:cNvSpPr>
          <p:nvPr/>
        </p:nvSpPr>
        <p:spPr bwMode="gray">
          <a:xfrm>
            <a:off x="7113588" y="6384925"/>
            <a:ext cx="508000" cy="471488"/>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7" name="Rectangle 173"/>
          <p:cNvSpPr>
            <a:spLocks noChangeArrowheads="1"/>
          </p:cNvSpPr>
          <p:nvPr/>
        </p:nvSpPr>
        <p:spPr bwMode="gray">
          <a:xfrm>
            <a:off x="3556000"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198" name="Rectangle 174"/>
          <p:cNvSpPr>
            <a:spLocks noChangeArrowheads="1"/>
          </p:cNvSpPr>
          <p:nvPr/>
        </p:nvSpPr>
        <p:spPr bwMode="gray">
          <a:xfrm>
            <a:off x="3038475" y="5440363"/>
            <a:ext cx="506413"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0" name="Rectangle 176"/>
          <p:cNvSpPr>
            <a:spLocks noChangeArrowheads="1"/>
          </p:cNvSpPr>
          <p:nvPr/>
        </p:nvSpPr>
        <p:spPr bwMode="gray">
          <a:xfrm>
            <a:off x="3556000" y="4972050"/>
            <a:ext cx="506413" cy="473075"/>
          </a:xfrm>
          <a:prstGeom prst="rect">
            <a:avLst/>
          </a:prstGeom>
          <a:solidFill>
            <a:schemeClr val="folHlink">
              <a:alpha val="5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1" name="Rectangle 177"/>
          <p:cNvSpPr>
            <a:spLocks noChangeArrowheads="1"/>
          </p:cNvSpPr>
          <p:nvPr/>
        </p:nvSpPr>
        <p:spPr bwMode="gray">
          <a:xfrm>
            <a:off x="3046413" y="6386513"/>
            <a:ext cx="508000" cy="471487"/>
          </a:xfrm>
          <a:prstGeom prst="rect">
            <a:avLst/>
          </a:prstGeom>
          <a:solidFill>
            <a:schemeClr val="folHlink">
              <a:alpha val="20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5" name="Rectangle 181"/>
          <p:cNvSpPr>
            <a:spLocks noChangeArrowheads="1"/>
          </p:cNvSpPr>
          <p:nvPr/>
        </p:nvSpPr>
        <p:spPr bwMode="gray">
          <a:xfrm>
            <a:off x="1524000" y="5918200"/>
            <a:ext cx="506413" cy="469900"/>
          </a:xfrm>
          <a:prstGeom prst="rect">
            <a:avLst/>
          </a:prstGeom>
          <a:solidFill>
            <a:schemeClr val="accent2">
              <a:alpha val="20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6" name="Rectangle 182"/>
          <p:cNvSpPr>
            <a:spLocks noChangeArrowheads="1"/>
          </p:cNvSpPr>
          <p:nvPr/>
        </p:nvSpPr>
        <p:spPr bwMode="gray">
          <a:xfrm>
            <a:off x="2540000"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7" name="Rectangle 183"/>
          <p:cNvSpPr>
            <a:spLocks noChangeArrowheads="1"/>
          </p:cNvSpPr>
          <p:nvPr/>
        </p:nvSpPr>
        <p:spPr bwMode="gray">
          <a:xfrm>
            <a:off x="2024063" y="5440363"/>
            <a:ext cx="506412"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8" name="Rectangle 184"/>
          <p:cNvSpPr>
            <a:spLocks noChangeArrowheads="1"/>
          </p:cNvSpPr>
          <p:nvPr/>
        </p:nvSpPr>
        <p:spPr bwMode="gray">
          <a:xfrm>
            <a:off x="511175" y="5918200"/>
            <a:ext cx="506413" cy="469900"/>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09" name="Rectangle 185"/>
          <p:cNvSpPr>
            <a:spLocks noChangeArrowheads="1"/>
          </p:cNvSpPr>
          <p:nvPr/>
        </p:nvSpPr>
        <p:spPr bwMode="gray">
          <a:xfrm>
            <a:off x="4763" y="5440363"/>
            <a:ext cx="506412"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0" name="Rectangle 186"/>
          <p:cNvSpPr>
            <a:spLocks noChangeArrowheads="1"/>
          </p:cNvSpPr>
          <p:nvPr/>
        </p:nvSpPr>
        <p:spPr bwMode="gray">
          <a:xfrm>
            <a:off x="1008063" y="5440363"/>
            <a:ext cx="508000" cy="473075"/>
          </a:xfrm>
          <a:prstGeom prst="rect">
            <a:avLst/>
          </a:prstGeom>
          <a:solidFill>
            <a:srgbClr val="DDDDDD">
              <a:alpha val="10001"/>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1" name="Rectangle 187"/>
          <p:cNvSpPr>
            <a:spLocks noChangeArrowheads="1"/>
          </p:cNvSpPr>
          <p:nvPr/>
        </p:nvSpPr>
        <p:spPr bwMode="gray">
          <a:xfrm>
            <a:off x="1514475" y="4972050"/>
            <a:ext cx="508000" cy="473075"/>
          </a:xfrm>
          <a:prstGeom prst="rect">
            <a:avLst/>
          </a:prstGeom>
          <a:solidFill>
            <a:srgbClr val="EAEAEA">
              <a:alpha val="5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2" name="Rectangle 188"/>
          <p:cNvSpPr>
            <a:spLocks noChangeArrowheads="1"/>
          </p:cNvSpPr>
          <p:nvPr/>
        </p:nvSpPr>
        <p:spPr bwMode="gray">
          <a:xfrm>
            <a:off x="2532063" y="4972050"/>
            <a:ext cx="508000" cy="473075"/>
          </a:xfrm>
          <a:prstGeom prst="rect">
            <a:avLst/>
          </a:prstGeom>
          <a:solidFill>
            <a:srgbClr val="EAEAEA">
              <a:alpha val="5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3" name="Rectangle 189"/>
          <p:cNvSpPr>
            <a:spLocks noChangeArrowheads="1"/>
          </p:cNvSpPr>
          <p:nvPr/>
        </p:nvSpPr>
        <p:spPr bwMode="gray">
          <a:xfrm>
            <a:off x="511175" y="4972050"/>
            <a:ext cx="506413" cy="473075"/>
          </a:xfrm>
          <a:prstGeom prst="rect">
            <a:avLst/>
          </a:prstGeom>
          <a:solidFill>
            <a:schemeClr val="folHlink">
              <a:alpha val="5000"/>
            </a:scheme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4" name="Rectangle 190"/>
          <p:cNvSpPr>
            <a:spLocks noChangeArrowheads="1"/>
          </p:cNvSpPr>
          <p:nvPr/>
        </p:nvSpPr>
        <p:spPr bwMode="gray">
          <a:xfrm>
            <a:off x="12700" y="6386513"/>
            <a:ext cx="508000" cy="471487"/>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5" name="Rectangle 191"/>
          <p:cNvSpPr>
            <a:spLocks noChangeArrowheads="1"/>
          </p:cNvSpPr>
          <p:nvPr/>
        </p:nvSpPr>
        <p:spPr bwMode="gray">
          <a:xfrm>
            <a:off x="1016000" y="6386513"/>
            <a:ext cx="508000" cy="471487"/>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6" name="Rectangle 192"/>
          <p:cNvSpPr>
            <a:spLocks noChangeArrowheads="1"/>
          </p:cNvSpPr>
          <p:nvPr/>
        </p:nvSpPr>
        <p:spPr bwMode="gray">
          <a:xfrm>
            <a:off x="2024063" y="6384925"/>
            <a:ext cx="506412" cy="471488"/>
          </a:xfrm>
          <a:prstGeom prst="rect">
            <a:avLst/>
          </a:prstGeom>
          <a:solidFill>
            <a:srgbClr val="DDDDDD">
              <a:alpha val="20000"/>
            </a:srgbClr>
          </a:solidFill>
          <a:ln w="9525">
            <a:solidFill>
              <a:srgbClr val="DDDDDD">
                <a:alpha val="60001"/>
              </a:srgbClr>
            </a:solidFill>
            <a:miter lim="800000"/>
            <a:headEnd/>
            <a:tailEnd/>
          </a:ln>
          <a:effectLst/>
          <a:extLst/>
        </p:spPr>
        <p:txBody>
          <a:bodyPr wrap="none" anchor="ctr"/>
          <a:lstStyle/>
          <a:p>
            <a:pPr>
              <a:defRPr/>
            </a:pPr>
            <a:endParaRPr lang="ru-RU" sz="1800"/>
          </a:p>
        </p:txBody>
      </p:sp>
      <p:sp>
        <p:nvSpPr>
          <p:cNvPr id="1218" name="Rectangle 194"/>
          <p:cNvSpPr>
            <a:spLocks noChangeArrowheads="1"/>
          </p:cNvSpPr>
          <p:nvPr/>
        </p:nvSpPr>
        <p:spPr bwMode="gray">
          <a:xfrm>
            <a:off x="0" y="4908550"/>
            <a:ext cx="9144000" cy="1477963"/>
          </a:xfrm>
          <a:prstGeom prst="rect">
            <a:avLst/>
          </a:prstGeom>
          <a:gradFill rotWithShape="1">
            <a:gsLst>
              <a:gs pos="0">
                <a:schemeClr val="bg1">
                  <a:alpha val="89999"/>
                </a:schemeClr>
              </a:gs>
              <a:gs pos="100000">
                <a:schemeClr val="bg1">
                  <a:gamma/>
                  <a:tint val="0"/>
                  <a:invGamma/>
                  <a:alpha val="0"/>
                </a:schemeClr>
              </a:gs>
            </a:gsLst>
            <a:lin ang="5400000" scaled="1"/>
          </a:gradFill>
          <a:ln>
            <a:noFill/>
          </a:ln>
          <a:effectLst/>
          <a:extLst/>
        </p:spPr>
        <p:txBody>
          <a:bodyPr wrap="none" anchor="ctr"/>
          <a:lstStyle/>
          <a:p>
            <a:pPr>
              <a:defRPr/>
            </a:pPr>
            <a:endParaRPr lang="ru-RU" sz="1800"/>
          </a:p>
        </p:txBody>
      </p:sp>
      <p:sp>
        <p:nvSpPr>
          <p:cNvPr id="1067" name="Rectangle 3"/>
          <p:cNvSpPr>
            <a:spLocks noGrp="1" noChangeArrowheads="1"/>
          </p:cNvSpPr>
          <p:nvPr>
            <p:ph type="body" idx="1"/>
          </p:nvPr>
        </p:nvSpPr>
        <p:spPr bwMode="gray">
          <a:xfrm>
            <a:off x="457200" y="16002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grpSp>
        <p:nvGrpSpPr>
          <p:cNvPr id="1068" name="Group 195"/>
          <p:cNvGrpSpPr>
            <a:grpSpLocks/>
          </p:cNvGrpSpPr>
          <p:nvPr/>
        </p:nvGrpSpPr>
        <p:grpSpPr bwMode="auto">
          <a:xfrm>
            <a:off x="0" y="357188"/>
            <a:ext cx="1157288" cy="1123950"/>
            <a:chOff x="-9" y="1395"/>
            <a:chExt cx="2985" cy="2898"/>
          </a:xfrm>
        </p:grpSpPr>
        <p:pic>
          <p:nvPicPr>
            <p:cNvPr id="1076" name="Picture 196" descr="pan01"/>
            <p:cNvPicPr>
              <a:picLocks noChangeAspect="1" noChangeArrowheads="1"/>
            </p:cNvPicPr>
            <p:nvPr/>
          </p:nvPicPr>
          <p:blipFill>
            <a:blip r:embed="rId16"/>
            <a:srcRect l="46681" r="2339"/>
            <a:stretch>
              <a:fillRect/>
            </a:stretch>
          </p:blipFill>
          <p:spPr bwMode="gray">
            <a:xfrm>
              <a:off x="0" y="1395"/>
              <a:ext cx="2976" cy="2898"/>
            </a:xfrm>
            <a:prstGeom prst="rect">
              <a:avLst/>
            </a:prstGeom>
            <a:noFill/>
            <a:ln w="9525">
              <a:noFill/>
              <a:miter lim="800000"/>
              <a:headEnd/>
              <a:tailEnd/>
            </a:ln>
          </p:spPr>
        </p:pic>
        <p:sp>
          <p:nvSpPr>
            <p:cNvPr id="1221" name="Freeform 197"/>
            <p:cNvSpPr>
              <a:spLocks/>
            </p:cNvSpPr>
            <p:nvPr/>
          </p:nvSpPr>
          <p:spPr bwMode="gray">
            <a:xfrm>
              <a:off x="-9" y="1493"/>
              <a:ext cx="2841" cy="2599"/>
            </a:xfrm>
            <a:custGeom>
              <a:avLst/>
              <a:gdLst>
                <a:gd name="T0" fmla="*/ 0 w 2841"/>
                <a:gd name="T1" fmla="*/ 18 h 2599"/>
                <a:gd name="T2" fmla="*/ 2841 w 2841"/>
                <a:gd name="T3" fmla="*/ 0 h 2599"/>
                <a:gd name="T4" fmla="*/ 1294 w 2841"/>
                <a:gd name="T5" fmla="*/ 2597 h 2599"/>
                <a:gd name="T6" fmla="*/ 2 w 2841"/>
                <a:gd name="T7" fmla="*/ 2599 h 2599"/>
                <a:gd name="T8" fmla="*/ 0 w 2841"/>
                <a:gd name="T9" fmla="*/ 18 h 2599"/>
              </a:gdLst>
              <a:ahLst/>
              <a:cxnLst>
                <a:cxn ang="0">
                  <a:pos x="T0" y="T1"/>
                </a:cxn>
                <a:cxn ang="0">
                  <a:pos x="T2" y="T3"/>
                </a:cxn>
                <a:cxn ang="0">
                  <a:pos x="T4" y="T5"/>
                </a:cxn>
                <a:cxn ang="0">
                  <a:pos x="T6" y="T7"/>
                </a:cxn>
                <a:cxn ang="0">
                  <a:pos x="T8" y="T9"/>
                </a:cxn>
              </a:cxnLst>
              <a:rect l="0" t="0" r="r" b="b"/>
              <a:pathLst>
                <a:path w="2841" h="2599">
                  <a:moveTo>
                    <a:pt x="0" y="18"/>
                  </a:moveTo>
                  <a:lnTo>
                    <a:pt x="2841" y="0"/>
                  </a:lnTo>
                  <a:lnTo>
                    <a:pt x="1294" y="2597"/>
                  </a:lnTo>
                  <a:lnTo>
                    <a:pt x="2" y="2599"/>
                  </a:lnTo>
                  <a:lnTo>
                    <a:pt x="0" y="18"/>
                  </a:lnTo>
                  <a:close/>
                </a:path>
              </a:pathLst>
            </a:custGeom>
            <a:blipFill dpi="0" rotWithShape="1">
              <a:blip r:embed="rId17"/>
              <a:srcRect/>
              <a:stretch>
                <a:fillRect r="-15708"/>
              </a:stretch>
            </a:blipFill>
            <a:ln>
              <a:noFill/>
            </a:ln>
            <a:effectLst/>
            <a:extLst/>
          </p:spPr>
          <p:txBody>
            <a:bodyPr/>
            <a:lstStyle/>
            <a:p>
              <a:pPr>
                <a:defRPr/>
              </a:pPr>
              <a:endParaRPr lang="ru-RU" sz="1800"/>
            </a:p>
          </p:txBody>
        </p:sp>
      </p:grpSp>
      <p:grpSp>
        <p:nvGrpSpPr>
          <p:cNvPr id="1069" name="Group 198"/>
          <p:cNvGrpSpPr>
            <a:grpSpLocks/>
          </p:cNvGrpSpPr>
          <p:nvPr/>
        </p:nvGrpSpPr>
        <p:grpSpPr bwMode="auto">
          <a:xfrm>
            <a:off x="-6350" y="195263"/>
            <a:ext cx="1057275" cy="1143000"/>
            <a:chOff x="0" y="1039"/>
            <a:chExt cx="2681" cy="2897"/>
          </a:xfrm>
        </p:grpSpPr>
        <p:pic>
          <p:nvPicPr>
            <p:cNvPr id="1074" name="Picture 199" descr="pan01"/>
            <p:cNvPicPr>
              <a:picLocks noChangeAspect="1" noChangeArrowheads="1"/>
            </p:cNvPicPr>
            <p:nvPr userDrawn="1"/>
          </p:nvPicPr>
          <p:blipFill>
            <a:blip r:embed="rId18"/>
            <a:srcRect l="51730" r="2339"/>
            <a:stretch>
              <a:fillRect/>
            </a:stretch>
          </p:blipFill>
          <p:spPr bwMode="gray">
            <a:xfrm>
              <a:off x="0" y="1039"/>
              <a:ext cx="2681" cy="2897"/>
            </a:xfrm>
            <a:prstGeom prst="rect">
              <a:avLst/>
            </a:prstGeom>
            <a:noFill/>
            <a:ln w="9525">
              <a:noFill/>
              <a:miter lim="800000"/>
              <a:headEnd/>
              <a:tailEnd/>
            </a:ln>
          </p:spPr>
        </p:pic>
        <p:sp>
          <p:nvSpPr>
            <p:cNvPr id="1224" name="Freeform 200" descr="wiz_gold04"/>
            <p:cNvSpPr>
              <a:spLocks/>
            </p:cNvSpPr>
            <p:nvPr userDrawn="1"/>
          </p:nvSpPr>
          <p:spPr bwMode="gray">
            <a:xfrm>
              <a:off x="0" y="1136"/>
              <a:ext cx="2536" cy="2603"/>
            </a:xfrm>
            <a:custGeom>
              <a:avLst/>
              <a:gdLst>
                <a:gd name="T0" fmla="*/ 0 w 2537"/>
                <a:gd name="T1" fmla="*/ 0 h 2600"/>
                <a:gd name="T2" fmla="*/ 2537 w 2537"/>
                <a:gd name="T3" fmla="*/ 1 h 2600"/>
                <a:gd name="T4" fmla="*/ 991 w 2537"/>
                <a:gd name="T5" fmla="*/ 2597 h 2600"/>
                <a:gd name="T6" fmla="*/ 0 w 2537"/>
                <a:gd name="T7" fmla="*/ 2600 h 2600"/>
                <a:gd name="T8" fmla="*/ 0 w 2537"/>
                <a:gd name="T9" fmla="*/ 0 h 2600"/>
              </a:gdLst>
              <a:ahLst/>
              <a:cxnLst>
                <a:cxn ang="0">
                  <a:pos x="T0" y="T1"/>
                </a:cxn>
                <a:cxn ang="0">
                  <a:pos x="T2" y="T3"/>
                </a:cxn>
                <a:cxn ang="0">
                  <a:pos x="T4" y="T5"/>
                </a:cxn>
                <a:cxn ang="0">
                  <a:pos x="T6" y="T7"/>
                </a:cxn>
                <a:cxn ang="0">
                  <a:pos x="T8" y="T9"/>
                </a:cxn>
              </a:cxnLst>
              <a:rect l="0" t="0" r="r" b="b"/>
              <a:pathLst>
                <a:path w="2537" h="2600">
                  <a:moveTo>
                    <a:pt x="0" y="0"/>
                  </a:moveTo>
                  <a:lnTo>
                    <a:pt x="2537" y="1"/>
                  </a:lnTo>
                  <a:lnTo>
                    <a:pt x="991" y="2597"/>
                  </a:lnTo>
                  <a:lnTo>
                    <a:pt x="0" y="2600"/>
                  </a:lnTo>
                  <a:lnTo>
                    <a:pt x="0" y="0"/>
                  </a:lnTo>
                  <a:close/>
                </a:path>
              </a:pathLst>
            </a:custGeom>
            <a:blipFill dpi="0" rotWithShape="1">
              <a:blip r:embed="rId19"/>
              <a:srcRect/>
              <a:stretch>
                <a:fillRect/>
              </a:stretch>
            </a:blipFill>
            <a:ln>
              <a:noFill/>
            </a:ln>
            <a:effectLst/>
            <a:extLst/>
          </p:spPr>
          <p:txBody>
            <a:bodyPr/>
            <a:lstStyle/>
            <a:p>
              <a:pPr>
                <a:defRPr/>
              </a:pPr>
              <a:endParaRPr lang="ru-RU" sz="1800"/>
            </a:p>
          </p:txBody>
        </p:sp>
      </p:grpSp>
      <p:grpSp>
        <p:nvGrpSpPr>
          <p:cNvPr id="1070" name="Group 201"/>
          <p:cNvGrpSpPr>
            <a:grpSpLocks/>
          </p:cNvGrpSpPr>
          <p:nvPr/>
        </p:nvGrpSpPr>
        <p:grpSpPr bwMode="auto">
          <a:xfrm>
            <a:off x="0" y="0"/>
            <a:ext cx="933450" cy="1239838"/>
            <a:chOff x="-7" y="240"/>
            <a:chExt cx="2407" cy="3199"/>
          </a:xfrm>
        </p:grpSpPr>
        <p:pic>
          <p:nvPicPr>
            <p:cNvPr id="1072" name="Picture 202" descr="pan01"/>
            <p:cNvPicPr>
              <a:picLocks noChangeAspect="1" noChangeArrowheads="1"/>
            </p:cNvPicPr>
            <p:nvPr userDrawn="1"/>
          </p:nvPicPr>
          <p:blipFill>
            <a:blip r:embed="rId20"/>
            <a:srcRect l="60431" r="2339"/>
            <a:stretch>
              <a:fillRect/>
            </a:stretch>
          </p:blipFill>
          <p:spPr bwMode="gray">
            <a:xfrm>
              <a:off x="0" y="240"/>
              <a:ext cx="2400" cy="3199"/>
            </a:xfrm>
            <a:prstGeom prst="rect">
              <a:avLst/>
            </a:prstGeom>
            <a:noFill/>
            <a:ln w="9525">
              <a:noFill/>
              <a:miter lim="800000"/>
              <a:headEnd/>
              <a:tailEnd/>
            </a:ln>
          </p:spPr>
        </p:pic>
        <p:sp>
          <p:nvSpPr>
            <p:cNvPr id="1227" name="Freeform 203" descr="wiz_gold01"/>
            <p:cNvSpPr>
              <a:spLocks/>
            </p:cNvSpPr>
            <p:nvPr userDrawn="1"/>
          </p:nvSpPr>
          <p:spPr bwMode="gray">
            <a:xfrm>
              <a:off x="-7" y="346"/>
              <a:ext cx="2247" cy="2875"/>
            </a:xfrm>
            <a:custGeom>
              <a:avLst/>
              <a:gdLst>
                <a:gd name="T0" fmla="*/ 7 w 2247"/>
                <a:gd name="T1" fmla="*/ 0 h 2874"/>
                <a:gd name="T2" fmla="*/ 2247 w 2247"/>
                <a:gd name="T3" fmla="*/ 0 h 2874"/>
                <a:gd name="T4" fmla="*/ 540 w 2247"/>
                <a:gd name="T5" fmla="*/ 2868 h 2874"/>
                <a:gd name="T6" fmla="*/ 0 w 2247"/>
                <a:gd name="T7" fmla="*/ 2874 h 2874"/>
                <a:gd name="T8" fmla="*/ 7 w 2247"/>
                <a:gd name="T9" fmla="*/ 0 h 2874"/>
              </a:gdLst>
              <a:ahLst/>
              <a:cxnLst>
                <a:cxn ang="0">
                  <a:pos x="T0" y="T1"/>
                </a:cxn>
                <a:cxn ang="0">
                  <a:pos x="T2" y="T3"/>
                </a:cxn>
                <a:cxn ang="0">
                  <a:pos x="T4" y="T5"/>
                </a:cxn>
                <a:cxn ang="0">
                  <a:pos x="T6" y="T7"/>
                </a:cxn>
                <a:cxn ang="0">
                  <a:pos x="T8" y="T9"/>
                </a:cxn>
              </a:cxnLst>
              <a:rect l="0" t="0" r="r" b="b"/>
              <a:pathLst>
                <a:path w="2247" h="2874">
                  <a:moveTo>
                    <a:pt x="7" y="0"/>
                  </a:moveTo>
                  <a:lnTo>
                    <a:pt x="2247" y="0"/>
                  </a:lnTo>
                  <a:lnTo>
                    <a:pt x="540" y="2868"/>
                  </a:lnTo>
                  <a:lnTo>
                    <a:pt x="0" y="2874"/>
                  </a:lnTo>
                  <a:lnTo>
                    <a:pt x="7" y="0"/>
                  </a:lnTo>
                  <a:close/>
                </a:path>
              </a:pathLst>
            </a:custGeom>
            <a:blipFill dpi="0" rotWithShape="1">
              <a:blip r:embed="rId21"/>
              <a:srcRect/>
              <a:stretch>
                <a:fillRect/>
              </a:stretch>
            </a:blipFill>
            <a:ln>
              <a:noFill/>
            </a:ln>
            <a:effectLst/>
            <a:extLst/>
          </p:spPr>
          <p:txBody>
            <a:bodyPr/>
            <a:lstStyle/>
            <a:p>
              <a:pPr>
                <a:defRPr/>
              </a:pPr>
              <a:endParaRPr lang="ru-RU" sz="1800"/>
            </a:p>
          </p:txBody>
        </p:sp>
      </p:grpSp>
      <p:sp>
        <p:nvSpPr>
          <p:cNvPr id="1071" name="Rectangle 2"/>
          <p:cNvSpPr>
            <a:spLocks noGrp="1" noChangeArrowheads="1"/>
          </p:cNvSpPr>
          <p:nvPr>
            <p:ph type="title"/>
          </p:nvPr>
        </p:nvSpPr>
        <p:spPr bwMode="gray">
          <a:xfrm>
            <a:off x="1219200" y="228600"/>
            <a:ext cx="7391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Tree>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hyperlink" Target="https://uk.wikipedia.org/wiki/%D0%86%D0%B2%D0%B0%D0%BD%D0%BE-%D0%A4%D1%80%D0%B0%D0%BD%D0%BA%D1%96%D0%B2%D1%81%D1%8C%D0%B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hyperlink" Target="https://uk.wikipedia.org/wiki/1924" TargetMode="External"/><Relationship Id="rId7" Type="http://schemas.openxmlformats.org/officeDocument/2006/relationships/image" Target="../media/image62.png"/><Relationship Id="rId2" Type="http://schemas.openxmlformats.org/officeDocument/2006/relationships/hyperlink" Target="https://uk.wikipedia.org/wiki/1922" TargetMode="Externa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jpe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8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5.jfif"/><Relationship Id="rId2" Type="http://schemas.openxmlformats.org/officeDocument/2006/relationships/image" Target="../media/image94.jf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fif"/><Relationship Id="rId4" Type="http://schemas.openxmlformats.org/officeDocument/2006/relationships/image" Target="../media/image97.jpg"/></Relationships>
</file>

<file path=ppt/slides/_rels/slide27.xml.rels><?xml version="1.0" encoding="UTF-8" standalone="yes"?>
<Relationships xmlns="http://schemas.openxmlformats.org/package/2006/relationships"><Relationship Id="rId3" Type="http://schemas.openxmlformats.org/officeDocument/2006/relationships/image" Target="../media/image102.jfif"/><Relationship Id="rId2" Type="http://schemas.openxmlformats.org/officeDocument/2006/relationships/image" Target="../media/image101.jfif"/><Relationship Id="rId1" Type="http://schemas.openxmlformats.org/officeDocument/2006/relationships/slideLayout" Target="../slideLayouts/slideLayout2.xml"/><Relationship Id="rId4" Type="http://schemas.openxmlformats.org/officeDocument/2006/relationships/image" Target="../media/image103.jfif"/></Relationships>
</file>

<file path=ppt/slides/_rels/slide28.xml.rels><?xml version="1.0" encoding="UTF-8" standalone="yes"?>
<Relationships xmlns="http://schemas.openxmlformats.org/package/2006/relationships"><Relationship Id="rId2" Type="http://schemas.openxmlformats.org/officeDocument/2006/relationships/image" Target="../media/image104.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0.jfif"/><Relationship Id="rId2" Type="http://schemas.openxmlformats.org/officeDocument/2006/relationships/image" Target="../media/image109.jfif"/><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diagramLayout" Target="../diagrams/layout1.xml"/><Relationship Id="rId7" Type="http://schemas.openxmlformats.org/officeDocument/2006/relationships/image" Target="../media/image1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0.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png"/><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0.jpeg"/><Relationship Id="rId7" Type="http://schemas.openxmlformats.org/officeDocument/2006/relationships/image" Target="../media/image132.jpe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42.jpeg"/></Relationships>
</file>

<file path=ppt/slides/_rels/slide5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ftr" sz="quarter" idx="11"/>
          </p:nvPr>
        </p:nvSpPr>
        <p:spPr>
          <a:xfrm>
            <a:off x="7740650" y="6381750"/>
            <a:ext cx="1327150" cy="339725"/>
          </a:xfrm>
        </p:spPr>
        <p:txBody>
          <a:bodyPr/>
          <a:lstStyle/>
          <a:p>
            <a:pPr>
              <a:defRPr/>
            </a:pPr>
            <a:r>
              <a:rPr lang="uk-UA" dirty="0" smtClean="0"/>
              <a:t>Колісник Т.Б.</a:t>
            </a:r>
            <a:endParaRPr lang="en-US" dirty="0"/>
          </a:p>
        </p:txBody>
      </p:sp>
      <p:sp>
        <p:nvSpPr>
          <p:cNvPr id="17410" name="Rectangle 2"/>
          <p:cNvSpPr>
            <a:spLocks noGrp="1" noChangeArrowheads="1"/>
          </p:cNvSpPr>
          <p:nvPr>
            <p:ph type="ctrTitle"/>
          </p:nvPr>
        </p:nvSpPr>
        <p:spPr>
          <a:xfrm>
            <a:off x="3635375" y="2060575"/>
            <a:ext cx="5216525" cy="1989138"/>
          </a:xfrm>
        </p:spPr>
        <p:txBody>
          <a:bodyPr/>
          <a:lstStyle/>
          <a:p>
            <a:pPr eaLnBrk="1" hangingPunct="1"/>
            <a:r>
              <a:rPr lang="uk-UA" sz="2800" dirty="0" smtClean="0">
                <a:ea typeface="Aharoni"/>
                <a:cs typeface="Aharoni"/>
              </a:rPr>
              <a:t>Гроші як економічна </a:t>
            </a:r>
            <a:br>
              <a:rPr lang="uk-UA" sz="2800" dirty="0" smtClean="0">
                <a:ea typeface="Aharoni"/>
                <a:cs typeface="Aharoni"/>
              </a:rPr>
            </a:br>
            <a:r>
              <a:rPr lang="uk-UA" sz="2800" dirty="0" smtClean="0">
                <a:ea typeface="Aharoni"/>
                <a:cs typeface="Aharoni"/>
              </a:rPr>
              <a:t>категорія товарного господарства</a:t>
            </a:r>
            <a:endParaRPr lang="uk-UA" sz="2800" dirty="0" smtClean="0">
              <a:latin typeface="Aharoni"/>
              <a:ea typeface="Aharoni"/>
              <a:cs typeface="Aharoni"/>
            </a:endParaRPr>
          </a:p>
        </p:txBody>
      </p:sp>
      <p:sp>
        <p:nvSpPr>
          <p:cNvPr id="17411" name="Rectangle 10"/>
          <p:cNvSpPr>
            <a:spLocks noGrp="1" noChangeArrowheads="1"/>
          </p:cNvSpPr>
          <p:nvPr>
            <p:ph type="subTitle" idx="1"/>
          </p:nvPr>
        </p:nvSpPr>
        <p:spPr>
          <a:xfrm>
            <a:off x="4500563" y="4292600"/>
            <a:ext cx="4567237" cy="885825"/>
          </a:xfrm>
        </p:spPr>
        <p:txBody>
          <a:bodyPr/>
          <a:lstStyle/>
          <a:p>
            <a:pPr eaLnBrk="1" hangingPunct="1"/>
            <a:r>
              <a:rPr lang="uk-UA" sz="1600" i="1" dirty="0" smtClean="0"/>
              <a:t>«Вибирай, сказали йому: багатство або розум? </a:t>
            </a:r>
          </a:p>
          <a:p>
            <a:pPr eaLnBrk="1" hangingPunct="1"/>
            <a:r>
              <a:rPr lang="uk-UA" sz="1600" i="1" dirty="0" smtClean="0"/>
              <a:t>Як розумна людина, він вибрав багатство» </a:t>
            </a:r>
          </a:p>
          <a:p>
            <a:pPr eaLnBrk="1" hangingPunct="1"/>
            <a:r>
              <a:rPr lang="uk-UA" sz="1600" i="1" dirty="0" smtClean="0"/>
              <a:t>Мечислав </a:t>
            </a:r>
            <a:r>
              <a:rPr lang="uk-UA" sz="1600" i="1" dirty="0" err="1" smtClean="0"/>
              <a:t>Шарган</a:t>
            </a:r>
            <a:endParaRPr lang="uk-UA" sz="1600" dirty="0" smtClean="0"/>
          </a:p>
        </p:txBody>
      </p:sp>
      <p:pic>
        <p:nvPicPr>
          <p:cNvPr id="17412" name="Picture 14" descr="C:\Users\admin\Desktop\hg4yQr5VOW8.jpg"/>
          <p:cNvPicPr>
            <a:picLocks noChangeAspect="1" noChangeArrowheads="1"/>
          </p:cNvPicPr>
          <p:nvPr/>
        </p:nvPicPr>
        <p:blipFill>
          <a:blip r:embed="rId2"/>
          <a:srcRect/>
          <a:stretch>
            <a:fillRect/>
          </a:stretch>
        </p:blipFill>
        <p:spPr bwMode="auto">
          <a:xfrm>
            <a:off x="7740650" y="26988"/>
            <a:ext cx="1187450" cy="1746250"/>
          </a:xfrm>
          <a:prstGeom prst="rect">
            <a:avLst/>
          </a:prstGeom>
          <a:noFill/>
          <a:ln w="9525">
            <a:noFill/>
            <a:miter lim="800000"/>
            <a:headEnd/>
            <a:tailEnd/>
          </a:ln>
        </p:spPr>
      </p:pic>
      <p:pic>
        <p:nvPicPr>
          <p:cNvPr id="17413" name="Picture 15"/>
          <p:cNvPicPr>
            <a:picLocks noChangeAspect="1" noChangeArrowheads="1"/>
          </p:cNvPicPr>
          <p:nvPr/>
        </p:nvPicPr>
        <p:blipFill>
          <a:blip r:embed="rId3"/>
          <a:srcRect/>
          <a:stretch>
            <a:fillRect/>
          </a:stretch>
        </p:blipFill>
        <p:spPr bwMode="auto">
          <a:xfrm>
            <a:off x="5822950" y="98425"/>
            <a:ext cx="1773238" cy="1601788"/>
          </a:xfrm>
          <a:prstGeom prst="rect">
            <a:avLst/>
          </a:prstGeom>
          <a:noFill/>
          <a:ln w="9525">
            <a:noFill/>
            <a:miter lim="800000"/>
            <a:headEnd/>
            <a:tailEnd/>
          </a:ln>
        </p:spPr>
      </p:pic>
      <p:pic>
        <p:nvPicPr>
          <p:cNvPr id="17414" name="Picture 106"/>
          <p:cNvPicPr>
            <a:picLocks noChangeAspect="1" noChangeArrowheads="1"/>
          </p:cNvPicPr>
          <p:nvPr/>
        </p:nvPicPr>
        <p:blipFill>
          <a:blip r:embed="rId4"/>
          <a:srcRect/>
          <a:stretch>
            <a:fillRect/>
          </a:stretch>
        </p:blipFill>
        <p:spPr bwMode="auto">
          <a:xfrm>
            <a:off x="3924300" y="5084763"/>
            <a:ext cx="2595563" cy="162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1543050" y="260350"/>
            <a:ext cx="6557963" cy="752475"/>
          </a:xfrm>
        </p:spPr>
        <p:txBody>
          <a:bodyPr/>
          <a:lstStyle/>
          <a:p>
            <a:r>
              <a:rPr lang="uk-UA" sz="3200" dirty="0" smtClean="0"/>
              <a:t>Епоха паперових грошей</a:t>
            </a:r>
          </a:p>
        </p:txBody>
      </p:sp>
      <p:sp>
        <p:nvSpPr>
          <p:cNvPr id="23554" name="Rectangle 3"/>
          <p:cNvSpPr>
            <a:spLocks noGrp="1" noChangeArrowheads="1"/>
          </p:cNvSpPr>
          <p:nvPr>
            <p:ph type="body" sz="half" idx="1"/>
          </p:nvPr>
        </p:nvSpPr>
        <p:spPr>
          <a:xfrm>
            <a:off x="250825" y="5084763"/>
            <a:ext cx="3095625" cy="1441450"/>
          </a:xfrm>
        </p:spPr>
        <p:txBody>
          <a:bodyPr/>
          <a:lstStyle/>
          <a:p>
            <a:pPr marL="0" indent="0">
              <a:buFontTx/>
              <a:buNone/>
            </a:pPr>
            <a:r>
              <a:rPr lang="uk-UA" sz="1800" dirty="0" smtClean="0">
                <a:latin typeface="Georgia" pitchFamily="18" charset="0"/>
              </a:rPr>
              <a:t>Випускаються державним казначейством або центральним банком і перебувають в обігу з примусовими курсами</a:t>
            </a:r>
          </a:p>
        </p:txBody>
      </p:sp>
      <p:pic>
        <p:nvPicPr>
          <p:cNvPr id="23555" name="Picture 109"/>
          <p:cNvPicPr>
            <a:picLocks noChangeAspect="1" noChangeArrowheads="1"/>
          </p:cNvPicPr>
          <p:nvPr/>
        </p:nvPicPr>
        <p:blipFill>
          <a:blip r:embed="rId2"/>
          <a:srcRect/>
          <a:stretch>
            <a:fillRect/>
          </a:stretch>
        </p:blipFill>
        <p:spPr bwMode="auto">
          <a:xfrm>
            <a:off x="5856288" y="1196975"/>
            <a:ext cx="3252787" cy="4176713"/>
          </a:xfrm>
          <a:prstGeom prst="rect">
            <a:avLst/>
          </a:prstGeom>
          <a:noFill/>
          <a:ln w="9525">
            <a:noFill/>
            <a:miter lim="800000"/>
            <a:headEnd/>
            <a:tailEnd/>
          </a:ln>
        </p:spPr>
      </p:pic>
      <p:sp>
        <p:nvSpPr>
          <p:cNvPr id="23557" name="Rectangle 5"/>
          <p:cNvSpPr>
            <a:spLocks noChangeArrowheads="1"/>
          </p:cNvSpPr>
          <p:nvPr/>
        </p:nvSpPr>
        <p:spPr bwMode="auto">
          <a:xfrm>
            <a:off x="1476375" y="4292600"/>
            <a:ext cx="4105275" cy="366713"/>
          </a:xfrm>
          <a:prstGeom prst="rect">
            <a:avLst/>
          </a:prstGeom>
          <a:noFill/>
          <a:ln w="9525">
            <a:noFill/>
            <a:miter lim="800000"/>
            <a:headEnd/>
            <a:tailEnd/>
          </a:ln>
          <a:effectLst/>
        </p:spPr>
        <p:txBody>
          <a:bodyPr wrap="none">
            <a:spAutoFit/>
          </a:bodyPr>
          <a:lstStyle/>
          <a:p>
            <a:r>
              <a:rPr lang="uk-UA" sz="1800" b="0" dirty="0">
                <a:latin typeface="Georgia" pitchFamily="18" charset="0"/>
              </a:rPr>
              <a:t>Є замінниками повноцінних грошей</a:t>
            </a:r>
          </a:p>
        </p:txBody>
      </p:sp>
      <p:sp>
        <p:nvSpPr>
          <p:cNvPr id="23559" name="Rectangle 7"/>
          <p:cNvSpPr>
            <a:spLocks noChangeArrowheads="1"/>
          </p:cNvSpPr>
          <p:nvPr/>
        </p:nvSpPr>
        <p:spPr bwMode="auto">
          <a:xfrm>
            <a:off x="250825" y="2636838"/>
            <a:ext cx="5184775" cy="1190625"/>
          </a:xfrm>
          <a:prstGeom prst="rect">
            <a:avLst/>
          </a:prstGeom>
          <a:noFill/>
          <a:ln w="9525">
            <a:noFill/>
            <a:miter lim="800000"/>
            <a:headEnd/>
            <a:tailEnd/>
          </a:ln>
          <a:effectLst/>
        </p:spPr>
        <p:txBody>
          <a:bodyPr>
            <a:spAutoFit/>
          </a:bodyPr>
          <a:lstStyle/>
          <a:p>
            <a:r>
              <a:rPr lang="uk-UA" sz="1800" b="0" dirty="0">
                <a:latin typeface="Georgia" pitchFamily="18" charset="0"/>
              </a:rPr>
              <a:t>Ухвалою Центральної Ради від 19 грудня 1917 року було </a:t>
            </a:r>
            <a:r>
              <a:rPr lang="uk-UA" sz="1800" b="0" dirty="0" err="1">
                <a:latin typeface="Georgia" pitchFamily="18" charset="0"/>
              </a:rPr>
              <a:t>видруковано</a:t>
            </a:r>
            <a:r>
              <a:rPr lang="uk-UA" sz="1800" b="0" dirty="0">
                <a:latin typeface="Georgia" pitchFamily="18" charset="0"/>
              </a:rPr>
              <a:t> перший грошовий знак Української Народної Республіки — купюру вартістю у 100 карбованців.</a:t>
            </a:r>
          </a:p>
        </p:txBody>
      </p:sp>
      <p:sp>
        <p:nvSpPr>
          <p:cNvPr id="23560" name="Rectangle 8"/>
          <p:cNvSpPr>
            <a:spLocks noChangeArrowheads="1"/>
          </p:cNvSpPr>
          <p:nvPr/>
        </p:nvSpPr>
        <p:spPr bwMode="auto">
          <a:xfrm>
            <a:off x="793750" y="1484313"/>
            <a:ext cx="4857750" cy="641350"/>
          </a:xfrm>
          <a:prstGeom prst="rect">
            <a:avLst/>
          </a:prstGeom>
          <a:noFill/>
          <a:ln w="9525">
            <a:noFill/>
            <a:miter lim="800000"/>
            <a:headEnd/>
            <a:tailEnd/>
          </a:ln>
          <a:effectLst/>
        </p:spPr>
        <p:txBody>
          <a:bodyPr>
            <a:spAutoFit/>
          </a:bodyPr>
          <a:lstStyle/>
          <a:p>
            <a:r>
              <a:rPr lang="uk-UA" sz="1800" b="0" dirty="0">
                <a:latin typeface="Georgia" pitchFamily="18" charset="0"/>
              </a:rPr>
              <a:t>Паперові гроші або банкноти були вперше використані в Китаї за часів династії </a:t>
            </a:r>
            <a:r>
              <a:rPr lang="uk-UA" sz="1800" b="0" dirty="0" err="1">
                <a:latin typeface="Georgia" pitchFamily="18" charset="0"/>
              </a:rPr>
              <a:t>Сун</a:t>
            </a:r>
            <a:r>
              <a:rPr lang="uk-UA" sz="1800" b="0" dirty="0">
                <a:latin typeface="Georgia" pitchFamily="18" charset="0"/>
              </a:rPr>
              <a:t>.</a:t>
            </a:r>
          </a:p>
        </p:txBody>
      </p:sp>
      <p:pic>
        <p:nvPicPr>
          <p:cNvPr id="23561" name="Picture 9"/>
          <p:cNvPicPr>
            <a:picLocks noChangeAspect="1" noChangeArrowheads="1"/>
          </p:cNvPicPr>
          <p:nvPr/>
        </p:nvPicPr>
        <p:blipFill>
          <a:blip r:embed="rId3"/>
          <a:srcRect/>
          <a:stretch>
            <a:fillRect/>
          </a:stretch>
        </p:blipFill>
        <p:spPr bwMode="auto">
          <a:xfrm>
            <a:off x="7534275" y="0"/>
            <a:ext cx="1609725" cy="2838450"/>
          </a:xfrm>
          <a:prstGeom prst="rect">
            <a:avLst/>
          </a:prstGeom>
          <a:noFill/>
          <a:ln w="9525">
            <a:noFill/>
            <a:miter lim="800000"/>
            <a:headEnd/>
            <a:tailEnd/>
          </a:ln>
          <a:effectLst/>
        </p:spPr>
      </p:pic>
      <p:pic>
        <p:nvPicPr>
          <p:cNvPr id="23562" name="Picture 10"/>
          <p:cNvPicPr>
            <a:picLocks noChangeAspect="1" noChangeArrowheads="1"/>
          </p:cNvPicPr>
          <p:nvPr/>
        </p:nvPicPr>
        <p:blipFill>
          <a:blip r:embed="rId4"/>
          <a:srcRect/>
          <a:stretch>
            <a:fillRect/>
          </a:stretch>
        </p:blipFill>
        <p:spPr bwMode="auto">
          <a:xfrm>
            <a:off x="6111875" y="4886325"/>
            <a:ext cx="3032125" cy="1971675"/>
          </a:xfrm>
          <a:prstGeom prst="rect">
            <a:avLst/>
          </a:prstGeom>
          <a:noFill/>
          <a:ln w="9525">
            <a:noFill/>
            <a:miter lim="800000"/>
            <a:headEnd/>
            <a:tailEnd/>
          </a:ln>
          <a:effectLst/>
        </p:spPr>
      </p:pic>
      <p:pic>
        <p:nvPicPr>
          <p:cNvPr id="23563" name="Picture 11"/>
          <p:cNvPicPr>
            <a:picLocks noChangeAspect="1" noChangeArrowheads="1"/>
          </p:cNvPicPr>
          <p:nvPr/>
        </p:nvPicPr>
        <p:blipFill>
          <a:blip r:embed="rId5"/>
          <a:srcRect/>
          <a:stretch>
            <a:fillRect/>
          </a:stretch>
        </p:blipFill>
        <p:spPr bwMode="auto">
          <a:xfrm>
            <a:off x="3276600" y="4894263"/>
            <a:ext cx="2946400" cy="1963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rc 3"/>
          <p:cNvSpPr>
            <a:spLocks/>
          </p:cNvSpPr>
          <p:nvPr/>
        </p:nvSpPr>
        <p:spPr bwMode="gray">
          <a:xfrm>
            <a:off x="11113" y="4292600"/>
            <a:ext cx="2568575" cy="2565400"/>
          </a:xfrm>
          <a:custGeom>
            <a:avLst/>
            <a:gdLst>
              <a:gd name="T0" fmla="*/ 0 w 21600"/>
              <a:gd name="T1" fmla="*/ 0 h 21600"/>
              <a:gd name="T2" fmla="*/ 305443294 w 21600"/>
              <a:gd name="T3" fmla="*/ 304688766 h 21600"/>
              <a:gd name="T4" fmla="*/ 0 w 21600"/>
              <a:gd name="T5" fmla="*/ 3046887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0"/>
            </a:schemeClr>
          </a:solidFill>
          <a:ln w="9525">
            <a:solidFill>
              <a:schemeClr val="accent1"/>
            </a:solidFill>
            <a:round/>
            <a:headEnd/>
            <a:tailEnd/>
          </a:ln>
        </p:spPr>
        <p:txBody>
          <a:bodyPr wrap="none" anchor="ctr"/>
          <a:lstStyle/>
          <a:p>
            <a:endParaRPr lang="ru-RU" sz="1800"/>
          </a:p>
        </p:txBody>
      </p:sp>
      <p:sp>
        <p:nvSpPr>
          <p:cNvPr id="24579" name="Line 5"/>
          <p:cNvSpPr>
            <a:spLocks noChangeShapeType="1"/>
          </p:cNvSpPr>
          <p:nvPr/>
        </p:nvSpPr>
        <p:spPr bwMode="gray">
          <a:xfrm flipH="1">
            <a:off x="0" y="3644900"/>
            <a:ext cx="609600" cy="2667000"/>
          </a:xfrm>
          <a:prstGeom prst="line">
            <a:avLst/>
          </a:prstGeom>
          <a:noFill/>
          <a:ln w="9525">
            <a:solidFill>
              <a:schemeClr val="accent1">
                <a:alpha val="39999"/>
              </a:schemeClr>
            </a:solidFill>
            <a:round/>
            <a:headEnd/>
            <a:tailEnd/>
          </a:ln>
        </p:spPr>
        <p:txBody>
          <a:bodyPr/>
          <a:lstStyle/>
          <a:p>
            <a:endParaRPr lang="ru-RU"/>
          </a:p>
        </p:txBody>
      </p:sp>
      <p:sp>
        <p:nvSpPr>
          <p:cNvPr id="24580" name="AutoShape 6"/>
          <p:cNvSpPr>
            <a:spLocks noChangeArrowheads="1"/>
          </p:cNvSpPr>
          <p:nvPr/>
        </p:nvSpPr>
        <p:spPr bwMode="black">
          <a:xfrm>
            <a:off x="1476375" y="33575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1" name="AutoShape 7"/>
          <p:cNvSpPr>
            <a:spLocks noChangeArrowheads="1"/>
          </p:cNvSpPr>
          <p:nvPr/>
        </p:nvSpPr>
        <p:spPr bwMode="black">
          <a:xfrm>
            <a:off x="1908175" y="38608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2" name="AutoShape 8"/>
          <p:cNvSpPr>
            <a:spLocks noChangeArrowheads="1"/>
          </p:cNvSpPr>
          <p:nvPr/>
        </p:nvSpPr>
        <p:spPr bwMode="black">
          <a:xfrm>
            <a:off x="2411413" y="46529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3" name="Line 9"/>
          <p:cNvSpPr>
            <a:spLocks noChangeShapeType="1"/>
          </p:cNvSpPr>
          <p:nvPr/>
        </p:nvSpPr>
        <p:spPr bwMode="gray">
          <a:xfrm flipH="1">
            <a:off x="-103188" y="3506788"/>
            <a:ext cx="1665288" cy="2878137"/>
          </a:xfrm>
          <a:prstGeom prst="line">
            <a:avLst/>
          </a:prstGeom>
          <a:noFill/>
          <a:ln w="9525">
            <a:solidFill>
              <a:schemeClr val="accent1">
                <a:alpha val="39999"/>
              </a:schemeClr>
            </a:solidFill>
            <a:round/>
            <a:headEnd/>
            <a:tailEnd/>
          </a:ln>
        </p:spPr>
        <p:txBody>
          <a:bodyPr/>
          <a:lstStyle/>
          <a:p>
            <a:endParaRPr lang="ru-RU"/>
          </a:p>
        </p:txBody>
      </p:sp>
      <p:sp>
        <p:nvSpPr>
          <p:cNvPr id="24584" name="Line 10"/>
          <p:cNvSpPr>
            <a:spLocks noChangeShapeType="1"/>
          </p:cNvSpPr>
          <p:nvPr/>
        </p:nvSpPr>
        <p:spPr bwMode="gray">
          <a:xfrm flipH="1">
            <a:off x="539750" y="4797425"/>
            <a:ext cx="1944688" cy="1652588"/>
          </a:xfrm>
          <a:prstGeom prst="line">
            <a:avLst/>
          </a:prstGeom>
          <a:noFill/>
          <a:ln w="9525">
            <a:solidFill>
              <a:schemeClr val="accent1">
                <a:alpha val="39999"/>
              </a:schemeClr>
            </a:solidFill>
            <a:round/>
            <a:headEnd/>
            <a:tailEnd/>
          </a:ln>
        </p:spPr>
        <p:txBody>
          <a:bodyPr/>
          <a:lstStyle/>
          <a:p>
            <a:endParaRPr lang="ru-RU"/>
          </a:p>
        </p:txBody>
      </p:sp>
      <p:sp>
        <p:nvSpPr>
          <p:cNvPr id="24585" name="Line 11"/>
          <p:cNvSpPr>
            <a:spLocks noChangeShapeType="1"/>
          </p:cNvSpPr>
          <p:nvPr/>
        </p:nvSpPr>
        <p:spPr bwMode="black">
          <a:xfrm flipH="1">
            <a:off x="-261939" y="3260724"/>
            <a:ext cx="1400969" cy="3298825"/>
          </a:xfrm>
          <a:prstGeom prst="line">
            <a:avLst/>
          </a:prstGeom>
          <a:noFill/>
          <a:ln w="19050">
            <a:solidFill>
              <a:schemeClr val="accent1">
                <a:alpha val="59999"/>
              </a:schemeClr>
            </a:solidFill>
            <a:round/>
            <a:headEnd/>
            <a:tailEnd/>
          </a:ln>
        </p:spPr>
        <p:txBody>
          <a:bodyPr/>
          <a:lstStyle/>
          <a:p>
            <a:endParaRPr lang="ru-RU"/>
          </a:p>
        </p:txBody>
      </p:sp>
      <p:sp>
        <p:nvSpPr>
          <p:cNvPr id="24586" name="Line 12"/>
          <p:cNvSpPr>
            <a:spLocks noChangeShapeType="1"/>
          </p:cNvSpPr>
          <p:nvPr/>
        </p:nvSpPr>
        <p:spPr bwMode="black">
          <a:xfrm flipH="1">
            <a:off x="-15875" y="3038475"/>
            <a:ext cx="2309813" cy="3059113"/>
          </a:xfrm>
          <a:prstGeom prst="line">
            <a:avLst/>
          </a:prstGeom>
          <a:noFill/>
          <a:ln w="19050">
            <a:solidFill>
              <a:schemeClr val="accent1">
                <a:alpha val="59999"/>
              </a:schemeClr>
            </a:solidFill>
            <a:round/>
            <a:headEnd/>
            <a:tailEnd/>
          </a:ln>
        </p:spPr>
        <p:txBody>
          <a:bodyPr/>
          <a:lstStyle/>
          <a:p>
            <a:endParaRPr lang="ru-RU"/>
          </a:p>
        </p:txBody>
      </p:sp>
      <p:sp>
        <p:nvSpPr>
          <p:cNvPr id="24587" name="Line 13"/>
          <p:cNvSpPr>
            <a:spLocks noChangeShapeType="1"/>
          </p:cNvSpPr>
          <p:nvPr/>
        </p:nvSpPr>
        <p:spPr bwMode="black">
          <a:xfrm flipH="1">
            <a:off x="0" y="4076700"/>
            <a:ext cx="2627313" cy="2124075"/>
          </a:xfrm>
          <a:prstGeom prst="line">
            <a:avLst/>
          </a:prstGeom>
          <a:noFill/>
          <a:ln w="19050">
            <a:solidFill>
              <a:schemeClr val="accent1">
                <a:alpha val="59999"/>
              </a:schemeClr>
            </a:solidFill>
            <a:round/>
            <a:headEnd/>
            <a:tailEnd/>
          </a:ln>
        </p:spPr>
        <p:txBody>
          <a:bodyPr/>
          <a:lstStyle/>
          <a:p>
            <a:endParaRPr lang="ru-RU"/>
          </a:p>
        </p:txBody>
      </p:sp>
      <p:sp>
        <p:nvSpPr>
          <p:cNvPr id="24589" name="Arc 15"/>
          <p:cNvSpPr>
            <a:spLocks/>
          </p:cNvSpPr>
          <p:nvPr/>
        </p:nvSpPr>
        <p:spPr bwMode="gray">
          <a:xfrm>
            <a:off x="0" y="4343400"/>
            <a:ext cx="2509838" cy="2514600"/>
          </a:xfrm>
          <a:custGeom>
            <a:avLst/>
            <a:gdLst>
              <a:gd name="T0" fmla="*/ 0 w 21600"/>
              <a:gd name="T1" fmla="*/ 0 h 21600"/>
              <a:gd name="T2" fmla="*/ 291633658 w 21600"/>
              <a:gd name="T3" fmla="*/ 292741361 h 21600"/>
              <a:gd name="T4" fmla="*/ 0 w 21600"/>
              <a:gd name="T5" fmla="*/ 29274136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50195"/>
            </a:schemeClr>
          </a:solidFill>
          <a:ln w="9525">
            <a:solidFill>
              <a:schemeClr val="accent1"/>
            </a:solidFill>
            <a:round/>
            <a:headEnd/>
            <a:tailEnd/>
          </a:ln>
        </p:spPr>
        <p:txBody>
          <a:bodyPr wrap="none" anchor="ctr"/>
          <a:lstStyle/>
          <a:p>
            <a:endParaRPr lang="ru-RU" sz="1800"/>
          </a:p>
        </p:txBody>
      </p:sp>
      <p:sp>
        <p:nvSpPr>
          <p:cNvPr id="24590" name="Line 16"/>
          <p:cNvSpPr>
            <a:spLocks noChangeShapeType="1"/>
          </p:cNvSpPr>
          <p:nvPr/>
        </p:nvSpPr>
        <p:spPr bwMode="gray">
          <a:xfrm flipH="1">
            <a:off x="-468313" y="4076700"/>
            <a:ext cx="2447926" cy="2552700"/>
          </a:xfrm>
          <a:prstGeom prst="line">
            <a:avLst/>
          </a:prstGeom>
          <a:noFill/>
          <a:ln w="9525">
            <a:solidFill>
              <a:schemeClr val="accent1">
                <a:alpha val="39999"/>
              </a:schemeClr>
            </a:solidFill>
            <a:round/>
            <a:headEnd/>
            <a:tailEnd/>
          </a:ln>
        </p:spPr>
        <p:txBody>
          <a:bodyPr/>
          <a:lstStyle/>
          <a:p>
            <a:endParaRPr lang="ru-RU"/>
          </a:p>
        </p:txBody>
      </p:sp>
      <p:sp>
        <p:nvSpPr>
          <p:cNvPr id="24591" name="Arc 17"/>
          <p:cNvSpPr>
            <a:spLocks/>
          </p:cNvSpPr>
          <p:nvPr/>
        </p:nvSpPr>
        <p:spPr bwMode="gray">
          <a:xfrm>
            <a:off x="0" y="4422775"/>
            <a:ext cx="2438400" cy="2435225"/>
          </a:xfrm>
          <a:custGeom>
            <a:avLst/>
            <a:gdLst>
              <a:gd name="T0" fmla="*/ 0 w 21600"/>
              <a:gd name="T1" fmla="*/ 0 h 21600"/>
              <a:gd name="T2" fmla="*/ 275268280 w 21600"/>
              <a:gd name="T3" fmla="*/ 274551790 h 21600"/>
              <a:gd name="T4" fmla="*/ 0 w 21600"/>
              <a:gd name="T5" fmla="*/ 27455179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accent1"/>
            </a:solidFill>
            <a:round/>
            <a:headEnd/>
            <a:tailEnd/>
          </a:ln>
        </p:spPr>
        <p:txBody>
          <a:bodyPr wrap="none" anchor="ctr"/>
          <a:lstStyle/>
          <a:p>
            <a:endParaRPr lang="ru-RU" sz="1800"/>
          </a:p>
        </p:txBody>
      </p:sp>
      <p:sp>
        <p:nvSpPr>
          <p:cNvPr id="116755" name="Text Box 19"/>
          <p:cNvSpPr txBox="1">
            <a:spLocks noChangeArrowheads="1"/>
          </p:cNvSpPr>
          <p:nvPr/>
        </p:nvSpPr>
        <p:spPr bwMode="black">
          <a:xfrm>
            <a:off x="2640013" y="3249614"/>
            <a:ext cx="3424392" cy="336549"/>
          </a:xfrm>
          <a:prstGeom prst="rect">
            <a:avLst/>
          </a:prstGeom>
          <a:noFill/>
          <a:ln>
            <a:noFill/>
          </a:ln>
          <a:effectLst/>
          <a:ex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spcBef>
                <a:spcPct val="50000"/>
              </a:spcBef>
              <a:defRPr/>
            </a:pPr>
            <a:r>
              <a:rPr lang="ru-RU" sz="1600" dirty="0">
                <a:ln w="11430"/>
                <a:solidFill>
                  <a:schemeClr val="accent1">
                    <a:lumMod val="75000"/>
                  </a:schemeClr>
                </a:solidFill>
                <a:effectLst>
                  <a:outerShdw blurRad="80000" dist="40000" dir="5040000" algn="tl">
                    <a:srgbClr val="000000">
                      <a:alpha val="30000"/>
                    </a:srgbClr>
                  </a:outerShdw>
                </a:effectLst>
                <a:latin typeface="Verdana" pitchFamily="34" charset="0"/>
              </a:rPr>
              <a:t>6</a:t>
            </a:r>
            <a:r>
              <a:rPr lang="uk-UA" sz="1600" dirty="0">
                <a:ln w="11430"/>
                <a:solidFill>
                  <a:schemeClr val="accent1">
                    <a:lumMod val="75000"/>
                  </a:schemeClr>
                </a:solidFill>
                <a:effectLst>
                  <a:outerShdw blurRad="80000" dist="40000" dir="5040000" algn="tl">
                    <a:srgbClr val="000000">
                      <a:alpha val="30000"/>
                    </a:srgbClr>
                  </a:outerShdw>
                </a:effectLst>
                <a:latin typeface="Verdana" pitchFamily="34" charset="0"/>
              </a:rPr>
              <a:t> квітня </a:t>
            </a:r>
            <a:r>
              <a:rPr lang="ru-RU" sz="1600" dirty="0">
                <a:ln w="11430"/>
                <a:solidFill>
                  <a:schemeClr val="accent1">
                    <a:lumMod val="75000"/>
                  </a:schemeClr>
                </a:solidFill>
                <a:effectLst>
                  <a:outerShdw blurRad="80000" dist="40000" dir="5040000" algn="tl">
                    <a:srgbClr val="000000">
                      <a:alpha val="30000"/>
                    </a:srgbClr>
                  </a:outerShdw>
                </a:effectLst>
                <a:latin typeface="Verdana" pitchFamily="34" charset="0"/>
              </a:rPr>
              <a:t>1918 року</a:t>
            </a:r>
            <a:endParaRPr lang="en-US" sz="1600" dirty="0">
              <a:ln w="11430"/>
              <a:solidFill>
                <a:schemeClr val="accent1">
                  <a:lumMod val="75000"/>
                </a:schemeClr>
              </a:solidFill>
              <a:effectLst>
                <a:outerShdw blurRad="80000" dist="40000" dir="5040000" algn="tl">
                  <a:srgbClr val="000000">
                    <a:alpha val="30000"/>
                  </a:srgbClr>
                </a:outerShdw>
              </a:effectLst>
              <a:latin typeface="Verdana" pitchFamily="34" charset="0"/>
            </a:endParaRPr>
          </a:p>
        </p:txBody>
      </p:sp>
      <p:sp>
        <p:nvSpPr>
          <p:cNvPr id="116756" name="Text Box 20"/>
          <p:cNvSpPr txBox="1">
            <a:spLocks noChangeArrowheads="1"/>
          </p:cNvSpPr>
          <p:nvPr/>
        </p:nvSpPr>
        <p:spPr bwMode="black">
          <a:xfrm>
            <a:off x="3422301" y="4693204"/>
            <a:ext cx="3349625" cy="336550"/>
          </a:xfrm>
          <a:prstGeom prst="rect">
            <a:avLst/>
          </a:prstGeom>
          <a:noFill/>
          <a:ln>
            <a:noFill/>
          </a:ln>
          <a:effectLst/>
          <a:extLst/>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spcBef>
                <a:spcPct val="50000"/>
              </a:spcBef>
              <a:defRPr/>
            </a:pPr>
            <a:r>
              <a:rPr lang="ru-RU" sz="1600" dirty="0">
                <a:ln w="11430"/>
                <a:solidFill>
                  <a:srgbClr val="FFC000"/>
                </a:solidFill>
                <a:effectLst>
                  <a:outerShdw blurRad="80000" dist="40000" dir="5040000" algn="tl">
                    <a:srgbClr val="000000">
                      <a:alpha val="30000"/>
                    </a:srgbClr>
                  </a:outerShdw>
                </a:effectLst>
                <a:latin typeface="Verdana" pitchFamily="34" charset="0"/>
              </a:rPr>
              <a:t>17</a:t>
            </a:r>
            <a:r>
              <a:rPr lang="uk-UA" sz="1600" dirty="0">
                <a:ln w="11430"/>
                <a:solidFill>
                  <a:srgbClr val="FFC000"/>
                </a:solidFill>
                <a:effectLst>
                  <a:outerShdw blurRad="80000" dist="40000" dir="5040000" algn="tl">
                    <a:srgbClr val="000000">
                      <a:alpha val="30000"/>
                    </a:srgbClr>
                  </a:outerShdw>
                </a:effectLst>
                <a:latin typeface="Verdana" pitchFamily="34" charset="0"/>
              </a:rPr>
              <a:t> жовтня </a:t>
            </a:r>
            <a:r>
              <a:rPr lang="ru-RU" sz="1600" dirty="0">
                <a:ln w="11430"/>
                <a:solidFill>
                  <a:srgbClr val="FFC000"/>
                </a:solidFill>
                <a:effectLst>
                  <a:outerShdw blurRad="80000" dist="40000" dir="5040000" algn="tl">
                    <a:srgbClr val="000000">
                      <a:alpha val="30000"/>
                    </a:srgbClr>
                  </a:outerShdw>
                </a:effectLst>
                <a:latin typeface="Verdana" pitchFamily="34" charset="0"/>
              </a:rPr>
              <a:t>1918 року </a:t>
            </a:r>
            <a:endParaRPr lang="en-US" sz="1600" dirty="0">
              <a:ln w="11430"/>
              <a:solidFill>
                <a:srgbClr val="FFC000"/>
              </a:solidFill>
              <a:effectLst>
                <a:outerShdw blurRad="80000" dist="40000" dir="5040000" algn="tl">
                  <a:srgbClr val="000000">
                    <a:alpha val="30000"/>
                  </a:srgbClr>
                </a:outerShdw>
              </a:effectLst>
              <a:latin typeface="Verdana" pitchFamily="34" charset="0"/>
            </a:endParaRPr>
          </a:p>
        </p:txBody>
      </p:sp>
      <p:sp>
        <p:nvSpPr>
          <p:cNvPr id="116757" name="Text Box 21"/>
          <p:cNvSpPr txBox="1">
            <a:spLocks noChangeArrowheads="1"/>
          </p:cNvSpPr>
          <p:nvPr/>
        </p:nvSpPr>
        <p:spPr bwMode="black">
          <a:xfrm>
            <a:off x="3728550" y="5830713"/>
            <a:ext cx="3947914" cy="338554"/>
          </a:xfrm>
          <a:prstGeom prst="rect">
            <a:avLst/>
          </a:prstGeom>
          <a:noFill/>
          <a:ln w="9525">
            <a:noFill/>
            <a:miter lim="800000"/>
            <a:headEnd/>
            <a:tailEnd/>
          </a:ln>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ct val="50000"/>
              </a:spcBef>
              <a:defRPr/>
            </a:pPr>
            <a:r>
              <a:rPr lang="uk-UA" sz="1600" spc="50" dirty="0">
                <a:ln w="11430"/>
                <a:solidFill>
                  <a:schemeClr val="accent2">
                    <a:lumMod val="50000"/>
                  </a:schemeClr>
                </a:solidFill>
                <a:effectLst>
                  <a:outerShdw blurRad="76200" dist="50800" dir="5400000" algn="tl" rotWithShape="0">
                    <a:srgbClr val="000000">
                      <a:alpha val="65000"/>
                    </a:srgbClr>
                  </a:outerShdw>
                </a:effectLst>
                <a:latin typeface="Verdana" pitchFamily="34" charset="0"/>
              </a:rPr>
              <a:t>жовтень 1918 року </a:t>
            </a:r>
            <a:endParaRPr lang="en-US" sz="1600" spc="50" dirty="0">
              <a:ln w="11430"/>
              <a:solidFill>
                <a:schemeClr val="accent2">
                  <a:lumMod val="50000"/>
                </a:schemeClr>
              </a:solidFill>
              <a:effectLst>
                <a:outerShdw blurRad="76200" dist="50800" dir="5400000" algn="tl" rotWithShape="0">
                  <a:srgbClr val="000000">
                    <a:alpha val="65000"/>
                  </a:srgbClr>
                </a:outerShdw>
              </a:effectLst>
              <a:latin typeface="Verdana" pitchFamily="34" charset="0"/>
            </a:endParaRPr>
          </a:p>
        </p:txBody>
      </p:sp>
      <p:sp>
        <p:nvSpPr>
          <p:cNvPr id="24595" name="Text Box 25"/>
          <p:cNvSpPr txBox="1">
            <a:spLocks noChangeArrowheads="1"/>
          </p:cNvSpPr>
          <p:nvPr/>
        </p:nvSpPr>
        <p:spPr bwMode="black">
          <a:xfrm>
            <a:off x="35496" y="2131976"/>
            <a:ext cx="2951857" cy="307777"/>
          </a:xfrm>
          <a:prstGeom prst="rect">
            <a:avLst/>
          </a:prstGeom>
          <a:gradFill rotWithShape="1">
            <a:gsLst>
              <a:gs pos="0">
                <a:srgbClr val="FF9C80"/>
              </a:gs>
              <a:gs pos="50000">
                <a:srgbClr val="FFC1B3"/>
              </a:gs>
              <a:gs pos="100000">
                <a:srgbClr val="FFE1DA"/>
              </a:gs>
            </a:gsLst>
            <a:lin ang="5400000" scaled="1"/>
          </a:gradFill>
          <a:ln w="38100">
            <a:solidFill>
              <a:srgbClr val="FF6600"/>
            </a:solidFill>
            <a:miter lim="800000"/>
            <a:headEnd/>
            <a:tailEnd/>
          </a:ln>
        </p:spPr>
        <p:txBody>
          <a:bodyPr wrap="square">
            <a:spAutoFit/>
          </a:bodyPr>
          <a:lstStyle/>
          <a:p>
            <a:r>
              <a:rPr lang="ru-RU" sz="1400" b="0" dirty="0"/>
              <a:t>100 </a:t>
            </a:r>
            <a:r>
              <a:rPr lang="ru-RU" sz="1400" b="0" dirty="0" err="1"/>
              <a:t>карбованців</a:t>
            </a:r>
            <a:r>
              <a:rPr lang="ru-RU" sz="1400" b="0" dirty="0"/>
              <a:t> (</a:t>
            </a:r>
            <a:r>
              <a:rPr lang="ru-RU" sz="1400" b="0" dirty="0" err="1"/>
              <a:t>ескіз</a:t>
            </a:r>
            <a:r>
              <a:rPr lang="ru-RU" sz="1400" b="0" dirty="0"/>
              <a:t> </a:t>
            </a:r>
            <a:r>
              <a:rPr lang="ru-RU" sz="1400" b="0" dirty="0" err="1"/>
              <a:t>Г.Нарбута</a:t>
            </a:r>
            <a:r>
              <a:rPr lang="ru-RU" sz="1400" b="0" dirty="0"/>
              <a:t>)</a:t>
            </a:r>
          </a:p>
        </p:txBody>
      </p:sp>
      <p:sp>
        <p:nvSpPr>
          <p:cNvPr id="24596" name="Text Box 29"/>
          <p:cNvSpPr txBox="1">
            <a:spLocks noChangeArrowheads="1"/>
          </p:cNvSpPr>
          <p:nvPr/>
        </p:nvSpPr>
        <p:spPr bwMode="black">
          <a:xfrm>
            <a:off x="3026766" y="3661819"/>
            <a:ext cx="2769561" cy="738664"/>
          </a:xfrm>
          <a:prstGeom prst="rect">
            <a:avLst/>
          </a:prstGeom>
          <a:gradFill rotWithShape="1">
            <a:gsLst>
              <a:gs pos="0">
                <a:srgbClr val="95D2DE"/>
              </a:gs>
              <a:gs pos="50000">
                <a:srgbClr val="BFE1E9"/>
              </a:gs>
              <a:gs pos="100000">
                <a:srgbClr val="E0F0F3"/>
              </a:gs>
            </a:gsLst>
            <a:lin ang="5400000" scaled="1"/>
          </a:gradFill>
          <a:ln w="38100">
            <a:solidFill>
              <a:schemeClr val="tx2"/>
            </a:solidFill>
            <a:miter lim="800000"/>
            <a:headEnd/>
            <a:tailEnd/>
          </a:ln>
        </p:spPr>
        <p:txBody>
          <a:bodyPr wrap="square">
            <a:spAutoFit/>
          </a:bodyPr>
          <a:lstStyle/>
          <a:p>
            <a:pPr eaLnBrk="0" hangingPunct="0"/>
            <a:r>
              <a:rPr lang="ru-RU" sz="1400" b="0" dirty="0"/>
              <a:t>25 та 50 </a:t>
            </a:r>
            <a:r>
              <a:rPr lang="ru-RU" sz="1400" b="0" dirty="0" err="1"/>
              <a:t>карбованців</a:t>
            </a:r>
            <a:r>
              <a:rPr lang="ru-RU" sz="1400" b="0" dirty="0"/>
              <a:t> (Народна </a:t>
            </a:r>
            <a:r>
              <a:rPr lang="ru-RU" sz="1400" b="0" dirty="0" err="1"/>
              <a:t>назва</a:t>
            </a:r>
            <a:r>
              <a:rPr lang="ru-RU" sz="1400" b="0" dirty="0"/>
              <a:t> — «лопатки» </a:t>
            </a:r>
            <a:r>
              <a:rPr lang="ru-RU" sz="1400" b="0" dirty="0" err="1" smtClean="0"/>
              <a:t>ескізи</a:t>
            </a:r>
            <a:r>
              <a:rPr lang="ru-RU" sz="1400" b="0" dirty="0" smtClean="0"/>
              <a:t> </a:t>
            </a:r>
            <a:r>
              <a:rPr lang="ru-RU" sz="1400" b="0" dirty="0" err="1"/>
              <a:t>О.Красовського</a:t>
            </a:r>
            <a:endParaRPr lang="ru-RU" sz="1400" b="0" dirty="0"/>
          </a:p>
        </p:txBody>
      </p:sp>
      <p:sp>
        <p:nvSpPr>
          <p:cNvPr id="24597" name="Text Box 33"/>
          <p:cNvSpPr txBox="1">
            <a:spLocks noChangeArrowheads="1"/>
          </p:cNvSpPr>
          <p:nvPr/>
        </p:nvSpPr>
        <p:spPr bwMode="black">
          <a:xfrm>
            <a:off x="3602687" y="5110156"/>
            <a:ext cx="2595004" cy="523220"/>
          </a:xfrm>
          <a:prstGeom prst="rect">
            <a:avLst/>
          </a:prstGeom>
          <a:gradFill rotWithShape="1">
            <a:gsLst>
              <a:gs pos="0">
                <a:srgbClr val="FFDE80"/>
              </a:gs>
              <a:gs pos="50000">
                <a:srgbClr val="FFE8B3"/>
              </a:gs>
              <a:gs pos="100000">
                <a:srgbClr val="FFF3DA"/>
              </a:gs>
            </a:gsLst>
            <a:lin ang="5400000" scaled="1"/>
          </a:gradFill>
          <a:ln w="38100" algn="ctr">
            <a:solidFill>
              <a:srgbClr val="FFC000"/>
            </a:solidFill>
            <a:miter lim="800000"/>
            <a:headEnd/>
            <a:tailEnd/>
          </a:ln>
        </p:spPr>
        <p:txBody>
          <a:bodyPr wrap="square">
            <a:spAutoFit/>
          </a:bodyPr>
          <a:lstStyle/>
          <a:p>
            <a:r>
              <a:rPr lang="ru-RU" sz="1400" b="0" dirty="0"/>
              <a:t>10, 100 та 500 («</a:t>
            </a:r>
            <a:r>
              <a:rPr lang="ru-RU" sz="1400" b="0" dirty="0" err="1"/>
              <a:t>горпинки</a:t>
            </a:r>
            <a:r>
              <a:rPr lang="ru-RU" sz="1400" b="0" dirty="0"/>
              <a:t>») </a:t>
            </a:r>
            <a:r>
              <a:rPr lang="ru-RU" sz="1400" b="0" dirty="0" err="1"/>
              <a:t>гривень</a:t>
            </a:r>
            <a:r>
              <a:rPr lang="ru-RU" sz="1400" b="0" dirty="0"/>
              <a:t> (</a:t>
            </a:r>
            <a:r>
              <a:rPr lang="ru-RU" sz="1400" b="0" dirty="0" err="1"/>
              <a:t>ескізи</a:t>
            </a:r>
            <a:r>
              <a:rPr lang="ru-RU" sz="1400" b="0" dirty="0"/>
              <a:t> </a:t>
            </a:r>
            <a:r>
              <a:rPr lang="ru-RU" sz="1400" b="0" dirty="0" err="1"/>
              <a:t>Г.Нарбута</a:t>
            </a:r>
            <a:r>
              <a:rPr lang="ru-RU" sz="1400" b="0" dirty="0"/>
              <a:t>)</a:t>
            </a:r>
          </a:p>
        </p:txBody>
      </p:sp>
      <p:sp>
        <p:nvSpPr>
          <p:cNvPr id="116773" name="Text Box 37"/>
          <p:cNvSpPr txBox="1">
            <a:spLocks noChangeArrowheads="1"/>
          </p:cNvSpPr>
          <p:nvPr/>
        </p:nvSpPr>
        <p:spPr bwMode="black">
          <a:xfrm>
            <a:off x="3860682" y="6278812"/>
            <a:ext cx="2658250" cy="52322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ex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0" hangingPunct="0">
              <a:defRPr/>
            </a:pPr>
            <a:r>
              <a:rPr lang="ru-RU" sz="1400" b="0" dirty="0">
                <a:solidFill>
                  <a:schemeClr val="tx1"/>
                </a:solidFill>
              </a:rPr>
              <a:t>1000 та 2000 </a:t>
            </a:r>
            <a:r>
              <a:rPr lang="ru-RU" sz="1400" b="0" dirty="0" err="1">
                <a:solidFill>
                  <a:schemeClr val="tx1"/>
                </a:solidFill>
              </a:rPr>
              <a:t>гривень</a:t>
            </a:r>
            <a:r>
              <a:rPr lang="ru-RU" sz="1400" b="0" dirty="0">
                <a:solidFill>
                  <a:schemeClr val="tx1"/>
                </a:solidFill>
              </a:rPr>
              <a:t> (</a:t>
            </a:r>
            <a:r>
              <a:rPr lang="ru-RU" sz="1400" b="0" dirty="0" err="1">
                <a:solidFill>
                  <a:schemeClr val="tx1"/>
                </a:solidFill>
              </a:rPr>
              <a:t>ескізи</a:t>
            </a:r>
            <a:r>
              <a:rPr lang="ru-RU" sz="1400" b="0" dirty="0">
                <a:solidFill>
                  <a:schemeClr val="tx1"/>
                </a:solidFill>
              </a:rPr>
              <a:t> </a:t>
            </a:r>
            <a:r>
              <a:rPr lang="ru-RU" sz="1400" b="0" dirty="0" err="1">
                <a:solidFill>
                  <a:schemeClr val="tx1"/>
                </a:solidFill>
              </a:rPr>
              <a:t>І.Мозолевського</a:t>
            </a:r>
            <a:r>
              <a:rPr lang="ru-RU" sz="1400" b="0" dirty="0">
                <a:solidFill>
                  <a:schemeClr val="tx1"/>
                </a:solidFill>
              </a:rPr>
              <a:t>)</a:t>
            </a:r>
          </a:p>
        </p:txBody>
      </p:sp>
      <p:sp>
        <p:nvSpPr>
          <p:cNvPr id="24599" name="AutoShape 38"/>
          <p:cNvSpPr>
            <a:spLocks noChangeArrowheads="1"/>
          </p:cNvSpPr>
          <p:nvPr/>
        </p:nvSpPr>
        <p:spPr bwMode="black">
          <a:xfrm>
            <a:off x="539750" y="34290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00" name="AutoShape 39"/>
          <p:cNvSpPr>
            <a:spLocks noChangeArrowheads="1"/>
          </p:cNvSpPr>
          <p:nvPr/>
        </p:nvSpPr>
        <p:spPr bwMode="black">
          <a:xfrm>
            <a:off x="2843213" y="53006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116776" name="Oval 40"/>
          <p:cNvSpPr>
            <a:spLocks noChangeArrowheads="1"/>
          </p:cNvSpPr>
          <p:nvPr/>
        </p:nvSpPr>
        <p:spPr bwMode="gray">
          <a:xfrm rot="5082246">
            <a:off x="2987675" y="4581525"/>
            <a:ext cx="400050" cy="400050"/>
          </a:xfrm>
          <a:prstGeom prst="ellipse">
            <a:avLst/>
          </a:prstGeom>
          <a:gradFill rotWithShape="1">
            <a:gsLst>
              <a:gs pos="0">
                <a:srgbClr val="C3E0A1"/>
              </a:gs>
              <a:gs pos="100000">
                <a:schemeClr val="accent2"/>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rot="10800000" vert="eaVert" wrap="none" anchor="ctr"/>
          <a:lstStyle/>
          <a:p>
            <a:pPr>
              <a:defRPr/>
            </a:pPr>
            <a:endParaRPr lang="ru-RU" sz="1800"/>
          </a:p>
        </p:txBody>
      </p:sp>
      <p:sp>
        <p:nvSpPr>
          <p:cNvPr id="116777" name="Oval 41"/>
          <p:cNvSpPr>
            <a:spLocks noChangeArrowheads="1"/>
          </p:cNvSpPr>
          <p:nvPr/>
        </p:nvSpPr>
        <p:spPr bwMode="gray">
          <a:xfrm>
            <a:off x="760957" y="2573096"/>
            <a:ext cx="730250" cy="730250"/>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8" name="Oval 42"/>
          <p:cNvSpPr>
            <a:spLocks noChangeArrowheads="1"/>
          </p:cNvSpPr>
          <p:nvPr/>
        </p:nvSpPr>
        <p:spPr bwMode="gray">
          <a:xfrm rot="802016">
            <a:off x="1902324" y="3004102"/>
            <a:ext cx="598488" cy="598487"/>
          </a:xfrm>
          <a:prstGeom prst="ellipse">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9" name="Oval 43"/>
          <p:cNvSpPr>
            <a:spLocks noChangeArrowheads="1"/>
          </p:cNvSpPr>
          <p:nvPr/>
        </p:nvSpPr>
        <p:spPr bwMode="gray">
          <a:xfrm rot="3116201">
            <a:off x="2309474" y="3785320"/>
            <a:ext cx="504825" cy="504825"/>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05" name="Rectangle 44"/>
          <p:cNvSpPr>
            <a:spLocks noGrp="1" noChangeArrowheads="1"/>
          </p:cNvSpPr>
          <p:nvPr>
            <p:ph type="title"/>
          </p:nvPr>
        </p:nvSpPr>
        <p:spPr>
          <a:xfrm>
            <a:off x="1219200" y="228600"/>
            <a:ext cx="6161112" cy="838200"/>
          </a:xfrm>
        </p:spPr>
        <p:txBody>
          <a:bodyPr/>
          <a:lstStyle/>
          <a:p>
            <a:pPr algn="ctr" eaLnBrk="1" hangingPunct="1"/>
            <a:r>
              <a:rPr lang="uk-UA" sz="2400" dirty="0" smtClean="0"/>
              <a:t>Хронологія введення грошових знаків </a:t>
            </a:r>
            <a:br>
              <a:rPr lang="uk-UA" sz="2400" dirty="0" smtClean="0"/>
            </a:br>
            <a:r>
              <a:rPr lang="uk-UA" sz="2400" dirty="0" smtClean="0"/>
              <a:t>в УНР та Українській державі</a:t>
            </a:r>
          </a:p>
        </p:txBody>
      </p:sp>
      <p:grpSp>
        <p:nvGrpSpPr>
          <p:cNvPr id="24606" name="Group 45"/>
          <p:cNvGrpSpPr>
            <a:grpSpLocks/>
          </p:cNvGrpSpPr>
          <p:nvPr/>
        </p:nvGrpSpPr>
        <p:grpSpPr bwMode="auto">
          <a:xfrm>
            <a:off x="304800" y="4495800"/>
            <a:ext cx="1752600" cy="1958975"/>
            <a:chOff x="482" y="1851"/>
            <a:chExt cx="860" cy="796"/>
          </a:xfrm>
        </p:grpSpPr>
        <p:sp>
          <p:nvSpPr>
            <p:cNvPr id="24625" name="Freeform 46"/>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6" name="Freeform 47"/>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7" name="Freeform 48"/>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 name="T15" fmla="*/ 0 w 307"/>
                <a:gd name="T16" fmla="*/ 0 h 143"/>
                <a:gd name="T17" fmla="*/ 307 w 307"/>
                <a:gd name="T18" fmla="*/ 143 h 143"/>
              </a:gdLst>
              <a:ahLst/>
              <a:cxnLst>
                <a:cxn ang="T10">
                  <a:pos x="T0" y="T1"/>
                </a:cxn>
                <a:cxn ang="T11">
                  <a:pos x="T2" y="T3"/>
                </a:cxn>
                <a:cxn ang="T12">
                  <a:pos x="T4" y="T5"/>
                </a:cxn>
                <a:cxn ang="T13">
                  <a:pos x="T6" y="T7"/>
                </a:cxn>
                <a:cxn ang="T14">
                  <a:pos x="T8" y="T9"/>
                </a:cxn>
              </a:cxnLst>
              <a:rect l="T15" t="T16" r="T17" b="T18"/>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8" name="Freeform 49"/>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29" name="Freeform 50"/>
            <p:cNvSpPr>
              <a:spLocks/>
            </p:cNvSpPr>
            <p:nvPr/>
          </p:nvSpPr>
          <p:spPr bwMode="gray">
            <a:xfrm>
              <a:off x="698" y="1851"/>
              <a:ext cx="282" cy="716"/>
            </a:xfrm>
            <a:custGeom>
              <a:avLst/>
              <a:gdLst>
                <a:gd name="T0" fmla="*/ 164 w 224"/>
                <a:gd name="T1" fmla="*/ 160 h 569"/>
                <a:gd name="T2" fmla="*/ 117 w 224"/>
                <a:gd name="T3" fmla="*/ 79 h 569"/>
                <a:gd name="T4" fmla="*/ 191 w 224"/>
                <a:gd name="T5" fmla="*/ 1 h 569"/>
                <a:gd name="T6" fmla="*/ 271 w 224"/>
                <a:gd name="T7" fmla="*/ 82 h 569"/>
                <a:gd name="T8" fmla="*/ 214 w 224"/>
                <a:gd name="T9" fmla="*/ 160 h 569"/>
                <a:gd name="T10" fmla="*/ 213 w 224"/>
                <a:gd name="T11" fmla="*/ 196 h 569"/>
                <a:gd name="T12" fmla="*/ 331 w 224"/>
                <a:gd name="T13" fmla="*/ 229 h 569"/>
                <a:gd name="T14" fmla="*/ 350 w 224"/>
                <a:gd name="T15" fmla="*/ 323 h 569"/>
                <a:gd name="T16" fmla="*/ 345 w 224"/>
                <a:gd name="T17" fmla="*/ 508 h 569"/>
                <a:gd name="T18" fmla="*/ 331 w 224"/>
                <a:gd name="T19" fmla="*/ 578 h 569"/>
                <a:gd name="T20" fmla="*/ 311 w 224"/>
                <a:gd name="T21" fmla="*/ 488 h 569"/>
                <a:gd name="T22" fmla="*/ 296 w 224"/>
                <a:gd name="T23" fmla="*/ 320 h 569"/>
                <a:gd name="T24" fmla="*/ 269 w 224"/>
                <a:gd name="T25" fmla="*/ 508 h 569"/>
                <a:gd name="T26" fmla="*/ 228 w 224"/>
                <a:gd name="T27" fmla="*/ 901 h 569"/>
                <a:gd name="T28" fmla="*/ 123 w 224"/>
                <a:gd name="T29" fmla="*/ 895 h 569"/>
                <a:gd name="T30" fmla="*/ 79 w 224"/>
                <a:gd name="T31" fmla="*/ 515 h 569"/>
                <a:gd name="T32" fmla="*/ 53 w 224"/>
                <a:gd name="T33" fmla="*/ 330 h 569"/>
                <a:gd name="T34" fmla="*/ 39 w 224"/>
                <a:gd name="T35" fmla="*/ 491 h 569"/>
                <a:gd name="T36" fmla="*/ 19 w 224"/>
                <a:gd name="T37" fmla="*/ 578 h 569"/>
                <a:gd name="T38" fmla="*/ 1 w 224"/>
                <a:gd name="T39" fmla="*/ 483 h 569"/>
                <a:gd name="T40" fmla="*/ 11 w 224"/>
                <a:gd name="T41" fmla="*/ 292 h 569"/>
                <a:gd name="T42" fmla="*/ 37 w 224"/>
                <a:gd name="T43" fmla="*/ 221 h 569"/>
                <a:gd name="T44" fmla="*/ 161 w 224"/>
                <a:gd name="T45" fmla="*/ 196 h 569"/>
                <a:gd name="T46" fmla="*/ 164 w 224"/>
                <a:gd name="T47" fmla="*/ 160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30" name="Freeform 51"/>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grpSp>
      <p:sp>
        <p:nvSpPr>
          <p:cNvPr id="51" name="Text Box 19"/>
          <p:cNvSpPr txBox="1">
            <a:spLocks noChangeArrowheads="1"/>
          </p:cNvSpPr>
          <p:nvPr/>
        </p:nvSpPr>
        <p:spPr bwMode="black">
          <a:xfrm>
            <a:off x="267417" y="1677867"/>
            <a:ext cx="3424392" cy="336550"/>
          </a:xfrm>
          <a:prstGeom prst="rect">
            <a:avLst/>
          </a:prstGeom>
          <a:noFill/>
          <a:ln>
            <a:noFill/>
          </a:ln>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ct val="50000"/>
              </a:spcBef>
              <a:defRPr/>
            </a:pPr>
            <a:r>
              <a:rPr lang="ru-RU" sz="1600" spc="50" dirty="0">
                <a:ln w="11430"/>
                <a:solidFill>
                  <a:srgbClr val="FF0000"/>
                </a:solidFill>
                <a:effectLst>
                  <a:outerShdw blurRad="76200" dist="50800" dir="5400000" algn="tl" rotWithShape="0">
                    <a:srgbClr val="000000">
                      <a:alpha val="65000"/>
                    </a:srgbClr>
                  </a:outerShdw>
                </a:effectLst>
                <a:latin typeface="Verdana" pitchFamily="34" charset="0"/>
              </a:rPr>
              <a:t>5 </a:t>
            </a:r>
            <a:r>
              <a:rPr lang="ru-RU" sz="1600" spc="50" dirty="0" err="1">
                <a:ln w="11430"/>
                <a:solidFill>
                  <a:srgbClr val="FF0000"/>
                </a:solidFill>
                <a:effectLst>
                  <a:outerShdw blurRad="76200" dist="50800" dir="5400000" algn="tl" rotWithShape="0">
                    <a:srgbClr val="000000">
                      <a:alpha val="65000"/>
                    </a:srgbClr>
                  </a:outerShdw>
                </a:effectLst>
                <a:latin typeface="Verdana" pitchFamily="34" charset="0"/>
              </a:rPr>
              <a:t>січня</a:t>
            </a:r>
            <a:r>
              <a:rPr lang="ru-RU" sz="1600" spc="50" dirty="0">
                <a:ln w="11430"/>
                <a:solidFill>
                  <a:srgbClr val="FF0000"/>
                </a:solidFill>
                <a:effectLst>
                  <a:outerShdw blurRad="76200" dist="50800" dir="5400000" algn="tl" rotWithShape="0">
                    <a:srgbClr val="000000">
                      <a:alpha val="65000"/>
                    </a:srgbClr>
                  </a:outerShdw>
                </a:effectLst>
                <a:latin typeface="Verdana" pitchFamily="34" charset="0"/>
              </a:rPr>
              <a:t> 1918 року </a:t>
            </a:r>
            <a:endParaRPr lang="en-US" sz="1600"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24608" name="Rectangle 53"/>
          <p:cNvSpPr>
            <a:spLocks noChangeArrowheads="1"/>
          </p:cNvSpPr>
          <p:nvPr/>
        </p:nvSpPr>
        <p:spPr bwMode="auto">
          <a:xfrm>
            <a:off x="242888" y="1119188"/>
            <a:ext cx="8567737" cy="369887"/>
          </a:xfrm>
          <a:prstGeom prst="rect">
            <a:avLst/>
          </a:prstGeom>
          <a:noFill/>
          <a:ln w="9525">
            <a:noFill/>
            <a:miter lim="800000"/>
            <a:headEnd/>
            <a:tailEnd/>
          </a:ln>
        </p:spPr>
        <p:txBody>
          <a:bodyPr>
            <a:spAutoFit/>
          </a:bodyPr>
          <a:lstStyle/>
          <a:p>
            <a:r>
              <a:rPr lang="ru-RU" sz="1800"/>
              <a:t>———— </a:t>
            </a:r>
          </a:p>
        </p:txBody>
      </p:sp>
      <p:sp>
        <p:nvSpPr>
          <p:cNvPr id="24610" name="Line 5"/>
          <p:cNvSpPr>
            <a:spLocks noChangeShapeType="1"/>
          </p:cNvSpPr>
          <p:nvPr/>
        </p:nvSpPr>
        <p:spPr bwMode="gray">
          <a:xfrm flipH="1">
            <a:off x="1979613" y="5445125"/>
            <a:ext cx="936625" cy="412750"/>
          </a:xfrm>
          <a:prstGeom prst="line">
            <a:avLst/>
          </a:prstGeom>
          <a:noFill/>
          <a:ln w="9525">
            <a:solidFill>
              <a:schemeClr val="accent1">
                <a:alpha val="39999"/>
              </a:schemeClr>
            </a:solidFill>
            <a:round/>
            <a:headEnd/>
            <a:tailEnd/>
          </a:ln>
        </p:spPr>
        <p:txBody>
          <a:bodyPr/>
          <a:lstStyle/>
          <a:p>
            <a:endParaRPr lang="ru-RU"/>
          </a:p>
        </p:txBody>
      </p:sp>
      <p:sp>
        <p:nvSpPr>
          <p:cNvPr id="24613" name="Line 9"/>
          <p:cNvSpPr>
            <a:spLocks noChangeShapeType="1"/>
          </p:cNvSpPr>
          <p:nvPr/>
        </p:nvSpPr>
        <p:spPr bwMode="gray">
          <a:xfrm flipH="1">
            <a:off x="1908175" y="6697663"/>
            <a:ext cx="1439863" cy="160337"/>
          </a:xfrm>
          <a:prstGeom prst="line">
            <a:avLst/>
          </a:prstGeom>
          <a:noFill/>
          <a:ln w="9525">
            <a:solidFill>
              <a:schemeClr val="accent1">
                <a:alpha val="39999"/>
              </a:schemeClr>
            </a:solidFill>
            <a:round/>
            <a:headEnd/>
            <a:tailEnd/>
          </a:ln>
        </p:spPr>
        <p:txBody>
          <a:bodyPr/>
          <a:lstStyle/>
          <a:p>
            <a:endParaRPr lang="ru-RU"/>
          </a:p>
        </p:txBody>
      </p:sp>
      <p:sp>
        <p:nvSpPr>
          <p:cNvPr id="24614" name="Line 11"/>
          <p:cNvSpPr>
            <a:spLocks noChangeShapeType="1"/>
          </p:cNvSpPr>
          <p:nvPr/>
        </p:nvSpPr>
        <p:spPr bwMode="black">
          <a:xfrm flipH="1">
            <a:off x="1763713" y="4868863"/>
            <a:ext cx="1295400" cy="868362"/>
          </a:xfrm>
          <a:prstGeom prst="line">
            <a:avLst/>
          </a:prstGeom>
          <a:noFill/>
          <a:ln w="19050">
            <a:solidFill>
              <a:schemeClr val="accent1">
                <a:alpha val="59999"/>
              </a:schemeClr>
            </a:solidFill>
            <a:round/>
            <a:headEnd/>
            <a:tailEnd/>
          </a:ln>
        </p:spPr>
        <p:txBody>
          <a:bodyPr/>
          <a:lstStyle/>
          <a:p>
            <a:endParaRPr lang="ru-RU"/>
          </a:p>
        </p:txBody>
      </p:sp>
      <p:sp>
        <p:nvSpPr>
          <p:cNvPr id="24615" name="Line 12"/>
          <p:cNvSpPr>
            <a:spLocks noChangeShapeType="1"/>
          </p:cNvSpPr>
          <p:nvPr/>
        </p:nvSpPr>
        <p:spPr bwMode="black">
          <a:xfrm flipH="1">
            <a:off x="1547813" y="5589588"/>
            <a:ext cx="1944687" cy="1054100"/>
          </a:xfrm>
          <a:prstGeom prst="line">
            <a:avLst/>
          </a:prstGeom>
          <a:noFill/>
          <a:ln w="19050">
            <a:solidFill>
              <a:schemeClr val="accent1">
                <a:alpha val="59999"/>
              </a:schemeClr>
            </a:solidFill>
            <a:round/>
            <a:headEnd/>
            <a:tailEnd/>
          </a:ln>
        </p:spPr>
        <p:txBody>
          <a:bodyPr/>
          <a:lstStyle/>
          <a:p>
            <a:endParaRPr lang="ru-RU"/>
          </a:p>
        </p:txBody>
      </p:sp>
      <p:sp>
        <p:nvSpPr>
          <p:cNvPr id="24616" name="Line 13"/>
          <p:cNvSpPr>
            <a:spLocks noChangeShapeType="1"/>
          </p:cNvSpPr>
          <p:nvPr/>
        </p:nvSpPr>
        <p:spPr bwMode="black">
          <a:xfrm flipH="1">
            <a:off x="1763713" y="6453188"/>
            <a:ext cx="1944687" cy="261937"/>
          </a:xfrm>
          <a:prstGeom prst="line">
            <a:avLst/>
          </a:prstGeom>
          <a:noFill/>
          <a:ln w="19050">
            <a:solidFill>
              <a:schemeClr val="accent1">
                <a:alpha val="59999"/>
              </a:schemeClr>
            </a:solidFill>
            <a:round/>
            <a:headEnd/>
            <a:tailEnd/>
          </a:ln>
        </p:spPr>
        <p:txBody>
          <a:bodyPr/>
          <a:lstStyle/>
          <a:p>
            <a:endParaRPr lang="ru-RU"/>
          </a:p>
        </p:txBody>
      </p:sp>
      <p:sp>
        <p:nvSpPr>
          <p:cNvPr id="24617" name="Line 16"/>
          <p:cNvSpPr>
            <a:spLocks noChangeShapeType="1"/>
          </p:cNvSpPr>
          <p:nvPr/>
        </p:nvSpPr>
        <p:spPr bwMode="gray">
          <a:xfrm flipH="1">
            <a:off x="1476375" y="6021388"/>
            <a:ext cx="1800225" cy="476250"/>
          </a:xfrm>
          <a:prstGeom prst="line">
            <a:avLst/>
          </a:prstGeom>
          <a:noFill/>
          <a:ln w="9525">
            <a:solidFill>
              <a:schemeClr val="accent1">
                <a:alpha val="39999"/>
              </a:schemeClr>
            </a:solidFill>
            <a:round/>
            <a:headEnd/>
            <a:tailEnd/>
          </a:ln>
        </p:spPr>
        <p:txBody>
          <a:bodyPr/>
          <a:lstStyle/>
          <a:p>
            <a:endParaRPr lang="ru-RU"/>
          </a:p>
        </p:txBody>
      </p:sp>
      <p:sp>
        <p:nvSpPr>
          <p:cNvPr id="67" name="Oval 41"/>
          <p:cNvSpPr>
            <a:spLocks noChangeArrowheads="1"/>
          </p:cNvSpPr>
          <p:nvPr/>
        </p:nvSpPr>
        <p:spPr bwMode="gray">
          <a:xfrm>
            <a:off x="3203575" y="5425281"/>
            <a:ext cx="420688" cy="396875"/>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68" name="Oval 42"/>
          <p:cNvSpPr>
            <a:spLocks noChangeArrowheads="1"/>
          </p:cNvSpPr>
          <p:nvPr/>
        </p:nvSpPr>
        <p:spPr bwMode="gray">
          <a:xfrm rot="-307757">
            <a:off x="3421712" y="6278768"/>
            <a:ext cx="361950" cy="382588"/>
          </a:xfrm>
          <a:prstGeom prst="ellipse">
            <a:avLst/>
          </a:prstGeom>
          <a:gradFill rotWithShape="1">
            <a:gsLst>
              <a:gs pos="0">
                <a:srgbClr val="D0DFEE"/>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32" name="AutoShape 39"/>
          <p:cNvSpPr>
            <a:spLocks noChangeArrowheads="1"/>
          </p:cNvSpPr>
          <p:nvPr/>
        </p:nvSpPr>
        <p:spPr bwMode="black">
          <a:xfrm>
            <a:off x="3276600" y="66294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33" name="AutoShape 39"/>
          <p:cNvSpPr>
            <a:spLocks noChangeArrowheads="1"/>
          </p:cNvSpPr>
          <p:nvPr/>
        </p:nvSpPr>
        <p:spPr bwMode="black">
          <a:xfrm>
            <a:off x="3203575" y="594995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pic>
        <p:nvPicPr>
          <p:cNvPr id="5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6238" y="1119188"/>
            <a:ext cx="2696650" cy="166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012" y="1320641"/>
            <a:ext cx="3402420" cy="1982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Прямоугольник 53"/>
          <p:cNvSpPr/>
          <p:nvPr/>
        </p:nvSpPr>
        <p:spPr>
          <a:xfrm>
            <a:off x="6608420" y="692696"/>
            <a:ext cx="2428076" cy="523220"/>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2800" dirty="0" smtClean="0"/>
              <a:t>1918-2019 </a:t>
            </a:r>
            <a:r>
              <a:rPr lang="ru-RU" sz="2800" dirty="0" err="1" smtClean="0"/>
              <a:t>рр</a:t>
            </a:r>
            <a:r>
              <a:rPr lang="ru-RU" sz="2800" dirty="0" smtClean="0"/>
              <a:t>.</a:t>
            </a:r>
            <a:endParaRPr lang="ru-RU" sz="2800" dirty="0"/>
          </a:p>
        </p:txBody>
      </p:sp>
      <p:pic>
        <p:nvPicPr>
          <p:cNvPr id="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8803" y="3029250"/>
            <a:ext cx="3021709" cy="19119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8420" y="5005853"/>
            <a:ext cx="2617967" cy="17135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rc 3"/>
          <p:cNvSpPr>
            <a:spLocks/>
          </p:cNvSpPr>
          <p:nvPr/>
        </p:nvSpPr>
        <p:spPr bwMode="gray">
          <a:xfrm>
            <a:off x="11113" y="4292600"/>
            <a:ext cx="2568575" cy="2565400"/>
          </a:xfrm>
          <a:custGeom>
            <a:avLst/>
            <a:gdLst>
              <a:gd name="T0" fmla="*/ 0 w 21600"/>
              <a:gd name="T1" fmla="*/ 0 h 21600"/>
              <a:gd name="T2" fmla="*/ 305443294 w 21600"/>
              <a:gd name="T3" fmla="*/ 304688766 h 21600"/>
              <a:gd name="T4" fmla="*/ 0 w 21600"/>
              <a:gd name="T5" fmla="*/ 3046887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0"/>
            </a:schemeClr>
          </a:solidFill>
          <a:ln w="9525">
            <a:solidFill>
              <a:schemeClr val="accent1"/>
            </a:solidFill>
            <a:round/>
            <a:headEnd/>
            <a:tailEnd/>
          </a:ln>
        </p:spPr>
        <p:txBody>
          <a:bodyPr wrap="none" anchor="ctr"/>
          <a:lstStyle/>
          <a:p>
            <a:endParaRPr lang="ru-RU" sz="1800"/>
          </a:p>
        </p:txBody>
      </p:sp>
      <p:sp>
        <p:nvSpPr>
          <p:cNvPr id="24579" name="Line 5"/>
          <p:cNvSpPr>
            <a:spLocks noChangeShapeType="1"/>
          </p:cNvSpPr>
          <p:nvPr/>
        </p:nvSpPr>
        <p:spPr bwMode="gray">
          <a:xfrm flipH="1">
            <a:off x="0" y="3644900"/>
            <a:ext cx="609600" cy="2667000"/>
          </a:xfrm>
          <a:prstGeom prst="line">
            <a:avLst/>
          </a:prstGeom>
          <a:noFill/>
          <a:ln w="9525">
            <a:solidFill>
              <a:schemeClr val="accent1">
                <a:alpha val="39999"/>
              </a:schemeClr>
            </a:solidFill>
            <a:round/>
            <a:headEnd/>
            <a:tailEnd/>
          </a:ln>
        </p:spPr>
        <p:txBody>
          <a:bodyPr/>
          <a:lstStyle/>
          <a:p>
            <a:endParaRPr lang="ru-RU"/>
          </a:p>
        </p:txBody>
      </p:sp>
      <p:sp>
        <p:nvSpPr>
          <p:cNvPr id="24580" name="AutoShape 6"/>
          <p:cNvSpPr>
            <a:spLocks noChangeArrowheads="1"/>
          </p:cNvSpPr>
          <p:nvPr/>
        </p:nvSpPr>
        <p:spPr bwMode="black">
          <a:xfrm>
            <a:off x="1476375" y="33575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1" name="AutoShape 7"/>
          <p:cNvSpPr>
            <a:spLocks noChangeArrowheads="1"/>
          </p:cNvSpPr>
          <p:nvPr/>
        </p:nvSpPr>
        <p:spPr bwMode="black">
          <a:xfrm>
            <a:off x="1908175" y="38608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2" name="AutoShape 8"/>
          <p:cNvSpPr>
            <a:spLocks noChangeArrowheads="1"/>
          </p:cNvSpPr>
          <p:nvPr/>
        </p:nvSpPr>
        <p:spPr bwMode="black">
          <a:xfrm>
            <a:off x="2411413" y="46529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3" name="Line 9"/>
          <p:cNvSpPr>
            <a:spLocks noChangeShapeType="1"/>
          </p:cNvSpPr>
          <p:nvPr/>
        </p:nvSpPr>
        <p:spPr bwMode="gray">
          <a:xfrm flipH="1">
            <a:off x="-103188" y="3506788"/>
            <a:ext cx="1665288" cy="2878137"/>
          </a:xfrm>
          <a:prstGeom prst="line">
            <a:avLst/>
          </a:prstGeom>
          <a:noFill/>
          <a:ln w="9525">
            <a:solidFill>
              <a:schemeClr val="accent1">
                <a:alpha val="39999"/>
              </a:schemeClr>
            </a:solidFill>
            <a:round/>
            <a:headEnd/>
            <a:tailEnd/>
          </a:ln>
        </p:spPr>
        <p:txBody>
          <a:bodyPr/>
          <a:lstStyle/>
          <a:p>
            <a:endParaRPr lang="ru-RU"/>
          </a:p>
        </p:txBody>
      </p:sp>
      <p:sp>
        <p:nvSpPr>
          <p:cNvPr id="24584" name="Line 10"/>
          <p:cNvSpPr>
            <a:spLocks noChangeShapeType="1"/>
          </p:cNvSpPr>
          <p:nvPr/>
        </p:nvSpPr>
        <p:spPr bwMode="gray">
          <a:xfrm flipH="1">
            <a:off x="539750" y="4797425"/>
            <a:ext cx="1944688" cy="1652588"/>
          </a:xfrm>
          <a:prstGeom prst="line">
            <a:avLst/>
          </a:prstGeom>
          <a:noFill/>
          <a:ln w="9525">
            <a:solidFill>
              <a:schemeClr val="accent1">
                <a:alpha val="39999"/>
              </a:schemeClr>
            </a:solidFill>
            <a:round/>
            <a:headEnd/>
            <a:tailEnd/>
          </a:ln>
        </p:spPr>
        <p:txBody>
          <a:bodyPr/>
          <a:lstStyle/>
          <a:p>
            <a:endParaRPr lang="ru-RU"/>
          </a:p>
        </p:txBody>
      </p:sp>
      <p:sp>
        <p:nvSpPr>
          <p:cNvPr id="24585" name="Line 11"/>
          <p:cNvSpPr>
            <a:spLocks noChangeShapeType="1"/>
          </p:cNvSpPr>
          <p:nvPr/>
        </p:nvSpPr>
        <p:spPr bwMode="black">
          <a:xfrm flipH="1">
            <a:off x="-261939" y="3260724"/>
            <a:ext cx="1400969" cy="3298825"/>
          </a:xfrm>
          <a:prstGeom prst="line">
            <a:avLst/>
          </a:prstGeom>
          <a:noFill/>
          <a:ln w="19050">
            <a:solidFill>
              <a:schemeClr val="accent1">
                <a:alpha val="59999"/>
              </a:schemeClr>
            </a:solidFill>
            <a:round/>
            <a:headEnd/>
            <a:tailEnd/>
          </a:ln>
        </p:spPr>
        <p:txBody>
          <a:bodyPr/>
          <a:lstStyle/>
          <a:p>
            <a:endParaRPr lang="ru-RU"/>
          </a:p>
        </p:txBody>
      </p:sp>
      <p:sp>
        <p:nvSpPr>
          <p:cNvPr id="24586" name="Line 12"/>
          <p:cNvSpPr>
            <a:spLocks noChangeShapeType="1"/>
          </p:cNvSpPr>
          <p:nvPr/>
        </p:nvSpPr>
        <p:spPr bwMode="black">
          <a:xfrm flipH="1">
            <a:off x="-15876" y="3506787"/>
            <a:ext cx="2073275" cy="2590801"/>
          </a:xfrm>
          <a:prstGeom prst="line">
            <a:avLst/>
          </a:prstGeom>
          <a:noFill/>
          <a:ln w="19050">
            <a:solidFill>
              <a:schemeClr val="accent1">
                <a:alpha val="59999"/>
              </a:schemeClr>
            </a:solidFill>
            <a:round/>
            <a:headEnd/>
            <a:tailEnd/>
          </a:ln>
        </p:spPr>
        <p:txBody>
          <a:bodyPr/>
          <a:lstStyle/>
          <a:p>
            <a:endParaRPr lang="ru-RU"/>
          </a:p>
        </p:txBody>
      </p:sp>
      <p:sp>
        <p:nvSpPr>
          <p:cNvPr id="24587" name="Line 13"/>
          <p:cNvSpPr>
            <a:spLocks noChangeShapeType="1"/>
          </p:cNvSpPr>
          <p:nvPr/>
        </p:nvSpPr>
        <p:spPr bwMode="black">
          <a:xfrm flipH="1">
            <a:off x="0" y="4076700"/>
            <a:ext cx="2627313" cy="2124075"/>
          </a:xfrm>
          <a:prstGeom prst="line">
            <a:avLst/>
          </a:prstGeom>
          <a:noFill/>
          <a:ln w="19050">
            <a:solidFill>
              <a:schemeClr val="accent1">
                <a:alpha val="59999"/>
              </a:schemeClr>
            </a:solidFill>
            <a:round/>
            <a:headEnd/>
            <a:tailEnd/>
          </a:ln>
        </p:spPr>
        <p:txBody>
          <a:bodyPr/>
          <a:lstStyle/>
          <a:p>
            <a:endParaRPr lang="ru-RU"/>
          </a:p>
        </p:txBody>
      </p:sp>
      <p:sp>
        <p:nvSpPr>
          <p:cNvPr id="24589" name="Arc 15"/>
          <p:cNvSpPr>
            <a:spLocks/>
          </p:cNvSpPr>
          <p:nvPr/>
        </p:nvSpPr>
        <p:spPr bwMode="gray">
          <a:xfrm>
            <a:off x="0" y="4343400"/>
            <a:ext cx="2509838" cy="2514600"/>
          </a:xfrm>
          <a:custGeom>
            <a:avLst/>
            <a:gdLst>
              <a:gd name="T0" fmla="*/ 0 w 21600"/>
              <a:gd name="T1" fmla="*/ 0 h 21600"/>
              <a:gd name="T2" fmla="*/ 291633658 w 21600"/>
              <a:gd name="T3" fmla="*/ 292741361 h 21600"/>
              <a:gd name="T4" fmla="*/ 0 w 21600"/>
              <a:gd name="T5" fmla="*/ 29274136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50195"/>
            </a:schemeClr>
          </a:solidFill>
          <a:ln w="9525">
            <a:solidFill>
              <a:schemeClr val="accent1"/>
            </a:solidFill>
            <a:round/>
            <a:headEnd/>
            <a:tailEnd/>
          </a:ln>
        </p:spPr>
        <p:txBody>
          <a:bodyPr wrap="none" anchor="ctr"/>
          <a:lstStyle/>
          <a:p>
            <a:endParaRPr lang="ru-RU" sz="1800"/>
          </a:p>
        </p:txBody>
      </p:sp>
      <p:sp>
        <p:nvSpPr>
          <p:cNvPr id="24590" name="Line 16"/>
          <p:cNvSpPr>
            <a:spLocks noChangeShapeType="1"/>
          </p:cNvSpPr>
          <p:nvPr/>
        </p:nvSpPr>
        <p:spPr bwMode="gray">
          <a:xfrm flipH="1">
            <a:off x="-468313" y="4076700"/>
            <a:ext cx="2447926" cy="2552700"/>
          </a:xfrm>
          <a:prstGeom prst="line">
            <a:avLst/>
          </a:prstGeom>
          <a:noFill/>
          <a:ln w="9525">
            <a:solidFill>
              <a:schemeClr val="accent1">
                <a:alpha val="39999"/>
              </a:schemeClr>
            </a:solidFill>
            <a:round/>
            <a:headEnd/>
            <a:tailEnd/>
          </a:ln>
        </p:spPr>
        <p:txBody>
          <a:bodyPr/>
          <a:lstStyle/>
          <a:p>
            <a:endParaRPr lang="ru-RU"/>
          </a:p>
        </p:txBody>
      </p:sp>
      <p:sp>
        <p:nvSpPr>
          <p:cNvPr id="24591" name="Arc 17"/>
          <p:cNvSpPr>
            <a:spLocks/>
          </p:cNvSpPr>
          <p:nvPr/>
        </p:nvSpPr>
        <p:spPr bwMode="gray">
          <a:xfrm>
            <a:off x="0" y="4422775"/>
            <a:ext cx="2438400" cy="2435225"/>
          </a:xfrm>
          <a:custGeom>
            <a:avLst/>
            <a:gdLst>
              <a:gd name="T0" fmla="*/ 0 w 21600"/>
              <a:gd name="T1" fmla="*/ 0 h 21600"/>
              <a:gd name="T2" fmla="*/ 275268280 w 21600"/>
              <a:gd name="T3" fmla="*/ 274551790 h 21600"/>
              <a:gd name="T4" fmla="*/ 0 w 21600"/>
              <a:gd name="T5" fmla="*/ 27455179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accent1"/>
            </a:solidFill>
            <a:round/>
            <a:headEnd/>
            <a:tailEnd/>
          </a:ln>
        </p:spPr>
        <p:txBody>
          <a:bodyPr wrap="none" anchor="ctr"/>
          <a:lstStyle/>
          <a:p>
            <a:endParaRPr lang="ru-RU" sz="1800"/>
          </a:p>
        </p:txBody>
      </p:sp>
      <p:sp>
        <p:nvSpPr>
          <p:cNvPr id="24599" name="AutoShape 38"/>
          <p:cNvSpPr>
            <a:spLocks noChangeArrowheads="1"/>
          </p:cNvSpPr>
          <p:nvPr/>
        </p:nvSpPr>
        <p:spPr bwMode="black">
          <a:xfrm>
            <a:off x="539750" y="34290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00" name="AutoShape 39"/>
          <p:cNvSpPr>
            <a:spLocks noChangeArrowheads="1"/>
          </p:cNvSpPr>
          <p:nvPr/>
        </p:nvSpPr>
        <p:spPr bwMode="black">
          <a:xfrm>
            <a:off x="2843213" y="53006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116776" name="Oval 40"/>
          <p:cNvSpPr>
            <a:spLocks noChangeArrowheads="1"/>
          </p:cNvSpPr>
          <p:nvPr/>
        </p:nvSpPr>
        <p:spPr bwMode="gray">
          <a:xfrm rot="5082246">
            <a:off x="2858942" y="4710112"/>
            <a:ext cx="400050" cy="400050"/>
          </a:xfrm>
          <a:prstGeom prst="ellipse">
            <a:avLst/>
          </a:prstGeom>
          <a:gradFill rotWithShape="1">
            <a:gsLst>
              <a:gs pos="0">
                <a:srgbClr val="C3E0A1"/>
              </a:gs>
              <a:gs pos="100000">
                <a:schemeClr val="accent2"/>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rot="10800000" vert="eaVert" wrap="none" anchor="ctr"/>
          <a:lstStyle/>
          <a:p>
            <a:pPr>
              <a:defRPr/>
            </a:pPr>
            <a:endParaRPr lang="ru-RU" sz="1800"/>
          </a:p>
        </p:txBody>
      </p:sp>
      <p:sp>
        <p:nvSpPr>
          <p:cNvPr id="116777" name="Oval 41"/>
          <p:cNvSpPr>
            <a:spLocks noChangeArrowheads="1"/>
          </p:cNvSpPr>
          <p:nvPr/>
        </p:nvSpPr>
        <p:spPr bwMode="gray">
          <a:xfrm>
            <a:off x="760957" y="2573096"/>
            <a:ext cx="730250" cy="730250"/>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8" name="Oval 42"/>
          <p:cNvSpPr>
            <a:spLocks noChangeArrowheads="1"/>
          </p:cNvSpPr>
          <p:nvPr/>
        </p:nvSpPr>
        <p:spPr bwMode="gray">
          <a:xfrm rot="802016">
            <a:off x="1751851" y="3207544"/>
            <a:ext cx="598488" cy="598487"/>
          </a:xfrm>
          <a:prstGeom prst="ellipse">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9" name="Oval 43"/>
          <p:cNvSpPr>
            <a:spLocks noChangeArrowheads="1"/>
          </p:cNvSpPr>
          <p:nvPr/>
        </p:nvSpPr>
        <p:spPr bwMode="gray">
          <a:xfrm rot="3116201">
            <a:off x="2329956" y="3900677"/>
            <a:ext cx="504825" cy="504825"/>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05" name="Rectangle 44"/>
          <p:cNvSpPr>
            <a:spLocks noGrp="1" noChangeArrowheads="1"/>
          </p:cNvSpPr>
          <p:nvPr>
            <p:ph type="title"/>
          </p:nvPr>
        </p:nvSpPr>
        <p:spPr>
          <a:xfrm>
            <a:off x="1219200" y="228600"/>
            <a:ext cx="6161112" cy="838200"/>
          </a:xfrm>
        </p:spPr>
        <p:txBody>
          <a:bodyPr/>
          <a:lstStyle/>
          <a:p>
            <a:pPr algn="ctr" eaLnBrk="1" hangingPunct="1"/>
            <a:r>
              <a:rPr lang="uk-UA" sz="2400" dirty="0" smtClean="0"/>
              <a:t>Хронологія введення грошових знаків </a:t>
            </a:r>
            <a:br>
              <a:rPr lang="uk-UA" sz="2400" dirty="0" smtClean="0"/>
            </a:br>
            <a:r>
              <a:rPr lang="uk-UA" sz="2400" dirty="0" smtClean="0"/>
              <a:t>в УНР та Українській державі</a:t>
            </a:r>
          </a:p>
        </p:txBody>
      </p:sp>
      <p:grpSp>
        <p:nvGrpSpPr>
          <p:cNvPr id="24606" name="Group 45"/>
          <p:cNvGrpSpPr>
            <a:grpSpLocks/>
          </p:cNvGrpSpPr>
          <p:nvPr/>
        </p:nvGrpSpPr>
        <p:grpSpPr bwMode="auto">
          <a:xfrm>
            <a:off x="304800" y="4495800"/>
            <a:ext cx="1752600" cy="1958975"/>
            <a:chOff x="482" y="1851"/>
            <a:chExt cx="860" cy="796"/>
          </a:xfrm>
        </p:grpSpPr>
        <p:sp>
          <p:nvSpPr>
            <p:cNvPr id="24625" name="Freeform 46"/>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6" name="Freeform 47"/>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7" name="Freeform 48"/>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 name="T15" fmla="*/ 0 w 307"/>
                <a:gd name="T16" fmla="*/ 0 h 143"/>
                <a:gd name="T17" fmla="*/ 307 w 307"/>
                <a:gd name="T18" fmla="*/ 143 h 143"/>
              </a:gdLst>
              <a:ahLst/>
              <a:cxnLst>
                <a:cxn ang="T10">
                  <a:pos x="T0" y="T1"/>
                </a:cxn>
                <a:cxn ang="T11">
                  <a:pos x="T2" y="T3"/>
                </a:cxn>
                <a:cxn ang="T12">
                  <a:pos x="T4" y="T5"/>
                </a:cxn>
                <a:cxn ang="T13">
                  <a:pos x="T6" y="T7"/>
                </a:cxn>
                <a:cxn ang="T14">
                  <a:pos x="T8" y="T9"/>
                </a:cxn>
              </a:cxnLst>
              <a:rect l="T15" t="T16" r="T17" b="T18"/>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8" name="Freeform 49"/>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29" name="Freeform 50"/>
            <p:cNvSpPr>
              <a:spLocks/>
            </p:cNvSpPr>
            <p:nvPr/>
          </p:nvSpPr>
          <p:spPr bwMode="gray">
            <a:xfrm>
              <a:off x="698" y="1851"/>
              <a:ext cx="282" cy="716"/>
            </a:xfrm>
            <a:custGeom>
              <a:avLst/>
              <a:gdLst>
                <a:gd name="T0" fmla="*/ 164 w 224"/>
                <a:gd name="T1" fmla="*/ 160 h 569"/>
                <a:gd name="T2" fmla="*/ 117 w 224"/>
                <a:gd name="T3" fmla="*/ 79 h 569"/>
                <a:gd name="T4" fmla="*/ 191 w 224"/>
                <a:gd name="T5" fmla="*/ 1 h 569"/>
                <a:gd name="T6" fmla="*/ 271 w 224"/>
                <a:gd name="T7" fmla="*/ 82 h 569"/>
                <a:gd name="T8" fmla="*/ 214 w 224"/>
                <a:gd name="T9" fmla="*/ 160 h 569"/>
                <a:gd name="T10" fmla="*/ 213 w 224"/>
                <a:gd name="T11" fmla="*/ 196 h 569"/>
                <a:gd name="T12" fmla="*/ 331 w 224"/>
                <a:gd name="T13" fmla="*/ 229 h 569"/>
                <a:gd name="T14" fmla="*/ 350 w 224"/>
                <a:gd name="T15" fmla="*/ 323 h 569"/>
                <a:gd name="T16" fmla="*/ 345 w 224"/>
                <a:gd name="T17" fmla="*/ 508 h 569"/>
                <a:gd name="T18" fmla="*/ 331 w 224"/>
                <a:gd name="T19" fmla="*/ 578 h 569"/>
                <a:gd name="T20" fmla="*/ 311 w 224"/>
                <a:gd name="T21" fmla="*/ 488 h 569"/>
                <a:gd name="T22" fmla="*/ 296 w 224"/>
                <a:gd name="T23" fmla="*/ 320 h 569"/>
                <a:gd name="T24" fmla="*/ 269 w 224"/>
                <a:gd name="T25" fmla="*/ 508 h 569"/>
                <a:gd name="T26" fmla="*/ 228 w 224"/>
                <a:gd name="T27" fmla="*/ 901 h 569"/>
                <a:gd name="T28" fmla="*/ 123 w 224"/>
                <a:gd name="T29" fmla="*/ 895 h 569"/>
                <a:gd name="T30" fmla="*/ 79 w 224"/>
                <a:gd name="T31" fmla="*/ 515 h 569"/>
                <a:gd name="T32" fmla="*/ 53 w 224"/>
                <a:gd name="T33" fmla="*/ 330 h 569"/>
                <a:gd name="T34" fmla="*/ 39 w 224"/>
                <a:gd name="T35" fmla="*/ 491 h 569"/>
                <a:gd name="T36" fmla="*/ 19 w 224"/>
                <a:gd name="T37" fmla="*/ 578 h 569"/>
                <a:gd name="T38" fmla="*/ 1 w 224"/>
                <a:gd name="T39" fmla="*/ 483 h 569"/>
                <a:gd name="T40" fmla="*/ 11 w 224"/>
                <a:gd name="T41" fmla="*/ 292 h 569"/>
                <a:gd name="T42" fmla="*/ 37 w 224"/>
                <a:gd name="T43" fmla="*/ 221 h 569"/>
                <a:gd name="T44" fmla="*/ 161 w 224"/>
                <a:gd name="T45" fmla="*/ 196 h 569"/>
                <a:gd name="T46" fmla="*/ 164 w 224"/>
                <a:gd name="T47" fmla="*/ 160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30" name="Freeform 51"/>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grpSp>
      <p:sp>
        <p:nvSpPr>
          <p:cNvPr id="24608" name="Rectangle 53"/>
          <p:cNvSpPr>
            <a:spLocks noChangeArrowheads="1"/>
          </p:cNvSpPr>
          <p:nvPr/>
        </p:nvSpPr>
        <p:spPr bwMode="auto">
          <a:xfrm>
            <a:off x="242888" y="1119188"/>
            <a:ext cx="8567737" cy="369887"/>
          </a:xfrm>
          <a:prstGeom prst="rect">
            <a:avLst/>
          </a:prstGeom>
          <a:noFill/>
          <a:ln w="9525">
            <a:noFill/>
            <a:miter lim="800000"/>
            <a:headEnd/>
            <a:tailEnd/>
          </a:ln>
        </p:spPr>
        <p:txBody>
          <a:bodyPr>
            <a:spAutoFit/>
          </a:bodyPr>
          <a:lstStyle/>
          <a:p>
            <a:r>
              <a:rPr lang="ru-RU" sz="1800"/>
              <a:t>———— </a:t>
            </a:r>
          </a:p>
        </p:txBody>
      </p:sp>
      <p:sp>
        <p:nvSpPr>
          <p:cNvPr id="24610" name="Line 5"/>
          <p:cNvSpPr>
            <a:spLocks noChangeShapeType="1"/>
          </p:cNvSpPr>
          <p:nvPr/>
        </p:nvSpPr>
        <p:spPr bwMode="gray">
          <a:xfrm flipH="1">
            <a:off x="1979613" y="5445125"/>
            <a:ext cx="936625" cy="412750"/>
          </a:xfrm>
          <a:prstGeom prst="line">
            <a:avLst/>
          </a:prstGeom>
          <a:noFill/>
          <a:ln w="9525">
            <a:solidFill>
              <a:schemeClr val="accent1">
                <a:alpha val="39999"/>
              </a:schemeClr>
            </a:solidFill>
            <a:round/>
            <a:headEnd/>
            <a:tailEnd/>
          </a:ln>
        </p:spPr>
        <p:txBody>
          <a:bodyPr/>
          <a:lstStyle/>
          <a:p>
            <a:endParaRPr lang="ru-RU"/>
          </a:p>
        </p:txBody>
      </p:sp>
      <p:sp>
        <p:nvSpPr>
          <p:cNvPr id="24613" name="Line 9"/>
          <p:cNvSpPr>
            <a:spLocks noChangeShapeType="1"/>
          </p:cNvSpPr>
          <p:nvPr/>
        </p:nvSpPr>
        <p:spPr bwMode="gray">
          <a:xfrm flipH="1">
            <a:off x="1908175" y="6697663"/>
            <a:ext cx="1439863" cy="160337"/>
          </a:xfrm>
          <a:prstGeom prst="line">
            <a:avLst/>
          </a:prstGeom>
          <a:noFill/>
          <a:ln w="9525">
            <a:solidFill>
              <a:schemeClr val="accent1">
                <a:alpha val="39999"/>
              </a:schemeClr>
            </a:solidFill>
            <a:round/>
            <a:headEnd/>
            <a:tailEnd/>
          </a:ln>
        </p:spPr>
        <p:txBody>
          <a:bodyPr/>
          <a:lstStyle/>
          <a:p>
            <a:endParaRPr lang="ru-RU"/>
          </a:p>
        </p:txBody>
      </p:sp>
      <p:sp>
        <p:nvSpPr>
          <p:cNvPr id="24614" name="Line 11"/>
          <p:cNvSpPr>
            <a:spLocks noChangeShapeType="1"/>
          </p:cNvSpPr>
          <p:nvPr/>
        </p:nvSpPr>
        <p:spPr bwMode="black">
          <a:xfrm flipH="1">
            <a:off x="1763713" y="4868863"/>
            <a:ext cx="1295400" cy="868362"/>
          </a:xfrm>
          <a:prstGeom prst="line">
            <a:avLst/>
          </a:prstGeom>
          <a:noFill/>
          <a:ln w="19050">
            <a:solidFill>
              <a:schemeClr val="accent1">
                <a:alpha val="59999"/>
              </a:schemeClr>
            </a:solidFill>
            <a:round/>
            <a:headEnd/>
            <a:tailEnd/>
          </a:ln>
        </p:spPr>
        <p:txBody>
          <a:bodyPr/>
          <a:lstStyle/>
          <a:p>
            <a:endParaRPr lang="ru-RU"/>
          </a:p>
        </p:txBody>
      </p:sp>
      <p:sp>
        <p:nvSpPr>
          <p:cNvPr id="24615" name="Line 12"/>
          <p:cNvSpPr>
            <a:spLocks noChangeShapeType="1"/>
          </p:cNvSpPr>
          <p:nvPr/>
        </p:nvSpPr>
        <p:spPr bwMode="black">
          <a:xfrm flipH="1">
            <a:off x="1547813" y="5589588"/>
            <a:ext cx="1944687" cy="1054100"/>
          </a:xfrm>
          <a:prstGeom prst="line">
            <a:avLst/>
          </a:prstGeom>
          <a:noFill/>
          <a:ln w="19050">
            <a:solidFill>
              <a:schemeClr val="accent1">
                <a:alpha val="59999"/>
              </a:schemeClr>
            </a:solidFill>
            <a:round/>
            <a:headEnd/>
            <a:tailEnd/>
          </a:ln>
        </p:spPr>
        <p:txBody>
          <a:bodyPr/>
          <a:lstStyle/>
          <a:p>
            <a:endParaRPr lang="ru-RU"/>
          </a:p>
        </p:txBody>
      </p:sp>
      <p:sp>
        <p:nvSpPr>
          <p:cNvPr id="24616" name="Line 13"/>
          <p:cNvSpPr>
            <a:spLocks noChangeShapeType="1"/>
          </p:cNvSpPr>
          <p:nvPr/>
        </p:nvSpPr>
        <p:spPr bwMode="black">
          <a:xfrm flipH="1">
            <a:off x="1654969" y="6414217"/>
            <a:ext cx="1944687" cy="261937"/>
          </a:xfrm>
          <a:prstGeom prst="line">
            <a:avLst/>
          </a:prstGeom>
          <a:noFill/>
          <a:ln w="19050">
            <a:solidFill>
              <a:schemeClr val="accent1">
                <a:alpha val="59999"/>
              </a:schemeClr>
            </a:solidFill>
            <a:round/>
            <a:headEnd/>
            <a:tailEnd/>
          </a:ln>
        </p:spPr>
        <p:txBody>
          <a:bodyPr/>
          <a:lstStyle/>
          <a:p>
            <a:endParaRPr lang="ru-RU"/>
          </a:p>
        </p:txBody>
      </p:sp>
      <p:sp>
        <p:nvSpPr>
          <p:cNvPr id="24617" name="Line 16"/>
          <p:cNvSpPr>
            <a:spLocks noChangeShapeType="1"/>
          </p:cNvSpPr>
          <p:nvPr/>
        </p:nvSpPr>
        <p:spPr bwMode="gray">
          <a:xfrm flipH="1">
            <a:off x="1476375" y="6021388"/>
            <a:ext cx="1800225" cy="476250"/>
          </a:xfrm>
          <a:prstGeom prst="line">
            <a:avLst/>
          </a:prstGeom>
          <a:noFill/>
          <a:ln w="9525">
            <a:solidFill>
              <a:schemeClr val="accent1">
                <a:alpha val="39999"/>
              </a:schemeClr>
            </a:solidFill>
            <a:round/>
            <a:headEnd/>
            <a:tailEnd/>
          </a:ln>
        </p:spPr>
        <p:txBody>
          <a:bodyPr/>
          <a:lstStyle/>
          <a:p>
            <a:endParaRPr lang="ru-RU"/>
          </a:p>
        </p:txBody>
      </p:sp>
      <p:sp>
        <p:nvSpPr>
          <p:cNvPr id="67" name="Oval 41"/>
          <p:cNvSpPr>
            <a:spLocks noChangeArrowheads="1"/>
          </p:cNvSpPr>
          <p:nvPr/>
        </p:nvSpPr>
        <p:spPr bwMode="gray">
          <a:xfrm>
            <a:off x="3084512" y="5461000"/>
            <a:ext cx="420688" cy="396875"/>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68" name="Oval 42"/>
          <p:cNvSpPr>
            <a:spLocks noChangeArrowheads="1"/>
          </p:cNvSpPr>
          <p:nvPr/>
        </p:nvSpPr>
        <p:spPr bwMode="gray">
          <a:xfrm rot="-307757">
            <a:off x="3217679" y="6278769"/>
            <a:ext cx="361950" cy="382588"/>
          </a:xfrm>
          <a:prstGeom prst="ellipse">
            <a:avLst/>
          </a:prstGeom>
          <a:gradFill rotWithShape="1">
            <a:gsLst>
              <a:gs pos="0">
                <a:srgbClr val="D0DFEE"/>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32" name="AutoShape 39"/>
          <p:cNvSpPr>
            <a:spLocks noChangeArrowheads="1"/>
          </p:cNvSpPr>
          <p:nvPr/>
        </p:nvSpPr>
        <p:spPr bwMode="black">
          <a:xfrm>
            <a:off x="3276600" y="66294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33" name="AutoShape 39"/>
          <p:cNvSpPr>
            <a:spLocks noChangeArrowheads="1"/>
          </p:cNvSpPr>
          <p:nvPr/>
        </p:nvSpPr>
        <p:spPr bwMode="black">
          <a:xfrm>
            <a:off x="3203575" y="594995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54" name="Прямоугольник 53"/>
          <p:cNvSpPr/>
          <p:nvPr/>
        </p:nvSpPr>
        <p:spPr>
          <a:xfrm>
            <a:off x="6608420" y="692696"/>
            <a:ext cx="2428076" cy="523220"/>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2800" dirty="0" smtClean="0"/>
              <a:t>1918-2019 </a:t>
            </a:r>
            <a:r>
              <a:rPr lang="ru-RU" sz="2800" dirty="0" err="1" smtClean="0"/>
              <a:t>рр</a:t>
            </a:r>
            <a:r>
              <a:rPr lang="ru-RU" sz="2800" dirty="0" smtClean="0"/>
              <a:t>.</a:t>
            </a:r>
            <a:endParaRPr lang="ru-RU" sz="2800" dirty="0"/>
          </a:p>
        </p:txBody>
      </p:sp>
      <p:sp>
        <p:nvSpPr>
          <p:cNvPr id="53" name="Text Box 19"/>
          <p:cNvSpPr txBox="1">
            <a:spLocks noChangeArrowheads="1"/>
          </p:cNvSpPr>
          <p:nvPr/>
        </p:nvSpPr>
        <p:spPr bwMode="black">
          <a:xfrm>
            <a:off x="3405334" y="5805264"/>
            <a:ext cx="2766557" cy="338554"/>
          </a:xfrm>
          <a:prstGeom prst="rect">
            <a:avLst/>
          </a:prstGeom>
          <a:noFill/>
          <a:ln>
            <a:noFill/>
          </a:ln>
          <a:effectLst/>
          <a:extLst/>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spcBef>
                <a:spcPct val="50000"/>
              </a:spcBef>
              <a:defRPr/>
            </a:pPr>
            <a:r>
              <a:rPr lang="ru-RU" sz="1600" dirty="0" err="1">
                <a:ln w="11430"/>
                <a:solidFill>
                  <a:schemeClr val="accent1">
                    <a:lumMod val="75000"/>
                  </a:schemeClr>
                </a:solidFill>
                <a:effectLst>
                  <a:outerShdw blurRad="80000" dist="40000" dir="5040000" algn="tl">
                    <a:srgbClr val="000000">
                      <a:alpha val="30000"/>
                    </a:srgbClr>
                  </a:outerShdw>
                </a:effectLst>
                <a:latin typeface="Verdana" pitchFamily="34" charset="0"/>
              </a:rPr>
              <a:t>жовтень</a:t>
            </a:r>
            <a:r>
              <a:rPr lang="ru-RU" sz="1600" dirty="0">
                <a:ln w="11430"/>
                <a:solidFill>
                  <a:schemeClr val="accent1">
                    <a:lumMod val="75000"/>
                  </a:schemeClr>
                </a:solidFill>
                <a:effectLst>
                  <a:outerShdw blurRad="80000" dist="40000" dir="5040000" algn="tl">
                    <a:srgbClr val="000000">
                      <a:alpha val="30000"/>
                    </a:srgbClr>
                  </a:outerShdw>
                </a:effectLst>
                <a:latin typeface="Verdana" pitchFamily="34" charset="0"/>
              </a:rPr>
              <a:t> 1919 року</a:t>
            </a:r>
            <a:endParaRPr lang="en-US" sz="1600" dirty="0">
              <a:ln w="11430"/>
              <a:solidFill>
                <a:schemeClr val="accent1">
                  <a:lumMod val="75000"/>
                </a:schemeClr>
              </a:solidFill>
              <a:effectLst>
                <a:outerShdw blurRad="80000" dist="40000" dir="5040000" algn="tl">
                  <a:srgbClr val="000000">
                    <a:alpha val="30000"/>
                  </a:srgbClr>
                </a:outerShdw>
              </a:effectLst>
              <a:latin typeface="Verdana" pitchFamily="34" charset="0"/>
            </a:endParaRPr>
          </a:p>
        </p:txBody>
      </p:sp>
      <p:sp>
        <p:nvSpPr>
          <p:cNvPr id="56" name="Text Box 25"/>
          <p:cNvSpPr txBox="1">
            <a:spLocks noChangeArrowheads="1"/>
          </p:cNvSpPr>
          <p:nvPr/>
        </p:nvSpPr>
        <p:spPr bwMode="black">
          <a:xfrm>
            <a:off x="649288" y="2183162"/>
            <a:ext cx="2627313" cy="307777"/>
          </a:xfrm>
          <a:prstGeom prst="rect">
            <a:avLst/>
          </a:prstGeom>
          <a:gradFill rotWithShape="1">
            <a:gsLst>
              <a:gs pos="0">
                <a:srgbClr val="FF9C80"/>
              </a:gs>
              <a:gs pos="50000">
                <a:srgbClr val="FFC1B3"/>
              </a:gs>
              <a:gs pos="100000">
                <a:srgbClr val="FFE1DA"/>
              </a:gs>
            </a:gsLst>
            <a:lin ang="5400000" scaled="1"/>
          </a:gradFill>
          <a:ln w="38100">
            <a:solidFill>
              <a:srgbClr val="FF6600"/>
            </a:solidFill>
            <a:miter lim="800000"/>
            <a:headEnd/>
            <a:tailEnd/>
          </a:ln>
        </p:spPr>
        <p:txBody>
          <a:bodyPr wrap="square">
            <a:spAutoFit/>
          </a:bodyPr>
          <a:lstStyle/>
          <a:p>
            <a:r>
              <a:rPr lang="ru-RU" sz="1400" b="0" dirty="0" smtClean="0"/>
              <a:t>10 </a:t>
            </a:r>
            <a:r>
              <a:rPr lang="ru-RU" sz="1400" b="0" dirty="0" err="1" smtClean="0"/>
              <a:t>карбованців</a:t>
            </a:r>
            <a:r>
              <a:rPr lang="ru-RU" sz="1400" b="0" dirty="0"/>
              <a:t> </a:t>
            </a:r>
            <a:r>
              <a:rPr lang="ru-RU" sz="1400" b="0" dirty="0" smtClean="0"/>
              <a:t>(«</a:t>
            </a:r>
            <a:r>
              <a:rPr lang="ru-RU" sz="1400" b="0" dirty="0"/>
              <a:t>раки</a:t>
            </a:r>
            <a:r>
              <a:rPr lang="ru-RU" sz="1400" b="0" dirty="0" smtClean="0"/>
              <a:t>»)                 </a:t>
            </a:r>
            <a:endParaRPr lang="ru-RU" sz="1400" b="0" dirty="0"/>
          </a:p>
        </p:txBody>
      </p:sp>
      <p:sp>
        <p:nvSpPr>
          <p:cNvPr id="59" name="Text Box 29"/>
          <p:cNvSpPr txBox="1">
            <a:spLocks noChangeArrowheads="1"/>
          </p:cNvSpPr>
          <p:nvPr/>
        </p:nvSpPr>
        <p:spPr bwMode="black">
          <a:xfrm>
            <a:off x="3683838" y="6225870"/>
            <a:ext cx="2212120" cy="523220"/>
          </a:xfrm>
          <a:prstGeom prst="rect">
            <a:avLst/>
          </a:prstGeom>
          <a:gradFill rotWithShape="1">
            <a:gsLst>
              <a:gs pos="0">
                <a:srgbClr val="95D2DE"/>
              </a:gs>
              <a:gs pos="50000">
                <a:srgbClr val="BFE1E9"/>
              </a:gs>
              <a:gs pos="100000">
                <a:srgbClr val="E0F0F3"/>
              </a:gs>
            </a:gsLst>
            <a:lin ang="5400000" scaled="1"/>
          </a:gradFill>
          <a:ln w="38100">
            <a:solidFill>
              <a:schemeClr val="tx2"/>
            </a:solidFill>
            <a:miter lim="800000"/>
            <a:headEnd/>
            <a:tailEnd/>
          </a:ln>
        </p:spPr>
        <p:txBody>
          <a:bodyPr wrap="square">
            <a:spAutoFit/>
          </a:bodyPr>
          <a:lstStyle/>
          <a:p>
            <a:pPr eaLnBrk="0" hangingPunct="0"/>
            <a:r>
              <a:rPr lang="ru-RU" sz="1400" b="0" dirty="0"/>
              <a:t>25 </a:t>
            </a:r>
            <a:r>
              <a:rPr lang="ru-RU" sz="1400" b="0" dirty="0" err="1"/>
              <a:t>карбованців</a:t>
            </a:r>
            <a:r>
              <a:rPr lang="ru-RU" sz="1400" b="0" dirty="0"/>
              <a:t> (</a:t>
            </a:r>
            <a:r>
              <a:rPr lang="ru-RU" sz="1400" b="0" dirty="0" err="1"/>
              <a:t>ескіз</a:t>
            </a:r>
            <a:r>
              <a:rPr lang="ru-RU" sz="1400" b="0" dirty="0"/>
              <a:t> </a:t>
            </a:r>
            <a:r>
              <a:rPr lang="ru-RU" sz="1400" b="0" dirty="0" err="1"/>
              <a:t>А.Приходька</a:t>
            </a:r>
            <a:r>
              <a:rPr lang="ru-RU" sz="1400" b="0" dirty="0"/>
              <a:t>)</a:t>
            </a:r>
          </a:p>
        </p:txBody>
      </p:sp>
      <p:sp>
        <p:nvSpPr>
          <p:cNvPr id="60" name="Text Box 19"/>
          <p:cNvSpPr txBox="1">
            <a:spLocks noChangeArrowheads="1"/>
          </p:cNvSpPr>
          <p:nvPr/>
        </p:nvSpPr>
        <p:spPr bwMode="black">
          <a:xfrm>
            <a:off x="539552" y="1621071"/>
            <a:ext cx="2927890" cy="338554"/>
          </a:xfrm>
          <a:prstGeom prst="rect">
            <a:avLst/>
          </a:prstGeom>
          <a:noFill/>
          <a:ln>
            <a:noFill/>
          </a:ln>
          <a:effectLs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ct val="50000"/>
              </a:spcBef>
              <a:defRPr/>
            </a:pPr>
            <a:r>
              <a:rPr lang="ru-RU" sz="1600" spc="50" dirty="0" err="1">
                <a:ln w="11430"/>
                <a:solidFill>
                  <a:srgbClr val="FF0000"/>
                </a:solidFill>
                <a:effectLst>
                  <a:outerShdw blurRad="76200" dist="50800" dir="5400000" algn="tl" rotWithShape="0">
                    <a:srgbClr val="000000">
                      <a:alpha val="65000"/>
                    </a:srgbClr>
                  </a:outerShdw>
                </a:effectLst>
                <a:latin typeface="Verdana" pitchFamily="34" charset="0"/>
              </a:rPr>
              <a:t>серпень</a:t>
            </a:r>
            <a:r>
              <a:rPr lang="ru-RU" sz="1600" spc="50" dirty="0">
                <a:ln w="11430"/>
                <a:solidFill>
                  <a:srgbClr val="FF0000"/>
                </a:solidFill>
                <a:effectLst>
                  <a:outerShdw blurRad="76200" dist="50800" dir="5400000" algn="tl" rotWithShape="0">
                    <a:srgbClr val="000000">
                      <a:alpha val="65000"/>
                    </a:srgbClr>
                  </a:outerShdw>
                </a:effectLst>
                <a:latin typeface="Verdana" pitchFamily="34" charset="0"/>
              </a:rPr>
              <a:t> 1919 року </a:t>
            </a:r>
            <a:endParaRPr lang="en-US" sz="1600"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1065716"/>
            <a:ext cx="3096169" cy="1787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xt Box 25"/>
          <p:cNvSpPr txBox="1">
            <a:spLocks noChangeArrowheads="1"/>
          </p:cNvSpPr>
          <p:nvPr/>
        </p:nvSpPr>
        <p:spPr bwMode="black">
          <a:xfrm>
            <a:off x="2507644" y="3049796"/>
            <a:ext cx="2352388" cy="523220"/>
          </a:xfrm>
          <a:prstGeom prst="rect">
            <a:avLst/>
          </a:prstGeom>
          <a:gradFill rotWithShape="1">
            <a:gsLst>
              <a:gs pos="0">
                <a:srgbClr val="FF9C80"/>
              </a:gs>
              <a:gs pos="50000">
                <a:srgbClr val="FFC1B3"/>
              </a:gs>
              <a:gs pos="100000">
                <a:srgbClr val="FFE1DA"/>
              </a:gs>
            </a:gsLst>
            <a:lin ang="5400000" scaled="1"/>
          </a:gradFill>
          <a:ln w="38100">
            <a:solidFill>
              <a:srgbClr val="FF6600"/>
            </a:solidFill>
            <a:miter lim="800000"/>
            <a:headEnd/>
            <a:tailEnd/>
          </a:ln>
        </p:spPr>
        <p:txBody>
          <a:bodyPr wrap="square">
            <a:spAutoFit/>
          </a:bodyPr>
          <a:lstStyle/>
          <a:p>
            <a:r>
              <a:rPr lang="ru-RU" sz="1400" b="0" dirty="0"/>
              <a:t>1000 </a:t>
            </a:r>
            <a:r>
              <a:rPr lang="ru-RU" sz="1400" b="0" dirty="0" err="1"/>
              <a:t>карбованців</a:t>
            </a:r>
            <a:r>
              <a:rPr lang="ru-RU" sz="1400" b="0" dirty="0"/>
              <a:t> (</a:t>
            </a:r>
            <a:r>
              <a:rPr lang="ru-RU" sz="1400" b="0" dirty="0" err="1"/>
              <a:t>ескізи</a:t>
            </a:r>
            <a:r>
              <a:rPr lang="ru-RU" sz="1400" b="0" dirty="0"/>
              <a:t> </a:t>
            </a:r>
            <a:r>
              <a:rPr lang="ru-RU" sz="1400" b="0" dirty="0" err="1"/>
              <a:t>Григорія</a:t>
            </a:r>
            <a:r>
              <a:rPr lang="ru-RU" sz="1400" b="0" dirty="0"/>
              <a:t> 3олотова) </a:t>
            </a:r>
          </a:p>
        </p:txBody>
      </p:sp>
      <p:sp>
        <p:nvSpPr>
          <p:cNvPr id="62" name="Text Box 25"/>
          <p:cNvSpPr txBox="1">
            <a:spLocks noChangeArrowheads="1"/>
          </p:cNvSpPr>
          <p:nvPr/>
        </p:nvSpPr>
        <p:spPr bwMode="black">
          <a:xfrm>
            <a:off x="2968283" y="3861048"/>
            <a:ext cx="2107773" cy="738664"/>
          </a:xfrm>
          <a:prstGeom prst="rect">
            <a:avLst/>
          </a:prstGeom>
          <a:gradFill rotWithShape="1">
            <a:gsLst>
              <a:gs pos="0">
                <a:srgbClr val="FF9C80"/>
              </a:gs>
              <a:gs pos="50000">
                <a:srgbClr val="FFC1B3"/>
              </a:gs>
              <a:gs pos="100000">
                <a:srgbClr val="FFE1DA"/>
              </a:gs>
            </a:gsLst>
            <a:lin ang="5400000" scaled="1"/>
          </a:gradFill>
          <a:ln w="38100">
            <a:solidFill>
              <a:srgbClr val="FF6600"/>
            </a:solidFill>
            <a:miter lim="800000"/>
            <a:headEnd/>
            <a:tailEnd/>
          </a:ln>
        </p:spPr>
        <p:txBody>
          <a:bodyPr wrap="square">
            <a:spAutoFit/>
          </a:bodyPr>
          <a:lstStyle/>
          <a:p>
            <a:r>
              <a:rPr lang="ru-RU" sz="1400" b="0" dirty="0" smtClean="0"/>
              <a:t>250 </a:t>
            </a:r>
            <a:r>
              <a:rPr lang="ru-RU" sz="1400" b="0" dirty="0" err="1" smtClean="0"/>
              <a:t>карбованців</a:t>
            </a:r>
            <a:r>
              <a:rPr lang="ru-RU" sz="1400" b="0" dirty="0" smtClean="0"/>
              <a:t> («канарейки», </a:t>
            </a:r>
            <a:r>
              <a:rPr lang="ru-RU" sz="1400" b="0" dirty="0" err="1" smtClean="0"/>
              <a:t>ескіз</a:t>
            </a:r>
            <a:r>
              <a:rPr lang="ru-RU" sz="1400" b="0" dirty="0" smtClean="0"/>
              <a:t> </a:t>
            </a:r>
            <a:r>
              <a:rPr lang="ru-RU" sz="1400" b="0" dirty="0" err="1" smtClean="0"/>
              <a:t>Б.Романовського</a:t>
            </a:r>
            <a:r>
              <a:rPr lang="ru-RU" sz="1400" b="0" dirty="0" smtClean="0"/>
              <a:t>)</a:t>
            </a:r>
            <a:endParaRPr lang="ru-RU" sz="1400" b="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4930" y="4869019"/>
            <a:ext cx="3131566" cy="1944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72" y="2265949"/>
            <a:ext cx="4139928" cy="2679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566265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rPr>
              <a:t>Гривня</a:t>
            </a:r>
            <a:r>
              <a:rPr lang="uk-UA" dirty="0"/>
              <a:t> </a:t>
            </a:r>
            <a:r>
              <a:rPr lang="uk-UA" dirty="0" smtClean="0"/>
              <a:t>1918 </a:t>
            </a:r>
            <a:r>
              <a:rPr lang="uk-UA" dirty="0"/>
              <a:t>року</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124744"/>
            <a:ext cx="4940687" cy="31683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389" y="3717033"/>
            <a:ext cx="4917846" cy="3138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6300192" y="1766719"/>
            <a:ext cx="2376264" cy="707886"/>
          </a:xfrm>
          <a:prstGeom prst="rect">
            <a:avLst/>
          </a:prstGeom>
        </p:spPr>
        <p:txBody>
          <a:bodyPr wrap="square">
            <a:spAutoFit/>
          </a:bodyPr>
          <a:lstStyle/>
          <a:p>
            <a:r>
              <a:rPr lang="uk-UA" b="0" dirty="0">
                <a:solidFill>
                  <a:srgbClr val="00B050"/>
                </a:solidFill>
                <a:latin typeface="Arial Black" pitchFamily="34" charset="0"/>
              </a:rPr>
              <a:t>Віддруковані </a:t>
            </a:r>
            <a:endParaRPr lang="uk-UA" b="0" dirty="0" smtClean="0">
              <a:solidFill>
                <a:srgbClr val="00B050"/>
              </a:solidFill>
              <a:latin typeface="Arial Black" pitchFamily="34" charset="0"/>
            </a:endParaRPr>
          </a:p>
          <a:p>
            <a:pPr algn="r"/>
            <a:r>
              <a:rPr lang="uk-UA" b="0" dirty="0" smtClean="0">
                <a:solidFill>
                  <a:srgbClr val="00B050"/>
                </a:solidFill>
                <a:latin typeface="Arial Black" pitchFamily="34" charset="0"/>
              </a:rPr>
              <a:t>в </a:t>
            </a:r>
            <a:r>
              <a:rPr lang="uk-UA" b="0" dirty="0">
                <a:solidFill>
                  <a:srgbClr val="00B050"/>
                </a:solidFill>
                <a:latin typeface="Arial Black" pitchFamily="34" charset="0"/>
              </a:rPr>
              <a:t>Берліні</a:t>
            </a:r>
            <a:endParaRPr lang="uk-UA" dirty="0">
              <a:solidFill>
                <a:srgbClr val="00B050"/>
              </a:solidFill>
              <a:latin typeface="Arial Black" pitchFamily="34" charset="0"/>
            </a:endParaRPr>
          </a:p>
        </p:txBody>
      </p:sp>
    </p:spTree>
    <p:extLst>
      <p:ext uri="{BB962C8B-B14F-4D97-AF65-F5344CB8AC3E}">
        <p14:creationId xmlns:p14="http://schemas.microsoft.com/office/powerpoint/2010/main" val="2755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rPr>
              <a:t>Гривня</a:t>
            </a:r>
            <a:r>
              <a:rPr lang="uk-UA" dirty="0"/>
              <a:t> </a:t>
            </a:r>
            <a:r>
              <a:rPr lang="uk-UA" dirty="0" smtClean="0"/>
              <a:t>1918 </a:t>
            </a:r>
            <a:r>
              <a:rPr lang="uk-UA" dirty="0"/>
              <a:t>року</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052736"/>
            <a:ext cx="4671572" cy="309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501008"/>
            <a:ext cx="4782416" cy="3140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898032" y="1556792"/>
            <a:ext cx="2376264" cy="707886"/>
          </a:xfrm>
          <a:prstGeom prst="rect">
            <a:avLst/>
          </a:prstGeom>
        </p:spPr>
        <p:txBody>
          <a:bodyPr wrap="square">
            <a:spAutoFit/>
          </a:bodyPr>
          <a:lstStyle/>
          <a:p>
            <a:r>
              <a:rPr lang="uk-UA" b="0" dirty="0">
                <a:solidFill>
                  <a:srgbClr val="00B050"/>
                </a:solidFill>
                <a:latin typeface="Arial Black" pitchFamily="34" charset="0"/>
              </a:rPr>
              <a:t>Віддруковані </a:t>
            </a:r>
            <a:endParaRPr lang="uk-UA" b="0" dirty="0" smtClean="0">
              <a:solidFill>
                <a:srgbClr val="00B050"/>
              </a:solidFill>
              <a:latin typeface="Arial Black" pitchFamily="34" charset="0"/>
            </a:endParaRPr>
          </a:p>
          <a:p>
            <a:pPr algn="r"/>
            <a:r>
              <a:rPr lang="uk-UA" b="0" dirty="0" smtClean="0">
                <a:solidFill>
                  <a:srgbClr val="00B050"/>
                </a:solidFill>
                <a:latin typeface="Arial Black" pitchFamily="34" charset="0"/>
              </a:rPr>
              <a:t>в </a:t>
            </a:r>
            <a:r>
              <a:rPr lang="uk-UA" b="0" dirty="0">
                <a:solidFill>
                  <a:srgbClr val="00B050"/>
                </a:solidFill>
                <a:latin typeface="Arial Black" pitchFamily="34" charset="0"/>
              </a:rPr>
              <a:t>Берліні</a:t>
            </a:r>
            <a:endParaRPr lang="uk-UA" dirty="0">
              <a:solidFill>
                <a:srgbClr val="00B050"/>
              </a:solidFill>
              <a:latin typeface="Arial Black" pitchFamily="34" charset="0"/>
            </a:endParaRPr>
          </a:p>
        </p:txBody>
      </p:sp>
    </p:spTree>
    <p:extLst>
      <p:ext uri="{BB962C8B-B14F-4D97-AF65-F5344CB8AC3E}">
        <p14:creationId xmlns:p14="http://schemas.microsoft.com/office/powerpoint/2010/main" val="133640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rPr>
              <a:t>Гривня</a:t>
            </a:r>
            <a:r>
              <a:rPr lang="uk-UA" dirty="0"/>
              <a:t> </a:t>
            </a:r>
            <a:r>
              <a:rPr lang="uk-UA" dirty="0" smtClean="0"/>
              <a:t>1918 </a:t>
            </a:r>
            <a:r>
              <a:rPr lang="uk-UA" dirty="0"/>
              <a:t>року</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80728"/>
            <a:ext cx="5184576" cy="32418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297666"/>
            <a:ext cx="5430512" cy="3413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6084168" y="1556792"/>
            <a:ext cx="2376264" cy="707886"/>
          </a:xfrm>
          <a:prstGeom prst="rect">
            <a:avLst/>
          </a:prstGeom>
        </p:spPr>
        <p:txBody>
          <a:bodyPr wrap="square">
            <a:spAutoFit/>
          </a:bodyPr>
          <a:lstStyle/>
          <a:p>
            <a:r>
              <a:rPr lang="uk-UA" b="0" dirty="0">
                <a:solidFill>
                  <a:srgbClr val="00B050"/>
                </a:solidFill>
                <a:latin typeface="Arial Black" pitchFamily="34" charset="0"/>
              </a:rPr>
              <a:t>Віддруковані </a:t>
            </a:r>
            <a:endParaRPr lang="uk-UA" b="0" dirty="0" smtClean="0">
              <a:solidFill>
                <a:srgbClr val="00B050"/>
              </a:solidFill>
              <a:latin typeface="Arial Black" pitchFamily="34" charset="0"/>
            </a:endParaRPr>
          </a:p>
          <a:p>
            <a:pPr algn="r"/>
            <a:r>
              <a:rPr lang="uk-UA" b="0" dirty="0" smtClean="0">
                <a:solidFill>
                  <a:srgbClr val="00B050"/>
                </a:solidFill>
                <a:latin typeface="Arial Black" pitchFamily="34" charset="0"/>
              </a:rPr>
              <a:t>в </a:t>
            </a:r>
            <a:r>
              <a:rPr lang="uk-UA" b="0" dirty="0">
                <a:solidFill>
                  <a:srgbClr val="00B050"/>
                </a:solidFill>
                <a:latin typeface="Arial Black" pitchFamily="34" charset="0"/>
              </a:rPr>
              <a:t>Берліні</a:t>
            </a:r>
            <a:endParaRPr lang="uk-UA" dirty="0">
              <a:solidFill>
                <a:srgbClr val="00B050"/>
              </a:solidFill>
              <a:latin typeface="Arial Black" pitchFamily="34" charset="0"/>
            </a:endParaRPr>
          </a:p>
        </p:txBody>
      </p:sp>
    </p:spTree>
    <p:extLst>
      <p:ext uri="{BB962C8B-B14F-4D97-AF65-F5344CB8AC3E}">
        <p14:creationId xmlns:p14="http://schemas.microsoft.com/office/powerpoint/2010/main" val="815222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rPr>
              <a:t>Гривня</a:t>
            </a:r>
            <a:r>
              <a:rPr lang="uk-UA" dirty="0"/>
              <a:t> </a:t>
            </a:r>
            <a:r>
              <a:rPr lang="uk-UA" dirty="0" smtClean="0"/>
              <a:t>2019 </a:t>
            </a:r>
            <a:r>
              <a:rPr lang="uk-UA" dirty="0"/>
              <a:t>року</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84168"/>
            <a:ext cx="4715622"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987728"/>
            <a:ext cx="4708575" cy="27209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6031648" y="1700808"/>
            <a:ext cx="2831224" cy="830997"/>
          </a:xfrm>
          <a:prstGeom prst="rect">
            <a:avLst/>
          </a:prstGeom>
        </p:spPr>
        <p:txBody>
          <a:bodyPr wrap="none">
            <a:spAutoFit/>
          </a:bodyPr>
          <a:lstStyle/>
          <a:p>
            <a:pPr algn="r"/>
            <a:r>
              <a:rPr lang="uk-UA" sz="2400" dirty="0">
                <a:latin typeface="Arial Black" pitchFamily="34" charset="0"/>
              </a:rPr>
              <a:t>Віддруковані </a:t>
            </a:r>
            <a:endParaRPr lang="uk-UA" sz="2400" dirty="0" smtClean="0">
              <a:latin typeface="Arial Black" pitchFamily="34" charset="0"/>
            </a:endParaRPr>
          </a:p>
          <a:p>
            <a:pPr algn="r"/>
            <a:r>
              <a:rPr lang="uk-UA" sz="2400" dirty="0" err="1" smtClean="0">
                <a:latin typeface="Arial Black" pitchFamily="34" charset="0"/>
              </a:rPr>
              <a:t>в</a:t>
            </a:r>
            <a:r>
              <a:rPr lang="uk-UA" sz="2400" dirty="0" err="1">
                <a:latin typeface="Arial Black" pitchFamily="34" charset="0"/>
              </a:rPr>
              <a:t> </a:t>
            </a:r>
            <a:r>
              <a:rPr lang="uk-UA" sz="2400" dirty="0" err="1">
                <a:latin typeface="Arial Black" pitchFamily="34" charset="0"/>
                <a:hlinkClick r:id="rId4" tooltip="Івано-Франківськ"/>
              </a:rPr>
              <a:t>Станиславо</a:t>
            </a:r>
            <a:r>
              <a:rPr lang="uk-UA" sz="2400" dirty="0">
                <a:latin typeface="Arial Black" pitchFamily="34" charset="0"/>
                <a:hlinkClick r:id="rId4" tooltip="Івано-Франківськ"/>
              </a:rPr>
              <a:t>ві</a:t>
            </a:r>
            <a:endParaRPr lang="uk-UA" sz="2400" dirty="0">
              <a:latin typeface="Arial Black" pitchFamily="34" charset="0"/>
            </a:endParaRPr>
          </a:p>
        </p:txBody>
      </p:sp>
    </p:spTree>
    <p:extLst>
      <p:ext uri="{BB962C8B-B14F-4D97-AF65-F5344CB8AC3E}">
        <p14:creationId xmlns:p14="http://schemas.microsoft.com/office/powerpoint/2010/main" val="2319957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rc 3"/>
          <p:cNvSpPr>
            <a:spLocks/>
          </p:cNvSpPr>
          <p:nvPr/>
        </p:nvSpPr>
        <p:spPr bwMode="gray">
          <a:xfrm>
            <a:off x="11113" y="4292600"/>
            <a:ext cx="2568575" cy="2565400"/>
          </a:xfrm>
          <a:custGeom>
            <a:avLst/>
            <a:gdLst>
              <a:gd name="T0" fmla="*/ 0 w 21600"/>
              <a:gd name="T1" fmla="*/ 0 h 21600"/>
              <a:gd name="T2" fmla="*/ 305443294 w 21600"/>
              <a:gd name="T3" fmla="*/ 304688766 h 21600"/>
              <a:gd name="T4" fmla="*/ 0 w 21600"/>
              <a:gd name="T5" fmla="*/ 3046887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0"/>
            </a:schemeClr>
          </a:solidFill>
          <a:ln w="9525">
            <a:solidFill>
              <a:schemeClr val="accent1"/>
            </a:solidFill>
            <a:round/>
            <a:headEnd/>
            <a:tailEnd/>
          </a:ln>
        </p:spPr>
        <p:txBody>
          <a:bodyPr wrap="none" anchor="ctr"/>
          <a:lstStyle/>
          <a:p>
            <a:endParaRPr lang="ru-RU" sz="1800"/>
          </a:p>
        </p:txBody>
      </p:sp>
      <p:sp>
        <p:nvSpPr>
          <p:cNvPr id="24579" name="Line 5"/>
          <p:cNvSpPr>
            <a:spLocks noChangeShapeType="1"/>
          </p:cNvSpPr>
          <p:nvPr/>
        </p:nvSpPr>
        <p:spPr bwMode="gray">
          <a:xfrm flipH="1">
            <a:off x="0" y="3644900"/>
            <a:ext cx="609600" cy="2667000"/>
          </a:xfrm>
          <a:prstGeom prst="line">
            <a:avLst/>
          </a:prstGeom>
          <a:noFill/>
          <a:ln w="9525">
            <a:solidFill>
              <a:schemeClr val="accent1">
                <a:alpha val="39999"/>
              </a:schemeClr>
            </a:solidFill>
            <a:round/>
            <a:headEnd/>
            <a:tailEnd/>
          </a:ln>
        </p:spPr>
        <p:txBody>
          <a:bodyPr/>
          <a:lstStyle/>
          <a:p>
            <a:endParaRPr lang="ru-RU"/>
          </a:p>
        </p:txBody>
      </p:sp>
      <p:sp>
        <p:nvSpPr>
          <p:cNvPr id="24580" name="AutoShape 6"/>
          <p:cNvSpPr>
            <a:spLocks noChangeArrowheads="1"/>
          </p:cNvSpPr>
          <p:nvPr/>
        </p:nvSpPr>
        <p:spPr bwMode="black">
          <a:xfrm>
            <a:off x="1476375" y="33575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1" name="AutoShape 7"/>
          <p:cNvSpPr>
            <a:spLocks noChangeArrowheads="1"/>
          </p:cNvSpPr>
          <p:nvPr/>
        </p:nvSpPr>
        <p:spPr bwMode="black">
          <a:xfrm>
            <a:off x="1908175" y="38608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2" name="AutoShape 8"/>
          <p:cNvSpPr>
            <a:spLocks noChangeArrowheads="1"/>
          </p:cNvSpPr>
          <p:nvPr/>
        </p:nvSpPr>
        <p:spPr bwMode="black">
          <a:xfrm>
            <a:off x="2411413" y="46529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583" name="Line 9"/>
          <p:cNvSpPr>
            <a:spLocks noChangeShapeType="1"/>
          </p:cNvSpPr>
          <p:nvPr/>
        </p:nvSpPr>
        <p:spPr bwMode="gray">
          <a:xfrm flipH="1">
            <a:off x="-103188" y="3506788"/>
            <a:ext cx="1665288" cy="2878137"/>
          </a:xfrm>
          <a:prstGeom prst="line">
            <a:avLst/>
          </a:prstGeom>
          <a:noFill/>
          <a:ln w="9525">
            <a:solidFill>
              <a:schemeClr val="accent1">
                <a:alpha val="39999"/>
              </a:schemeClr>
            </a:solidFill>
            <a:round/>
            <a:headEnd/>
            <a:tailEnd/>
          </a:ln>
        </p:spPr>
        <p:txBody>
          <a:bodyPr/>
          <a:lstStyle/>
          <a:p>
            <a:endParaRPr lang="ru-RU"/>
          </a:p>
        </p:txBody>
      </p:sp>
      <p:sp>
        <p:nvSpPr>
          <p:cNvPr id="24584" name="Line 10"/>
          <p:cNvSpPr>
            <a:spLocks noChangeShapeType="1"/>
          </p:cNvSpPr>
          <p:nvPr/>
        </p:nvSpPr>
        <p:spPr bwMode="gray">
          <a:xfrm flipH="1">
            <a:off x="539750" y="4797425"/>
            <a:ext cx="1944688" cy="1652588"/>
          </a:xfrm>
          <a:prstGeom prst="line">
            <a:avLst/>
          </a:prstGeom>
          <a:noFill/>
          <a:ln w="9525">
            <a:solidFill>
              <a:schemeClr val="accent1">
                <a:alpha val="39999"/>
              </a:schemeClr>
            </a:solidFill>
            <a:round/>
            <a:headEnd/>
            <a:tailEnd/>
          </a:ln>
        </p:spPr>
        <p:txBody>
          <a:bodyPr/>
          <a:lstStyle/>
          <a:p>
            <a:endParaRPr lang="ru-RU"/>
          </a:p>
        </p:txBody>
      </p:sp>
      <p:sp>
        <p:nvSpPr>
          <p:cNvPr id="24585" name="Line 11"/>
          <p:cNvSpPr>
            <a:spLocks noChangeShapeType="1"/>
          </p:cNvSpPr>
          <p:nvPr/>
        </p:nvSpPr>
        <p:spPr bwMode="black">
          <a:xfrm flipH="1">
            <a:off x="-261939" y="3260724"/>
            <a:ext cx="1400969" cy="3298825"/>
          </a:xfrm>
          <a:prstGeom prst="line">
            <a:avLst/>
          </a:prstGeom>
          <a:noFill/>
          <a:ln w="19050">
            <a:solidFill>
              <a:schemeClr val="accent1">
                <a:alpha val="59999"/>
              </a:schemeClr>
            </a:solidFill>
            <a:round/>
            <a:headEnd/>
            <a:tailEnd/>
          </a:ln>
        </p:spPr>
        <p:txBody>
          <a:bodyPr/>
          <a:lstStyle/>
          <a:p>
            <a:endParaRPr lang="ru-RU"/>
          </a:p>
        </p:txBody>
      </p:sp>
      <p:sp>
        <p:nvSpPr>
          <p:cNvPr id="24586" name="Line 12"/>
          <p:cNvSpPr>
            <a:spLocks noChangeShapeType="1"/>
          </p:cNvSpPr>
          <p:nvPr/>
        </p:nvSpPr>
        <p:spPr bwMode="black">
          <a:xfrm flipH="1">
            <a:off x="-15875" y="3038475"/>
            <a:ext cx="2309813" cy="3059113"/>
          </a:xfrm>
          <a:prstGeom prst="line">
            <a:avLst/>
          </a:prstGeom>
          <a:noFill/>
          <a:ln w="19050">
            <a:solidFill>
              <a:schemeClr val="accent1">
                <a:alpha val="59999"/>
              </a:schemeClr>
            </a:solidFill>
            <a:round/>
            <a:headEnd/>
            <a:tailEnd/>
          </a:ln>
        </p:spPr>
        <p:txBody>
          <a:bodyPr/>
          <a:lstStyle/>
          <a:p>
            <a:endParaRPr lang="ru-RU"/>
          </a:p>
        </p:txBody>
      </p:sp>
      <p:sp>
        <p:nvSpPr>
          <p:cNvPr id="24587" name="Line 13"/>
          <p:cNvSpPr>
            <a:spLocks noChangeShapeType="1"/>
          </p:cNvSpPr>
          <p:nvPr/>
        </p:nvSpPr>
        <p:spPr bwMode="black">
          <a:xfrm flipH="1">
            <a:off x="0" y="4076700"/>
            <a:ext cx="2627313" cy="2124075"/>
          </a:xfrm>
          <a:prstGeom prst="line">
            <a:avLst/>
          </a:prstGeom>
          <a:noFill/>
          <a:ln w="19050">
            <a:solidFill>
              <a:schemeClr val="accent1">
                <a:alpha val="59999"/>
              </a:schemeClr>
            </a:solidFill>
            <a:round/>
            <a:headEnd/>
            <a:tailEnd/>
          </a:ln>
        </p:spPr>
        <p:txBody>
          <a:bodyPr/>
          <a:lstStyle/>
          <a:p>
            <a:endParaRPr lang="ru-RU"/>
          </a:p>
        </p:txBody>
      </p:sp>
      <p:sp>
        <p:nvSpPr>
          <p:cNvPr id="24589" name="Arc 15"/>
          <p:cNvSpPr>
            <a:spLocks/>
          </p:cNvSpPr>
          <p:nvPr/>
        </p:nvSpPr>
        <p:spPr bwMode="gray">
          <a:xfrm>
            <a:off x="0" y="4343400"/>
            <a:ext cx="2509838" cy="2514600"/>
          </a:xfrm>
          <a:custGeom>
            <a:avLst/>
            <a:gdLst>
              <a:gd name="T0" fmla="*/ 0 w 21600"/>
              <a:gd name="T1" fmla="*/ 0 h 21600"/>
              <a:gd name="T2" fmla="*/ 291633658 w 21600"/>
              <a:gd name="T3" fmla="*/ 292741361 h 21600"/>
              <a:gd name="T4" fmla="*/ 0 w 21600"/>
              <a:gd name="T5" fmla="*/ 29274136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alpha val="50195"/>
            </a:schemeClr>
          </a:solidFill>
          <a:ln w="9525">
            <a:solidFill>
              <a:schemeClr val="accent1"/>
            </a:solidFill>
            <a:round/>
            <a:headEnd/>
            <a:tailEnd/>
          </a:ln>
        </p:spPr>
        <p:txBody>
          <a:bodyPr wrap="none" anchor="ctr"/>
          <a:lstStyle/>
          <a:p>
            <a:endParaRPr lang="ru-RU" sz="1800"/>
          </a:p>
        </p:txBody>
      </p:sp>
      <p:sp>
        <p:nvSpPr>
          <p:cNvPr id="24590" name="Line 16"/>
          <p:cNvSpPr>
            <a:spLocks noChangeShapeType="1"/>
          </p:cNvSpPr>
          <p:nvPr/>
        </p:nvSpPr>
        <p:spPr bwMode="gray">
          <a:xfrm flipH="1">
            <a:off x="-468313" y="4076700"/>
            <a:ext cx="2447926" cy="2552700"/>
          </a:xfrm>
          <a:prstGeom prst="line">
            <a:avLst/>
          </a:prstGeom>
          <a:noFill/>
          <a:ln w="9525">
            <a:solidFill>
              <a:schemeClr val="accent1">
                <a:alpha val="39999"/>
              </a:schemeClr>
            </a:solidFill>
            <a:round/>
            <a:headEnd/>
            <a:tailEnd/>
          </a:ln>
        </p:spPr>
        <p:txBody>
          <a:bodyPr/>
          <a:lstStyle/>
          <a:p>
            <a:endParaRPr lang="ru-RU"/>
          </a:p>
        </p:txBody>
      </p:sp>
      <p:sp>
        <p:nvSpPr>
          <p:cNvPr id="24591" name="Arc 17"/>
          <p:cNvSpPr>
            <a:spLocks/>
          </p:cNvSpPr>
          <p:nvPr/>
        </p:nvSpPr>
        <p:spPr bwMode="gray">
          <a:xfrm>
            <a:off x="0" y="4422775"/>
            <a:ext cx="2438400" cy="2435225"/>
          </a:xfrm>
          <a:custGeom>
            <a:avLst/>
            <a:gdLst>
              <a:gd name="T0" fmla="*/ 0 w 21600"/>
              <a:gd name="T1" fmla="*/ 0 h 21600"/>
              <a:gd name="T2" fmla="*/ 275268280 w 21600"/>
              <a:gd name="T3" fmla="*/ 274551790 h 21600"/>
              <a:gd name="T4" fmla="*/ 0 w 21600"/>
              <a:gd name="T5" fmla="*/ 27455179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accent1"/>
          </a:solidFill>
          <a:ln w="9525">
            <a:solidFill>
              <a:schemeClr val="accent1"/>
            </a:solidFill>
            <a:round/>
            <a:headEnd/>
            <a:tailEnd/>
          </a:ln>
        </p:spPr>
        <p:txBody>
          <a:bodyPr wrap="none" anchor="ctr"/>
          <a:lstStyle/>
          <a:p>
            <a:endParaRPr lang="ru-RU" sz="1800"/>
          </a:p>
        </p:txBody>
      </p:sp>
      <p:sp>
        <p:nvSpPr>
          <p:cNvPr id="24596" name="Text Box 29"/>
          <p:cNvSpPr txBox="1">
            <a:spLocks noChangeArrowheads="1"/>
          </p:cNvSpPr>
          <p:nvPr/>
        </p:nvSpPr>
        <p:spPr bwMode="black">
          <a:xfrm>
            <a:off x="846930" y="1704247"/>
            <a:ext cx="2470945"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uk-UA" dirty="0">
                <a:latin typeface="Arial" pitchFamily="34" charset="0"/>
                <a:cs typeface="Arial" pitchFamily="34" charset="0"/>
              </a:rPr>
              <a:t>Рубль РРФСР</a:t>
            </a:r>
          </a:p>
        </p:txBody>
      </p:sp>
      <p:sp>
        <p:nvSpPr>
          <p:cNvPr id="24599" name="AutoShape 38"/>
          <p:cNvSpPr>
            <a:spLocks noChangeArrowheads="1"/>
          </p:cNvSpPr>
          <p:nvPr/>
        </p:nvSpPr>
        <p:spPr bwMode="black">
          <a:xfrm>
            <a:off x="539750" y="34290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00" name="AutoShape 39"/>
          <p:cNvSpPr>
            <a:spLocks noChangeArrowheads="1"/>
          </p:cNvSpPr>
          <p:nvPr/>
        </p:nvSpPr>
        <p:spPr bwMode="black">
          <a:xfrm>
            <a:off x="2843213" y="5300663"/>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116776" name="Oval 40"/>
          <p:cNvSpPr>
            <a:spLocks noChangeArrowheads="1"/>
          </p:cNvSpPr>
          <p:nvPr/>
        </p:nvSpPr>
        <p:spPr bwMode="gray">
          <a:xfrm rot="5082246">
            <a:off x="2987675" y="4581525"/>
            <a:ext cx="400050" cy="400050"/>
          </a:xfrm>
          <a:prstGeom prst="ellipse">
            <a:avLst/>
          </a:prstGeom>
          <a:gradFill rotWithShape="1">
            <a:gsLst>
              <a:gs pos="0">
                <a:srgbClr val="C3E0A1"/>
              </a:gs>
              <a:gs pos="100000">
                <a:schemeClr val="accent2"/>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rot="10800000" vert="eaVert" wrap="none" anchor="ctr"/>
          <a:lstStyle/>
          <a:p>
            <a:pPr>
              <a:defRPr/>
            </a:pPr>
            <a:endParaRPr lang="ru-RU" sz="1800"/>
          </a:p>
        </p:txBody>
      </p:sp>
      <p:sp>
        <p:nvSpPr>
          <p:cNvPr id="116777" name="Oval 41"/>
          <p:cNvSpPr>
            <a:spLocks noChangeArrowheads="1"/>
          </p:cNvSpPr>
          <p:nvPr/>
        </p:nvSpPr>
        <p:spPr bwMode="gray">
          <a:xfrm>
            <a:off x="760957" y="2573096"/>
            <a:ext cx="730250" cy="730250"/>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8" name="Oval 42"/>
          <p:cNvSpPr>
            <a:spLocks noChangeArrowheads="1"/>
          </p:cNvSpPr>
          <p:nvPr/>
        </p:nvSpPr>
        <p:spPr bwMode="gray">
          <a:xfrm rot="802016">
            <a:off x="1902324" y="3004102"/>
            <a:ext cx="598488" cy="598487"/>
          </a:xfrm>
          <a:prstGeom prst="ellipse">
            <a:avLst/>
          </a:prstGeom>
          <a:gradFill rotWithShape="1">
            <a:gsLst>
              <a:gs pos="0">
                <a:schemeClr val="accent1">
                  <a:gamma/>
                  <a:tint val="28627"/>
                  <a:invGamma/>
                </a:schemeClr>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116779" name="Oval 43"/>
          <p:cNvSpPr>
            <a:spLocks noChangeArrowheads="1"/>
          </p:cNvSpPr>
          <p:nvPr/>
        </p:nvSpPr>
        <p:spPr bwMode="gray">
          <a:xfrm rot="3116201">
            <a:off x="2309474" y="3785320"/>
            <a:ext cx="504825" cy="504825"/>
          </a:xfrm>
          <a:prstGeom prst="ellipse">
            <a:avLst/>
          </a:prstGeom>
          <a:gradFill rotWithShape="1">
            <a:gsLst>
              <a:gs pos="0">
                <a:schemeClr val="folHlink">
                  <a:gamma/>
                  <a:tint val="63529"/>
                  <a:invGamma/>
                </a:schemeClr>
              </a:gs>
              <a:gs pos="100000">
                <a:schemeClr val="fo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05" name="Rectangle 44"/>
          <p:cNvSpPr>
            <a:spLocks noGrp="1" noChangeArrowheads="1"/>
          </p:cNvSpPr>
          <p:nvPr>
            <p:ph type="title"/>
          </p:nvPr>
        </p:nvSpPr>
        <p:spPr>
          <a:xfrm>
            <a:off x="1219200" y="228600"/>
            <a:ext cx="6161112" cy="838200"/>
          </a:xfrm>
        </p:spPr>
        <p:txBody>
          <a:bodyPr/>
          <a:lstStyle/>
          <a:p>
            <a:pPr algn="ctr" eaLnBrk="1" hangingPunct="1"/>
            <a:r>
              <a:rPr lang="uk-UA" sz="2400" dirty="0" smtClean="0"/>
              <a:t>Хронологія введення грошових знаків </a:t>
            </a:r>
            <a:br>
              <a:rPr lang="uk-UA" sz="2400" dirty="0" smtClean="0"/>
            </a:br>
            <a:r>
              <a:rPr lang="uk-UA" sz="2400" dirty="0" smtClean="0"/>
              <a:t>в УНР та Українській державі</a:t>
            </a:r>
          </a:p>
        </p:txBody>
      </p:sp>
      <p:grpSp>
        <p:nvGrpSpPr>
          <p:cNvPr id="24606" name="Group 45"/>
          <p:cNvGrpSpPr>
            <a:grpSpLocks/>
          </p:cNvGrpSpPr>
          <p:nvPr/>
        </p:nvGrpSpPr>
        <p:grpSpPr bwMode="auto">
          <a:xfrm>
            <a:off x="304800" y="4495800"/>
            <a:ext cx="1752600" cy="1958975"/>
            <a:chOff x="482" y="1851"/>
            <a:chExt cx="860" cy="796"/>
          </a:xfrm>
        </p:grpSpPr>
        <p:sp>
          <p:nvSpPr>
            <p:cNvPr id="24625" name="Freeform 46"/>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6" name="Freeform 47"/>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7" name="Freeform 48"/>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 name="T15" fmla="*/ 0 w 307"/>
                <a:gd name="T16" fmla="*/ 0 h 143"/>
                <a:gd name="T17" fmla="*/ 307 w 307"/>
                <a:gd name="T18" fmla="*/ 143 h 143"/>
              </a:gdLst>
              <a:ahLst/>
              <a:cxnLst>
                <a:cxn ang="T10">
                  <a:pos x="T0" y="T1"/>
                </a:cxn>
                <a:cxn ang="T11">
                  <a:pos x="T2" y="T3"/>
                </a:cxn>
                <a:cxn ang="T12">
                  <a:pos x="T4" y="T5"/>
                </a:cxn>
                <a:cxn ang="T13">
                  <a:pos x="T6" y="T7"/>
                </a:cxn>
                <a:cxn ang="T14">
                  <a:pos x="T8" y="T9"/>
                </a:cxn>
              </a:cxnLst>
              <a:rect l="T15" t="T16" r="T17" b="T18"/>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w="9525">
              <a:noFill/>
              <a:miter lim="800000"/>
              <a:headEnd/>
              <a:tailEnd/>
            </a:ln>
          </p:spPr>
          <p:txBody>
            <a:bodyPr/>
            <a:lstStyle/>
            <a:p>
              <a:endParaRPr lang="ru-RU" sz="1800"/>
            </a:p>
          </p:txBody>
        </p:sp>
        <p:sp>
          <p:nvSpPr>
            <p:cNvPr id="24628" name="Freeform 49"/>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29" name="Freeform 50"/>
            <p:cNvSpPr>
              <a:spLocks/>
            </p:cNvSpPr>
            <p:nvPr/>
          </p:nvSpPr>
          <p:spPr bwMode="gray">
            <a:xfrm>
              <a:off x="698" y="1851"/>
              <a:ext cx="282" cy="716"/>
            </a:xfrm>
            <a:custGeom>
              <a:avLst/>
              <a:gdLst>
                <a:gd name="T0" fmla="*/ 164 w 224"/>
                <a:gd name="T1" fmla="*/ 160 h 569"/>
                <a:gd name="T2" fmla="*/ 117 w 224"/>
                <a:gd name="T3" fmla="*/ 79 h 569"/>
                <a:gd name="T4" fmla="*/ 191 w 224"/>
                <a:gd name="T5" fmla="*/ 1 h 569"/>
                <a:gd name="T6" fmla="*/ 271 w 224"/>
                <a:gd name="T7" fmla="*/ 82 h 569"/>
                <a:gd name="T8" fmla="*/ 214 w 224"/>
                <a:gd name="T9" fmla="*/ 160 h 569"/>
                <a:gd name="T10" fmla="*/ 213 w 224"/>
                <a:gd name="T11" fmla="*/ 196 h 569"/>
                <a:gd name="T12" fmla="*/ 331 w 224"/>
                <a:gd name="T13" fmla="*/ 229 h 569"/>
                <a:gd name="T14" fmla="*/ 350 w 224"/>
                <a:gd name="T15" fmla="*/ 323 h 569"/>
                <a:gd name="T16" fmla="*/ 345 w 224"/>
                <a:gd name="T17" fmla="*/ 508 h 569"/>
                <a:gd name="T18" fmla="*/ 331 w 224"/>
                <a:gd name="T19" fmla="*/ 578 h 569"/>
                <a:gd name="T20" fmla="*/ 311 w 224"/>
                <a:gd name="T21" fmla="*/ 488 h 569"/>
                <a:gd name="T22" fmla="*/ 296 w 224"/>
                <a:gd name="T23" fmla="*/ 320 h 569"/>
                <a:gd name="T24" fmla="*/ 269 w 224"/>
                <a:gd name="T25" fmla="*/ 508 h 569"/>
                <a:gd name="T26" fmla="*/ 228 w 224"/>
                <a:gd name="T27" fmla="*/ 901 h 569"/>
                <a:gd name="T28" fmla="*/ 123 w 224"/>
                <a:gd name="T29" fmla="*/ 895 h 569"/>
                <a:gd name="T30" fmla="*/ 79 w 224"/>
                <a:gd name="T31" fmla="*/ 515 h 569"/>
                <a:gd name="T32" fmla="*/ 53 w 224"/>
                <a:gd name="T33" fmla="*/ 330 h 569"/>
                <a:gd name="T34" fmla="*/ 39 w 224"/>
                <a:gd name="T35" fmla="*/ 491 h 569"/>
                <a:gd name="T36" fmla="*/ 19 w 224"/>
                <a:gd name="T37" fmla="*/ 578 h 569"/>
                <a:gd name="T38" fmla="*/ 1 w 224"/>
                <a:gd name="T39" fmla="*/ 483 h 569"/>
                <a:gd name="T40" fmla="*/ 11 w 224"/>
                <a:gd name="T41" fmla="*/ 292 h 569"/>
                <a:gd name="T42" fmla="*/ 37 w 224"/>
                <a:gd name="T43" fmla="*/ 221 h 569"/>
                <a:gd name="T44" fmla="*/ 161 w 224"/>
                <a:gd name="T45" fmla="*/ 196 h 569"/>
                <a:gd name="T46" fmla="*/ 164 w 224"/>
                <a:gd name="T47" fmla="*/ 160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sp>
          <p:nvSpPr>
            <p:cNvPr id="24630" name="Freeform 51"/>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ru-RU" sz="1800"/>
            </a:p>
          </p:txBody>
        </p:sp>
      </p:grpSp>
      <p:sp>
        <p:nvSpPr>
          <p:cNvPr id="24608" name="Rectangle 53"/>
          <p:cNvSpPr>
            <a:spLocks noChangeArrowheads="1"/>
          </p:cNvSpPr>
          <p:nvPr/>
        </p:nvSpPr>
        <p:spPr bwMode="auto">
          <a:xfrm>
            <a:off x="242888" y="1119188"/>
            <a:ext cx="8567737" cy="369887"/>
          </a:xfrm>
          <a:prstGeom prst="rect">
            <a:avLst/>
          </a:prstGeom>
          <a:noFill/>
          <a:ln w="9525">
            <a:noFill/>
            <a:miter lim="800000"/>
            <a:headEnd/>
            <a:tailEnd/>
          </a:ln>
        </p:spPr>
        <p:txBody>
          <a:bodyPr>
            <a:spAutoFit/>
          </a:bodyPr>
          <a:lstStyle/>
          <a:p>
            <a:r>
              <a:rPr lang="ru-RU" sz="1800"/>
              <a:t>———— </a:t>
            </a:r>
          </a:p>
        </p:txBody>
      </p:sp>
      <p:sp>
        <p:nvSpPr>
          <p:cNvPr id="24610" name="Line 5"/>
          <p:cNvSpPr>
            <a:spLocks noChangeShapeType="1"/>
          </p:cNvSpPr>
          <p:nvPr/>
        </p:nvSpPr>
        <p:spPr bwMode="gray">
          <a:xfrm flipH="1">
            <a:off x="1979613" y="5445125"/>
            <a:ext cx="936625" cy="412750"/>
          </a:xfrm>
          <a:prstGeom prst="line">
            <a:avLst/>
          </a:prstGeom>
          <a:noFill/>
          <a:ln w="9525">
            <a:solidFill>
              <a:schemeClr val="accent1">
                <a:alpha val="39999"/>
              </a:schemeClr>
            </a:solidFill>
            <a:round/>
            <a:headEnd/>
            <a:tailEnd/>
          </a:ln>
        </p:spPr>
        <p:txBody>
          <a:bodyPr/>
          <a:lstStyle/>
          <a:p>
            <a:endParaRPr lang="ru-RU"/>
          </a:p>
        </p:txBody>
      </p:sp>
      <p:sp>
        <p:nvSpPr>
          <p:cNvPr id="24613" name="Line 9"/>
          <p:cNvSpPr>
            <a:spLocks noChangeShapeType="1"/>
          </p:cNvSpPr>
          <p:nvPr/>
        </p:nvSpPr>
        <p:spPr bwMode="gray">
          <a:xfrm flipH="1">
            <a:off x="1908175" y="6697663"/>
            <a:ext cx="1439863" cy="160337"/>
          </a:xfrm>
          <a:prstGeom prst="line">
            <a:avLst/>
          </a:prstGeom>
          <a:noFill/>
          <a:ln w="9525">
            <a:solidFill>
              <a:schemeClr val="accent1">
                <a:alpha val="39999"/>
              </a:schemeClr>
            </a:solidFill>
            <a:round/>
            <a:headEnd/>
            <a:tailEnd/>
          </a:ln>
        </p:spPr>
        <p:txBody>
          <a:bodyPr/>
          <a:lstStyle/>
          <a:p>
            <a:endParaRPr lang="ru-RU"/>
          </a:p>
        </p:txBody>
      </p:sp>
      <p:sp>
        <p:nvSpPr>
          <p:cNvPr id="24614" name="Line 11"/>
          <p:cNvSpPr>
            <a:spLocks noChangeShapeType="1"/>
          </p:cNvSpPr>
          <p:nvPr/>
        </p:nvSpPr>
        <p:spPr bwMode="black">
          <a:xfrm flipH="1">
            <a:off x="1763713" y="4868863"/>
            <a:ext cx="1295400" cy="868362"/>
          </a:xfrm>
          <a:prstGeom prst="line">
            <a:avLst/>
          </a:prstGeom>
          <a:noFill/>
          <a:ln w="19050">
            <a:solidFill>
              <a:schemeClr val="accent1">
                <a:alpha val="59999"/>
              </a:schemeClr>
            </a:solidFill>
            <a:round/>
            <a:headEnd/>
            <a:tailEnd/>
          </a:ln>
        </p:spPr>
        <p:txBody>
          <a:bodyPr/>
          <a:lstStyle/>
          <a:p>
            <a:endParaRPr lang="ru-RU"/>
          </a:p>
        </p:txBody>
      </p:sp>
      <p:sp>
        <p:nvSpPr>
          <p:cNvPr id="24615" name="Line 12"/>
          <p:cNvSpPr>
            <a:spLocks noChangeShapeType="1"/>
          </p:cNvSpPr>
          <p:nvPr/>
        </p:nvSpPr>
        <p:spPr bwMode="black">
          <a:xfrm flipH="1">
            <a:off x="1547813" y="5589588"/>
            <a:ext cx="1944687" cy="1054100"/>
          </a:xfrm>
          <a:prstGeom prst="line">
            <a:avLst/>
          </a:prstGeom>
          <a:noFill/>
          <a:ln w="19050">
            <a:solidFill>
              <a:schemeClr val="accent1">
                <a:alpha val="59999"/>
              </a:schemeClr>
            </a:solidFill>
            <a:round/>
            <a:headEnd/>
            <a:tailEnd/>
          </a:ln>
        </p:spPr>
        <p:txBody>
          <a:bodyPr/>
          <a:lstStyle/>
          <a:p>
            <a:endParaRPr lang="ru-RU"/>
          </a:p>
        </p:txBody>
      </p:sp>
      <p:sp>
        <p:nvSpPr>
          <p:cNvPr id="24616" name="Line 13"/>
          <p:cNvSpPr>
            <a:spLocks noChangeShapeType="1"/>
          </p:cNvSpPr>
          <p:nvPr/>
        </p:nvSpPr>
        <p:spPr bwMode="black">
          <a:xfrm flipH="1">
            <a:off x="1763713" y="6453188"/>
            <a:ext cx="1944687" cy="261937"/>
          </a:xfrm>
          <a:prstGeom prst="line">
            <a:avLst/>
          </a:prstGeom>
          <a:noFill/>
          <a:ln w="19050">
            <a:solidFill>
              <a:schemeClr val="accent1">
                <a:alpha val="59999"/>
              </a:schemeClr>
            </a:solidFill>
            <a:round/>
            <a:headEnd/>
            <a:tailEnd/>
          </a:ln>
        </p:spPr>
        <p:txBody>
          <a:bodyPr/>
          <a:lstStyle/>
          <a:p>
            <a:endParaRPr lang="ru-RU"/>
          </a:p>
        </p:txBody>
      </p:sp>
      <p:sp>
        <p:nvSpPr>
          <p:cNvPr id="24617" name="Line 16"/>
          <p:cNvSpPr>
            <a:spLocks noChangeShapeType="1"/>
          </p:cNvSpPr>
          <p:nvPr/>
        </p:nvSpPr>
        <p:spPr bwMode="gray">
          <a:xfrm flipH="1">
            <a:off x="1476375" y="6021388"/>
            <a:ext cx="1800225" cy="476250"/>
          </a:xfrm>
          <a:prstGeom prst="line">
            <a:avLst/>
          </a:prstGeom>
          <a:noFill/>
          <a:ln w="9525">
            <a:solidFill>
              <a:schemeClr val="accent1">
                <a:alpha val="39999"/>
              </a:schemeClr>
            </a:solidFill>
            <a:round/>
            <a:headEnd/>
            <a:tailEnd/>
          </a:ln>
        </p:spPr>
        <p:txBody>
          <a:bodyPr/>
          <a:lstStyle/>
          <a:p>
            <a:endParaRPr lang="ru-RU"/>
          </a:p>
        </p:txBody>
      </p:sp>
      <p:sp>
        <p:nvSpPr>
          <p:cNvPr id="67" name="Oval 41"/>
          <p:cNvSpPr>
            <a:spLocks noChangeArrowheads="1"/>
          </p:cNvSpPr>
          <p:nvPr/>
        </p:nvSpPr>
        <p:spPr bwMode="gray">
          <a:xfrm>
            <a:off x="3203575" y="5425281"/>
            <a:ext cx="420688" cy="396875"/>
          </a:xfrm>
          <a:prstGeom prst="ellipse">
            <a:avLst/>
          </a:prstGeom>
          <a:gradFill rotWithShape="1">
            <a:gsLst>
              <a:gs pos="0">
                <a:schemeClr val="hlink">
                  <a:gamma/>
                  <a:tint val="20000"/>
                  <a:invGamma/>
                </a:schemeClr>
              </a:gs>
              <a:gs pos="100000">
                <a:schemeClr val="hlink"/>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68" name="Oval 42"/>
          <p:cNvSpPr>
            <a:spLocks noChangeArrowheads="1"/>
          </p:cNvSpPr>
          <p:nvPr/>
        </p:nvSpPr>
        <p:spPr bwMode="gray">
          <a:xfrm rot="-307757">
            <a:off x="3421712" y="6278768"/>
            <a:ext cx="361950" cy="382588"/>
          </a:xfrm>
          <a:prstGeom prst="ellipse">
            <a:avLst/>
          </a:prstGeom>
          <a:gradFill rotWithShape="1">
            <a:gsLst>
              <a:gs pos="0">
                <a:srgbClr val="D0DFEE"/>
              </a:gs>
              <a:gs pos="100000">
                <a:schemeClr val="accent1"/>
              </a:gs>
            </a:gsLst>
            <a:path path="shape">
              <a:fillToRect l="50000" t="50000" r="50000" b="50000"/>
            </a:path>
          </a:gradFill>
          <a:ln w="9525">
            <a:solidFill>
              <a:srgbClr val="FEFFFF"/>
            </a:solidFill>
            <a:round/>
            <a:headEnd/>
            <a:tailEnd/>
          </a:ln>
          <a:effectLst>
            <a:outerShdw dist="35921" dir="2700000" algn="ctr" rotWithShape="0">
              <a:srgbClr val="080808">
                <a:alpha val="50000"/>
              </a:srgbClr>
            </a:outerShdw>
          </a:effectLst>
        </p:spPr>
        <p:txBody>
          <a:bodyPr wrap="none" anchor="ctr"/>
          <a:lstStyle/>
          <a:p>
            <a:pPr>
              <a:defRPr/>
            </a:pPr>
            <a:endParaRPr lang="ru-RU" sz="1800"/>
          </a:p>
        </p:txBody>
      </p:sp>
      <p:sp>
        <p:nvSpPr>
          <p:cNvPr id="24632" name="AutoShape 39"/>
          <p:cNvSpPr>
            <a:spLocks noChangeArrowheads="1"/>
          </p:cNvSpPr>
          <p:nvPr/>
        </p:nvSpPr>
        <p:spPr bwMode="black">
          <a:xfrm>
            <a:off x="3276600" y="662940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24633" name="AutoShape 39"/>
          <p:cNvSpPr>
            <a:spLocks noChangeArrowheads="1"/>
          </p:cNvSpPr>
          <p:nvPr/>
        </p:nvSpPr>
        <p:spPr bwMode="black">
          <a:xfrm>
            <a:off x="3203575" y="5949950"/>
            <a:ext cx="228600" cy="228600"/>
          </a:xfrm>
          <a:custGeom>
            <a:avLst/>
            <a:gdLst>
              <a:gd name="T0" fmla="*/ 1209675 w 21600"/>
              <a:gd name="T1" fmla="*/ 0 h 21600"/>
              <a:gd name="T2" fmla="*/ 354277 w 21600"/>
              <a:gd name="T3" fmla="*/ 354277 h 21600"/>
              <a:gd name="T4" fmla="*/ 0 w 21600"/>
              <a:gd name="T5" fmla="*/ 1209675 h 21600"/>
              <a:gd name="T6" fmla="*/ 354277 w 21600"/>
              <a:gd name="T7" fmla="*/ 2065073 h 21600"/>
              <a:gd name="T8" fmla="*/ 1209675 w 21600"/>
              <a:gd name="T9" fmla="*/ 2419350 h 21600"/>
              <a:gd name="T10" fmla="*/ 2065073 w 21600"/>
              <a:gd name="T11" fmla="*/ 2065073 h 21600"/>
              <a:gd name="T12" fmla="*/ 2419350 w 21600"/>
              <a:gd name="T13" fmla="*/ 1209675 h 21600"/>
              <a:gd name="T14" fmla="*/ 2065073 w 21600"/>
              <a:gd name="T15" fmla="*/ 35427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alpha val="59999"/>
            </a:srgbClr>
          </a:solidFill>
          <a:ln w="9525">
            <a:solidFill>
              <a:schemeClr val="accent1"/>
            </a:solidFill>
            <a:round/>
            <a:headEnd/>
            <a:tailEnd/>
          </a:ln>
        </p:spPr>
        <p:txBody>
          <a:bodyPr wrap="none" anchor="ctr"/>
          <a:lstStyle/>
          <a:p>
            <a:endParaRPr lang="ru-RU" sz="1800"/>
          </a:p>
        </p:txBody>
      </p:sp>
      <p:sp>
        <p:nvSpPr>
          <p:cNvPr id="54" name="Прямоугольник 53"/>
          <p:cNvSpPr/>
          <p:nvPr/>
        </p:nvSpPr>
        <p:spPr>
          <a:xfrm>
            <a:off x="6608420" y="692696"/>
            <a:ext cx="2428076" cy="523220"/>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2800" dirty="0" smtClean="0"/>
              <a:t>1919–1922 </a:t>
            </a:r>
            <a:r>
              <a:rPr lang="ru-RU" sz="2800" dirty="0" err="1"/>
              <a:t>рр</a:t>
            </a:r>
            <a:r>
              <a:rPr lang="ru-RU" sz="2800" dirty="0"/>
              <a:t>.</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0040" y="1248445"/>
            <a:ext cx="2184181" cy="14551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658947"/>
            <a:ext cx="2428076" cy="1506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8530" y="2412334"/>
            <a:ext cx="1943793" cy="12181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5335" y="2951557"/>
            <a:ext cx="2299366" cy="1564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5632" y="4823596"/>
            <a:ext cx="2662788" cy="19542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3801281"/>
            <a:ext cx="2607876" cy="1855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28930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b="0" dirty="0"/>
              <a:t>Радянські </a:t>
            </a:r>
            <a:r>
              <a:rPr lang="uk-UA" b="0" dirty="0" smtClean="0"/>
              <a:t>часи</a:t>
            </a:r>
            <a:r>
              <a:rPr lang="uk-UA" b="0" dirty="0">
                <a:hlinkClick r:id="rId2"/>
              </a:rPr>
              <a:t>1922</a:t>
            </a:r>
            <a:r>
              <a:rPr lang="uk-UA" b="0" dirty="0"/>
              <a:t>–</a:t>
            </a:r>
            <a:r>
              <a:rPr lang="uk-UA" b="0" dirty="0">
                <a:hlinkClick r:id="rId3" tooltip="1924"/>
              </a:rPr>
              <a:t>1924</a:t>
            </a:r>
            <a:endParaRPr lang="uk-UA" dirty="0"/>
          </a:p>
        </p:txBody>
      </p:sp>
      <p:sp>
        <p:nvSpPr>
          <p:cNvPr id="5" name="Прямоугольник 4"/>
          <p:cNvSpPr/>
          <p:nvPr/>
        </p:nvSpPr>
        <p:spPr>
          <a:xfrm>
            <a:off x="251520" y="1556792"/>
            <a:ext cx="3148234" cy="400110"/>
          </a:xfrm>
          <a:prstGeom prst="rect">
            <a:avLst/>
          </a:prstGeom>
        </p:spPr>
        <p:txBody>
          <a:bodyPr wrap="none">
            <a:spAutoFit/>
          </a:bodyPr>
          <a:lstStyle/>
          <a:p>
            <a:r>
              <a:rPr lang="ru-RU" dirty="0" err="1"/>
              <a:t>Р</a:t>
            </a:r>
            <a:r>
              <a:rPr lang="ru-RU" dirty="0" err="1" smtClean="0"/>
              <a:t>адянський</a:t>
            </a:r>
            <a:r>
              <a:rPr lang="ru-RU" dirty="0" smtClean="0"/>
              <a:t> </a:t>
            </a:r>
            <a:r>
              <a:rPr lang="ru-RU" dirty="0" err="1" smtClean="0"/>
              <a:t>червонець</a:t>
            </a:r>
            <a:endParaRPr lang="uk-UA" dirty="0"/>
          </a:p>
        </p:txBody>
      </p:sp>
      <p:pic>
        <p:nvPicPr>
          <p:cNvPr id="81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196752"/>
            <a:ext cx="3210123" cy="2014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035909"/>
            <a:ext cx="4709600" cy="2735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0" y="2420888"/>
            <a:ext cx="2860202" cy="136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5200" y="3283667"/>
            <a:ext cx="4656412" cy="2377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87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28600"/>
            <a:ext cx="7673280" cy="838200"/>
          </a:xfrm>
        </p:spPr>
        <p:txBody>
          <a:bodyPr/>
          <a:lstStyle/>
          <a:p>
            <a:r>
              <a:rPr lang="uk-UA" sz="3200" b="0" dirty="0"/>
              <a:t>Доба нацистської </a:t>
            </a:r>
            <a:r>
              <a:rPr lang="uk-UA" sz="3200" b="0" dirty="0" smtClean="0"/>
              <a:t>окупації </a:t>
            </a:r>
            <a:r>
              <a:rPr lang="uk-UA" sz="3200" b="0" dirty="0">
                <a:solidFill>
                  <a:srgbClr val="FF9900"/>
                </a:solidFill>
              </a:rPr>
              <a:t>1942</a:t>
            </a:r>
            <a:r>
              <a:rPr lang="uk-UA" sz="3200" b="0" dirty="0">
                <a:solidFill>
                  <a:schemeClr val="bg1"/>
                </a:solidFill>
              </a:rPr>
              <a:t>—</a:t>
            </a:r>
            <a:r>
              <a:rPr lang="uk-UA" sz="3200" b="0" dirty="0">
                <a:solidFill>
                  <a:srgbClr val="FF9900"/>
                </a:solidFill>
              </a:rPr>
              <a:t>1944</a:t>
            </a:r>
            <a:endParaRPr lang="uk-UA" sz="3200" dirty="0">
              <a:solidFill>
                <a:srgbClr val="FF9900"/>
              </a:solidFill>
            </a:endParaRPr>
          </a:p>
        </p:txBody>
      </p:sp>
      <p:sp>
        <p:nvSpPr>
          <p:cNvPr id="6" name="Прямоугольник 5"/>
          <p:cNvSpPr/>
          <p:nvPr/>
        </p:nvSpPr>
        <p:spPr>
          <a:xfrm>
            <a:off x="3563888" y="1052736"/>
            <a:ext cx="547260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uk-UA" sz="2400" dirty="0"/>
              <a:t>Карбованець </a:t>
            </a:r>
            <a:r>
              <a:rPr lang="uk-UA" sz="2400" dirty="0" err="1"/>
              <a:t>Рейхскомісаріату</a:t>
            </a:r>
            <a:r>
              <a:rPr lang="uk-UA" sz="2400" dirty="0"/>
              <a:t> Україна</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85" y="1613906"/>
            <a:ext cx="3831967" cy="1743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 y="3390110"/>
            <a:ext cx="3823517" cy="16950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102" y="1709739"/>
            <a:ext cx="3729298" cy="16934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634" y="3138219"/>
            <a:ext cx="3816424" cy="1854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62" y="4974047"/>
            <a:ext cx="3314290" cy="1767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0451" y="4869160"/>
            <a:ext cx="3238538" cy="1785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205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2435146"/>
            <a:ext cx="5040560" cy="19082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2800" u="sng" dirty="0" smtClean="0">
                <a:solidFill>
                  <a:srgbClr val="FF0000"/>
                </a:solidFill>
                <a:effectLst>
                  <a:outerShdw blurRad="38100" dist="38100" dir="2700000" algn="tl">
                    <a:srgbClr val="000000">
                      <a:alpha val="43137"/>
                    </a:srgbClr>
                  </a:outerShdw>
                </a:effectLst>
              </a:rPr>
              <a:t>ДІЗНАЄТЕСЯ: </a:t>
            </a:r>
          </a:p>
          <a:p>
            <a:pPr marL="342900" indent="-342900">
              <a:buFont typeface="Arial" panose="020B0604020202020204" pitchFamily="34" charset="0"/>
              <a:buChar char="•"/>
            </a:pPr>
            <a:r>
              <a:rPr lang="uk-UA" sz="1800" dirty="0" smtClean="0"/>
              <a:t>що </a:t>
            </a:r>
            <a:r>
              <a:rPr lang="uk-UA" sz="1800" dirty="0"/>
              <a:t>таке </a:t>
            </a:r>
            <a:r>
              <a:rPr lang="uk-UA" sz="1800" dirty="0" smtClean="0"/>
              <a:t>гроші з економічної точки зору;</a:t>
            </a:r>
          </a:p>
          <a:p>
            <a:pPr marL="342900" indent="-342900">
              <a:buFont typeface="Arial" panose="020B0604020202020204" pitchFamily="34" charset="0"/>
              <a:buChar char="•"/>
            </a:pPr>
            <a:r>
              <a:rPr lang="uk-UA" sz="1800" dirty="0" smtClean="0"/>
              <a:t>як </a:t>
            </a:r>
            <a:r>
              <a:rPr lang="uk-UA" sz="1800" dirty="0" smtClean="0"/>
              <a:t>виникли </a:t>
            </a:r>
            <a:r>
              <a:rPr lang="uk-UA" sz="1800" dirty="0" smtClean="0"/>
              <a:t>гроші;</a:t>
            </a:r>
          </a:p>
          <a:p>
            <a:pPr marL="342900" indent="-342900">
              <a:buFont typeface="Arial" panose="020B0604020202020204" pitchFamily="34" charset="0"/>
              <a:buChar char="•"/>
            </a:pPr>
            <a:r>
              <a:rPr lang="uk-UA" sz="1800" dirty="0" smtClean="0"/>
              <a:t>чому </a:t>
            </a:r>
            <a:r>
              <a:rPr lang="uk-UA" sz="1800" dirty="0"/>
              <a:t>грошову одиницю в Україні називають «гривня</a:t>
            </a:r>
            <a:r>
              <a:rPr lang="uk-UA" sz="1800" dirty="0" smtClean="0"/>
              <a:t>»;</a:t>
            </a:r>
          </a:p>
          <a:p>
            <a:pPr marL="342900" indent="-342900">
              <a:buFont typeface="Arial" panose="020B0604020202020204" pitchFamily="34" charset="0"/>
              <a:buChar char="•"/>
            </a:pPr>
            <a:r>
              <a:rPr lang="uk-UA" sz="1800" dirty="0" smtClean="0"/>
              <a:t>хто друкує гроші </a:t>
            </a:r>
            <a:r>
              <a:rPr lang="uk-UA" sz="1800" dirty="0"/>
              <a:t>в </a:t>
            </a:r>
            <a:r>
              <a:rPr lang="uk-UA" sz="1800" dirty="0" smtClean="0"/>
              <a:t>Україні</a:t>
            </a:r>
            <a:endParaRPr lang="uk-UA" sz="1800" dirty="0"/>
          </a:p>
        </p:txBody>
      </p:sp>
      <p:sp>
        <p:nvSpPr>
          <p:cNvPr id="5" name="Прямоугольник 4"/>
          <p:cNvSpPr/>
          <p:nvPr/>
        </p:nvSpPr>
        <p:spPr>
          <a:xfrm>
            <a:off x="3203848" y="4797152"/>
            <a:ext cx="5508104"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2800" u="sng" dirty="0" smtClean="0">
                <a:solidFill>
                  <a:srgbClr val="008000"/>
                </a:solidFill>
                <a:effectLst>
                  <a:outerShdw blurRad="38100" dist="38100" dir="2700000" algn="tl">
                    <a:srgbClr val="000000">
                      <a:alpha val="43137"/>
                    </a:srgbClr>
                  </a:outerShdw>
                </a:effectLst>
              </a:rPr>
              <a:t>НАВЧИТЕСЯ: </a:t>
            </a:r>
          </a:p>
          <a:p>
            <a:pPr marL="342900" indent="-342900">
              <a:buFont typeface="Arial" panose="020B0604020202020204" pitchFamily="34" charset="0"/>
              <a:buChar char="•"/>
            </a:pPr>
            <a:r>
              <a:rPr lang="uk-UA" dirty="0" smtClean="0"/>
              <a:t>розрізняти функції, які виконують </a:t>
            </a:r>
            <a:r>
              <a:rPr lang="uk-UA" dirty="0"/>
              <a:t>гроші </a:t>
            </a:r>
            <a:endParaRPr lang="uk-UA" dirty="0" smtClean="0"/>
          </a:p>
          <a:p>
            <a:pPr marL="342900" indent="-342900">
              <a:buFont typeface="Arial" panose="020B0604020202020204" pitchFamily="34" charset="0"/>
              <a:buChar char="•"/>
            </a:pPr>
            <a:r>
              <a:rPr lang="uk-UA" dirty="0" smtClean="0"/>
              <a:t>розпізнавати справжні гроші від фальшивих</a:t>
            </a:r>
          </a:p>
          <a:p>
            <a:pPr marL="342900" indent="-342900">
              <a:buFont typeface="Arial" panose="020B0604020202020204" pitchFamily="34" charset="0"/>
              <a:buChar char="•"/>
            </a:pPr>
            <a:r>
              <a:rPr lang="uk-UA" dirty="0" smtClean="0"/>
              <a:t>відрізняти аверс від реверсу</a:t>
            </a:r>
            <a:endParaRPr lang="uk-UA" dirty="0"/>
          </a:p>
        </p:txBody>
      </p:sp>
      <p:pic>
        <p:nvPicPr>
          <p:cNvPr id="1026" name="Picture 2" descr="Ð ÐµÐ·ÑÐ»ÑÑÐ°Ñ Ð¿Ð¾ÑÑÐºÑ Ð·Ð¾Ð±ÑÐ°Ð¶ÐµÐ½Ñ Ð·Ð° Ð·Ð°Ð¿Ð¸ÑÐ¾Ð¼ &quot;ÑÑÐ»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603" y="67117"/>
            <a:ext cx="6539880" cy="323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9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228600"/>
            <a:ext cx="8064896" cy="838200"/>
          </a:xfrm>
        </p:spPr>
        <p:txBody>
          <a:bodyPr/>
          <a:lstStyle/>
          <a:p>
            <a:r>
              <a:rPr lang="uk-UA" dirty="0" smtClean="0"/>
              <a:t>Гривня та відрізні купони</a:t>
            </a:r>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573" y="2231300"/>
            <a:ext cx="4367211"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83" y="3717032"/>
            <a:ext cx="3577605" cy="1690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492610" y="1228690"/>
            <a:ext cx="1914306" cy="400110"/>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uk-UA" i="1" dirty="0" smtClean="0"/>
              <a:t>Відрізні </a:t>
            </a:r>
            <a:r>
              <a:rPr lang="uk-UA" i="1" dirty="0"/>
              <a:t>купони</a:t>
            </a: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847" y="1628800"/>
            <a:ext cx="3474069" cy="5040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6608420" y="954306"/>
            <a:ext cx="2428076" cy="523220"/>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ru-RU" sz="2800" dirty="0" smtClean="0"/>
              <a:t>1991 </a:t>
            </a:r>
            <a:r>
              <a:rPr lang="ru-RU" sz="2800" dirty="0" err="1" smtClean="0"/>
              <a:t>рік</a:t>
            </a:r>
            <a:endParaRPr lang="ru-RU" sz="2800" dirty="0"/>
          </a:p>
        </p:txBody>
      </p:sp>
    </p:spTree>
    <p:extLst>
      <p:ext uri="{BB962C8B-B14F-4D97-AF65-F5344CB8AC3E}">
        <p14:creationId xmlns:p14="http://schemas.microsoft.com/office/powerpoint/2010/main" val="388234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Купони </a:t>
            </a:r>
            <a:r>
              <a:rPr lang="uk-UA" dirty="0" smtClean="0">
                <a:solidFill>
                  <a:srgbClr val="FF6600"/>
                </a:solidFill>
              </a:rPr>
              <a:t>1992–1996</a:t>
            </a:r>
            <a:endParaRPr lang="uk-UA" dirty="0">
              <a:solidFill>
                <a:srgbClr val="FF6600"/>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3776663" cy="1890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420888"/>
            <a:ext cx="3997076" cy="2016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37112"/>
            <a:ext cx="4192245" cy="20882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446" y="908720"/>
            <a:ext cx="3873998" cy="19394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6589" y="2636912"/>
            <a:ext cx="4272855" cy="2177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0200" y="4638913"/>
            <a:ext cx="4950272" cy="2219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5965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1"/>
          <p:cNvPicPr>
            <a:picLocks noChangeAspect="1" noChangeArrowheads="1"/>
          </p:cNvPicPr>
          <p:nvPr/>
        </p:nvPicPr>
        <p:blipFill>
          <a:blip r:embed="rId2"/>
          <a:srcRect b="26335"/>
          <a:stretch>
            <a:fillRect/>
          </a:stretch>
        </p:blipFill>
        <p:spPr bwMode="auto">
          <a:xfrm>
            <a:off x="971550" y="4191000"/>
            <a:ext cx="7272338" cy="3125788"/>
          </a:xfrm>
          <a:prstGeom prst="rect">
            <a:avLst/>
          </a:prstGeom>
          <a:noFill/>
          <a:ln w="9525">
            <a:noFill/>
            <a:miter lim="800000"/>
            <a:headEnd/>
            <a:tailEnd/>
          </a:ln>
        </p:spPr>
      </p:pic>
      <p:sp>
        <p:nvSpPr>
          <p:cNvPr id="26626" name="AutoShape 2"/>
          <p:cNvSpPr>
            <a:spLocks noChangeArrowheads="1"/>
          </p:cNvSpPr>
          <p:nvPr/>
        </p:nvSpPr>
        <p:spPr bwMode="gray">
          <a:xfrm flipV="1">
            <a:off x="3430588" y="2916238"/>
            <a:ext cx="2262187" cy="1304925"/>
          </a:xfrm>
          <a:prstGeom prst="upArrow">
            <a:avLst>
              <a:gd name="adj1" fmla="val 66602"/>
              <a:gd name="adj2" fmla="val 48259"/>
            </a:avLst>
          </a:prstGeom>
          <a:gradFill rotWithShape="1">
            <a:gsLst>
              <a:gs pos="0">
                <a:srgbClr val="336699"/>
              </a:gs>
              <a:gs pos="100000">
                <a:srgbClr val="FFFFFF">
                  <a:alpha val="0"/>
                </a:srgbClr>
              </a:gs>
            </a:gsLst>
            <a:lin ang="5400000" scaled="1"/>
          </a:gradFill>
          <a:ln w="9525">
            <a:noFill/>
            <a:miter lim="800000"/>
            <a:headEnd/>
            <a:tailEnd/>
          </a:ln>
        </p:spPr>
        <p:txBody>
          <a:bodyPr rot="10800000" vert="eaVert" wrap="none" anchor="ctr"/>
          <a:lstStyle/>
          <a:p>
            <a:endParaRPr lang="uk-UA" sz="1800"/>
          </a:p>
        </p:txBody>
      </p:sp>
      <p:sp>
        <p:nvSpPr>
          <p:cNvPr id="26627" name="AutoShape 3"/>
          <p:cNvSpPr>
            <a:spLocks noChangeArrowheads="1"/>
          </p:cNvSpPr>
          <p:nvPr/>
        </p:nvSpPr>
        <p:spPr bwMode="gray">
          <a:xfrm>
            <a:off x="250825" y="2781300"/>
            <a:ext cx="2089150" cy="1008063"/>
          </a:xfrm>
          <a:prstGeom prst="roundRect">
            <a:avLst>
              <a:gd name="adj" fmla="val 16667"/>
            </a:avLst>
          </a:prstGeom>
          <a:solidFill>
            <a:schemeClr val="hlink"/>
          </a:solidFill>
          <a:ln w="38100" algn="ctr">
            <a:solidFill>
              <a:srgbClr val="FFFFFF">
                <a:alpha val="70195"/>
              </a:srgbClr>
            </a:solidFill>
            <a:round/>
            <a:headEnd/>
            <a:tailEnd/>
          </a:ln>
        </p:spPr>
        <p:txBody>
          <a:bodyPr wrap="none" anchor="ctr"/>
          <a:lstStyle/>
          <a:p>
            <a:endParaRPr lang="uk-UA" sz="1600">
              <a:latin typeface="Andale Mono" pitchFamily="49" charset="0"/>
            </a:endParaRPr>
          </a:p>
        </p:txBody>
      </p:sp>
      <p:sp>
        <p:nvSpPr>
          <p:cNvPr id="26628" name="AutoShape 4"/>
          <p:cNvSpPr>
            <a:spLocks noChangeArrowheads="1"/>
          </p:cNvSpPr>
          <p:nvPr/>
        </p:nvSpPr>
        <p:spPr bwMode="gray">
          <a:xfrm>
            <a:off x="2897188" y="2151063"/>
            <a:ext cx="3379787" cy="1133475"/>
          </a:xfrm>
          <a:prstGeom prst="roundRect">
            <a:avLst>
              <a:gd name="adj" fmla="val 16667"/>
            </a:avLst>
          </a:prstGeom>
          <a:solidFill>
            <a:srgbClr val="DDDDDD"/>
          </a:solidFill>
          <a:ln w="12700" algn="ctr">
            <a:solidFill>
              <a:srgbClr val="808080"/>
            </a:solidFill>
            <a:round/>
            <a:headEnd/>
            <a:tailEnd/>
          </a:ln>
        </p:spPr>
        <p:txBody>
          <a:bodyPr wrap="none" anchor="ctr"/>
          <a:lstStyle/>
          <a:p>
            <a:endParaRPr lang="uk-UA" sz="1600">
              <a:latin typeface="Andale Mono" pitchFamily="49" charset="0"/>
            </a:endParaRPr>
          </a:p>
        </p:txBody>
      </p:sp>
      <p:sp>
        <p:nvSpPr>
          <p:cNvPr id="26629" name="AutoShape 5"/>
          <p:cNvSpPr>
            <a:spLocks noChangeArrowheads="1"/>
          </p:cNvSpPr>
          <p:nvPr/>
        </p:nvSpPr>
        <p:spPr bwMode="gray">
          <a:xfrm>
            <a:off x="2909888" y="2171700"/>
            <a:ext cx="3340100" cy="460375"/>
          </a:xfrm>
          <a:prstGeom prst="roundRect">
            <a:avLst>
              <a:gd name="adj" fmla="val 34829"/>
            </a:avLst>
          </a:prstGeom>
          <a:gradFill rotWithShape="1">
            <a:gsLst>
              <a:gs pos="0">
                <a:srgbClr val="FFFFFF"/>
              </a:gs>
              <a:gs pos="100000">
                <a:srgbClr val="DDDDDD"/>
              </a:gs>
            </a:gsLst>
            <a:lin ang="5400000" scaled="1"/>
          </a:gradFill>
          <a:ln w="9525">
            <a:noFill/>
            <a:round/>
            <a:headEnd/>
            <a:tailEnd/>
          </a:ln>
        </p:spPr>
        <p:txBody>
          <a:bodyPr wrap="none" anchor="ctr"/>
          <a:lstStyle/>
          <a:p>
            <a:endParaRPr lang="uk-UA" sz="1600">
              <a:latin typeface="Andale Mono" pitchFamily="49" charset="0"/>
            </a:endParaRPr>
          </a:p>
        </p:txBody>
      </p:sp>
      <p:sp>
        <p:nvSpPr>
          <p:cNvPr id="111622" name="Rectangle 7"/>
          <p:cNvSpPr>
            <a:spLocks noGrp="1" noChangeArrowheads="1"/>
          </p:cNvSpPr>
          <p:nvPr>
            <p:ph type="title"/>
          </p:nvPr>
        </p:nvSpPr>
        <p:spPr/>
        <p:txBody>
          <a:bodyPr/>
          <a:lstStyle/>
          <a:p>
            <a:pPr algn="ctr" eaLnBrk="1" hangingPunct="1"/>
            <a:r>
              <a:rPr lang="en-US" dirty="0" smtClean="0">
                <a:effectLst>
                  <a:outerShdw blurRad="38100" dist="38100" dir="2700000" algn="tl">
                    <a:srgbClr val="C0C0C0"/>
                  </a:outerShdw>
                </a:effectLst>
              </a:rPr>
              <a:t> </a:t>
            </a:r>
            <a:r>
              <a:rPr lang="uk-UA" dirty="0" smtClean="0">
                <a:effectLst>
                  <a:outerShdw blurRad="38100" dist="38100" dir="2700000" algn="tl">
                    <a:srgbClr val="C0C0C0"/>
                  </a:outerShdw>
                </a:effectLst>
              </a:rPr>
              <a:t> </a:t>
            </a:r>
            <a:r>
              <a:rPr lang="uk-UA" dirty="0" smtClean="0">
                <a:solidFill>
                  <a:srgbClr val="FF6600"/>
                </a:solidFill>
              </a:rPr>
              <a:t>1996</a:t>
            </a:r>
            <a:r>
              <a:rPr lang="uk-UA" dirty="0" smtClean="0">
                <a:effectLst>
                  <a:outerShdw blurRad="38100" dist="38100" dir="2700000" algn="tl">
                    <a:srgbClr val="C0C0C0"/>
                  </a:outerShdw>
                </a:effectLst>
              </a:rPr>
              <a:t> </a:t>
            </a:r>
            <a:r>
              <a:rPr lang="uk-UA" dirty="0" smtClean="0"/>
              <a:t>РІК</a:t>
            </a:r>
          </a:p>
        </p:txBody>
      </p:sp>
      <p:sp>
        <p:nvSpPr>
          <p:cNvPr id="26631" name="AutoShape 8"/>
          <p:cNvSpPr>
            <a:spLocks noChangeArrowheads="1"/>
          </p:cNvSpPr>
          <p:nvPr/>
        </p:nvSpPr>
        <p:spPr bwMode="gray">
          <a:xfrm rot="5400000">
            <a:off x="2142331" y="2483644"/>
            <a:ext cx="865188" cy="431800"/>
          </a:xfrm>
          <a:prstGeom prst="upArrow">
            <a:avLst>
              <a:gd name="adj1" fmla="val 50093"/>
              <a:gd name="adj2" fmla="val 54046"/>
            </a:avLst>
          </a:prstGeom>
          <a:gradFill rotWithShape="1">
            <a:gsLst>
              <a:gs pos="0">
                <a:srgbClr val="336699"/>
              </a:gs>
              <a:gs pos="100000">
                <a:srgbClr val="FFFFFF">
                  <a:alpha val="0"/>
                </a:srgbClr>
              </a:gs>
            </a:gsLst>
            <a:lin ang="5400000" scaled="1"/>
          </a:gradFill>
          <a:ln w="9525">
            <a:noFill/>
            <a:miter lim="800000"/>
            <a:headEnd/>
            <a:tailEnd/>
          </a:ln>
        </p:spPr>
        <p:txBody>
          <a:bodyPr wrap="none" anchor="ctr"/>
          <a:lstStyle/>
          <a:p>
            <a:endParaRPr lang="uk-UA" sz="1600">
              <a:latin typeface="Andale Mono" pitchFamily="49" charset="0"/>
            </a:endParaRPr>
          </a:p>
        </p:txBody>
      </p:sp>
      <p:sp>
        <p:nvSpPr>
          <p:cNvPr id="26632" name="AutoShape 9"/>
          <p:cNvSpPr>
            <a:spLocks noChangeArrowheads="1"/>
          </p:cNvSpPr>
          <p:nvPr/>
        </p:nvSpPr>
        <p:spPr bwMode="gray">
          <a:xfrm rot="-5400000">
            <a:off x="6165056" y="2529682"/>
            <a:ext cx="865187" cy="431800"/>
          </a:xfrm>
          <a:prstGeom prst="upArrow">
            <a:avLst>
              <a:gd name="adj1" fmla="val 50093"/>
              <a:gd name="adj2" fmla="val 54046"/>
            </a:avLst>
          </a:prstGeom>
          <a:gradFill rotWithShape="1">
            <a:gsLst>
              <a:gs pos="0">
                <a:srgbClr val="336699"/>
              </a:gs>
              <a:gs pos="100000">
                <a:srgbClr val="FFFFFF">
                  <a:alpha val="0"/>
                </a:srgbClr>
              </a:gs>
            </a:gsLst>
            <a:lin ang="5400000" scaled="1"/>
          </a:gradFill>
          <a:ln w="9525">
            <a:noFill/>
            <a:miter lim="800000"/>
            <a:headEnd/>
            <a:tailEnd/>
          </a:ln>
        </p:spPr>
        <p:txBody>
          <a:bodyPr rot="10800000" wrap="none" anchor="ctr"/>
          <a:lstStyle/>
          <a:p>
            <a:endParaRPr lang="uk-UA" sz="1600">
              <a:latin typeface="Andale Mono" pitchFamily="49" charset="0"/>
            </a:endParaRPr>
          </a:p>
        </p:txBody>
      </p:sp>
      <p:sp>
        <p:nvSpPr>
          <p:cNvPr id="26633" name="Rectangle 10"/>
          <p:cNvSpPr>
            <a:spLocks noChangeArrowheads="1"/>
          </p:cNvSpPr>
          <p:nvPr/>
        </p:nvSpPr>
        <p:spPr bwMode="black">
          <a:xfrm>
            <a:off x="3254375" y="2193925"/>
            <a:ext cx="2470150" cy="396875"/>
          </a:xfrm>
          <a:prstGeom prst="rect">
            <a:avLst/>
          </a:prstGeom>
          <a:noFill/>
          <a:ln w="9525">
            <a:noFill/>
            <a:miter lim="800000"/>
            <a:headEnd/>
            <a:tailEnd/>
          </a:ln>
        </p:spPr>
        <p:txBody>
          <a:bodyPr wrap="none">
            <a:spAutoFit/>
          </a:bodyPr>
          <a:lstStyle/>
          <a:p>
            <a:pPr algn="ctr"/>
            <a:r>
              <a:rPr lang="uk-UA">
                <a:effectLst>
                  <a:outerShdw blurRad="38100" dist="38100" dir="2700000" algn="tl">
                    <a:srgbClr val="C0C0C0"/>
                  </a:outerShdw>
                </a:effectLst>
                <a:latin typeface="Andale Mono" pitchFamily="49" charset="0"/>
              </a:rPr>
              <a:t>Грошова реформа</a:t>
            </a:r>
          </a:p>
        </p:txBody>
      </p:sp>
      <p:sp>
        <p:nvSpPr>
          <p:cNvPr id="26634" name="Rectangle 11"/>
          <p:cNvSpPr>
            <a:spLocks noChangeArrowheads="1"/>
          </p:cNvSpPr>
          <p:nvPr/>
        </p:nvSpPr>
        <p:spPr bwMode="black">
          <a:xfrm>
            <a:off x="3044825" y="2767013"/>
            <a:ext cx="3079750" cy="396875"/>
          </a:xfrm>
          <a:prstGeom prst="rect">
            <a:avLst/>
          </a:prstGeom>
          <a:noFill/>
          <a:ln w="9525">
            <a:noFill/>
            <a:miter lim="800000"/>
            <a:headEnd/>
            <a:tailEnd/>
          </a:ln>
        </p:spPr>
        <p:txBody>
          <a:bodyPr wrap="none">
            <a:spAutoFit/>
          </a:bodyPr>
          <a:lstStyle/>
          <a:p>
            <a:pPr algn="ctr"/>
            <a:r>
              <a:rPr lang="uk-UA" b="0" dirty="0">
                <a:latin typeface="Andale Mono" pitchFamily="49" charset="0"/>
              </a:rPr>
              <a:t>25 серпня 1996 року</a:t>
            </a:r>
          </a:p>
        </p:txBody>
      </p:sp>
      <p:sp>
        <p:nvSpPr>
          <p:cNvPr id="106508" name="Line 12"/>
          <p:cNvSpPr>
            <a:spLocks noChangeShapeType="1"/>
          </p:cNvSpPr>
          <p:nvPr/>
        </p:nvSpPr>
        <p:spPr bwMode="gray">
          <a:xfrm>
            <a:off x="2984500" y="2708275"/>
            <a:ext cx="3243263" cy="0"/>
          </a:xfrm>
          <a:prstGeom prst="line">
            <a:avLst/>
          </a:prstGeom>
          <a:noFill/>
          <a:ln w="9525">
            <a:solidFill>
              <a:srgbClr val="EAEAEA"/>
            </a:solidFill>
            <a:prstDash val="dash"/>
            <a:round/>
            <a:headEnd/>
            <a:tailEnd/>
          </a:ln>
          <a:effectLst>
            <a:outerShdw dist="17961" dir="18900000" algn="ctr" rotWithShape="0">
              <a:srgbClr val="808080"/>
            </a:outerShdw>
          </a:effectLst>
          <a:extLst/>
        </p:spPr>
        <p:txBody>
          <a:bodyPr wrap="none" anchor="ctr"/>
          <a:lstStyle/>
          <a:p>
            <a:pPr>
              <a:defRPr/>
            </a:pPr>
            <a:endParaRPr lang="ru-RU" sz="1800"/>
          </a:p>
        </p:txBody>
      </p:sp>
      <p:sp>
        <p:nvSpPr>
          <p:cNvPr id="26636" name="AutoShape 13"/>
          <p:cNvSpPr>
            <a:spLocks noChangeArrowheads="1"/>
          </p:cNvSpPr>
          <p:nvPr/>
        </p:nvSpPr>
        <p:spPr bwMode="gray">
          <a:xfrm>
            <a:off x="250825" y="1587500"/>
            <a:ext cx="2089150" cy="904875"/>
          </a:xfrm>
          <a:prstGeom prst="roundRect">
            <a:avLst>
              <a:gd name="adj" fmla="val 16667"/>
            </a:avLst>
          </a:prstGeom>
          <a:solidFill>
            <a:schemeClr val="hlink"/>
          </a:solidFill>
          <a:ln w="38100" algn="ctr">
            <a:solidFill>
              <a:srgbClr val="FFFFFF">
                <a:alpha val="70195"/>
              </a:srgbClr>
            </a:solidFill>
            <a:round/>
            <a:headEnd/>
            <a:tailEnd/>
          </a:ln>
        </p:spPr>
        <p:txBody>
          <a:bodyPr wrap="none" anchor="ctr"/>
          <a:lstStyle/>
          <a:p>
            <a:endParaRPr lang="uk-UA" sz="1600">
              <a:latin typeface="Andale Mono" pitchFamily="49" charset="0"/>
            </a:endParaRPr>
          </a:p>
        </p:txBody>
      </p:sp>
      <p:sp>
        <p:nvSpPr>
          <p:cNvPr id="26637" name="AutoShape 14"/>
          <p:cNvSpPr>
            <a:spLocks noChangeArrowheads="1"/>
          </p:cNvSpPr>
          <p:nvPr/>
        </p:nvSpPr>
        <p:spPr bwMode="gray">
          <a:xfrm>
            <a:off x="6859588" y="2924175"/>
            <a:ext cx="2105025" cy="1039813"/>
          </a:xfrm>
          <a:prstGeom prst="roundRect">
            <a:avLst>
              <a:gd name="adj" fmla="val 16667"/>
            </a:avLst>
          </a:prstGeom>
          <a:solidFill>
            <a:schemeClr val="accent2"/>
          </a:solidFill>
          <a:ln w="38100" algn="ctr">
            <a:solidFill>
              <a:srgbClr val="FFFFFF">
                <a:alpha val="70195"/>
              </a:srgbClr>
            </a:solidFill>
            <a:round/>
            <a:headEnd/>
            <a:tailEnd/>
          </a:ln>
        </p:spPr>
        <p:txBody>
          <a:bodyPr wrap="none" anchor="ctr"/>
          <a:lstStyle/>
          <a:p>
            <a:endParaRPr lang="uk-UA" sz="1600">
              <a:latin typeface="Andale Mono" pitchFamily="49" charset="0"/>
            </a:endParaRPr>
          </a:p>
        </p:txBody>
      </p:sp>
      <p:sp>
        <p:nvSpPr>
          <p:cNvPr id="26638" name="AutoShape 15"/>
          <p:cNvSpPr>
            <a:spLocks noChangeArrowheads="1"/>
          </p:cNvSpPr>
          <p:nvPr/>
        </p:nvSpPr>
        <p:spPr bwMode="gray">
          <a:xfrm>
            <a:off x="6804025" y="1519238"/>
            <a:ext cx="2089150" cy="1046162"/>
          </a:xfrm>
          <a:prstGeom prst="roundRect">
            <a:avLst>
              <a:gd name="adj" fmla="val 16667"/>
            </a:avLst>
          </a:prstGeom>
          <a:solidFill>
            <a:schemeClr val="accent2"/>
          </a:solidFill>
          <a:ln w="38100" algn="ctr">
            <a:solidFill>
              <a:srgbClr val="FFFFFF">
                <a:alpha val="70195"/>
              </a:srgbClr>
            </a:solidFill>
            <a:round/>
            <a:headEnd/>
            <a:tailEnd/>
          </a:ln>
        </p:spPr>
        <p:txBody>
          <a:bodyPr wrap="none" anchor="ctr"/>
          <a:lstStyle/>
          <a:p>
            <a:endParaRPr lang="uk-UA" sz="1600">
              <a:latin typeface="Andale Mono" pitchFamily="49" charset="0"/>
            </a:endParaRPr>
          </a:p>
        </p:txBody>
      </p:sp>
      <p:sp>
        <p:nvSpPr>
          <p:cNvPr id="106512" name="Text Box 16"/>
          <p:cNvSpPr txBox="1">
            <a:spLocks noChangeArrowheads="1"/>
          </p:cNvSpPr>
          <p:nvPr/>
        </p:nvSpPr>
        <p:spPr bwMode="white">
          <a:xfrm>
            <a:off x="6918325" y="1868488"/>
            <a:ext cx="1830388" cy="336550"/>
          </a:xfrm>
          <a:prstGeom prst="rect">
            <a:avLst/>
          </a:prstGeom>
          <a:noFill/>
          <a:ln>
            <a:noFill/>
          </a:ln>
          <a:effectLst/>
          <a:extLst/>
        </p:spPr>
        <p:txBody>
          <a:bodyPr>
            <a:spAutoFit/>
          </a:bodyPr>
          <a:lstStyle/>
          <a:p>
            <a:pPr algn="ctr">
              <a:spcBef>
                <a:spcPct val="50000"/>
              </a:spcBef>
            </a:pPr>
            <a:r>
              <a:rPr lang="uk-UA" sz="1600">
                <a:solidFill>
                  <a:schemeClr val="bg1"/>
                </a:solidFill>
                <a:effectLst>
                  <a:outerShdw blurRad="38100" dist="38100" dir="2700000" algn="tl">
                    <a:srgbClr val="C0C0C0"/>
                  </a:outerShdw>
                </a:effectLst>
                <a:latin typeface="Andale Mono" pitchFamily="49" charset="0"/>
              </a:rPr>
              <a:t>Віктор Ющенко</a:t>
            </a:r>
          </a:p>
        </p:txBody>
      </p:sp>
      <p:sp>
        <p:nvSpPr>
          <p:cNvPr id="106513" name="Text Box 17"/>
          <p:cNvSpPr txBox="1">
            <a:spLocks noChangeArrowheads="1"/>
          </p:cNvSpPr>
          <p:nvPr/>
        </p:nvSpPr>
        <p:spPr bwMode="white">
          <a:xfrm>
            <a:off x="323850" y="2867025"/>
            <a:ext cx="1844675" cy="777875"/>
          </a:xfrm>
          <a:prstGeom prst="rect">
            <a:avLst/>
          </a:prstGeom>
          <a:noFill/>
          <a:ln>
            <a:noFill/>
          </a:ln>
          <a:effectLst/>
          <a:extLst/>
        </p:spPr>
        <p:txBody>
          <a:bodyPr>
            <a:spAutoFit/>
          </a:bodyPr>
          <a:lstStyle/>
          <a:p>
            <a:pPr algn="ctr">
              <a:spcBef>
                <a:spcPct val="50000"/>
              </a:spcBef>
            </a:pPr>
            <a:r>
              <a:rPr lang="uk-UA" sz="1500">
                <a:solidFill>
                  <a:schemeClr val="bg1"/>
                </a:solidFill>
                <a:effectLst>
                  <a:outerShdw blurRad="38100" dist="38100" dir="2700000" algn="tl">
                    <a:srgbClr val="C0C0C0"/>
                  </a:outerShdw>
                </a:effectLst>
                <a:latin typeface="Andale Mono" pitchFamily="49" charset="0"/>
              </a:rPr>
              <a:t>«Про грошову реформу в Україні»</a:t>
            </a:r>
          </a:p>
        </p:txBody>
      </p:sp>
      <p:sp>
        <p:nvSpPr>
          <p:cNvPr id="106514" name="Text Box 18"/>
          <p:cNvSpPr txBox="1">
            <a:spLocks noChangeArrowheads="1"/>
          </p:cNvSpPr>
          <p:nvPr/>
        </p:nvSpPr>
        <p:spPr bwMode="white">
          <a:xfrm>
            <a:off x="6897688" y="3063875"/>
            <a:ext cx="1995487" cy="581025"/>
          </a:xfrm>
          <a:prstGeom prst="rect">
            <a:avLst/>
          </a:prstGeom>
          <a:noFill/>
          <a:ln>
            <a:noFill/>
          </a:ln>
          <a:effectLst/>
          <a:extLst/>
        </p:spPr>
        <p:txBody>
          <a:bodyPr>
            <a:spAutoFit/>
          </a:bodyPr>
          <a:lstStyle/>
          <a:p>
            <a:pPr algn="ctr">
              <a:spcBef>
                <a:spcPct val="50000"/>
              </a:spcBef>
            </a:pPr>
            <a:r>
              <a:rPr lang="uk-UA" sz="1600" b="0" dirty="0">
                <a:solidFill>
                  <a:schemeClr val="bg1"/>
                </a:solidFill>
                <a:effectLst>
                  <a:outerShdw blurRad="38100" dist="38100" dir="2700000" algn="tl">
                    <a:srgbClr val="C0C0C0"/>
                  </a:outerShdw>
                </a:effectLst>
                <a:latin typeface="Andale Mono" pitchFamily="49" charset="0"/>
              </a:rPr>
              <a:t>Національний банк </a:t>
            </a:r>
            <a:r>
              <a:rPr lang="uk-UA" sz="1600" dirty="0">
                <a:solidFill>
                  <a:schemeClr val="bg1"/>
                </a:solidFill>
                <a:effectLst>
                  <a:outerShdw blurRad="38100" dist="38100" dir="2700000" algn="tl">
                    <a:srgbClr val="C0C0C0"/>
                  </a:outerShdw>
                </a:effectLst>
                <a:latin typeface="Andale Mono" pitchFamily="49" charset="0"/>
              </a:rPr>
              <a:t>України</a:t>
            </a:r>
          </a:p>
        </p:txBody>
      </p:sp>
      <p:sp>
        <p:nvSpPr>
          <p:cNvPr id="106515" name="Text Box 19"/>
          <p:cNvSpPr txBox="1">
            <a:spLocks noChangeArrowheads="1"/>
          </p:cNvSpPr>
          <p:nvPr/>
        </p:nvSpPr>
        <p:spPr bwMode="white">
          <a:xfrm>
            <a:off x="323850" y="1700213"/>
            <a:ext cx="2005013" cy="730250"/>
          </a:xfrm>
          <a:prstGeom prst="rect">
            <a:avLst/>
          </a:prstGeom>
          <a:noFill/>
          <a:ln>
            <a:noFill/>
          </a:ln>
          <a:effectLst/>
          <a:extLst/>
        </p:spPr>
        <p:txBody>
          <a:bodyPr>
            <a:spAutoFit/>
          </a:bodyPr>
          <a:lstStyle/>
          <a:p>
            <a:pPr algn="ctr">
              <a:spcBef>
                <a:spcPct val="50000"/>
              </a:spcBef>
            </a:pPr>
            <a:r>
              <a:rPr lang="uk-UA" sz="1400">
                <a:solidFill>
                  <a:schemeClr val="bg1"/>
                </a:solidFill>
                <a:effectLst>
                  <a:outerShdw blurRad="38100" dist="38100" dir="2700000" algn="tl">
                    <a:srgbClr val="C0C0C0"/>
                  </a:outerShdw>
                </a:effectLst>
                <a:latin typeface="Andale Mono" pitchFamily="49" charset="0"/>
              </a:rPr>
              <a:t>Указ Президента України Леоніда Кучми</a:t>
            </a:r>
          </a:p>
        </p:txBody>
      </p:sp>
      <p:sp>
        <p:nvSpPr>
          <p:cNvPr id="26643" name="Rectangle 20"/>
          <p:cNvSpPr>
            <a:spLocks noChangeArrowheads="1"/>
          </p:cNvSpPr>
          <p:nvPr/>
        </p:nvSpPr>
        <p:spPr bwMode="auto">
          <a:xfrm>
            <a:off x="2771775" y="4689475"/>
            <a:ext cx="5113338" cy="1187450"/>
          </a:xfrm>
          <a:prstGeom prst="rect">
            <a:avLst/>
          </a:prstGeom>
          <a:noFill/>
          <a:ln w="9525">
            <a:noFill/>
            <a:miter lim="800000"/>
            <a:headEnd/>
            <a:tailEnd/>
          </a:ln>
        </p:spPr>
        <p:txBody>
          <a:bodyPr>
            <a:spAutoFit/>
          </a:bodyPr>
          <a:lstStyle/>
          <a:p>
            <a:pPr algn="r" eaLnBrk="0" hangingPunct="0">
              <a:buClr>
                <a:srgbClr val="D7181F"/>
              </a:buClr>
              <a:buFont typeface="Wingdings" pitchFamily="2" charset="2"/>
              <a:buNone/>
            </a:pPr>
            <a:r>
              <a:rPr lang="uk-UA" sz="2400">
                <a:latin typeface="Cambria" pitchFamily="18" charset="0"/>
              </a:rPr>
              <a:t>   </a:t>
            </a:r>
            <a:r>
              <a:rPr lang="uk-UA" sz="2400">
                <a:latin typeface="Georgia" pitchFamily="18" charset="0"/>
              </a:rPr>
              <a:t>В засобах масової інформації було оголошено грошову реформу в Україні</a:t>
            </a:r>
          </a:p>
        </p:txBody>
      </p:sp>
      <p:pic>
        <p:nvPicPr>
          <p:cNvPr id="26646" name="Picture 27"/>
          <p:cNvPicPr>
            <a:picLocks noChangeAspect="1" noChangeArrowheads="1"/>
          </p:cNvPicPr>
          <p:nvPr/>
        </p:nvPicPr>
        <p:blipFill>
          <a:blip r:embed="rId3"/>
          <a:srcRect/>
          <a:stretch>
            <a:fillRect/>
          </a:stretch>
        </p:blipFill>
        <p:spPr bwMode="auto">
          <a:xfrm>
            <a:off x="1258888" y="0"/>
            <a:ext cx="2736850" cy="1873250"/>
          </a:xfrm>
          <a:prstGeom prst="rect">
            <a:avLst/>
          </a:prstGeom>
          <a:noFill/>
          <a:ln w="9525">
            <a:noFill/>
            <a:miter lim="800000"/>
            <a:headEnd/>
            <a:tailEnd/>
          </a:ln>
        </p:spPr>
      </p:pic>
      <p:pic>
        <p:nvPicPr>
          <p:cNvPr id="1028" name="Picture 4" descr="F:\Відкрита пара\купон.jpg"/>
          <p:cNvPicPr>
            <a:picLocks noChangeAspect="1" noChangeArrowheads="1"/>
          </p:cNvPicPr>
          <p:nvPr/>
        </p:nvPicPr>
        <p:blipFill>
          <a:blip r:embed="rId4" cstate="print">
            <a:extLst/>
          </a:blip>
          <a:srcRect/>
          <a:stretch>
            <a:fillRect/>
          </a:stretch>
        </p:blipFill>
        <p:spPr bwMode="auto">
          <a:xfrm>
            <a:off x="1483016" y="144194"/>
            <a:ext cx="1652470" cy="1475471"/>
          </a:xfrm>
          <a:prstGeom prst="ellipse">
            <a:avLst/>
          </a:prstGeom>
          <a:ln>
            <a:noFill/>
          </a:ln>
          <a:effectLst>
            <a:softEdge rad="112500"/>
          </a:effectLst>
          <a:extLst/>
        </p:spPr>
      </p:pic>
      <p:pic>
        <p:nvPicPr>
          <p:cNvPr id="24" name="Picture 11"/>
          <p:cNvPicPr>
            <a:picLocks noChangeAspect="1" noChangeArrowheads="1"/>
          </p:cNvPicPr>
          <p:nvPr/>
        </p:nvPicPr>
        <p:blipFill>
          <a:blip r:embed="rId5"/>
          <a:srcRect/>
          <a:stretch>
            <a:fillRect/>
          </a:stretch>
        </p:blipFill>
        <p:spPr bwMode="auto">
          <a:xfrm>
            <a:off x="6084887" y="44624"/>
            <a:ext cx="2808288" cy="1428750"/>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4860032" y="4162615"/>
            <a:ext cx="4213076" cy="3385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uk-UA" sz="1600" dirty="0" smtClean="0">
                <a:latin typeface="Andale Mono" pitchFamily="49" charset="0"/>
              </a:rPr>
              <a:t>розрахунки – 2 вересня </a:t>
            </a:r>
            <a:r>
              <a:rPr lang="uk-UA" sz="1600" dirty="0">
                <a:latin typeface="Andale Mono" pitchFamily="49" charset="0"/>
              </a:rPr>
              <a:t>1996 року</a:t>
            </a:r>
            <a:endParaRPr lang="uk-UA" sz="1600" dirty="0">
              <a:latin typeface="Andale Mono"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116632"/>
            <a:ext cx="7817296" cy="838200"/>
          </a:xfrm>
        </p:spPr>
        <p:txBody>
          <a:bodyPr/>
          <a:lstStyle/>
          <a:p>
            <a:r>
              <a:rPr lang="uk-UA" dirty="0" smtClean="0"/>
              <a:t>Друк грошей в Україні здійснює</a:t>
            </a:r>
            <a:endParaRPr lang="uk-UA" dirty="0"/>
          </a:p>
        </p:txBody>
      </p:sp>
      <p:pic>
        <p:nvPicPr>
          <p:cNvPr id="4098" name="Picture 2" descr="Ð ÐµÐ·ÑÐ»ÑÑÐ°Ñ Ð¿Ð¾ÑÑÐºÑ Ð·Ð¾Ð±ÑÐ°Ð¶ÐµÐ½Ñ Ð·Ð° Ð·Ð°Ð¿Ð¸ÑÐ¾Ð¼ Ð±Ð°Ð½ÐºÐ½Ð¾ÑÐ½Ð¾-Ð¼Ð¾Ð½ÐµÑÐ½Ð¸Ð¹ Ð´Ð²Ñ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162" y="4011106"/>
            <a:ext cx="5796880" cy="2460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048256" y="6381328"/>
            <a:ext cx="4284712"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uk-UA" b="0" dirty="0"/>
              <a:t>Банкнотно-монетний двір України</a:t>
            </a:r>
          </a:p>
        </p:txBody>
      </p:sp>
      <p:pic>
        <p:nvPicPr>
          <p:cNvPr id="1026" name="Picture 2" descr="Ð ÐµÐ·ÑÐ»ÑÑÐ°Ñ Ð¿Ð¾ÑÑÐºÑ Ð·Ð¾Ð±ÑÐ°Ð¶ÐµÐ½Ñ Ð·Ð° Ð·Ð°Ð¿Ð¸ÑÐ¾Ð¼ Ð¤Ð°Ð±ÑÐ¸ÐºÐ° Ð±Ð°Ð½ÐºÐ½Ð¾ÑÐ½Ð¾Ð³Ð¾ Ð¿Ð°Ð¿ÐµÑ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241" y="1136978"/>
            <a:ext cx="5455760" cy="27960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Ð ÐµÐ·ÑÐ»ÑÑÐ°Ñ Ð¿Ð¾ÑÑÐºÑ Ð·Ð¾Ð±ÑÐ°Ð¶ÐµÐ½Ñ Ð·Ð° Ð·Ð°Ð¿Ð¸ÑÐ¾Ð¼ ÐÐ°ÑÑÐ¾Ð½Ð°Ð»ÑÐ½Ð¸Ð¹ Ð±Ð°Ð½Ðº Ð£ÐºÑÐ°ÑÐ½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46" y="1268760"/>
            <a:ext cx="4521138" cy="30182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Ð¢Ð°Ðº Ð²Ð¸Ð³Ð»ÑÐ´Ð°ÑÐ¸Ð¼ÑÑÑ Ð½Ð¾Ð²Ñ 1000 Ð³ÑÐ¸Ð²ÐµÐ½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565" y="4011106"/>
            <a:ext cx="2890267" cy="278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Ð ÐµÐ·ÑÐ»ÑÑÐ°Ñ Ð¿Ð¾ÑÑÐºÑ Ð·Ð¾Ð±ÑÐ°Ð¶ÐµÐ½Ñ Ð·Ð° Ð·Ð°Ð¿Ð¸ÑÐ¾Ð¼ ÐÐ°ÑÑÐ¾Ð½Ð°Ð»ÑÐ½Ð¸Ð¹ Ð±Ð°Ð½Ðº Ð£ÐºÑÐ°ÑÐ½Ð¸"/>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1899" y="939794"/>
            <a:ext cx="1557114" cy="1553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859288" y="3733001"/>
            <a:ext cx="4284712"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uk-UA" b="0" dirty="0" smtClean="0"/>
              <a:t>Фабрика банкнотного паперу</a:t>
            </a:r>
            <a:endParaRPr lang="uk-UA" b="0" dirty="0"/>
          </a:p>
        </p:txBody>
      </p:sp>
      <p:pic>
        <p:nvPicPr>
          <p:cNvPr id="1028" name="Picture 4" descr="Ð ÐµÐ·ÑÐ»ÑÑÐ°Ñ Ð¿Ð¾ÑÑÐºÑ Ð·Ð¾Ð±ÑÐ°Ð¶ÐµÐ½Ñ Ð·Ð° Ð·Ð°Ð¿Ð¸ÑÐ¾Ð¼ Ð¤Ð°Ð±ÑÐ¸ÐºÐ° Ð±Ð°Ð½ÐºÐ½Ð¾ÑÐ½Ð¾Ð³Ð¾ Ð¿Ð°Ð¿ÐµÑÑ"/>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1299" y="939794"/>
            <a:ext cx="2192702" cy="138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207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7651" name="Picture 26"/>
          <p:cNvPicPr>
            <a:picLocks noChangeAspect="1" noChangeArrowheads="1"/>
          </p:cNvPicPr>
          <p:nvPr/>
        </p:nvPicPr>
        <p:blipFill>
          <a:blip r:embed="rId2"/>
          <a:srcRect/>
          <a:stretch>
            <a:fillRect/>
          </a:stretch>
        </p:blipFill>
        <p:spPr bwMode="auto">
          <a:xfrm>
            <a:off x="179388" y="2781300"/>
            <a:ext cx="2736850" cy="1873250"/>
          </a:xfrm>
          <a:prstGeom prst="rect">
            <a:avLst/>
          </a:prstGeom>
          <a:noFill/>
          <a:ln w="9525">
            <a:noFill/>
            <a:miter lim="800000"/>
            <a:headEnd/>
            <a:tailEnd/>
          </a:ln>
        </p:spPr>
      </p:pic>
      <p:pic>
        <p:nvPicPr>
          <p:cNvPr id="1027" name="Picture 3" descr="F:\Відкрита пара\1 гривня.jpg"/>
          <p:cNvPicPr>
            <a:picLocks noChangeAspect="1" noChangeArrowheads="1"/>
          </p:cNvPicPr>
          <p:nvPr/>
        </p:nvPicPr>
        <p:blipFill>
          <a:blip r:embed="rId3" cstate="print">
            <a:extLst/>
          </a:blip>
          <a:srcRect/>
          <a:stretch>
            <a:fillRect/>
          </a:stretch>
        </p:blipFill>
        <p:spPr bwMode="auto">
          <a:xfrm>
            <a:off x="466523" y="2919803"/>
            <a:ext cx="1529714" cy="1459582"/>
          </a:xfrm>
          <a:prstGeom prst="ellipse">
            <a:avLst/>
          </a:prstGeom>
          <a:ln>
            <a:noFill/>
          </a:ln>
          <a:effectLst>
            <a:softEdge rad="112500"/>
          </a:effectLst>
          <a:extLst/>
        </p:spPr>
      </p:pic>
      <p:pic>
        <p:nvPicPr>
          <p:cNvPr id="27658" name="Picture 10" descr="перша"/>
          <p:cNvPicPr>
            <a:picLocks noChangeAspect="1" noChangeArrowheads="1"/>
          </p:cNvPicPr>
          <p:nvPr/>
        </p:nvPicPr>
        <p:blipFill>
          <a:blip r:embed="rId4"/>
          <a:srcRect/>
          <a:stretch>
            <a:fillRect/>
          </a:stretch>
        </p:blipFill>
        <p:spPr bwMode="auto">
          <a:xfrm>
            <a:off x="2957513" y="1628775"/>
            <a:ext cx="3086100" cy="1200150"/>
          </a:xfrm>
          <a:prstGeom prst="rect">
            <a:avLst/>
          </a:prstGeom>
          <a:ln>
            <a:noFill/>
          </a:ln>
          <a:effectLst>
            <a:outerShdw blurRad="292100" dist="139700" dir="2700000" algn="tl" rotWithShape="0">
              <a:srgbClr val="333333">
                <a:alpha val="65000"/>
              </a:srgbClr>
            </a:outerShdw>
          </a:effectLst>
        </p:spPr>
      </p:pic>
      <p:pic>
        <p:nvPicPr>
          <p:cNvPr id="27659" name="Picture 11"/>
          <p:cNvPicPr>
            <a:picLocks noChangeAspect="1" noChangeArrowheads="1"/>
          </p:cNvPicPr>
          <p:nvPr/>
        </p:nvPicPr>
        <p:blipFill>
          <a:blip r:embed="rId5"/>
          <a:srcRect/>
          <a:stretch>
            <a:fillRect/>
          </a:stretch>
        </p:blipFill>
        <p:spPr bwMode="auto">
          <a:xfrm>
            <a:off x="6156325" y="1773238"/>
            <a:ext cx="2808288" cy="1428750"/>
          </a:xfrm>
          <a:prstGeom prst="rect">
            <a:avLst/>
          </a:prstGeom>
          <a:ln>
            <a:noFill/>
          </a:ln>
          <a:effectLst>
            <a:outerShdw blurRad="292100" dist="139700" dir="2700000" algn="tl" rotWithShape="0">
              <a:srgbClr val="333333">
                <a:alpha val="65000"/>
              </a:srgbClr>
            </a:outerShdw>
          </a:effectLst>
        </p:spPr>
      </p:pic>
      <p:pic>
        <p:nvPicPr>
          <p:cNvPr id="27660" name="Picture 12"/>
          <p:cNvPicPr>
            <a:picLocks noChangeAspect="1" noChangeArrowheads="1"/>
          </p:cNvPicPr>
          <p:nvPr/>
        </p:nvPicPr>
        <p:blipFill>
          <a:blip r:embed="rId6"/>
          <a:srcRect/>
          <a:stretch>
            <a:fillRect/>
          </a:stretch>
        </p:blipFill>
        <p:spPr bwMode="auto">
          <a:xfrm>
            <a:off x="4067175" y="2925763"/>
            <a:ext cx="3017838" cy="1501775"/>
          </a:xfrm>
          <a:prstGeom prst="rect">
            <a:avLst/>
          </a:prstGeom>
          <a:ln>
            <a:noFill/>
          </a:ln>
          <a:effectLst>
            <a:outerShdw blurRad="292100" dist="139700" dir="2700000" algn="tl" rotWithShape="0">
              <a:srgbClr val="333333">
                <a:alpha val="65000"/>
              </a:srgbClr>
            </a:outerShdw>
          </a:effectLst>
        </p:spPr>
      </p:pic>
      <p:pic>
        <p:nvPicPr>
          <p:cNvPr id="27661" name="Picture 13"/>
          <p:cNvPicPr>
            <a:picLocks noChangeAspect="1" noChangeArrowheads="1"/>
          </p:cNvPicPr>
          <p:nvPr/>
        </p:nvPicPr>
        <p:blipFill>
          <a:blip r:embed="rId7"/>
          <a:srcRect/>
          <a:stretch>
            <a:fillRect/>
          </a:stretch>
        </p:blipFill>
        <p:spPr bwMode="auto">
          <a:xfrm>
            <a:off x="2987675" y="4581525"/>
            <a:ext cx="2873375" cy="1544638"/>
          </a:xfrm>
          <a:prstGeom prst="rect">
            <a:avLst/>
          </a:prstGeom>
          <a:ln>
            <a:noFill/>
          </a:ln>
          <a:effectLst>
            <a:outerShdw blurRad="292100" dist="139700" dir="2700000" algn="tl" rotWithShape="0">
              <a:srgbClr val="333333">
                <a:alpha val="65000"/>
              </a:srgbClr>
            </a:outerShdw>
          </a:effectLst>
        </p:spPr>
      </p:pic>
      <p:pic>
        <p:nvPicPr>
          <p:cNvPr id="27662" name="Picture 14"/>
          <p:cNvPicPr>
            <a:picLocks noChangeAspect="1" noChangeArrowheads="1"/>
          </p:cNvPicPr>
          <p:nvPr/>
        </p:nvPicPr>
        <p:blipFill>
          <a:blip r:embed="rId8"/>
          <a:srcRect/>
          <a:stretch>
            <a:fillRect/>
          </a:stretch>
        </p:blipFill>
        <p:spPr bwMode="auto">
          <a:xfrm>
            <a:off x="6084888" y="4437063"/>
            <a:ext cx="2874962" cy="1527175"/>
          </a:xfrm>
          <a:prstGeom prst="rect">
            <a:avLst/>
          </a:prstGeom>
          <a:ln>
            <a:noFill/>
          </a:ln>
          <a:effectLst>
            <a:outerShdw blurRad="292100" dist="139700" dir="2700000" algn="tl" rotWithShape="0">
              <a:srgbClr val="333333">
                <a:alpha val="65000"/>
              </a:srgbClr>
            </a:outerShdw>
          </a:effectLst>
        </p:spPr>
      </p:pic>
      <p:sp>
        <p:nvSpPr>
          <p:cNvPr id="12" name="Rectangle 20"/>
          <p:cNvSpPr txBox="1">
            <a:spLocks noChangeArrowheads="1"/>
          </p:cNvSpPr>
          <p:nvPr/>
        </p:nvSpPr>
        <p:spPr bwMode="gray">
          <a:xfrm>
            <a:off x="1234054" y="260648"/>
            <a:ext cx="7745288"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pPr eaLnBrk="1" hangingPunct="1"/>
            <a:r>
              <a:rPr lang="uk-UA" sz="3200" dirty="0" smtClean="0"/>
              <a:t>Історія дизайну української гривні</a:t>
            </a:r>
          </a:p>
        </p:txBody>
      </p:sp>
    </p:spTree>
    <p:extLst>
      <p:ext uri="{BB962C8B-B14F-4D97-AF65-F5344CB8AC3E}">
        <p14:creationId xmlns:p14="http://schemas.microsoft.com/office/powerpoint/2010/main" val="44938406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203" y="1500647"/>
            <a:ext cx="8229600" cy="458115"/>
          </a:xfrm>
        </p:spPr>
        <p:txBody>
          <a:bodyPr>
            <a:noAutofit/>
          </a:bodyPr>
          <a:lstStyle/>
          <a:p>
            <a:pPr algn="l"/>
            <a:r>
              <a:rPr lang="uk-UA" sz="4000" b="1" i="1" dirty="0" smtClean="0"/>
              <a:t>Трішки історії</a:t>
            </a:r>
            <a:endParaRPr lang="en-US" sz="4000" b="1" i="1" dirty="0"/>
          </a:p>
        </p:txBody>
      </p:sp>
      <p:sp>
        <p:nvSpPr>
          <p:cNvPr id="3" name="Content Placeholder 2"/>
          <p:cNvSpPr>
            <a:spLocks noGrp="1"/>
          </p:cNvSpPr>
          <p:nvPr>
            <p:ph idx="1"/>
          </p:nvPr>
        </p:nvSpPr>
        <p:spPr>
          <a:xfrm>
            <a:off x="223678" y="2207359"/>
            <a:ext cx="4886560" cy="3970331"/>
          </a:xfrm>
        </p:spPr>
        <p:txBody>
          <a:bodyPr>
            <a:noAutofit/>
          </a:bodyPr>
          <a:lstStyle/>
          <a:p>
            <a:r>
              <a:rPr lang="uk-UA" sz="3000" dirty="0" smtClean="0"/>
              <a:t>Перші згадки про гривню з’явилися вже в ХІ ст.;</a:t>
            </a:r>
          </a:p>
          <a:p>
            <a:r>
              <a:rPr lang="uk-UA" sz="3000" dirty="0" smtClean="0"/>
              <a:t>Українська валюта походить від слова «гривна» -</a:t>
            </a:r>
            <a:r>
              <a:rPr lang="ru-RU" sz="3000" dirty="0" err="1" smtClean="0"/>
              <a:t>стародавньої</a:t>
            </a:r>
            <a:r>
              <a:rPr lang="ru-RU" sz="3000" dirty="0" smtClean="0"/>
              <a:t> </a:t>
            </a:r>
            <a:r>
              <a:rPr lang="ru-RU" sz="3000" dirty="0" err="1" smtClean="0"/>
              <a:t>нашийної</a:t>
            </a:r>
            <a:r>
              <a:rPr lang="ru-RU" sz="3000" dirty="0" smtClean="0"/>
              <a:t> </a:t>
            </a:r>
            <a:r>
              <a:rPr lang="ru-RU" sz="3000" dirty="0" err="1" smtClean="0"/>
              <a:t>прикраси</a:t>
            </a:r>
            <a:r>
              <a:rPr lang="ru-RU" sz="3000" dirty="0" smtClean="0"/>
              <a:t>, а </a:t>
            </a:r>
            <a:r>
              <a:rPr lang="ru-RU" sz="3000" dirty="0" err="1" smtClean="0"/>
              <a:t>також</a:t>
            </a:r>
            <a:r>
              <a:rPr lang="ru-RU" sz="3000" dirty="0" smtClean="0"/>
              <a:t> </a:t>
            </a:r>
            <a:r>
              <a:rPr lang="ru-RU" sz="3000" dirty="0" err="1" smtClean="0"/>
              <a:t>вагової</a:t>
            </a:r>
            <a:r>
              <a:rPr lang="ru-RU" sz="3000" dirty="0" smtClean="0"/>
              <a:t> </a:t>
            </a:r>
            <a:r>
              <a:rPr lang="ru-RU" sz="3000" dirty="0" err="1" smtClean="0"/>
              <a:t>одиниці</a:t>
            </a:r>
            <a:r>
              <a:rPr lang="ru-RU" sz="3000" dirty="0" smtClean="0"/>
              <a:t> </a:t>
            </a:r>
            <a:endParaRPr lang="en-US" sz="3000" dirty="0" smtClean="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640" y="980166"/>
            <a:ext cx="2877163" cy="2720227"/>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820" y="3948990"/>
            <a:ext cx="3150768" cy="2329878"/>
          </a:xfrm>
          <a:prstGeom prst="rect">
            <a:avLst/>
          </a:prstGeom>
          <a:ln>
            <a:noFill/>
          </a:ln>
          <a:effectLst>
            <a:softEdge rad="112500"/>
          </a:effectLst>
        </p:spPr>
      </p:pic>
      <p:sp>
        <p:nvSpPr>
          <p:cNvPr id="6" name="Title 3"/>
          <p:cNvSpPr txBox="1">
            <a:spLocks/>
          </p:cNvSpPr>
          <p:nvPr/>
        </p:nvSpPr>
        <p:spPr bwMode="gray">
          <a:xfrm>
            <a:off x="1760319" y="260648"/>
            <a:ext cx="6871725" cy="763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r>
              <a:rPr lang="uk-UA" sz="4000" i="1" dirty="0" smtClean="0"/>
              <a:t>Трішки історії</a:t>
            </a:r>
            <a:endParaRPr lang="en-US" sz="4000" i="1" dirty="0"/>
          </a:p>
        </p:txBody>
      </p:sp>
    </p:spTree>
    <p:extLst>
      <p:ext uri="{BB962C8B-B14F-4D97-AF65-F5344CB8AC3E}">
        <p14:creationId xmlns:p14="http://schemas.microsoft.com/office/powerpoint/2010/main" val="94703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070" y="2096679"/>
            <a:ext cx="8229600" cy="458115"/>
          </a:xfrm>
        </p:spPr>
        <p:txBody>
          <a:bodyPr>
            <a:noAutofit/>
          </a:bodyPr>
          <a:lstStyle/>
          <a:p>
            <a:pPr algn="l"/>
            <a:r>
              <a:rPr lang="uk-UA" sz="4000" b="1" i="1" dirty="0" smtClean="0"/>
              <a:t>Види гривень:</a:t>
            </a:r>
            <a:endParaRPr lang="ru-RU" sz="4000" b="1" i="1" dirty="0"/>
          </a:p>
        </p:txBody>
      </p:sp>
      <p:sp>
        <p:nvSpPr>
          <p:cNvPr id="3" name="Объект 2"/>
          <p:cNvSpPr>
            <a:spLocks noGrp="1"/>
          </p:cNvSpPr>
          <p:nvPr>
            <p:ph idx="1"/>
          </p:nvPr>
        </p:nvSpPr>
        <p:spPr>
          <a:xfrm>
            <a:off x="115854" y="2863085"/>
            <a:ext cx="8229600" cy="3918803"/>
          </a:xfrm>
        </p:spPr>
        <p:txBody>
          <a:bodyPr/>
          <a:lstStyle/>
          <a:p>
            <a:r>
              <a:rPr lang="uk-UA" dirty="0" smtClean="0"/>
              <a:t>«Київська гривня»;</a:t>
            </a:r>
          </a:p>
          <a:p>
            <a:r>
              <a:rPr lang="uk-UA" dirty="0" smtClean="0"/>
              <a:t>«Волзька гривня»;</a:t>
            </a:r>
          </a:p>
          <a:p>
            <a:r>
              <a:rPr lang="uk-UA" dirty="0" smtClean="0"/>
              <a:t>Монета «гривна»;</a:t>
            </a:r>
          </a:p>
          <a:p>
            <a:r>
              <a:rPr lang="uk-UA" dirty="0" smtClean="0"/>
              <a:t>«Новгородська гривня».</a:t>
            </a:r>
          </a:p>
          <a:p>
            <a:endParaRPr lang="ru-RU"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3109" y="539046"/>
            <a:ext cx="1495456" cy="2725808"/>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590" y="1861406"/>
            <a:ext cx="2857500" cy="2152650"/>
          </a:xfrm>
          <a:prstGeom prst="rect">
            <a:avLst/>
          </a:prstGeom>
          <a:ln>
            <a:noFill/>
          </a:ln>
          <a:effectLst>
            <a:softEdge rad="112500"/>
          </a:effectLst>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654" y="4565509"/>
            <a:ext cx="3245210" cy="1971916"/>
          </a:xfrm>
          <a:prstGeom prst="rect">
            <a:avLst/>
          </a:prstGeom>
          <a:ln>
            <a:noFill/>
          </a:ln>
          <a:effectLst>
            <a:softEdge rad="112500"/>
          </a:effectLst>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988" y="3256297"/>
            <a:ext cx="1985165" cy="2021590"/>
          </a:xfrm>
          <a:prstGeom prst="rect">
            <a:avLst/>
          </a:prstGeom>
          <a:ln>
            <a:noFill/>
          </a:ln>
          <a:effectLst>
            <a:softEdge rad="112500"/>
          </a:effectLst>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9785" y="5130061"/>
            <a:ext cx="891957" cy="1418770"/>
          </a:xfrm>
          <a:prstGeom prst="rect">
            <a:avLst/>
          </a:prstGeom>
          <a:ln>
            <a:noFill/>
          </a:ln>
          <a:effectLst>
            <a:outerShdw blurRad="292100" dist="139700" dir="2700000" algn="tl" rotWithShape="0">
              <a:srgbClr val="333333">
                <a:alpha val="65000"/>
              </a:srgbClr>
            </a:outerShdw>
          </a:effectLst>
        </p:spPr>
      </p:pic>
      <p:sp>
        <p:nvSpPr>
          <p:cNvPr id="9" name="Title 3"/>
          <p:cNvSpPr txBox="1">
            <a:spLocks/>
          </p:cNvSpPr>
          <p:nvPr/>
        </p:nvSpPr>
        <p:spPr bwMode="gray">
          <a:xfrm>
            <a:off x="1760319" y="260648"/>
            <a:ext cx="6871725" cy="763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r>
              <a:rPr lang="uk-UA" sz="4000" i="1" dirty="0" smtClean="0"/>
              <a:t>Види гривні</a:t>
            </a:r>
            <a:endParaRPr lang="en-US" sz="4000" i="1" dirty="0"/>
          </a:p>
        </p:txBody>
      </p:sp>
    </p:spTree>
    <p:extLst>
      <p:ext uri="{BB962C8B-B14F-4D97-AF65-F5344CB8AC3E}">
        <p14:creationId xmlns:p14="http://schemas.microsoft.com/office/powerpoint/2010/main" val="134774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0319" y="260648"/>
            <a:ext cx="6871725" cy="763525"/>
          </a:xfrm>
        </p:spPr>
        <p:txBody>
          <a:bodyPr>
            <a:normAutofit/>
          </a:bodyPr>
          <a:lstStyle/>
          <a:p>
            <a:pPr algn="l"/>
            <a:r>
              <a:rPr lang="uk-UA" sz="4000" b="1" i="1" dirty="0" smtClean="0"/>
              <a:t>Впровадження гривні</a:t>
            </a:r>
            <a:endParaRPr lang="en-US" sz="4000" b="1" i="1" dirty="0"/>
          </a:p>
        </p:txBody>
      </p:sp>
      <p:sp>
        <p:nvSpPr>
          <p:cNvPr id="5" name="Content Placeholder 4"/>
          <p:cNvSpPr>
            <a:spLocks noGrp="1"/>
          </p:cNvSpPr>
          <p:nvPr>
            <p:ph idx="1"/>
          </p:nvPr>
        </p:nvSpPr>
        <p:spPr>
          <a:xfrm>
            <a:off x="899592" y="1681505"/>
            <a:ext cx="3961650" cy="1842035"/>
          </a:xfrm>
        </p:spPr>
        <p:style>
          <a:lnRef idx="2">
            <a:schemeClr val="accent1"/>
          </a:lnRef>
          <a:fillRef idx="1">
            <a:schemeClr val="lt1"/>
          </a:fillRef>
          <a:effectRef idx="0">
            <a:schemeClr val="accent1"/>
          </a:effectRef>
          <a:fontRef idx="minor">
            <a:schemeClr val="dk1"/>
          </a:fontRef>
        </p:style>
        <p:txBody>
          <a:bodyPr/>
          <a:lstStyle/>
          <a:p>
            <a:pPr marL="0" indent="0">
              <a:buNone/>
            </a:pPr>
            <a:r>
              <a:rPr lang="uk-UA" sz="2800" dirty="0" smtClean="0"/>
              <a:t>В ХХ ст. гривня вводилася в обіг двічі. Перший раз у 1918 році, а вже потім в 1996-му</a:t>
            </a:r>
            <a:endParaRPr lang="en-US" sz="2800" dirty="0" smtClean="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38326">
            <a:off x="1526580" y="3887115"/>
            <a:ext cx="3669601" cy="2389200"/>
          </a:xfrm>
          <a:prstGeom prst="rect">
            <a:avLst/>
          </a:prstGeom>
          <a:ln>
            <a:noFill/>
          </a:ln>
          <a:effectLst>
            <a:softEdge rad="112500"/>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6295">
            <a:off x="5221713" y="1550452"/>
            <a:ext cx="3769921" cy="2104142"/>
          </a:xfrm>
          <a:prstGeom prst="rect">
            <a:avLst/>
          </a:prstGeom>
          <a:ln>
            <a:noFill/>
          </a:ln>
          <a:effectLst>
            <a:softEdge rad="112500"/>
          </a:effectLst>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345" y="4066621"/>
            <a:ext cx="2084368" cy="2084368"/>
          </a:xfrm>
          <a:prstGeom prst="rect">
            <a:avLst/>
          </a:prstGeom>
          <a:ln>
            <a:noFill/>
          </a:ln>
          <a:effectLst>
            <a:softEdge rad="112500"/>
          </a:effectLst>
        </p:spPr>
      </p:pic>
    </p:spTree>
    <p:extLst>
      <p:ext uri="{BB962C8B-B14F-4D97-AF65-F5344CB8AC3E}">
        <p14:creationId xmlns:p14="http://schemas.microsoft.com/office/powerpoint/2010/main" val="60399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1670" y="1370161"/>
            <a:ext cx="6871725" cy="763525"/>
          </a:xfrm>
        </p:spPr>
        <p:txBody>
          <a:bodyPr/>
          <a:lstStyle/>
          <a:p>
            <a:r>
              <a:rPr lang="uk-UA" b="1" i="1" dirty="0" smtClean="0"/>
              <a:t>Художники гривні</a:t>
            </a:r>
            <a:endParaRPr lang="ru-RU" b="1" i="1" dirty="0"/>
          </a:p>
        </p:txBody>
      </p:sp>
      <p:sp>
        <p:nvSpPr>
          <p:cNvPr id="3" name="Объект 2"/>
          <p:cNvSpPr>
            <a:spLocks noGrp="1"/>
          </p:cNvSpPr>
          <p:nvPr>
            <p:ph idx="1"/>
          </p:nvPr>
        </p:nvSpPr>
        <p:spPr>
          <a:xfrm>
            <a:off x="611560" y="1772816"/>
            <a:ext cx="4428445" cy="3748870"/>
          </a:xfrm>
        </p:spPr>
        <p:style>
          <a:lnRef idx="2">
            <a:schemeClr val="accent1"/>
          </a:lnRef>
          <a:fillRef idx="1">
            <a:schemeClr val="lt1"/>
          </a:fillRef>
          <a:effectRef idx="0">
            <a:schemeClr val="accent1"/>
          </a:effectRef>
          <a:fontRef idx="minor">
            <a:schemeClr val="dk1"/>
          </a:fontRef>
        </p:style>
        <p:txBody>
          <a:bodyPr/>
          <a:lstStyle/>
          <a:p>
            <a:r>
              <a:rPr lang="uk-UA" sz="2800" dirty="0" smtClean="0"/>
              <a:t>Роботу над розробкою гривні було розпочато у квітні 1991 року.</a:t>
            </a:r>
          </a:p>
          <a:p>
            <a:r>
              <a:rPr lang="uk-UA" sz="2800" dirty="0" smtClean="0"/>
              <a:t>До складу колективу з розробки ескізів увійшли О. Данченко, В. </a:t>
            </a:r>
            <a:r>
              <a:rPr lang="uk-UA" sz="2800" dirty="0" err="1" smtClean="0"/>
              <a:t>Перевальський</a:t>
            </a:r>
            <a:r>
              <a:rPr lang="uk-UA" sz="2800" dirty="0" smtClean="0"/>
              <a:t>, С. </a:t>
            </a:r>
            <a:r>
              <a:rPr lang="uk-UA" sz="2800" dirty="0" err="1" smtClean="0"/>
              <a:t>Якутович</a:t>
            </a:r>
            <a:r>
              <a:rPr lang="uk-UA" sz="2800" dirty="0" smtClean="0"/>
              <a:t> і В. Лопата.</a:t>
            </a:r>
            <a:endParaRPr lang="ru-RU" sz="2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268760"/>
            <a:ext cx="2520280" cy="37873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411876" y="5265040"/>
            <a:ext cx="3552611" cy="1015663"/>
          </a:xfrm>
          <a:prstGeom prst="rect">
            <a:avLst/>
          </a:prstGeom>
          <a:noFill/>
        </p:spPr>
        <p:txBody>
          <a:bodyPr wrap="square" rtlCol="0">
            <a:spAutoFit/>
          </a:bodyPr>
          <a:lstStyle/>
          <a:p>
            <a:pPr algn="ctr"/>
            <a:r>
              <a:rPr lang="uk-UA" sz="2000" b="1" i="1" dirty="0" smtClean="0">
                <a:effectLst>
                  <a:outerShdw blurRad="38100" dist="38100" dir="2700000" algn="tl">
                    <a:srgbClr val="000000">
                      <a:alpha val="43137"/>
                    </a:srgbClr>
                  </a:outerShdw>
                </a:effectLst>
              </a:rPr>
              <a:t>Василь Іванович Лопата – дизайнер української гривні</a:t>
            </a:r>
            <a:endParaRPr lang="ru-RU" sz="2000" b="1" i="1" dirty="0">
              <a:effectLst>
                <a:outerShdw blurRad="38100" dist="38100" dir="2700000" algn="tl">
                  <a:srgbClr val="000000">
                    <a:alpha val="43137"/>
                  </a:srgbClr>
                </a:outerShdw>
              </a:effectLst>
            </a:endParaRPr>
          </a:p>
        </p:txBody>
      </p:sp>
      <p:sp>
        <p:nvSpPr>
          <p:cNvPr id="6" name="Title 3"/>
          <p:cNvSpPr txBox="1">
            <a:spLocks/>
          </p:cNvSpPr>
          <p:nvPr/>
        </p:nvSpPr>
        <p:spPr bwMode="gray">
          <a:xfrm>
            <a:off x="1760319" y="260648"/>
            <a:ext cx="6871725" cy="763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r>
              <a:rPr lang="uk-UA" sz="4000" i="1" dirty="0" smtClean="0"/>
              <a:t>Художники гривні</a:t>
            </a:r>
            <a:endParaRPr lang="en-US" sz="4000" i="1" dirty="0"/>
          </a:p>
        </p:txBody>
      </p:sp>
    </p:spTree>
    <p:extLst>
      <p:ext uri="{BB962C8B-B14F-4D97-AF65-F5344CB8AC3E}">
        <p14:creationId xmlns:p14="http://schemas.microsoft.com/office/powerpoint/2010/main" val="1933603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19672" y="374900"/>
            <a:ext cx="7515392" cy="532180"/>
          </a:xfrm>
        </p:spPr>
        <p:txBody>
          <a:bodyPr>
            <a:noAutofit/>
          </a:bodyPr>
          <a:lstStyle/>
          <a:p>
            <a:r>
              <a:rPr lang="uk-UA" b="1" i="1" dirty="0" smtClean="0"/>
              <a:t>Дизайн  гривні</a:t>
            </a:r>
            <a:endParaRPr lang="en-US" b="1" i="1" dirty="0"/>
          </a:p>
        </p:txBody>
      </p:sp>
      <p:sp>
        <p:nvSpPr>
          <p:cNvPr id="19" name="TextBox 18"/>
          <p:cNvSpPr txBox="1"/>
          <p:nvPr/>
        </p:nvSpPr>
        <p:spPr>
          <a:xfrm>
            <a:off x="5527427" y="404664"/>
            <a:ext cx="3149029" cy="1200329"/>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uk-UA" sz="2400" dirty="0" smtClean="0"/>
              <a:t>Дизайн гривні змінювався протягом чотирьох поколінь</a:t>
            </a:r>
            <a:endParaRPr lang="ru-RU" sz="2400"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6" y="1739169"/>
            <a:ext cx="9144000" cy="5118831"/>
          </a:xfrm>
          <a:prstGeom prst="rect">
            <a:avLst/>
          </a:prstGeom>
        </p:spPr>
      </p:pic>
    </p:spTree>
    <p:extLst>
      <p:ext uri="{BB962C8B-B14F-4D97-AF65-F5344CB8AC3E}">
        <p14:creationId xmlns:p14="http://schemas.microsoft.com/office/powerpoint/2010/main" val="670336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ÐÑÐ¸ÑÑÐ° Ð¿ÑÐ¾ Ð·Ð½Ð°Ðº Ð·Ð°Ð¿Ð¸ÑÐ°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803" y="2780065"/>
            <a:ext cx="1808891" cy="2901965"/>
          </a:xfrm>
          <a:prstGeom prst="rect">
            <a:avLst/>
          </a:prstGeom>
          <a:noFill/>
          <a:extLst>
            <a:ext uri="{909E8E84-426E-40DD-AFC4-6F175D3DCCD1}">
              <a14:hiddenFill xmlns:a14="http://schemas.microsoft.com/office/drawing/2010/main">
                <a:solidFill>
                  <a:srgbClr val="FFFFFF"/>
                </a:solidFill>
              </a14:hiddenFill>
            </a:ext>
          </a:extLst>
        </p:spPr>
      </p:pic>
      <p:sp>
        <p:nvSpPr>
          <p:cNvPr id="8" name="Объект 2"/>
          <p:cNvSpPr>
            <a:spLocks noGrp="1"/>
          </p:cNvSpPr>
          <p:nvPr>
            <p:ph idx="1"/>
          </p:nvPr>
        </p:nvSpPr>
        <p:spPr>
          <a:xfrm>
            <a:off x="2195736" y="2420888"/>
            <a:ext cx="6715769" cy="3960440"/>
          </a:xfrm>
        </p:spPr>
        <p:txBody>
          <a:bodyPr/>
          <a:lstStyle/>
          <a:p>
            <a:pPr marL="457200" indent="-457200">
              <a:buFont typeface="+mj-lt"/>
              <a:buAutoNum type="arabicPeriod"/>
            </a:pPr>
            <a:r>
              <a:rPr lang="uk-UA" sz="2400" b="1" dirty="0" smtClean="0"/>
              <a:t>Що таке гроші?</a:t>
            </a:r>
          </a:p>
          <a:p>
            <a:pPr marL="457200" indent="-457200">
              <a:buFont typeface="+mj-lt"/>
              <a:buAutoNum type="arabicPeriod"/>
            </a:pPr>
            <a:r>
              <a:rPr lang="uk-UA" sz="2400" b="1" dirty="0"/>
              <a:t>Чому виникли гроші?</a:t>
            </a:r>
          </a:p>
          <a:p>
            <a:pPr marL="457200" indent="-457200">
              <a:buFont typeface="+mj-lt"/>
              <a:buAutoNum type="arabicPeriod"/>
            </a:pPr>
            <a:r>
              <a:rPr lang="uk-UA" sz="2400" b="1" dirty="0" smtClean="0"/>
              <a:t>Чому </a:t>
            </a:r>
            <a:r>
              <a:rPr lang="uk-UA" sz="2400" b="1" dirty="0"/>
              <a:t>грошову </a:t>
            </a:r>
            <a:r>
              <a:rPr lang="uk-UA" sz="2400" b="1" dirty="0" smtClean="0"/>
              <a:t>одиницю в Україні називають </a:t>
            </a:r>
            <a:r>
              <a:rPr lang="uk-UA" sz="2400" b="1" dirty="0"/>
              <a:t>«гривня»?</a:t>
            </a:r>
          </a:p>
          <a:p>
            <a:pPr marL="457200" indent="-457200">
              <a:buFont typeface="+mj-lt"/>
              <a:buAutoNum type="arabicPeriod"/>
            </a:pPr>
            <a:r>
              <a:rPr lang="uk-UA" sz="2400" b="1" dirty="0" smtClean="0"/>
              <a:t>Коли відбулася грошова реформа в Україні?</a:t>
            </a:r>
          </a:p>
          <a:p>
            <a:pPr marL="457200" indent="-457200">
              <a:buFont typeface="+mj-lt"/>
              <a:buAutoNum type="arabicPeriod"/>
            </a:pPr>
            <a:r>
              <a:rPr lang="uk-UA" sz="2400" b="1" dirty="0" smtClean="0"/>
              <a:t>Хто здійснює друк грошей в Україні? </a:t>
            </a:r>
          </a:p>
          <a:p>
            <a:pPr marL="457200" indent="-457200">
              <a:buFont typeface="+mj-lt"/>
              <a:buAutoNum type="arabicPeriod"/>
            </a:pPr>
            <a:r>
              <a:rPr lang="uk-UA" sz="2400" b="1" dirty="0" smtClean="0"/>
              <a:t>Які функції виконують гроші?</a:t>
            </a:r>
          </a:p>
          <a:p>
            <a:pPr marL="457200" indent="-457200">
              <a:buFont typeface="+mj-lt"/>
              <a:buAutoNum type="arabicPeriod"/>
            </a:pPr>
            <a:r>
              <a:rPr lang="uk-UA" sz="2400" b="1" dirty="0" smtClean="0"/>
              <a:t>Як здійснюється грошовий обіг?</a:t>
            </a:r>
          </a:p>
          <a:p>
            <a:pPr marL="457200" indent="-457200">
              <a:buFont typeface="+mj-lt"/>
              <a:buAutoNum type="arabicPeriod"/>
            </a:pPr>
            <a:r>
              <a:rPr lang="uk-UA" sz="2400" b="1" dirty="0" smtClean="0"/>
              <a:t>Що таке аверс і реверс</a:t>
            </a:r>
            <a:r>
              <a:rPr lang="uk-UA" sz="2400" b="1" dirty="0" smtClean="0"/>
              <a:t>?</a:t>
            </a:r>
            <a:endParaRPr lang="uk-UA" sz="2400" b="1" dirty="0" smtClean="0"/>
          </a:p>
          <a:p>
            <a:pPr marL="0" indent="0">
              <a:buNone/>
            </a:pPr>
            <a:endParaRPr lang="uk-UA" sz="2800" b="1" dirty="0" smtClean="0"/>
          </a:p>
          <a:p>
            <a:endParaRPr lang="uk-UA" sz="2800" b="1" dirty="0"/>
          </a:p>
        </p:txBody>
      </p:sp>
      <p:pic>
        <p:nvPicPr>
          <p:cNvPr id="7" name="Picture 4" descr="Ð ÐµÐ·ÑÐ»ÑÑÐ°Ñ Ð¿Ð¾ÑÑÐºÑ Ð·Ð¾Ð±ÑÐ°Ð¶ÐµÐ½Ñ Ð·Ð° Ð·Ð°Ð¿Ð¸ÑÐ¾Ð¼ &quot;ÑÑÐ»Ñ&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172" y="219908"/>
            <a:ext cx="2283867" cy="1674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bwMode="gray">
          <a:xfrm>
            <a:off x="4139952" y="188640"/>
            <a:ext cx="2886472"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pPr algn="ctr"/>
            <a:r>
              <a:rPr lang="uk-UA" dirty="0" smtClean="0">
                <a:effectLst>
                  <a:outerShdw blurRad="38100" dist="38100" dir="2700000" algn="tl">
                    <a:srgbClr val="000000">
                      <a:alpha val="43137"/>
                    </a:srgbClr>
                  </a:outerShdw>
                </a:effectLst>
                <a:latin typeface="Arial Black" panose="020B0A04020102020204" pitchFamily="34" charset="0"/>
              </a:rPr>
              <a:t>Ціль</a:t>
            </a:r>
            <a:endParaRPr lang="uk-UA" dirty="0">
              <a:effectLst>
                <a:outerShdw blurRad="38100" dist="38100" dir="2700000" algn="tl">
                  <a:srgbClr val="000000">
                    <a:alpha val="43137"/>
                  </a:srgbClr>
                </a:outerShdw>
              </a:effectLst>
              <a:latin typeface="Arial Black" panose="020B0A04020102020204" pitchFamily="34" charset="0"/>
            </a:endParaRPr>
          </a:p>
        </p:txBody>
      </p:sp>
      <p:sp>
        <p:nvSpPr>
          <p:cNvPr id="2" name="Заголовок 1"/>
          <p:cNvSpPr>
            <a:spLocks noGrp="1"/>
          </p:cNvSpPr>
          <p:nvPr>
            <p:ph type="title"/>
          </p:nvPr>
        </p:nvSpPr>
        <p:spPr>
          <a:xfrm>
            <a:off x="539552" y="1579737"/>
            <a:ext cx="6682595" cy="698435"/>
          </a:xfrm>
        </p:spPr>
        <p:style>
          <a:lnRef idx="2">
            <a:schemeClr val="accent2"/>
          </a:lnRef>
          <a:fillRef idx="1">
            <a:schemeClr val="lt1"/>
          </a:fillRef>
          <a:effectRef idx="0">
            <a:schemeClr val="accent2"/>
          </a:effectRef>
          <a:fontRef idx="minor">
            <a:schemeClr val="dk1"/>
          </a:fontRef>
        </p:style>
        <p:txBody>
          <a:bodyPr/>
          <a:lstStyle/>
          <a:p>
            <a:pPr algn="ctr"/>
            <a:r>
              <a:rPr lang="uk-UA" sz="3000" b="0" dirty="0" smtClean="0">
                <a:solidFill>
                  <a:srgbClr val="FF6600"/>
                </a:solidFill>
                <a:effectLst>
                  <a:outerShdw blurRad="38100" dist="38100" dir="2700000" algn="tl">
                    <a:srgbClr val="000000">
                      <a:alpha val="43137"/>
                    </a:srgbClr>
                  </a:outerShdw>
                </a:effectLst>
                <a:latin typeface="Segoe UI Semibold" pitchFamily="34" charset="0"/>
              </a:rPr>
              <a:t>Отримати відповіді на запитання!</a:t>
            </a:r>
            <a:endParaRPr lang="uk-UA" sz="3000" b="0" dirty="0">
              <a:solidFill>
                <a:srgbClr val="FF6600"/>
              </a:solidFill>
              <a:effectLst>
                <a:outerShdw blurRad="38100" dist="38100" dir="2700000" algn="tl">
                  <a:srgbClr val="000000">
                    <a:alpha val="43137"/>
                  </a:srgbClr>
                </a:outerShdw>
              </a:effectLst>
              <a:latin typeface="Segoe UI Semibold" pitchFamily="34" charset="0"/>
            </a:endParaRPr>
          </a:p>
        </p:txBody>
      </p:sp>
    </p:spTree>
    <p:extLst>
      <p:ext uri="{BB962C8B-B14F-4D97-AF65-F5344CB8AC3E}">
        <p14:creationId xmlns:p14="http://schemas.microsoft.com/office/powerpoint/2010/main" val="18922965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8080"/>
            <a:ext cx="9144000" cy="5870430"/>
          </a:xfrm>
          <a:prstGeom prst="rect">
            <a:avLst/>
          </a:prstGeom>
        </p:spPr>
      </p:pic>
      <p:sp>
        <p:nvSpPr>
          <p:cNvPr id="3" name="Title 3"/>
          <p:cNvSpPr>
            <a:spLocks noGrp="1"/>
          </p:cNvSpPr>
          <p:nvPr>
            <p:ph type="title"/>
          </p:nvPr>
        </p:nvSpPr>
        <p:spPr>
          <a:xfrm>
            <a:off x="1619672" y="374900"/>
            <a:ext cx="7515392" cy="532180"/>
          </a:xfrm>
        </p:spPr>
        <p:txBody>
          <a:bodyPr>
            <a:noAutofit/>
          </a:bodyPr>
          <a:lstStyle/>
          <a:p>
            <a:r>
              <a:rPr lang="uk-UA" i="1" dirty="0"/>
              <a:t>Дизайн гривні </a:t>
            </a:r>
            <a:endParaRPr lang="en-US" b="1" i="1" dirty="0"/>
          </a:p>
        </p:txBody>
      </p:sp>
      <p:sp>
        <p:nvSpPr>
          <p:cNvPr id="2" name="Прямоугольник 1"/>
          <p:cNvSpPr/>
          <p:nvPr/>
        </p:nvSpPr>
        <p:spPr>
          <a:xfrm>
            <a:off x="6372200" y="519063"/>
            <a:ext cx="2376264" cy="461665"/>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uk-UA" sz="2400" dirty="0" smtClean="0"/>
              <a:t>1994 – 2001 рр.</a:t>
            </a:r>
            <a:endParaRPr lang="uk-UA" sz="2400" dirty="0"/>
          </a:p>
        </p:txBody>
      </p:sp>
    </p:spTree>
    <p:extLst>
      <p:ext uri="{BB962C8B-B14F-4D97-AF65-F5344CB8AC3E}">
        <p14:creationId xmlns:p14="http://schemas.microsoft.com/office/powerpoint/2010/main" val="1768901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619904"/>
            <a:ext cx="8856890" cy="6077478"/>
          </a:xfrm>
          <a:prstGeom prst="rect">
            <a:avLst/>
          </a:prstGeom>
        </p:spPr>
      </p:pic>
      <p:sp>
        <p:nvSpPr>
          <p:cNvPr id="3" name="Title 3"/>
          <p:cNvSpPr>
            <a:spLocks noGrp="1"/>
          </p:cNvSpPr>
          <p:nvPr>
            <p:ph type="title"/>
          </p:nvPr>
        </p:nvSpPr>
        <p:spPr>
          <a:xfrm>
            <a:off x="1187624" y="160516"/>
            <a:ext cx="7515392" cy="532180"/>
          </a:xfrm>
        </p:spPr>
        <p:txBody>
          <a:bodyPr>
            <a:noAutofit/>
          </a:bodyPr>
          <a:lstStyle/>
          <a:p>
            <a:r>
              <a:rPr lang="uk-UA" i="1" dirty="0" smtClean="0"/>
              <a:t>Дизайн </a:t>
            </a:r>
            <a:r>
              <a:rPr lang="uk-UA" i="1" dirty="0"/>
              <a:t>гривні</a:t>
            </a:r>
            <a:endParaRPr lang="en-US" b="1" i="1" dirty="0"/>
          </a:p>
        </p:txBody>
      </p:sp>
      <p:sp>
        <p:nvSpPr>
          <p:cNvPr id="4" name="Прямоугольник 3"/>
          <p:cNvSpPr/>
          <p:nvPr/>
        </p:nvSpPr>
        <p:spPr>
          <a:xfrm>
            <a:off x="6372200" y="519063"/>
            <a:ext cx="2376264" cy="461665"/>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uk-UA" sz="2400" dirty="0" smtClean="0"/>
              <a:t>2003 – 2016 рр.</a:t>
            </a:r>
            <a:endParaRPr lang="uk-UA" sz="2400" dirty="0"/>
          </a:p>
        </p:txBody>
      </p:sp>
    </p:spTree>
    <p:extLst>
      <p:ext uri="{BB962C8B-B14F-4D97-AF65-F5344CB8AC3E}">
        <p14:creationId xmlns:p14="http://schemas.microsoft.com/office/powerpoint/2010/main" val="325468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55" y="1749244"/>
            <a:ext cx="8847740" cy="4428445"/>
          </a:xfrm>
          <a:prstGeom prst="rect">
            <a:avLst/>
          </a:prstGeom>
        </p:spPr>
      </p:pic>
      <p:sp>
        <p:nvSpPr>
          <p:cNvPr id="3" name="Прямоугольник 2"/>
          <p:cNvSpPr/>
          <p:nvPr/>
        </p:nvSpPr>
        <p:spPr>
          <a:xfrm>
            <a:off x="6615031" y="519063"/>
            <a:ext cx="2376264" cy="461665"/>
          </a:xfrm>
          <a:prstGeom prst="rect">
            <a:avLst/>
          </a:prstGeom>
          <a:solidFill>
            <a:srgbClr val="FF6600"/>
          </a:solidFill>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uk-UA" sz="2400" dirty="0" smtClean="0"/>
              <a:t>2014 – 2019 рр.</a:t>
            </a:r>
            <a:endParaRPr lang="uk-UA" sz="2400" dirty="0"/>
          </a:p>
        </p:txBody>
      </p:sp>
      <p:sp>
        <p:nvSpPr>
          <p:cNvPr id="4" name="Title 3"/>
          <p:cNvSpPr>
            <a:spLocks noGrp="1"/>
          </p:cNvSpPr>
          <p:nvPr>
            <p:ph type="title"/>
          </p:nvPr>
        </p:nvSpPr>
        <p:spPr>
          <a:xfrm>
            <a:off x="1259632" y="332656"/>
            <a:ext cx="7515392" cy="532180"/>
          </a:xfrm>
        </p:spPr>
        <p:txBody>
          <a:bodyPr>
            <a:noAutofit/>
          </a:bodyPr>
          <a:lstStyle/>
          <a:p>
            <a:r>
              <a:rPr lang="uk-UA" i="1" dirty="0"/>
              <a:t>Дизайн гривні </a:t>
            </a:r>
            <a:endParaRPr lang="en-US" b="1" i="1" dirty="0"/>
          </a:p>
        </p:txBody>
      </p:sp>
    </p:spTree>
    <p:extLst>
      <p:ext uri="{BB962C8B-B14F-4D97-AF65-F5344CB8AC3E}">
        <p14:creationId xmlns:p14="http://schemas.microsoft.com/office/powerpoint/2010/main" val="2379575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4353" y="1443835"/>
            <a:ext cx="8229600" cy="532180"/>
          </a:xfrm>
        </p:spPr>
        <p:txBody>
          <a:bodyPr>
            <a:noAutofit/>
          </a:bodyPr>
          <a:lstStyle/>
          <a:p>
            <a:pPr algn="l"/>
            <a:r>
              <a:rPr lang="uk-UA" sz="4000" b="1" i="1" dirty="0" smtClean="0"/>
              <a:t>Нові гривні</a:t>
            </a:r>
            <a:endParaRPr lang="ru-RU" sz="4000" b="1" i="1" dirty="0"/>
          </a:p>
        </p:txBody>
      </p:sp>
      <p:sp>
        <p:nvSpPr>
          <p:cNvPr id="4" name="Объект 3"/>
          <p:cNvSpPr>
            <a:spLocks noGrp="1"/>
          </p:cNvSpPr>
          <p:nvPr>
            <p:ph sz="half" idx="2"/>
          </p:nvPr>
        </p:nvSpPr>
        <p:spPr>
          <a:xfrm>
            <a:off x="542888" y="1988840"/>
            <a:ext cx="7940660" cy="1293648"/>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ru-RU" dirty="0"/>
              <a:t>З 27 </a:t>
            </a:r>
            <a:r>
              <a:rPr lang="ru-RU" dirty="0" err="1" smtClean="0"/>
              <a:t>квітня</a:t>
            </a:r>
            <a:r>
              <a:rPr lang="ru-RU" dirty="0" smtClean="0"/>
              <a:t> 2018 року </a:t>
            </a:r>
            <a:r>
              <a:rPr lang="ru-RU" dirty="0"/>
              <a:t>в </a:t>
            </a:r>
            <a:r>
              <a:rPr lang="ru-RU" dirty="0" err="1"/>
              <a:t>гаманцях</a:t>
            </a:r>
            <a:r>
              <a:rPr lang="ru-RU" dirty="0"/>
              <a:t> </a:t>
            </a:r>
            <a:r>
              <a:rPr lang="ru-RU" dirty="0" err="1"/>
              <a:t>українців</a:t>
            </a:r>
            <a:r>
              <a:rPr lang="ru-RU" dirty="0"/>
              <a:t> </a:t>
            </a:r>
            <a:r>
              <a:rPr lang="ru-RU" dirty="0" err="1"/>
              <a:t>з’явилися</a:t>
            </a:r>
            <a:r>
              <a:rPr lang="ru-RU" dirty="0"/>
              <a:t> </a:t>
            </a:r>
            <a:r>
              <a:rPr lang="ru-RU" dirty="0" err="1"/>
              <a:t>нові</a:t>
            </a:r>
            <a:r>
              <a:rPr lang="ru-RU" dirty="0"/>
              <a:t> </a:t>
            </a:r>
            <a:r>
              <a:rPr lang="ru-RU" dirty="0" err="1"/>
              <a:t>монети</a:t>
            </a:r>
            <a:r>
              <a:rPr lang="ru-RU" dirty="0"/>
              <a:t> з </a:t>
            </a:r>
            <a:r>
              <a:rPr lang="ru-RU" dirty="0" err="1"/>
              <a:t>номіналом</a:t>
            </a:r>
            <a:r>
              <a:rPr lang="ru-RU" dirty="0"/>
              <a:t> 1 і 2 </a:t>
            </a:r>
            <a:r>
              <a:rPr lang="ru-RU" dirty="0" err="1"/>
              <a:t>гривні</a:t>
            </a:r>
            <a:r>
              <a:rPr lang="ru-RU" dirty="0" smtClean="0"/>
              <a:t>.</a:t>
            </a:r>
            <a:r>
              <a:rPr lang="ru-RU" dirty="0"/>
              <a:t> З часом </a:t>
            </a:r>
            <a:r>
              <a:rPr lang="ru-RU" dirty="0" err="1"/>
              <a:t>з’являться</a:t>
            </a:r>
            <a:r>
              <a:rPr lang="ru-RU" dirty="0"/>
              <a:t> </a:t>
            </a:r>
            <a:r>
              <a:rPr lang="ru-RU" dirty="0" err="1"/>
              <a:t>також</a:t>
            </a:r>
            <a:r>
              <a:rPr lang="ru-RU" dirty="0"/>
              <a:t> </a:t>
            </a:r>
            <a:r>
              <a:rPr lang="ru-RU" dirty="0" err="1"/>
              <a:t>монети</a:t>
            </a:r>
            <a:r>
              <a:rPr lang="ru-RU" dirty="0"/>
              <a:t> 5 та 10 </a:t>
            </a:r>
            <a:r>
              <a:rPr lang="ru-RU" dirty="0" err="1" smtClean="0"/>
              <a:t>гривень</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44697">
            <a:off x="556873" y="3722690"/>
            <a:ext cx="3881064" cy="2173396"/>
          </a:xfrm>
          <a:prstGeom prst="rect">
            <a:avLst/>
          </a:prstGeom>
          <a:ln>
            <a:noFill/>
          </a:ln>
          <a:effectLst>
            <a:softEdge rad="112500"/>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41453">
            <a:off x="4898836" y="3764775"/>
            <a:ext cx="3589059" cy="2328386"/>
          </a:xfrm>
          <a:prstGeom prst="rect">
            <a:avLst/>
          </a:prstGeom>
          <a:ln>
            <a:noFill/>
          </a:ln>
          <a:effectLst>
            <a:softEdge rad="112500"/>
          </a:effectLst>
        </p:spPr>
      </p:pic>
      <p:sp>
        <p:nvSpPr>
          <p:cNvPr id="6" name="Title 3"/>
          <p:cNvSpPr txBox="1">
            <a:spLocks/>
          </p:cNvSpPr>
          <p:nvPr/>
        </p:nvSpPr>
        <p:spPr bwMode="gray">
          <a:xfrm>
            <a:off x="1259632" y="332656"/>
            <a:ext cx="7515392" cy="5321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r>
              <a:rPr lang="uk-UA" i="1" dirty="0" smtClean="0"/>
              <a:t>Нові гривні </a:t>
            </a:r>
            <a:endParaRPr lang="en-US" i="1" dirty="0"/>
          </a:p>
        </p:txBody>
      </p:sp>
    </p:spTree>
    <p:extLst>
      <p:ext uri="{BB962C8B-B14F-4D97-AF65-F5344CB8AC3E}">
        <p14:creationId xmlns:p14="http://schemas.microsoft.com/office/powerpoint/2010/main" val="2983212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sz="2800" dirty="0"/>
              <a:t> </a:t>
            </a:r>
            <a:r>
              <a:rPr lang="uk-UA" sz="2800" dirty="0">
                <a:solidFill>
                  <a:schemeClr val="accent6">
                    <a:lumMod val="60000"/>
                    <a:lumOff val="40000"/>
                  </a:schemeClr>
                </a:solidFill>
              </a:rPr>
              <a:t>25 </a:t>
            </a:r>
            <a:r>
              <a:rPr lang="uk-UA" sz="2800" dirty="0" smtClean="0">
                <a:solidFill>
                  <a:schemeClr val="accent6">
                    <a:lumMod val="60000"/>
                    <a:lumOff val="40000"/>
                  </a:schemeClr>
                </a:solidFill>
              </a:rPr>
              <a:t>жовтня 2019 </a:t>
            </a:r>
            <a:r>
              <a:rPr lang="uk-UA" sz="2800" dirty="0" smtClean="0"/>
              <a:t>року вводиться в обіг купюра номіналом 1000 гривень</a:t>
            </a:r>
            <a:endParaRPr lang="uk-UA" sz="28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778" y="1196752"/>
            <a:ext cx="5545549" cy="5569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67544" y="2348880"/>
            <a:ext cx="800219" cy="3528392"/>
          </a:xfrm>
          <a:prstGeom prst="rect">
            <a:avLst/>
          </a:prstGeom>
        </p:spPr>
        <p:style>
          <a:lnRef idx="2">
            <a:schemeClr val="accent1"/>
          </a:lnRef>
          <a:fillRef idx="1">
            <a:schemeClr val="lt1"/>
          </a:fillRef>
          <a:effectRef idx="0">
            <a:schemeClr val="accent1"/>
          </a:effectRef>
          <a:fontRef idx="minor">
            <a:schemeClr val="dk1"/>
          </a:fontRef>
        </p:style>
        <p:txBody>
          <a:bodyPr vert="vert270" wrap="square">
            <a:spAutoFit/>
          </a:bodyPr>
          <a:lstStyle/>
          <a:p>
            <a:pPr algn="ctr"/>
            <a:r>
              <a:rPr lang="ru-RU" dirty="0"/>
              <a:t>Купюра </a:t>
            </a:r>
            <a:r>
              <a:rPr lang="ru-RU" dirty="0" err="1"/>
              <a:t>має</a:t>
            </a:r>
            <a:r>
              <a:rPr lang="ru-RU" dirty="0"/>
              <a:t> </a:t>
            </a:r>
            <a:r>
              <a:rPr lang="ru-RU" dirty="0" err="1" smtClean="0"/>
              <a:t>більше</a:t>
            </a:r>
            <a:endParaRPr lang="ru-RU" dirty="0" smtClean="0"/>
          </a:p>
          <a:p>
            <a:pPr algn="ctr"/>
            <a:r>
              <a:rPr lang="ru-RU" dirty="0" smtClean="0"/>
              <a:t> </a:t>
            </a:r>
            <a:r>
              <a:rPr lang="ru-RU" dirty="0"/>
              <a:t>20 </a:t>
            </a:r>
            <a:r>
              <a:rPr lang="ru-RU" dirty="0" err="1"/>
              <a:t>елементів</a:t>
            </a:r>
            <a:r>
              <a:rPr lang="ru-RU" dirty="0"/>
              <a:t> </a:t>
            </a:r>
            <a:r>
              <a:rPr lang="ru-RU" dirty="0" err="1"/>
              <a:t>захисту</a:t>
            </a:r>
            <a:endParaRPr lang="uk-UA" dirty="0"/>
          </a:p>
        </p:txBody>
      </p:sp>
    </p:spTree>
    <p:extLst>
      <p:ext uri="{BB962C8B-B14F-4D97-AF65-F5344CB8AC3E}">
        <p14:creationId xmlns:p14="http://schemas.microsoft.com/office/powerpoint/2010/main" val="29425226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9124" y="228600"/>
            <a:ext cx="6901476" cy="838200"/>
          </a:xfrm>
        </p:spPr>
        <p:txBody>
          <a:bodyPr/>
          <a:lstStyle/>
          <a:p>
            <a:r>
              <a:rPr lang="uk-UA" dirty="0" smtClean="0"/>
              <a:t>Гроші - це…</a:t>
            </a:r>
            <a:endParaRPr lang="uk-UA" dirty="0"/>
          </a:p>
        </p:txBody>
      </p:sp>
      <p:sp>
        <p:nvSpPr>
          <p:cNvPr id="15" name="Прямоугольник 14"/>
          <p:cNvSpPr/>
          <p:nvPr/>
        </p:nvSpPr>
        <p:spPr>
          <a:xfrm>
            <a:off x="354599" y="1073529"/>
            <a:ext cx="8388424" cy="5301208"/>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Рисунок 15"/>
          <p:cNvPicPr>
            <a:picLocks noChangeAspect="1"/>
          </p:cNvPicPr>
          <p:nvPr/>
        </p:nvPicPr>
        <p:blipFill rotWithShape="1">
          <a:blip r:embed="rId2" cstate="print">
            <a:extLst>
              <a:ext uri="{28A0092B-C50C-407E-A947-70E740481C1C}">
                <a14:useLocalDpi xmlns:a14="http://schemas.microsoft.com/office/drawing/2010/main" val="0"/>
              </a:ext>
            </a:extLst>
          </a:blip>
          <a:srcRect t="29131" b="6125"/>
          <a:stretch/>
        </p:blipFill>
        <p:spPr>
          <a:xfrm>
            <a:off x="-230466" y="671756"/>
            <a:ext cx="9554994" cy="6186244"/>
          </a:xfrm>
          <a:prstGeom prst="rect">
            <a:avLst/>
          </a:prstGeom>
        </p:spPr>
      </p:pic>
      <p:sp>
        <p:nvSpPr>
          <p:cNvPr id="17" name="Прямоугольник 16"/>
          <p:cNvSpPr/>
          <p:nvPr/>
        </p:nvSpPr>
        <p:spPr>
          <a:xfrm>
            <a:off x="3711212" y="1689663"/>
            <a:ext cx="1656184" cy="1815882"/>
          </a:xfrm>
          <a:prstGeom prst="rect">
            <a:avLst/>
          </a:prstGeom>
        </p:spPr>
        <p:txBody>
          <a:bodyPr wrap="square">
            <a:spAutoFit/>
          </a:bodyPr>
          <a:lstStyle/>
          <a:p>
            <a:pPr marL="285750" indent="-285750" algn="ctr">
              <a:buFontTx/>
              <a:buChar char="-"/>
            </a:pPr>
            <a:r>
              <a:rPr lang="uk-UA" sz="1400" dirty="0" smtClean="0">
                <a:effectLst>
                  <a:outerShdw blurRad="38100" dist="38100" dir="2700000" algn="tl">
                    <a:srgbClr val="000000">
                      <a:alpha val="43137"/>
                    </a:srgbClr>
                  </a:outerShdw>
                </a:effectLst>
              </a:rPr>
              <a:t>це єдиний </a:t>
            </a:r>
            <a:r>
              <a:rPr lang="uk-UA" sz="1400" dirty="0">
                <a:effectLst>
                  <a:outerShdw blurRad="38100" dist="38100" dir="2700000" algn="tl">
                    <a:srgbClr val="000000">
                      <a:alpha val="43137"/>
                    </a:srgbClr>
                  </a:outerShdw>
                </a:effectLst>
              </a:rPr>
              <a:t>товар, </a:t>
            </a:r>
            <a:endParaRPr lang="uk-UA" sz="1400" dirty="0" smtClean="0">
              <a:effectLst>
                <a:outerShdw blurRad="38100" dist="38100" dir="2700000" algn="tl">
                  <a:srgbClr val="000000">
                    <a:alpha val="43137"/>
                  </a:srgbClr>
                </a:outerShdw>
              </a:effectLst>
            </a:endParaRPr>
          </a:p>
          <a:p>
            <a:pPr algn="ctr"/>
            <a:r>
              <a:rPr lang="uk-UA" sz="1400" dirty="0" smtClean="0">
                <a:effectLst>
                  <a:outerShdw blurRad="38100" dist="38100" dir="2700000" algn="tl">
                    <a:srgbClr val="000000">
                      <a:alpha val="43137"/>
                    </a:srgbClr>
                  </a:outerShdw>
                </a:effectLst>
              </a:rPr>
              <a:t>цінність </a:t>
            </a:r>
            <a:r>
              <a:rPr lang="uk-UA" sz="1400" dirty="0">
                <a:effectLst>
                  <a:outerShdw blurRad="38100" dist="38100" dir="2700000" algn="tl">
                    <a:srgbClr val="000000">
                      <a:alpha val="43137"/>
                    </a:srgbClr>
                  </a:outerShdw>
                </a:effectLst>
              </a:rPr>
              <a:t>якого проявляється в той момент, коли ми від нього </a:t>
            </a:r>
            <a:r>
              <a:rPr lang="uk-UA" sz="1400" dirty="0" smtClean="0">
                <a:effectLst>
                  <a:outerShdw blurRad="38100" dist="38100" dir="2700000" algn="tl">
                    <a:srgbClr val="000000">
                      <a:alpha val="43137"/>
                    </a:srgbClr>
                  </a:outerShdw>
                </a:effectLst>
              </a:rPr>
              <a:t>позбавляємось </a:t>
            </a:r>
            <a:endParaRPr lang="uk-UA" sz="1400" dirty="0">
              <a:effectLst>
                <a:outerShdw blurRad="38100" dist="38100" dir="2700000" algn="tl">
                  <a:srgbClr val="000000">
                    <a:alpha val="43137"/>
                  </a:srgbClr>
                </a:outerShdw>
              </a:effectLst>
            </a:endParaRPr>
          </a:p>
        </p:txBody>
      </p:sp>
      <p:sp>
        <p:nvSpPr>
          <p:cNvPr id="18" name="Прямоугольник 17"/>
          <p:cNvSpPr/>
          <p:nvPr/>
        </p:nvSpPr>
        <p:spPr>
          <a:xfrm>
            <a:off x="6221613" y="2996952"/>
            <a:ext cx="1309655" cy="1600438"/>
          </a:xfrm>
          <a:prstGeom prst="rect">
            <a:avLst/>
          </a:prstGeom>
        </p:spPr>
        <p:txBody>
          <a:bodyPr wrap="square">
            <a:spAutoFit/>
          </a:bodyPr>
          <a:lstStyle/>
          <a:p>
            <a:pPr algn="ctr"/>
            <a:r>
              <a:rPr lang="uk-UA" sz="1400" dirty="0" smtClean="0">
                <a:effectLst>
                  <a:outerShdw blurRad="38100" dist="38100" dir="2700000" algn="tl">
                    <a:srgbClr val="000000">
                      <a:alpha val="43137"/>
                    </a:srgbClr>
                  </a:outerShdw>
                </a:effectLst>
              </a:rPr>
              <a:t>- це особливий </a:t>
            </a:r>
            <a:r>
              <a:rPr lang="uk-UA" sz="1400" dirty="0">
                <a:effectLst>
                  <a:outerShdw blurRad="38100" dist="38100" dir="2700000" algn="tl">
                    <a:srgbClr val="000000">
                      <a:alpha val="43137"/>
                    </a:srgbClr>
                  </a:outerShdw>
                </a:effectLst>
              </a:rPr>
              <a:t>товар, який </a:t>
            </a:r>
            <a:r>
              <a:rPr lang="uk-UA" sz="1400" dirty="0" smtClean="0">
                <a:effectLst>
                  <a:outerShdw blurRad="38100" dist="38100" dir="2700000" algn="tl">
                    <a:srgbClr val="000000">
                      <a:alpha val="43137"/>
                    </a:srgbClr>
                  </a:outerShdw>
                </a:effectLst>
              </a:rPr>
              <a:t>показує цінність товару чи послуги</a:t>
            </a:r>
            <a:endParaRPr lang="ru-RU" sz="1400" dirty="0">
              <a:effectLst>
                <a:outerShdw blurRad="38100" dist="38100" dir="2700000" algn="tl">
                  <a:srgbClr val="000000">
                    <a:alpha val="43137"/>
                  </a:srgbClr>
                </a:outerShdw>
              </a:effectLst>
            </a:endParaRPr>
          </a:p>
        </p:txBody>
      </p:sp>
      <p:sp>
        <p:nvSpPr>
          <p:cNvPr id="19" name="Прямоугольник 18"/>
          <p:cNvSpPr/>
          <p:nvPr/>
        </p:nvSpPr>
        <p:spPr>
          <a:xfrm>
            <a:off x="1619672" y="3068960"/>
            <a:ext cx="1443302" cy="1600438"/>
          </a:xfrm>
          <a:prstGeom prst="rect">
            <a:avLst/>
          </a:prstGeom>
        </p:spPr>
        <p:txBody>
          <a:bodyPr wrap="square">
            <a:spAutoFit/>
          </a:bodyPr>
          <a:lstStyle/>
          <a:p>
            <a:pPr algn="ctr"/>
            <a:r>
              <a:rPr lang="uk-UA" sz="1400" dirty="0" smtClean="0">
                <a:effectLst>
                  <a:outerShdw blurRad="38100" dist="38100" dir="2700000" algn="tl">
                    <a:srgbClr val="000000">
                      <a:alpha val="43137"/>
                    </a:srgbClr>
                  </a:outerShdw>
                </a:effectLst>
              </a:rPr>
              <a:t>— це особливий </a:t>
            </a:r>
            <a:r>
              <a:rPr lang="uk-UA" sz="1400" dirty="0">
                <a:effectLst>
                  <a:outerShdw blurRad="38100" dist="38100" dir="2700000" algn="tl">
                    <a:srgbClr val="000000">
                      <a:alpha val="43137"/>
                    </a:srgbClr>
                  </a:outerShdw>
                </a:effectLst>
              </a:rPr>
              <a:t>товар, який є загальним еквівалентом при обміні </a:t>
            </a:r>
            <a:r>
              <a:rPr lang="uk-UA" sz="1400" dirty="0" smtClean="0">
                <a:effectLst>
                  <a:outerShdw blurRad="38100" dist="38100" dir="2700000" algn="tl">
                    <a:srgbClr val="000000">
                      <a:alpha val="43137"/>
                    </a:srgbClr>
                  </a:outerShdw>
                </a:effectLst>
              </a:rPr>
              <a:t>товарів</a:t>
            </a:r>
            <a:endParaRPr lang="uk-UA" sz="1400" dirty="0">
              <a:effectLst>
                <a:outerShdw blurRad="38100" dist="38100" dir="2700000" algn="tl">
                  <a:srgbClr val="000000">
                    <a:alpha val="43137"/>
                  </a:srgbClr>
                </a:outerShdw>
              </a:effectLst>
            </a:endParaRPr>
          </a:p>
        </p:txBody>
      </p:sp>
      <p:sp>
        <p:nvSpPr>
          <p:cNvPr id="20" name="Прямоугольник 19"/>
          <p:cNvSpPr/>
          <p:nvPr/>
        </p:nvSpPr>
        <p:spPr>
          <a:xfrm>
            <a:off x="7219731" y="5085184"/>
            <a:ext cx="1443302" cy="1169551"/>
          </a:xfrm>
          <a:prstGeom prst="rect">
            <a:avLst/>
          </a:prstGeom>
        </p:spPr>
        <p:txBody>
          <a:bodyPr wrap="square">
            <a:spAutoFit/>
          </a:bodyPr>
          <a:lstStyle/>
          <a:p>
            <a:pPr algn="ctr"/>
            <a:r>
              <a:rPr lang="uk-UA" sz="1400" dirty="0">
                <a:effectLst>
                  <a:outerShdw blurRad="38100" dist="38100" dir="2700000" algn="tl">
                    <a:srgbClr val="000000">
                      <a:alpha val="43137"/>
                    </a:srgbClr>
                  </a:outerShdw>
                </a:effectLst>
              </a:rPr>
              <a:t>- це засіб суспільного виразу економічної цінності </a:t>
            </a:r>
            <a:r>
              <a:rPr lang="uk-UA" sz="1400" dirty="0" smtClean="0">
                <a:effectLst>
                  <a:outerShdw blurRad="38100" dist="38100" dir="2700000" algn="tl">
                    <a:srgbClr val="000000">
                      <a:alpha val="43137"/>
                    </a:srgbClr>
                  </a:outerShdw>
                </a:effectLst>
              </a:rPr>
              <a:t>благ</a:t>
            </a:r>
            <a:endParaRPr lang="ru-RU" sz="1400" dirty="0">
              <a:effectLst>
                <a:outerShdw blurRad="38100" dist="38100" dir="2700000" algn="tl">
                  <a:srgbClr val="000000">
                    <a:alpha val="43137"/>
                  </a:srgbClr>
                </a:outerShdw>
              </a:effectLst>
            </a:endParaRPr>
          </a:p>
        </p:txBody>
      </p:sp>
      <p:sp>
        <p:nvSpPr>
          <p:cNvPr id="21" name="Прямоугольник 20"/>
          <p:cNvSpPr/>
          <p:nvPr/>
        </p:nvSpPr>
        <p:spPr>
          <a:xfrm>
            <a:off x="502692" y="5310363"/>
            <a:ext cx="1309655" cy="738664"/>
          </a:xfrm>
          <a:prstGeom prst="rect">
            <a:avLst/>
          </a:prstGeom>
        </p:spPr>
        <p:txBody>
          <a:bodyPr wrap="square">
            <a:spAutoFit/>
          </a:bodyPr>
          <a:lstStyle/>
          <a:p>
            <a:pPr algn="ctr"/>
            <a:r>
              <a:rPr lang="uk-UA" sz="1400" dirty="0" smtClean="0">
                <a:effectLst>
                  <a:outerShdw blurRad="38100" dist="38100" dir="2700000" algn="tl">
                    <a:srgbClr val="000000">
                      <a:alpha val="43137"/>
                    </a:srgbClr>
                  </a:outerShdw>
                </a:effectLst>
              </a:rPr>
              <a:t>- </a:t>
            </a:r>
            <a:r>
              <a:rPr lang="uk-UA" sz="1400" dirty="0">
                <a:effectLst>
                  <a:outerShdw blurRad="38100" dist="38100" dir="2700000" algn="tl">
                    <a:srgbClr val="000000">
                      <a:alpha val="43137"/>
                    </a:srgbClr>
                  </a:outerShdw>
                </a:effectLst>
              </a:rPr>
              <a:t>це товар </a:t>
            </a:r>
            <a:r>
              <a:rPr lang="uk-UA" sz="1400" dirty="0" smtClean="0">
                <a:effectLst>
                  <a:outerShdw blurRad="38100" dist="38100" dir="2700000" algn="tl">
                    <a:srgbClr val="000000">
                      <a:alpha val="43137"/>
                    </a:srgbClr>
                  </a:outerShdw>
                </a:effectLst>
              </a:rPr>
              <a:t>над товарами </a:t>
            </a:r>
            <a:endParaRPr lang="uk-UA" sz="1400" dirty="0">
              <a:effectLst>
                <a:outerShdw blurRad="38100" dist="38100" dir="2700000" algn="tl">
                  <a:srgbClr val="000000">
                    <a:alpha val="43137"/>
                  </a:srgbClr>
                </a:outerShdw>
              </a:effectLst>
            </a:endParaRPr>
          </a:p>
        </p:txBody>
      </p:sp>
      <p:sp>
        <p:nvSpPr>
          <p:cNvPr id="22" name="Прямоугольник 21"/>
          <p:cNvSpPr/>
          <p:nvPr/>
        </p:nvSpPr>
        <p:spPr>
          <a:xfrm>
            <a:off x="670057" y="4673780"/>
            <a:ext cx="1039067" cy="400110"/>
          </a:xfrm>
          <a:prstGeom prst="rect">
            <a:avLst/>
          </a:prstGeom>
        </p:spPr>
        <p:txBody>
          <a:bodyPr wrap="none">
            <a:spAutoFit/>
          </a:bodyPr>
          <a:lstStyle/>
          <a:p>
            <a:r>
              <a:rPr lang="uk-UA" dirty="0">
                <a:solidFill>
                  <a:srgbClr val="008000"/>
                </a:solidFill>
                <a:latin typeface="Comic Sans MS" pitchFamily="66" charset="0"/>
              </a:rPr>
              <a:t>ГРОШІ</a:t>
            </a:r>
            <a:endParaRPr lang="uk-UA" dirty="0">
              <a:latin typeface="Comic Sans MS" pitchFamily="66"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27" y="908720"/>
            <a:ext cx="1924925" cy="18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212" y="5226126"/>
            <a:ext cx="1796892" cy="165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Прямоугольник 25"/>
          <p:cNvSpPr/>
          <p:nvPr/>
        </p:nvSpPr>
        <p:spPr>
          <a:xfrm>
            <a:off x="4108997" y="1124744"/>
            <a:ext cx="1039067" cy="400110"/>
          </a:xfrm>
          <a:prstGeom prst="rect">
            <a:avLst/>
          </a:prstGeom>
        </p:spPr>
        <p:txBody>
          <a:bodyPr wrap="none">
            <a:spAutoFit/>
          </a:bodyPr>
          <a:lstStyle/>
          <a:p>
            <a:r>
              <a:rPr lang="uk-UA" dirty="0">
                <a:solidFill>
                  <a:srgbClr val="008000"/>
                </a:solidFill>
                <a:latin typeface="Comic Sans MS" pitchFamily="66" charset="0"/>
              </a:rPr>
              <a:t>ГРОШІ</a:t>
            </a:r>
            <a:endParaRPr lang="uk-UA" dirty="0">
              <a:latin typeface="Comic Sans MS" pitchFamily="66" charset="0"/>
            </a:endParaRPr>
          </a:p>
        </p:txBody>
      </p:sp>
      <p:sp>
        <p:nvSpPr>
          <p:cNvPr id="27" name="Прямоугольник 26"/>
          <p:cNvSpPr/>
          <p:nvPr/>
        </p:nvSpPr>
        <p:spPr>
          <a:xfrm>
            <a:off x="1709124" y="2564904"/>
            <a:ext cx="1039067" cy="400110"/>
          </a:xfrm>
          <a:prstGeom prst="rect">
            <a:avLst/>
          </a:prstGeom>
        </p:spPr>
        <p:txBody>
          <a:bodyPr wrap="none">
            <a:spAutoFit/>
          </a:bodyPr>
          <a:lstStyle/>
          <a:p>
            <a:r>
              <a:rPr lang="uk-UA" dirty="0">
                <a:solidFill>
                  <a:srgbClr val="008000"/>
                </a:solidFill>
                <a:latin typeface="Comic Sans MS" pitchFamily="66" charset="0"/>
              </a:rPr>
              <a:t>ГРОШІ</a:t>
            </a:r>
            <a:endParaRPr lang="uk-UA" dirty="0">
              <a:latin typeface="Comic Sans MS" pitchFamily="66" charset="0"/>
            </a:endParaRPr>
          </a:p>
        </p:txBody>
      </p:sp>
      <p:sp>
        <p:nvSpPr>
          <p:cNvPr id="28" name="Прямоугольник 27"/>
          <p:cNvSpPr/>
          <p:nvPr/>
        </p:nvSpPr>
        <p:spPr>
          <a:xfrm>
            <a:off x="6413253" y="2611116"/>
            <a:ext cx="1039067" cy="400110"/>
          </a:xfrm>
          <a:prstGeom prst="rect">
            <a:avLst/>
          </a:prstGeom>
        </p:spPr>
        <p:txBody>
          <a:bodyPr wrap="none">
            <a:spAutoFit/>
          </a:bodyPr>
          <a:lstStyle/>
          <a:p>
            <a:r>
              <a:rPr lang="uk-UA" dirty="0">
                <a:solidFill>
                  <a:srgbClr val="008000"/>
                </a:solidFill>
                <a:latin typeface="Comic Sans MS" pitchFamily="66" charset="0"/>
              </a:rPr>
              <a:t>ГРОШІ</a:t>
            </a:r>
            <a:endParaRPr lang="uk-UA" dirty="0">
              <a:latin typeface="Comic Sans MS" pitchFamily="66" charset="0"/>
            </a:endParaRPr>
          </a:p>
        </p:txBody>
      </p:sp>
      <p:sp>
        <p:nvSpPr>
          <p:cNvPr id="29" name="Прямоугольник 28"/>
          <p:cNvSpPr/>
          <p:nvPr/>
        </p:nvSpPr>
        <p:spPr>
          <a:xfrm>
            <a:off x="7466325" y="4662426"/>
            <a:ext cx="1039067" cy="400110"/>
          </a:xfrm>
          <a:prstGeom prst="rect">
            <a:avLst/>
          </a:prstGeom>
        </p:spPr>
        <p:txBody>
          <a:bodyPr wrap="none">
            <a:spAutoFit/>
          </a:bodyPr>
          <a:lstStyle/>
          <a:p>
            <a:r>
              <a:rPr lang="uk-UA" dirty="0">
                <a:solidFill>
                  <a:srgbClr val="008000"/>
                </a:solidFill>
                <a:latin typeface="Comic Sans MS" pitchFamily="66" charset="0"/>
              </a:rPr>
              <a:t>ГРОШІ</a:t>
            </a:r>
            <a:endParaRPr lang="uk-UA" dirty="0">
              <a:latin typeface="Comic Sans MS" pitchFamily="66" charset="0"/>
            </a:endParaRPr>
          </a:p>
        </p:txBody>
      </p:sp>
    </p:spTree>
    <p:extLst>
      <p:ext uri="{BB962C8B-B14F-4D97-AF65-F5344CB8AC3E}">
        <p14:creationId xmlns:p14="http://schemas.microsoft.com/office/powerpoint/2010/main" val="350251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Функції грошей</a:t>
            </a:r>
            <a:endParaRPr lang="uk-UA" dirty="0"/>
          </a:p>
        </p:txBody>
      </p:sp>
      <p:pic>
        <p:nvPicPr>
          <p:cNvPr id="3074" name="Picture 2" descr="Ð ÐµÐ·ÑÐ»ÑÑÐ°Ñ Ð¿Ð¾ÑÑÐºÑ Ð·Ð¾Ð±ÑÐ°Ð¶ÐµÐ½Ñ Ð·Ð° Ð·Ð°Ð¿Ð¸ÑÐ¾Ð¼ ÑÑÑ Ð³ÑÐ¾ÑÐµÐ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350712"/>
            <a:ext cx="7128792" cy="534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516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584472387"/>
              </p:ext>
            </p:extLst>
          </p:nvPr>
        </p:nvGraphicFramePr>
        <p:xfrm>
          <a:off x="899592" y="1124744"/>
          <a:ext cx="7272810" cy="5223274"/>
        </p:xfrm>
        <a:graphic>
          <a:graphicData uri="http://schemas.openxmlformats.org/drawingml/2006/table">
            <a:tbl>
              <a:tblPr firstRow="1" firstCol="1" bandRow="1">
                <a:tableStyleId>{2D5ABB26-0587-4C30-8999-92F81FD0307C}</a:tableStyleId>
              </a:tblPr>
              <a:tblGrid>
                <a:gridCol w="2016124"/>
                <a:gridCol w="575649"/>
                <a:gridCol w="2016124"/>
                <a:gridCol w="576326"/>
                <a:gridCol w="2088587"/>
              </a:tblGrid>
              <a:tr h="218445">
                <a:tc rowSpan="3">
                  <a:txBody>
                    <a:bodyPr/>
                    <a:lstStyle/>
                    <a:p>
                      <a:pPr>
                        <a:lnSpc>
                          <a:spcPct val="115000"/>
                        </a:lnSpc>
                        <a:spcAft>
                          <a:spcPts val="0"/>
                        </a:spcAft>
                      </a:pPr>
                      <a:r>
                        <a:rPr lang="uk-UA" sz="900" dirty="0">
                          <a:effectLst/>
                          <a:latin typeface="Arial Black" pitchFamily="34" charset="0"/>
                        </a:rPr>
                        <a:t>за допомогою грошей виникають кредитні відносини</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 </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гроші відіграють роль посередника в схемі </a:t>
                      </a:r>
                      <a:r>
                        <a:rPr lang="uk-UA" sz="800" dirty="0">
                          <a:effectLst/>
                          <a:latin typeface="Arial Black" pitchFamily="34" charset="0"/>
                        </a:rPr>
                        <a:t>Т-Г-Т </a:t>
                      </a:r>
                    </a:p>
                    <a:p>
                      <a:pPr>
                        <a:lnSpc>
                          <a:spcPct val="115000"/>
                        </a:lnSpc>
                        <a:spcAft>
                          <a:spcPts val="0"/>
                        </a:spcAft>
                      </a:pPr>
                      <a:r>
                        <a:rPr lang="uk-UA" sz="900" dirty="0">
                          <a:effectLs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rowSpan="3">
                  <a:txBody>
                    <a:bodyPr/>
                    <a:lstStyle/>
                    <a:p>
                      <a:pPr algn="ctr">
                        <a:lnSpc>
                          <a:spcPct val="115000"/>
                        </a:lnSpc>
                        <a:spcAft>
                          <a:spcPts val="0"/>
                        </a:spcAft>
                      </a:pPr>
                      <a:r>
                        <a:rPr lang="uk-UA" sz="900" dirty="0">
                          <a:effectLst/>
                          <a:highlight>
                            <a:srgbClr val="FFFF00"/>
                          </a:highligh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a:txBody>
                    <a:bodyPr/>
                    <a:lstStyle/>
                    <a:p>
                      <a:pPr algn="ctr">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nchor="ctr"/>
                </a:tc>
                <a:tc rowSpan="3">
                  <a:txBody>
                    <a:bodyPr/>
                    <a:lstStyle/>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indent="21590">
                        <a:lnSpc>
                          <a:spcPct val="115000"/>
                        </a:lnSpc>
                        <a:spcAft>
                          <a:spcPts val="0"/>
                        </a:spcAft>
                      </a:pPr>
                      <a:r>
                        <a:rPr lang="uk-UA" sz="900" dirty="0">
                          <a:effectLst/>
                          <a:latin typeface="Arial Black" pitchFamily="34" charset="0"/>
                        </a:rPr>
                        <a:t>гроші </a:t>
                      </a:r>
                      <a:r>
                        <a:rPr lang="uk-UA" sz="900" dirty="0" smtClean="0">
                          <a:effectLst/>
                          <a:latin typeface="Arial Black" pitchFamily="34" charset="0"/>
                        </a:rPr>
                        <a:t>оплачують </a:t>
                      </a:r>
                      <a:r>
                        <a:rPr lang="uk-UA" sz="900" dirty="0">
                          <a:effectLst/>
                          <a:latin typeface="Arial Black" pitchFamily="34" charset="0"/>
                        </a:rPr>
                        <a:t>товар чи послугу</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 </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гроші є загальним втіленням і мірилом вартості найрізноманітніших товарів</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r>
              <a:tr h="573643">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СВІТОВІ ГРОШІ</a:t>
                      </a:r>
                      <a:endParaRPr lang="uk-UA" sz="800" b="1" dirty="0">
                        <a:effectLst/>
                        <a:latin typeface="Times New Roman" pitchFamily="18" charset="0"/>
                        <a:ea typeface="Times New Roman"/>
                        <a:cs typeface="Times New Roman" pitchFamily="18" charset="0"/>
                      </a:endParaRPr>
                    </a:p>
                  </a:txBody>
                  <a:tcPr marL="35291" marR="35291" marT="0" marB="0" anchor="ctr">
                    <a:solidFill>
                      <a:srgbClr val="FFFF00"/>
                    </a:solidFill>
                  </a:tcPr>
                </a:tc>
                <a:tc vMerge="1">
                  <a:txBody>
                    <a:bodyPr/>
                    <a:lstStyle/>
                    <a:p>
                      <a:endParaRPr lang="uk-UA"/>
                    </a:p>
                  </a:txBody>
                  <a:tcPr/>
                </a:tc>
                <a:tc vMerge="1">
                  <a:txBody>
                    <a:bodyPr/>
                    <a:lstStyle/>
                    <a:p>
                      <a:endParaRPr lang="uk-UA"/>
                    </a:p>
                  </a:txBody>
                  <a:tcPr/>
                </a:tc>
              </a:tr>
              <a:tr h="360040">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vMerge="1">
                  <a:txBody>
                    <a:bodyPr/>
                    <a:lstStyle/>
                    <a:p>
                      <a:endParaRPr lang="uk-UA"/>
                    </a:p>
                  </a:txBody>
                  <a:tcPr/>
                </a:tc>
                <a:tc vMerge="1">
                  <a:txBody>
                    <a:bodyPr/>
                    <a:lstStyle/>
                    <a:p>
                      <a:endParaRPr lang="uk-UA"/>
                    </a:p>
                  </a:txBody>
                  <a:tcPr/>
                </a:tc>
              </a:tr>
              <a:tr h="219614">
                <a:tc rowSpan="3">
                  <a:txBody>
                    <a:bodyPr/>
                    <a:lstStyle/>
                    <a:p>
                      <a:pPr>
                        <a:lnSpc>
                          <a:spcPct val="115000"/>
                        </a:lnSpc>
                        <a:spcAft>
                          <a:spcPts val="0"/>
                        </a:spcAft>
                      </a:pPr>
                      <a:r>
                        <a:rPr lang="uk-UA" sz="900">
                          <a:effectLst/>
                          <a:latin typeface="Arial Black" pitchFamily="34" charset="0"/>
                        </a:rPr>
                        <a:t>гроші є зручною формою збереження багатства</a:t>
                      </a:r>
                      <a:endParaRPr lang="uk-UA" sz="800">
                        <a:effectLst/>
                        <a:latin typeface="Arial Black" pitchFamily="34" charset="0"/>
                      </a:endParaRPr>
                    </a:p>
                    <a:p>
                      <a:pPr>
                        <a:lnSpc>
                          <a:spcPct val="115000"/>
                        </a:lnSpc>
                        <a:spcAft>
                          <a:spcPts val="0"/>
                        </a:spcAft>
                      </a:pPr>
                      <a:r>
                        <a:rPr lang="uk-UA" sz="900">
                          <a:effectLst/>
                          <a:latin typeface="Arial Black" pitchFamily="34" charset="0"/>
                        </a:rPr>
                        <a:t> </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гроші утворять скарб</a:t>
                      </a:r>
                      <a:endParaRPr lang="uk-UA" sz="800">
                        <a:effectLst/>
                        <a:latin typeface="Arial Black" pitchFamily="34" charset="0"/>
                      </a:endParaRPr>
                    </a:p>
                    <a:p>
                      <a:pPr>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algn="ctr">
                        <a:lnSpc>
                          <a:spcPct val="115000"/>
                        </a:lnSpc>
                        <a:spcAft>
                          <a:spcPts val="0"/>
                        </a:spcAft>
                      </a:pPr>
                      <a:r>
                        <a:rPr lang="uk-UA" sz="900" dirty="0">
                          <a:effectLst/>
                          <a:highlight>
                            <a:srgbClr val="008000"/>
                          </a:highligh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rowSpan="3">
                  <a:txBody>
                    <a:bodyPr/>
                    <a:lstStyle/>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indent="21590">
                        <a:lnSpc>
                          <a:spcPct val="115000"/>
                        </a:lnSpc>
                        <a:spcAft>
                          <a:spcPts val="0"/>
                        </a:spcAft>
                      </a:pPr>
                      <a:r>
                        <a:rPr lang="uk-UA" sz="900">
                          <a:effectLst/>
                          <a:latin typeface="Arial Black" pitchFamily="34" charset="0"/>
                        </a:rPr>
                        <a:t>грошове вираження вартості товарів</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r>
              <a:tr h="48322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ЗАСІБ ОБІГУ</a:t>
                      </a:r>
                      <a:endParaRPr lang="uk-UA" sz="800" b="1" dirty="0">
                        <a:effectLst/>
                        <a:latin typeface="Times New Roman" pitchFamily="18" charset="0"/>
                        <a:ea typeface="Times New Roman"/>
                        <a:cs typeface="Times New Roman" pitchFamily="18" charset="0"/>
                      </a:endParaRPr>
                    </a:p>
                  </a:txBody>
                  <a:tcPr marL="35291" marR="35291" marT="0" marB="0" anchor="ctr">
                    <a:solidFill>
                      <a:srgbClr val="00B050"/>
                    </a:solidFill>
                  </a:tcPr>
                </a:tc>
                <a:tc vMerge="1">
                  <a:txBody>
                    <a:bodyPr/>
                    <a:lstStyle/>
                    <a:p>
                      <a:endParaRPr lang="uk-UA"/>
                    </a:p>
                  </a:txBody>
                  <a:tcPr/>
                </a:tc>
                <a:tc vMerge="1">
                  <a:txBody>
                    <a:bodyPr/>
                    <a:lstStyle/>
                    <a:p>
                      <a:endParaRPr lang="uk-UA"/>
                    </a:p>
                  </a:txBody>
                  <a:tcPr/>
                </a:tc>
              </a:tr>
              <a:tr h="23518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vMerge="1">
                  <a:txBody>
                    <a:bodyPr/>
                    <a:lstStyle/>
                    <a:p>
                      <a:endParaRPr lang="uk-UA"/>
                    </a:p>
                  </a:txBody>
                  <a:tcPr/>
                </a:tc>
                <a:tc vMerge="1">
                  <a:txBody>
                    <a:bodyPr/>
                    <a:lstStyle/>
                    <a:p>
                      <a:endParaRPr lang="uk-UA"/>
                    </a:p>
                  </a:txBody>
                  <a:tcPr/>
                </a:tc>
              </a:tr>
              <a:tr h="210658">
                <a:tc rowSpan="3">
                  <a:txBody>
                    <a:bodyPr/>
                    <a:lstStyle/>
                    <a:p>
                      <a:pPr>
                        <a:lnSpc>
                          <a:spcPct val="115000"/>
                        </a:lnSpc>
                        <a:spcAft>
                          <a:spcPts val="0"/>
                        </a:spcAft>
                      </a:pPr>
                      <a:r>
                        <a:rPr lang="uk-UA" sz="900">
                          <a:effectLst/>
                          <a:latin typeface="Arial Black" pitchFamily="34" charset="0"/>
                        </a:rPr>
                        <a:t>засіб міждержавних розрахунків</a:t>
                      </a:r>
                      <a:endParaRPr lang="uk-UA" sz="800">
                        <a:effectLst/>
                        <a:latin typeface="Arial Black" pitchFamily="34" charset="0"/>
                      </a:endParaRPr>
                    </a:p>
                    <a:p>
                      <a:pPr>
                        <a:lnSpc>
                          <a:spcPct val="115000"/>
                        </a:lnSpc>
                        <a:spcAft>
                          <a:spcPts val="0"/>
                        </a:spcAft>
                      </a:pPr>
                      <a:r>
                        <a:rPr lang="uk-UA" sz="900">
                          <a:effectLst/>
                          <a:latin typeface="Arial Black" pitchFamily="34" charset="0"/>
                        </a:rPr>
                        <a:t> </a:t>
                      </a:r>
                      <a:endParaRPr lang="uk-UA" sz="800">
                        <a:effectLst/>
                        <a:latin typeface="Arial Black" pitchFamily="34" charset="0"/>
                      </a:endParaRPr>
                    </a:p>
                    <a:p>
                      <a:pPr>
                        <a:lnSpc>
                          <a:spcPct val="115000"/>
                        </a:lnSpc>
                        <a:spcAft>
                          <a:spcPts val="0"/>
                        </a:spcAft>
                      </a:pPr>
                      <a:r>
                        <a:rPr lang="uk-UA" sz="900">
                          <a:effectLst/>
                          <a:latin typeface="Arial Black" pitchFamily="34" charset="0"/>
                        </a:rPr>
                        <a:t>гроші є загальним виразником багатства</a:t>
                      </a:r>
                      <a:endParaRPr lang="uk-UA" sz="800">
                        <a:effectLst/>
                        <a:latin typeface="Arial Black" pitchFamily="34" charset="0"/>
                      </a:endParaRPr>
                    </a:p>
                    <a:p>
                      <a:pPr>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algn="ctr">
                        <a:lnSpc>
                          <a:spcPct val="115000"/>
                        </a:lnSpc>
                        <a:spcAft>
                          <a:spcPts val="0"/>
                        </a:spcAft>
                      </a:pPr>
                      <a:endParaRPr lang="uk-UA" sz="800" dirty="0">
                        <a:effectLst/>
                        <a:latin typeface="Arial Black" pitchFamily="34" charset="0"/>
                        <a:ea typeface="Times New Roman"/>
                        <a:cs typeface="Times New Roman"/>
                      </a:endParaRPr>
                    </a:p>
                  </a:txBody>
                  <a:tcPr marL="35291" marR="35291" marT="0" marB="0"/>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rowSpan="3">
                  <a:txBody>
                    <a:bodyPr/>
                    <a:lstStyle/>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indent="21590">
                        <a:lnSpc>
                          <a:spcPct val="115000"/>
                        </a:lnSpc>
                        <a:spcAft>
                          <a:spcPts val="0"/>
                        </a:spcAft>
                      </a:pPr>
                      <a:r>
                        <a:rPr lang="uk-UA" sz="900">
                          <a:effectLst/>
                          <a:latin typeface="Arial Black" pitchFamily="34" charset="0"/>
                        </a:rPr>
                        <a:t>гроші весь час переходять з рук в руки</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грошима платять податки</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r>
              <a:tr h="48322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ЗАСІБ ПЛАТЕЖУ</a:t>
                      </a:r>
                      <a:endParaRPr lang="uk-UA" sz="800" b="1" dirty="0">
                        <a:effectLst/>
                        <a:latin typeface="Times New Roman" pitchFamily="18" charset="0"/>
                        <a:ea typeface="Times New Roman"/>
                        <a:cs typeface="Times New Roman" pitchFamily="18" charset="0"/>
                      </a:endParaRPr>
                    </a:p>
                  </a:txBody>
                  <a:tcPr marL="35291" marR="35291" marT="0" marB="0" anchor="ctr">
                    <a:solidFill>
                      <a:srgbClr val="38A3B2"/>
                    </a:solidFill>
                  </a:tcPr>
                </a:tc>
                <a:tc vMerge="1">
                  <a:txBody>
                    <a:bodyPr/>
                    <a:lstStyle/>
                    <a:p>
                      <a:endParaRPr lang="uk-UA"/>
                    </a:p>
                  </a:txBody>
                  <a:tcPr/>
                </a:tc>
                <a:tc vMerge="1">
                  <a:txBody>
                    <a:bodyPr/>
                    <a:lstStyle/>
                    <a:p>
                      <a:endParaRPr lang="uk-UA"/>
                    </a:p>
                  </a:txBody>
                  <a:tcPr/>
                </a:tc>
              </a:tr>
              <a:tr h="384305">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vMerge="1">
                  <a:txBody>
                    <a:bodyPr/>
                    <a:lstStyle/>
                    <a:p>
                      <a:endParaRPr lang="uk-UA"/>
                    </a:p>
                  </a:txBody>
                  <a:tcPr/>
                </a:tc>
                <a:tc vMerge="1">
                  <a:txBody>
                    <a:bodyPr/>
                    <a:lstStyle/>
                    <a:p>
                      <a:endParaRPr lang="uk-UA"/>
                    </a:p>
                  </a:txBody>
                  <a:tcPr/>
                </a:tc>
              </a:tr>
              <a:tr h="223897">
                <a:tc rowSpan="3">
                  <a:txBody>
                    <a:bodyPr/>
                    <a:lstStyle/>
                    <a:p>
                      <a:pPr>
                        <a:lnSpc>
                          <a:spcPct val="115000"/>
                        </a:lnSpc>
                        <a:spcAft>
                          <a:spcPts val="0"/>
                        </a:spcAft>
                      </a:pPr>
                      <a:r>
                        <a:rPr lang="uk-UA" sz="900" dirty="0">
                          <a:effectLst/>
                          <a:latin typeface="Arial Black" pitchFamily="34" charset="0"/>
                        </a:rPr>
                        <a:t>грошима виплачують заробітну плату</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 </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гроші є масштабом цін</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rowSpan="3">
                  <a:txBody>
                    <a:bodyPr/>
                    <a:lstStyle/>
                    <a:p>
                      <a:pPr algn="ctr">
                        <a:lnSpc>
                          <a:spcPct val="115000"/>
                        </a:lnSpc>
                        <a:spcAft>
                          <a:spcPts val="0"/>
                        </a:spcAft>
                      </a:pPr>
                      <a:r>
                        <a:rPr lang="uk-UA" sz="900" dirty="0">
                          <a:effectLst/>
                          <a:highlight>
                            <a:srgbClr val="FFFF00"/>
                          </a:highligh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rowSpan="3">
                  <a:txBody>
                    <a:bodyPr/>
                    <a:lstStyle/>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c rowSpan="3">
                  <a:txBody>
                    <a:bodyPr/>
                    <a:lstStyle/>
                    <a:p>
                      <a:pPr indent="21590">
                        <a:lnSpc>
                          <a:spcPct val="115000"/>
                        </a:lnSpc>
                        <a:spcAft>
                          <a:spcPts val="0"/>
                        </a:spcAft>
                      </a:pPr>
                      <a:r>
                        <a:rPr lang="uk-UA" sz="900">
                          <a:effectLst/>
                          <a:latin typeface="Arial Black" pitchFamily="34" charset="0"/>
                        </a:rPr>
                        <a:t>здійснює обмін валют</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оплата міжнародної товарної угоди</a:t>
                      </a:r>
                      <a:endParaRPr lang="uk-UA" sz="800">
                        <a:effectLst/>
                        <a:latin typeface="Arial Black" pitchFamily="34" charset="0"/>
                      </a:endParaRPr>
                    </a:p>
                    <a:p>
                      <a:pPr indent="21590">
                        <a:lnSpc>
                          <a:spcPct val="115000"/>
                        </a:lnSpc>
                        <a:spcAft>
                          <a:spcPts val="0"/>
                        </a:spcAft>
                      </a:pPr>
                      <a:r>
                        <a:rPr lang="uk-UA" sz="900">
                          <a:effectLst/>
                          <a:latin typeface="Arial Black" pitchFamily="34" charset="0"/>
                        </a:rPr>
                        <a:t> </a:t>
                      </a:r>
                      <a:endParaRPr lang="uk-UA" sz="800">
                        <a:effectLst/>
                        <a:latin typeface="Arial Black" pitchFamily="34" charset="0"/>
                        <a:ea typeface="Times New Roman"/>
                        <a:cs typeface="Times New Roman"/>
                      </a:endParaRPr>
                    </a:p>
                  </a:txBody>
                  <a:tcPr marL="35291" marR="35291" marT="0" marB="0"/>
                </a:tc>
              </a:tr>
              <a:tr h="48322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МІРА ВАРТОСТІ</a:t>
                      </a:r>
                      <a:endParaRPr lang="uk-UA" sz="800" b="1" dirty="0">
                        <a:effectLst/>
                        <a:latin typeface="Times New Roman" pitchFamily="18" charset="0"/>
                        <a:ea typeface="Times New Roman"/>
                        <a:cs typeface="Times New Roman" pitchFamily="18" charset="0"/>
                      </a:endParaRPr>
                    </a:p>
                  </a:txBody>
                  <a:tcPr marL="35291" marR="35291" marT="0" marB="0" anchor="ctr">
                    <a:solidFill>
                      <a:srgbClr val="FF0000"/>
                    </a:solidFill>
                  </a:tcPr>
                </a:tc>
                <a:tc vMerge="1">
                  <a:txBody>
                    <a:bodyPr/>
                    <a:lstStyle/>
                    <a:p>
                      <a:endParaRPr lang="uk-UA"/>
                    </a:p>
                  </a:txBody>
                  <a:tcPr/>
                </a:tc>
                <a:tc vMerge="1">
                  <a:txBody>
                    <a:bodyPr/>
                    <a:lstStyle/>
                    <a:p>
                      <a:endParaRPr lang="uk-UA"/>
                    </a:p>
                  </a:txBody>
                  <a:tcPr/>
                </a:tc>
              </a:tr>
              <a:tr h="22311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vMerge="1">
                  <a:txBody>
                    <a:bodyPr/>
                    <a:lstStyle/>
                    <a:p>
                      <a:endParaRPr lang="uk-UA"/>
                    </a:p>
                  </a:txBody>
                  <a:tcPr/>
                </a:tc>
                <a:tc vMerge="1">
                  <a:txBody>
                    <a:bodyPr/>
                    <a:lstStyle/>
                    <a:p>
                      <a:endParaRPr lang="uk-UA"/>
                    </a:p>
                  </a:txBody>
                  <a:tcPr/>
                </a:tc>
              </a:tr>
              <a:tr h="215720">
                <a:tc rowSpan="3">
                  <a:txBody>
                    <a:bodyPr/>
                    <a:lstStyle/>
                    <a:p>
                      <a:pPr>
                        <a:lnSpc>
                          <a:spcPct val="115000"/>
                        </a:lnSpc>
                        <a:spcAft>
                          <a:spcPts val="0"/>
                        </a:spcAft>
                      </a:pPr>
                      <a:r>
                        <a:rPr lang="uk-UA" sz="900" dirty="0">
                          <a:effectLst/>
                          <a:latin typeface="Arial Black" pitchFamily="34" charset="0"/>
                        </a:rPr>
                        <a:t>загальний купівельний та платіжний засіб</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 </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гроші здійснюють самостійний рух, переходячи від одного власника до іншого</a:t>
                      </a:r>
                      <a:endParaRPr lang="uk-UA" sz="800" dirty="0">
                        <a:effectLst/>
                        <a:latin typeface="Arial Black" pitchFamily="34" charset="0"/>
                        <a:ea typeface="Times New Roman"/>
                        <a:cs typeface="Times New Roman"/>
                      </a:endParaRPr>
                    </a:p>
                  </a:txBody>
                  <a:tcPr marL="35291" marR="35291" marT="0" marB="0"/>
                </a:tc>
                <a:tc rowSpan="3">
                  <a:txBody>
                    <a:bodyPr/>
                    <a:lstStyle/>
                    <a:p>
                      <a:pPr algn="ctr">
                        <a:lnSpc>
                          <a:spcPct val="115000"/>
                        </a:lnSpc>
                        <a:spcAft>
                          <a:spcPts val="0"/>
                        </a:spcAft>
                      </a:pPr>
                      <a:r>
                        <a:rPr lang="uk-UA" sz="900">
                          <a:effectLst/>
                          <a:highlight>
                            <a:srgbClr val="FFFF00"/>
                          </a:highlight>
                          <a:latin typeface="Arial Black" pitchFamily="34" charset="0"/>
                        </a:rPr>
                        <a:t> </a:t>
                      </a:r>
                      <a:endParaRPr lang="uk-UA" sz="800">
                        <a:effectLst/>
                        <a:latin typeface="Arial Black" pitchFamily="34" charset="0"/>
                        <a:ea typeface="Times New Roman"/>
                        <a:cs typeface="Times New Roman"/>
                      </a:endParaRPr>
                    </a:p>
                  </a:txBody>
                  <a:tcPr marL="35291" marR="35291" marT="0" marB="0"/>
                </a:tc>
                <a:tc>
                  <a:txBody>
                    <a:bodyPr/>
                    <a:lstStyle/>
                    <a:p>
                      <a:pPr algn="ctr">
                        <a:lnSpc>
                          <a:spcPct val="115000"/>
                        </a:lnSpc>
                        <a:spcAft>
                          <a:spcPts val="0"/>
                        </a:spcAft>
                      </a:pPr>
                      <a:r>
                        <a:rPr lang="uk-UA" sz="900" b="1" dirty="0">
                          <a:effectLst/>
                          <a:latin typeface="Times New Roman" pitchFamily="18" charset="0"/>
                          <a:cs typeface="Times New Roman" pitchFamily="18" charset="0"/>
                        </a:rPr>
                        <a:t> </a:t>
                      </a:r>
                      <a:endParaRPr lang="uk-UA" sz="800" b="1" dirty="0">
                        <a:effectLst/>
                        <a:latin typeface="Times New Roman" pitchFamily="18" charset="0"/>
                        <a:ea typeface="Times New Roman"/>
                        <a:cs typeface="Times New Roman" pitchFamily="18" charset="0"/>
                      </a:endParaRPr>
                    </a:p>
                  </a:txBody>
                  <a:tcPr marL="35291" marR="35291" marT="0" marB="0" anchor="ctr"/>
                </a:tc>
                <a:tc rowSpan="3">
                  <a:txBody>
                    <a:bodyPr/>
                    <a:lstStyle/>
                    <a:p>
                      <a:pPr indent="21590">
                        <a:lnSpc>
                          <a:spcPct val="115000"/>
                        </a:lnSpc>
                        <a:spcAft>
                          <a:spcPts val="0"/>
                        </a:spcAft>
                      </a:pPr>
                      <a:r>
                        <a:rPr lang="uk-UA" sz="900" dirty="0">
                          <a:effectLs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c rowSpan="3">
                  <a:txBody>
                    <a:bodyPr/>
                    <a:lstStyle/>
                    <a:p>
                      <a:pPr indent="21590">
                        <a:lnSpc>
                          <a:spcPct val="115000"/>
                        </a:lnSpc>
                        <a:spcAft>
                          <a:spcPts val="0"/>
                        </a:spcAft>
                      </a:pPr>
                      <a:r>
                        <a:rPr lang="uk-UA" sz="900" dirty="0">
                          <a:effectLst/>
                          <a:latin typeface="Arial Black" pitchFamily="34" charset="0"/>
                        </a:rPr>
                        <a:t>гроші виконують функцією погашення грошових позичок</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 </a:t>
                      </a:r>
                      <a:endParaRPr lang="uk-UA" sz="800" dirty="0">
                        <a:effectLst/>
                        <a:latin typeface="Arial Black" pitchFamily="34" charset="0"/>
                      </a:endParaRPr>
                    </a:p>
                    <a:p>
                      <a:pPr>
                        <a:lnSpc>
                          <a:spcPct val="115000"/>
                        </a:lnSpc>
                        <a:spcAft>
                          <a:spcPts val="0"/>
                        </a:spcAft>
                      </a:pPr>
                      <a:r>
                        <a:rPr lang="uk-UA" sz="900" dirty="0">
                          <a:effectLst/>
                          <a:latin typeface="Arial Black" pitchFamily="34" charset="0"/>
                        </a:rPr>
                        <a:t>гроші виступають посередником при обміні товарами</a:t>
                      </a:r>
                      <a:endParaRPr lang="uk-UA" sz="800" dirty="0">
                        <a:effectLst/>
                        <a:latin typeface="Arial Black" pitchFamily="34" charset="0"/>
                      </a:endParaRPr>
                    </a:p>
                    <a:p>
                      <a:pPr indent="21590">
                        <a:lnSpc>
                          <a:spcPct val="115000"/>
                        </a:lnSpc>
                        <a:spcAft>
                          <a:spcPts val="0"/>
                        </a:spcAft>
                      </a:pPr>
                      <a:r>
                        <a:rPr lang="uk-UA" sz="900" dirty="0">
                          <a:effectLst/>
                          <a:latin typeface="Arial Black" pitchFamily="34" charset="0"/>
                        </a:rPr>
                        <a:t> </a:t>
                      </a:r>
                      <a:endParaRPr lang="uk-UA" sz="800" dirty="0">
                        <a:effectLst/>
                        <a:latin typeface="Arial Black" pitchFamily="34" charset="0"/>
                        <a:ea typeface="Times New Roman"/>
                        <a:cs typeface="Times New Roman"/>
                      </a:endParaRPr>
                    </a:p>
                  </a:txBody>
                  <a:tcPr marL="35291" marR="35291" marT="0" marB="0"/>
                </a:tc>
              </a:tr>
              <a:tr h="510219">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900" b="1" dirty="0">
                          <a:effectLst/>
                          <a:latin typeface="Times New Roman" pitchFamily="18" charset="0"/>
                          <a:cs typeface="Times New Roman" pitchFamily="18" charset="0"/>
                        </a:rPr>
                        <a:t>ЗАСІБ НАГРОМАДЖЕННЯ</a:t>
                      </a:r>
                      <a:endParaRPr lang="uk-UA" sz="800" b="1" dirty="0">
                        <a:effectLst/>
                        <a:latin typeface="Times New Roman" pitchFamily="18" charset="0"/>
                        <a:ea typeface="Times New Roman"/>
                        <a:cs typeface="Times New Roman" pitchFamily="18" charset="0"/>
                      </a:endParaRPr>
                    </a:p>
                  </a:txBody>
                  <a:tcPr marL="35291" marR="35291" marT="0" marB="0" anchor="ctr">
                    <a:solidFill>
                      <a:srgbClr val="7030A0"/>
                    </a:solidFill>
                  </a:tcPr>
                </a:tc>
                <a:tc vMerge="1">
                  <a:txBody>
                    <a:bodyPr/>
                    <a:lstStyle/>
                    <a:p>
                      <a:endParaRPr lang="uk-UA"/>
                    </a:p>
                  </a:txBody>
                  <a:tcPr/>
                </a:tc>
                <a:tc vMerge="1">
                  <a:txBody>
                    <a:bodyPr/>
                    <a:lstStyle/>
                    <a:p>
                      <a:endParaRPr lang="uk-UA"/>
                    </a:p>
                  </a:txBody>
                  <a:tcPr/>
                </a:tc>
              </a:tr>
              <a:tr h="398738">
                <a:tc vMerge="1">
                  <a:txBody>
                    <a:bodyPr/>
                    <a:lstStyle/>
                    <a:p>
                      <a:endParaRPr lang="uk-UA"/>
                    </a:p>
                  </a:txBody>
                  <a:tcPr/>
                </a:tc>
                <a:tc vMerge="1">
                  <a:txBody>
                    <a:bodyPr/>
                    <a:lstStyle/>
                    <a:p>
                      <a:endParaRPr lang="uk-UA"/>
                    </a:p>
                  </a:txBody>
                  <a:tcPr/>
                </a:tc>
                <a:tc>
                  <a:txBody>
                    <a:bodyPr/>
                    <a:lstStyle/>
                    <a:p>
                      <a:pPr algn="ctr">
                        <a:lnSpc>
                          <a:spcPct val="115000"/>
                        </a:lnSpc>
                        <a:spcAft>
                          <a:spcPts val="0"/>
                        </a:spcAft>
                      </a:pPr>
                      <a:r>
                        <a:rPr lang="uk-UA" sz="700" dirty="0">
                          <a:effectLst/>
                          <a:latin typeface="Arial Black" pitchFamily="34" charset="0"/>
                        </a:rPr>
                        <a:t> </a:t>
                      </a:r>
                      <a:endParaRPr lang="uk-UA" sz="600" dirty="0">
                        <a:effectLst/>
                        <a:latin typeface="Arial Black" pitchFamily="34" charset="0"/>
                        <a:ea typeface="Times New Roman"/>
                        <a:cs typeface="Times New Roman"/>
                      </a:endParaRPr>
                    </a:p>
                  </a:txBody>
                  <a:tcPr marL="35291" marR="35291" marT="0" marB="0" anchor="ctr"/>
                </a:tc>
                <a:tc vMerge="1">
                  <a:txBody>
                    <a:bodyPr/>
                    <a:lstStyle/>
                    <a:p>
                      <a:endParaRPr lang="uk-UA"/>
                    </a:p>
                  </a:txBody>
                  <a:tcPr/>
                </a:tc>
                <a:tc vMerge="1">
                  <a:txBody>
                    <a:bodyPr/>
                    <a:lstStyle/>
                    <a:p>
                      <a:endParaRPr lang="uk-UA"/>
                    </a:p>
                  </a:txBody>
                  <a:tcPr/>
                </a:tc>
              </a:tr>
            </a:tbl>
          </a:graphicData>
        </a:graphic>
      </p:graphicFrame>
      <p:cxnSp>
        <p:nvCxnSpPr>
          <p:cNvPr id="30" name="Скругленная соединительная линия 29"/>
          <p:cNvCxnSpPr/>
          <p:nvPr/>
        </p:nvCxnSpPr>
        <p:spPr bwMode="auto">
          <a:xfrm rot="5400000" flipH="1" flipV="1">
            <a:off x="4355976" y="3068960"/>
            <a:ext cx="2736304" cy="576064"/>
          </a:xfrm>
          <a:prstGeom prst="curvedConnector3">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Скругленная соединительная линия 35"/>
          <p:cNvCxnSpPr/>
          <p:nvPr/>
        </p:nvCxnSpPr>
        <p:spPr bwMode="auto">
          <a:xfrm rot="5400000" flipH="1" flipV="1">
            <a:off x="4734018" y="3338990"/>
            <a:ext cx="2268252" cy="720080"/>
          </a:xfrm>
          <a:prstGeom prst="curvedConnector3">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Скругленная соединительная линия 37"/>
          <p:cNvCxnSpPr/>
          <p:nvPr/>
        </p:nvCxnSpPr>
        <p:spPr bwMode="auto">
          <a:xfrm rot="10800000" flipV="1">
            <a:off x="2411760" y="4725144"/>
            <a:ext cx="1080120" cy="216024"/>
          </a:xfrm>
          <a:prstGeom prst="curvedConnector3">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Скругленная соединительная линия 39"/>
          <p:cNvCxnSpPr/>
          <p:nvPr/>
        </p:nvCxnSpPr>
        <p:spPr bwMode="auto">
          <a:xfrm rot="10800000">
            <a:off x="2627784" y="1916832"/>
            <a:ext cx="864096" cy="792088"/>
          </a:xfrm>
          <a:prstGeom prst="curvedConnector3">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Скругленная соединительная линия 41"/>
          <p:cNvCxnSpPr/>
          <p:nvPr/>
        </p:nvCxnSpPr>
        <p:spPr bwMode="auto">
          <a:xfrm>
            <a:off x="5436096" y="2757469"/>
            <a:ext cx="972109" cy="432045"/>
          </a:xfrm>
          <a:prstGeom prst="curvedConnector3">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Скругленная соединительная линия 54"/>
          <p:cNvCxnSpPr/>
          <p:nvPr/>
        </p:nvCxnSpPr>
        <p:spPr bwMode="auto">
          <a:xfrm rot="16200000" flipH="1">
            <a:off x="4169561" y="4178688"/>
            <a:ext cx="3096342" cy="588858"/>
          </a:xfrm>
          <a:prstGeom prst="curvedConnector3">
            <a:avLst>
              <a:gd name="adj1" fmla="val 50000"/>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Скругленная соединительная линия 59"/>
          <p:cNvCxnSpPr/>
          <p:nvPr/>
        </p:nvCxnSpPr>
        <p:spPr bwMode="auto">
          <a:xfrm rot="5400000">
            <a:off x="1643947" y="3885322"/>
            <a:ext cx="2975787" cy="720080"/>
          </a:xfrm>
          <a:prstGeom prst="curvedConnector3">
            <a:avLst/>
          </a:prstGeom>
          <a:solidFill>
            <a:schemeClr val="accent1"/>
          </a:solidFill>
          <a:ln w="38100" cap="flat" cmpd="sng" algn="ctr">
            <a:solidFill>
              <a:srgbClr val="00B05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Скругленная соединительная линия 61"/>
          <p:cNvCxnSpPr/>
          <p:nvPr/>
        </p:nvCxnSpPr>
        <p:spPr bwMode="auto">
          <a:xfrm rot="16200000" flipV="1">
            <a:off x="1511662" y="3753036"/>
            <a:ext cx="2808311" cy="1152129"/>
          </a:xfrm>
          <a:prstGeom prst="curvedConnector3">
            <a:avLst/>
          </a:prstGeom>
          <a:solidFill>
            <a:schemeClr val="accent1"/>
          </a:solidFill>
          <a:ln w="3810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Скругленная соединительная линия 63"/>
          <p:cNvCxnSpPr/>
          <p:nvPr/>
        </p:nvCxnSpPr>
        <p:spPr bwMode="auto">
          <a:xfrm rot="16200000" flipV="1">
            <a:off x="1475658" y="3428998"/>
            <a:ext cx="3024336" cy="1008115"/>
          </a:xfrm>
          <a:prstGeom prst="curvedConnector3">
            <a:avLst/>
          </a:prstGeom>
          <a:solidFill>
            <a:schemeClr val="accent1"/>
          </a:solidFill>
          <a:ln w="3810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Скругленная соединительная линия 65"/>
          <p:cNvCxnSpPr/>
          <p:nvPr/>
        </p:nvCxnSpPr>
        <p:spPr bwMode="auto">
          <a:xfrm rot="16200000" flipV="1">
            <a:off x="2087727" y="4329098"/>
            <a:ext cx="1656184" cy="1152131"/>
          </a:xfrm>
          <a:prstGeom prst="curvedConnector3">
            <a:avLst/>
          </a:prstGeom>
          <a:solidFill>
            <a:schemeClr val="accent1"/>
          </a:solidFill>
          <a:ln w="38100" cap="flat" cmpd="sng" algn="ctr">
            <a:solidFill>
              <a:srgbClr val="7030A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Скругленная соединительная линия 71"/>
          <p:cNvCxnSpPr/>
          <p:nvPr/>
        </p:nvCxnSpPr>
        <p:spPr bwMode="auto">
          <a:xfrm rot="5400000" flipH="1" flipV="1">
            <a:off x="4578033" y="2358456"/>
            <a:ext cx="2451816" cy="560457"/>
          </a:xfrm>
          <a:prstGeom prst="curvedConnector3">
            <a:avLst>
              <a:gd name="adj1" fmla="val 88317"/>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Скругленная соединительная линия 79"/>
          <p:cNvCxnSpPr/>
          <p:nvPr/>
        </p:nvCxnSpPr>
        <p:spPr bwMode="auto">
          <a:xfrm rot="16200000" flipH="1">
            <a:off x="4923040" y="4284094"/>
            <a:ext cx="1746194" cy="576066"/>
          </a:xfrm>
          <a:prstGeom prst="curvedConnector3">
            <a:avLst>
              <a:gd name="adj1" fmla="val 90171"/>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Скругленная соединительная линия 84"/>
          <p:cNvCxnSpPr/>
          <p:nvPr/>
        </p:nvCxnSpPr>
        <p:spPr bwMode="auto">
          <a:xfrm rot="10800000" flipV="1">
            <a:off x="2123729" y="3699028"/>
            <a:ext cx="1368157" cy="873097"/>
          </a:xfrm>
          <a:prstGeom prst="curvedConnector3">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Скругленная соединительная линия 86"/>
          <p:cNvCxnSpPr/>
          <p:nvPr/>
        </p:nvCxnSpPr>
        <p:spPr bwMode="auto">
          <a:xfrm rot="16200000" flipV="1">
            <a:off x="1907708" y="1844820"/>
            <a:ext cx="2088232" cy="1080127"/>
          </a:xfrm>
          <a:prstGeom prst="curvedConnector3">
            <a:avLst>
              <a:gd name="adj1" fmla="val 72793"/>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Скругленная соединительная линия 89"/>
          <p:cNvCxnSpPr/>
          <p:nvPr/>
        </p:nvCxnSpPr>
        <p:spPr bwMode="auto">
          <a:xfrm>
            <a:off x="5508104" y="3699028"/>
            <a:ext cx="576066" cy="234027"/>
          </a:xfrm>
          <a:prstGeom prst="curvedConnector3">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Скругленная соединительная линия 91"/>
          <p:cNvCxnSpPr/>
          <p:nvPr/>
        </p:nvCxnSpPr>
        <p:spPr bwMode="auto">
          <a:xfrm rot="5400000">
            <a:off x="2353253" y="4090572"/>
            <a:ext cx="1413159" cy="864097"/>
          </a:xfrm>
          <a:prstGeom prst="curvedConnector3">
            <a:avLst/>
          </a:prstGeom>
          <a:solidFill>
            <a:schemeClr val="accent1"/>
          </a:solidFill>
          <a:ln w="38100"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Скругленная соединительная линия 96"/>
          <p:cNvCxnSpPr/>
          <p:nvPr/>
        </p:nvCxnSpPr>
        <p:spPr bwMode="auto">
          <a:xfrm rot="5400000">
            <a:off x="2015721" y="1880825"/>
            <a:ext cx="1800200" cy="1152135"/>
          </a:xfrm>
          <a:prstGeom prst="curvedConnector3">
            <a:avLst>
              <a:gd name="adj1" fmla="val 72266"/>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Скругленная соединительная линия 105"/>
          <p:cNvCxnSpPr/>
          <p:nvPr/>
        </p:nvCxnSpPr>
        <p:spPr bwMode="auto">
          <a:xfrm rot="16200000" flipH="1">
            <a:off x="4327777" y="2608711"/>
            <a:ext cx="2952328" cy="560458"/>
          </a:xfrm>
          <a:prstGeom prst="curvedConnector3">
            <a:avLst>
              <a:gd name="adj1" fmla="val 58061"/>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Скругленная соединительная линия 111"/>
          <p:cNvCxnSpPr/>
          <p:nvPr/>
        </p:nvCxnSpPr>
        <p:spPr bwMode="auto">
          <a:xfrm rot="16200000" flipH="1">
            <a:off x="4255767" y="2968752"/>
            <a:ext cx="3024339" cy="488448"/>
          </a:xfrm>
          <a:prstGeom prst="curvedConnector3">
            <a:avLst>
              <a:gd name="adj1" fmla="val 88518"/>
            </a:avLst>
          </a:prstGeom>
          <a:solidFill>
            <a:schemeClr val="accent1"/>
          </a:solidFill>
          <a:ln w="38100"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0" name="Заголовок 1"/>
          <p:cNvSpPr>
            <a:spLocks noGrp="1"/>
          </p:cNvSpPr>
          <p:nvPr>
            <p:ph type="title"/>
          </p:nvPr>
        </p:nvSpPr>
        <p:spPr/>
        <p:txBody>
          <a:bodyPr/>
          <a:lstStyle/>
          <a:p>
            <a:pPr algn="ctr"/>
            <a:r>
              <a:rPr lang="uk-UA" sz="2400" dirty="0" smtClean="0"/>
              <a:t>Завдання. Об’єднайте </a:t>
            </a:r>
            <a:r>
              <a:rPr lang="uk-UA" sz="2400" dirty="0"/>
              <a:t>функції грошей та їх характеристики</a:t>
            </a:r>
          </a:p>
        </p:txBody>
      </p:sp>
    </p:spTree>
    <p:extLst>
      <p:ext uri="{BB962C8B-B14F-4D97-AF65-F5344CB8AC3E}">
        <p14:creationId xmlns:p14="http://schemas.microsoft.com/office/powerpoint/2010/main" val="217784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708920"/>
            <a:ext cx="7632848" cy="3240360"/>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uk-UA" sz="2800" b="1" dirty="0" smtClean="0"/>
              <a:t>1. </a:t>
            </a:r>
            <a:r>
              <a:rPr lang="uk-UA" sz="2200" dirty="0" smtClean="0"/>
              <a:t>Аліна </a:t>
            </a:r>
            <a:r>
              <a:rPr lang="uk-UA" sz="2200" dirty="0"/>
              <a:t>має бажання купити оригінальні кросівки </a:t>
            </a:r>
            <a:r>
              <a:rPr lang="en-US" sz="2200" dirty="0"/>
              <a:t>Adidas</a:t>
            </a:r>
            <a:r>
              <a:rPr lang="uk-UA" sz="2200" dirty="0"/>
              <a:t>, проте в її місті немає фірмового магазину. В інше місто, вона не має можливості поїхати, найближчим часом, а замовити з магазину не ризикує, бо не довіряє якості, якщо не бачить товару. Аліна вирішує замовити кросівки з США. Найшовши потрібну покупку на офіційному сайті, дівчина вирішує здійснити розрахунок за покупку банківською карткою, яка дозволяє обміняти гривню на долар. Яка функція грошей виконується у даному </a:t>
            </a:r>
            <a:r>
              <a:rPr lang="uk-UA" sz="2200" dirty="0" smtClean="0"/>
              <a:t>випадку?</a:t>
            </a:r>
            <a:endParaRPr lang="uk-UA" sz="2200" dirty="0"/>
          </a:p>
        </p:txBody>
      </p:sp>
      <p:sp>
        <p:nvSpPr>
          <p:cNvPr id="4" name="Заголовок 1"/>
          <p:cNvSpPr>
            <a:spLocks noGrp="1"/>
          </p:cNvSpPr>
          <p:nvPr>
            <p:ph type="title"/>
          </p:nvPr>
        </p:nvSpPr>
        <p:spPr>
          <a:xfrm>
            <a:off x="3563888" y="260648"/>
            <a:ext cx="5046712" cy="806152"/>
          </a:xfrm>
        </p:spPr>
        <p:txBody>
          <a:bodyPr/>
          <a:lstStyle/>
          <a:p>
            <a:pPr algn="ctr"/>
            <a:r>
              <a:rPr lang="uk-UA" sz="2400" dirty="0" smtClean="0"/>
              <a:t>Ситуаційне завдання</a:t>
            </a:r>
            <a:endParaRPr lang="uk-UA" sz="2400" dirty="0"/>
          </a:p>
        </p:txBody>
      </p:sp>
      <p:sp>
        <p:nvSpPr>
          <p:cNvPr id="5" name="Прямоугольник 4"/>
          <p:cNvSpPr/>
          <p:nvPr/>
        </p:nvSpPr>
        <p:spPr>
          <a:xfrm>
            <a:off x="5148064" y="5733256"/>
            <a:ext cx="3240360" cy="483017"/>
          </a:xfrm>
          <a:prstGeom prst="rect">
            <a:avLst/>
          </a:prstGeom>
          <a:solidFill>
            <a:srgbClr val="FFFF00"/>
          </a:solidFill>
        </p:spPr>
        <p:txBody>
          <a:bodyPr wrap="square">
            <a:spAutoFit/>
          </a:bodyPr>
          <a:lstStyle/>
          <a:p>
            <a:pPr algn="ctr">
              <a:lnSpc>
                <a:spcPct val="115000"/>
              </a:lnSpc>
              <a:spcAft>
                <a:spcPts val="0"/>
              </a:spcAft>
            </a:pPr>
            <a:r>
              <a:rPr lang="uk-UA" sz="2400" dirty="0">
                <a:ln>
                  <a:solidFill>
                    <a:schemeClr val="tx1"/>
                  </a:solidFill>
                </a:ln>
                <a:latin typeface="Times New Roman" pitchFamily="18" charset="0"/>
                <a:cs typeface="Times New Roman" pitchFamily="18" charset="0"/>
              </a:rPr>
              <a:t>СВІТОВІ ГРОШІ</a:t>
            </a:r>
            <a:endParaRPr lang="uk-UA" dirty="0">
              <a:ln>
                <a:solidFill>
                  <a:schemeClr val="tx1"/>
                </a:solidFill>
              </a:ln>
              <a:latin typeface="Times New Roman" pitchFamily="18" charset="0"/>
              <a:ea typeface="Times New Roman"/>
              <a:cs typeface="Times New Roman" pitchFamily="18" charset="0"/>
            </a:endParaRPr>
          </a:p>
        </p:txBody>
      </p:sp>
      <p:pic>
        <p:nvPicPr>
          <p:cNvPr id="3074" name="Picture 2" descr="Ð ÐµÐ·ÑÐ»ÑÑÐ°Ñ Ð¿Ð¾ÑÑÐºÑ Ð·Ð¾Ð±ÑÐ°Ð¶ÐµÐ½Ñ Ð·Ð° Ð·Ð°Ð¿Ð¸ÑÐ¾Ð¼ &quot;Ð·Ð°Ð²Ð´Ð°Ð½Ð½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2309855" cy="21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0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708920"/>
            <a:ext cx="7632848" cy="2376264"/>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uk-UA" sz="2800" b="1" dirty="0" smtClean="0"/>
              <a:t>2. </a:t>
            </a:r>
            <a:r>
              <a:rPr lang="uk-UA" sz="2200" dirty="0" smtClean="0"/>
              <a:t>Із </a:t>
            </a:r>
            <a:r>
              <a:rPr lang="uk-UA" sz="2200" dirty="0"/>
              <a:t>появою грошей відпала потреба довго домовлятися про те, скільки гусей потрібно віддати за мішок зерна або скільки метрів тканини можна поміняти на сокиру. Досить порівняти ціни на ці товари. Наприклад, якщо мішок зерна коштує 40 гривень, а гусак – десять гривень, зрозуміло, скільки гусаків необхідно продати, щоб купити зерно.</a:t>
            </a:r>
          </a:p>
        </p:txBody>
      </p:sp>
      <p:sp>
        <p:nvSpPr>
          <p:cNvPr id="4" name="Заголовок 1"/>
          <p:cNvSpPr>
            <a:spLocks noGrp="1"/>
          </p:cNvSpPr>
          <p:nvPr>
            <p:ph type="title"/>
          </p:nvPr>
        </p:nvSpPr>
        <p:spPr>
          <a:xfrm>
            <a:off x="3563888" y="260648"/>
            <a:ext cx="5046712" cy="806152"/>
          </a:xfrm>
        </p:spPr>
        <p:txBody>
          <a:bodyPr/>
          <a:lstStyle/>
          <a:p>
            <a:pPr algn="ctr"/>
            <a:r>
              <a:rPr lang="uk-UA" sz="2400" dirty="0" smtClean="0"/>
              <a:t>Ситуаційне завдання</a:t>
            </a:r>
            <a:endParaRPr lang="uk-UA" sz="2400" dirty="0"/>
          </a:p>
        </p:txBody>
      </p:sp>
      <p:sp>
        <p:nvSpPr>
          <p:cNvPr id="5" name="Прямоугольник 4"/>
          <p:cNvSpPr/>
          <p:nvPr/>
        </p:nvSpPr>
        <p:spPr>
          <a:xfrm>
            <a:off x="5292080" y="4869160"/>
            <a:ext cx="3240360" cy="483017"/>
          </a:xfrm>
          <a:prstGeom prst="rect">
            <a:avLst/>
          </a:prstGeom>
          <a:solidFill>
            <a:srgbClr val="FF0000"/>
          </a:solidFill>
        </p:spPr>
        <p:txBody>
          <a:bodyPr wrap="square">
            <a:spAutoFit/>
          </a:bodyPr>
          <a:lstStyle/>
          <a:p>
            <a:pPr algn="ctr">
              <a:lnSpc>
                <a:spcPct val="115000"/>
              </a:lnSpc>
              <a:spcAft>
                <a:spcPts val="0"/>
              </a:spcAft>
            </a:pPr>
            <a:r>
              <a:rPr lang="uk-UA" sz="2400" dirty="0">
                <a:ln>
                  <a:solidFill>
                    <a:schemeClr val="tx1"/>
                  </a:solidFill>
                </a:ln>
                <a:latin typeface="Times New Roman" pitchFamily="18" charset="0"/>
                <a:cs typeface="Times New Roman" pitchFamily="18" charset="0"/>
              </a:rPr>
              <a:t>МІРА ВАРТОСТІ</a:t>
            </a:r>
            <a:endParaRPr lang="uk-UA" sz="2400" dirty="0">
              <a:ln>
                <a:solidFill>
                  <a:schemeClr val="tx1"/>
                </a:solidFill>
              </a:ln>
              <a:latin typeface="Times New Roman" pitchFamily="18" charset="0"/>
              <a:ea typeface="Times New Roman"/>
              <a:cs typeface="Times New Roman" pitchFamily="18" charset="0"/>
            </a:endParaRPr>
          </a:p>
        </p:txBody>
      </p:sp>
      <p:pic>
        <p:nvPicPr>
          <p:cNvPr id="3074" name="Picture 2" descr="Ð ÐµÐ·ÑÐ»ÑÑÐ°Ñ Ð¿Ð¾ÑÑÐºÑ Ð·Ð¾Ð±ÑÐ°Ð¶ÐµÐ½Ñ Ð·Ð° Ð·Ð°Ð¿Ð¸ÑÐ¾Ð¼ &quot;Ð·Ð°Ð²Ð´Ð°Ð½Ð½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2309855" cy="21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3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latin typeface="Comic Sans MS" pitchFamily="66" charset="0"/>
              </a:rPr>
              <a:t>План </a:t>
            </a:r>
            <a:endParaRPr lang="uk-UA" dirty="0">
              <a:latin typeface="Comic Sans MS" pitchFamily="66" charset="0"/>
            </a:endParaRPr>
          </a:p>
        </p:txBody>
      </p:sp>
      <p:sp>
        <p:nvSpPr>
          <p:cNvPr id="6" name="Rectangle 24"/>
          <p:cNvSpPr>
            <a:spLocks noChangeArrowheads="1"/>
          </p:cNvSpPr>
          <p:nvPr/>
        </p:nvSpPr>
        <p:spPr bwMode="gray">
          <a:xfrm>
            <a:off x="519813" y="4725144"/>
            <a:ext cx="6505545" cy="1224136"/>
          </a:xfrm>
          <a:prstGeom prst="rect">
            <a:avLst/>
          </a:prstGeom>
          <a:gradFill rotWithShape="1">
            <a:gsLst>
              <a:gs pos="0">
                <a:srgbClr val="FF6699">
                  <a:gamma/>
                  <a:tint val="0"/>
                  <a:invGamma/>
                  <a:alpha val="0"/>
                </a:srgbClr>
              </a:gs>
              <a:gs pos="100000">
                <a:srgbClr val="FF6699"/>
              </a:gs>
            </a:gsLst>
            <a:lin ang="0" scaled="1"/>
          </a:gradFill>
          <a:ln>
            <a:noFill/>
          </a:ln>
          <a:effectLst/>
        </p:spPr>
        <p:txBody>
          <a:bodyPr wrap="none" anchor="ctr"/>
          <a:lstStyle/>
          <a:p>
            <a:endParaRPr lang="en-US"/>
          </a:p>
        </p:txBody>
      </p:sp>
      <p:grpSp>
        <p:nvGrpSpPr>
          <p:cNvPr id="7" name="Group 25"/>
          <p:cNvGrpSpPr>
            <a:grpSpLocks/>
          </p:cNvGrpSpPr>
          <p:nvPr/>
        </p:nvGrpSpPr>
        <p:grpSpPr bwMode="auto">
          <a:xfrm>
            <a:off x="395536" y="4837881"/>
            <a:ext cx="1098550" cy="1001713"/>
            <a:chOff x="1488" y="1968"/>
            <a:chExt cx="432" cy="432"/>
          </a:xfrm>
        </p:grpSpPr>
        <p:grpSp>
          <p:nvGrpSpPr>
            <p:cNvPr id="8" name="Group 26"/>
            <p:cNvGrpSpPr>
              <a:grpSpLocks/>
            </p:cNvGrpSpPr>
            <p:nvPr/>
          </p:nvGrpSpPr>
          <p:grpSpPr bwMode="auto">
            <a:xfrm>
              <a:off x="1488" y="1968"/>
              <a:ext cx="432" cy="432"/>
              <a:chOff x="2016" y="1920"/>
              <a:chExt cx="1680" cy="1680"/>
            </a:xfrm>
          </p:grpSpPr>
          <p:sp>
            <p:nvSpPr>
              <p:cNvPr id="10" name="Oval 27"/>
              <p:cNvSpPr>
                <a:spLocks noChangeArrowheads="1"/>
              </p:cNvSpPr>
              <p:nvPr/>
            </p:nvSpPr>
            <p:spPr bwMode="gray">
              <a:xfrm>
                <a:off x="2016" y="1920"/>
                <a:ext cx="1680" cy="1680"/>
              </a:xfrm>
              <a:prstGeom prst="ellipse">
                <a:avLst/>
              </a:prstGeom>
              <a:gradFill rotWithShape="1">
                <a:gsLst>
                  <a:gs pos="0">
                    <a:srgbClr val="FF9999"/>
                  </a:gs>
                  <a:gs pos="100000">
                    <a:srgbClr val="FF9999">
                      <a:gamma/>
                      <a:shade val="3921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Freeform 2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99"/>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sp>
          <p:nvSpPr>
            <p:cNvPr id="9" name="Text Box 29"/>
            <p:cNvSpPr txBox="1">
              <a:spLocks noChangeArrowheads="1"/>
            </p:cNvSpPr>
            <p:nvPr/>
          </p:nvSpPr>
          <p:spPr bwMode="gray">
            <a:xfrm>
              <a:off x="1630" y="2066"/>
              <a:ext cx="173" cy="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800" dirty="0">
                  <a:solidFill>
                    <a:srgbClr val="000000"/>
                  </a:solidFill>
                  <a:effectLst>
                    <a:outerShdw blurRad="38100" dist="38100" dir="2700000" algn="tl">
                      <a:srgbClr val="C0C0C0"/>
                    </a:outerShdw>
                  </a:effectLst>
                  <a:latin typeface="Verdana" pitchFamily="34" charset="0"/>
                </a:rPr>
                <a:t>3</a:t>
              </a:r>
              <a:endParaRPr lang="en-US" sz="2800" b="1" dirty="0">
                <a:solidFill>
                  <a:srgbClr val="000000"/>
                </a:solidFill>
                <a:effectLst>
                  <a:outerShdw blurRad="38100" dist="38100" dir="2700000" algn="tl">
                    <a:srgbClr val="C0C0C0"/>
                  </a:outerShdw>
                </a:effectLst>
                <a:latin typeface="Verdana" pitchFamily="34" charset="0"/>
              </a:endParaRPr>
            </a:p>
          </p:txBody>
        </p:sp>
      </p:grpSp>
      <p:sp>
        <p:nvSpPr>
          <p:cNvPr id="13" name="Rectangle 10"/>
          <p:cNvSpPr>
            <a:spLocks noChangeArrowheads="1"/>
          </p:cNvSpPr>
          <p:nvPr/>
        </p:nvSpPr>
        <p:spPr bwMode="gray">
          <a:xfrm>
            <a:off x="251519" y="3253517"/>
            <a:ext cx="6773839" cy="1255603"/>
          </a:xfrm>
          <a:prstGeom prst="rect">
            <a:avLst/>
          </a:prstGeom>
          <a:gradFill rotWithShape="1">
            <a:gsLst>
              <a:gs pos="0">
                <a:srgbClr val="93B1FD">
                  <a:gamma/>
                  <a:tint val="0"/>
                  <a:invGamma/>
                  <a:alpha val="0"/>
                </a:srgbClr>
              </a:gs>
              <a:gs pos="100000">
                <a:srgbClr val="93B1FD"/>
              </a:gs>
            </a:gsLst>
            <a:lin ang="0" scaled="1"/>
          </a:gradFill>
          <a:ln>
            <a:noFill/>
          </a:ln>
          <a:effectLst/>
        </p:spPr>
        <p:txBody>
          <a:bodyPr wrap="none" anchor="ctr"/>
          <a:lstStyle/>
          <a:p>
            <a:endParaRPr lang="en-US"/>
          </a:p>
        </p:txBody>
      </p:sp>
      <p:grpSp>
        <p:nvGrpSpPr>
          <p:cNvPr id="14" name="Group 11"/>
          <p:cNvGrpSpPr>
            <a:grpSpLocks/>
          </p:cNvGrpSpPr>
          <p:nvPr/>
        </p:nvGrpSpPr>
        <p:grpSpPr bwMode="auto">
          <a:xfrm>
            <a:off x="323528" y="3356992"/>
            <a:ext cx="1087437" cy="1006475"/>
            <a:chOff x="3938" y="1968"/>
            <a:chExt cx="430" cy="437"/>
          </a:xfrm>
        </p:grpSpPr>
        <p:grpSp>
          <p:nvGrpSpPr>
            <p:cNvPr id="15" name="Group 12"/>
            <p:cNvGrpSpPr>
              <a:grpSpLocks/>
            </p:cNvGrpSpPr>
            <p:nvPr/>
          </p:nvGrpSpPr>
          <p:grpSpPr bwMode="auto">
            <a:xfrm>
              <a:off x="3938" y="1968"/>
              <a:ext cx="430" cy="437"/>
              <a:chOff x="2016" y="1920"/>
              <a:chExt cx="1680" cy="1680"/>
            </a:xfrm>
          </p:grpSpPr>
          <p:sp>
            <p:nvSpPr>
              <p:cNvPr id="17" name="Oval 13"/>
              <p:cNvSpPr>
                <a:spLocks noChangeArrowheads="1"/>
              </p:cNvSpPr>
              <p:nvPr/>
            </p:nvSpPr>
            <p:spPr bwMode="gray">
              <a:xfrm>
                <a:off x="2016" y="1920"/>
                <a:ext cx="1680" cy="1680"/>
              </a:xfrm>
              <a:prstGeom prst="ellipse">
                <a:avLst/>
              </a:prstGeom>
              <a:gradFill rotWithShape="1">
                <a:gsLst>
                  <a:gs pos="0">
                    <a:srgbClr val="93B1FD"/>
                  </a:gs>
                  <a:gs pos="100000">
                    <a:srgbClr val="93B1FD">
                      <a:gamma/>
                      <a:shade val="30196"/>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Freeform 14"/>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93B1FD"/>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sp>
          <p:nvSpPr>
            <p:cNvPr id="16" name="Text Box 15"/>
            <p:cNvSpPr txBox="1">
              <a:spLocks noChangeArrowheads="1"/>
            </p:cNvSpPr>
            <p:nvPr/>
          </p:nvSpPr>
          <p:spPr bwMode="gray">
            <a:xfrm>
              <a:off x="4080" y="2062"/>
              <a:ext cx="17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800" dirty="0">
                  <a:solidFill>
                    <a:srgbClr val="000000"/>
                  </a:solidFill>
                  <a:effectLst>
                    <a:outerShdw blurRad="38100" dist="38100" dir="2700000" algn="tl">
                      <a:srgbClr val="C0C0C0"/>
                    </a:outerShdw>
                  </a:effectLst>
                  <a:latin typeface="Verdana" pitchFamily="34" charset="0"/>
                </a:rPr>
                <a:t>2</a:t>
              </a:r>
              <a:endParaRPr lang="en-US" sz="2800" b="1" dirty="0">
                <a:solidFill>
                  <a:srgbClr val="000000"/>
                </a:solidFill>
                <a:effectLst>
                  <a:outerShdw blurRad="38100" dist="38100" dir="2700000" algn="tl">
                    <a:srgbClr val="C0C0C0"/>
                  </a:outerShdw>
                </a:effectLst>
                <a:latin typeface="Verdana" pitchFamily="34" charset="0"/>
              </a:endParaRPr>
            </a:p>
          </p:txBody>
        </p:sp>
      </p:grpSp>
      <p:sp>
        <p:nvSpPr>
          <p:cNvPr id="19" name="Text Box 31"/>
          <p:cNvSpPr txBox="1">
            <a:spLocks noChangeArrowheads="1"/>
          </p:cNvSpPr>
          <p:nvPr/>
        </p:nvSpPr>
        <p:spPr bwMode="auto">
          <a:xfrm>
            <a:off x="1894566" y="3645024"/>
            <a:ext cx="33255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uk-UA" sz="2400" b="1" dirty="0" smtClean="0">
                <a:latin typeface="Comic Sans MS" pitchFamily="66" charset="0"/>
              </a:rPr>
              <a:t>Функції грошей</a:t>
            </a:r>
            <a:endParaRPr lang="en-US" sz="2400" b="1" dirty="0">
              <a:latin typeface="Comic Sans MS" pitchFamily="66" charset="0"/>
            </a:endParaRPr>
          </a:p>
        </p:txBody>
      </p:sp>
      <p:sp>
        <p:nvSpPr>
          <p:cNvPr id="27" name="Rectangle 4"/>
          <p:cNvSpPr>
            <a:spLocks noChangeArrowheads="1"/>
          </p:cNvSpPr>
          <p:nvPr/>
        </p:nvSpPr>
        <p:spPr bwMode="gray">
          <a:xfrm>
            <a:off x="-83945" y="1772816"/>
            <a:ext cx="7109304" cy="1256654"/>
          </a:xfrm>
          <a:prstGeom prst="rect">
            <a:avLst/>
          </a:prstGeom>
          <a:gradFill rotWithShape="1">
            <a:gsLst>
              <a:gs pos="0">
                <a:srgbClr val="FF9900">
                  <a:gamma/>
                  <a:tint val="0"/>
                  <a:invGamma/>
                  <a:alpha val="0"/>
                </a:srgbClr>
              </a:gs>
              <a:gs pos="100000">
                <a:srgbClr val="FF9900"/>
              </a:gs>
            </a:gsLst>
            <a:lin ang="0" scaled="1"/>
          </a:gradFill>
          <a:ln>
            <a:noFill/>
          </a:ln>
          <a:effectLst/>
        </p:spPr>
        <p:txBody>
          <a:bodyPr wrap="none" anchor="ctr"/>
          <a:lstStyle/>
          <a:p>
            <a:endParaRPr lang="en-US"/>
          </a:p>
        </p:txBody>
      </p:sp>
      <p:grpSp>
        <p:nvGrpSpPr>
          <p:cNvPr id="28" name="Group 5"/>
          <p:cNvGrpSpPr>
            <a:grpSpLocks/>
          </p:cNvGrpSpPr>
          <p:nvPr/>
        </p:nvGrpSpPr>
        <p:grpSpPr bwMode="auto">
          <a:xfrm>
            <a:off x="300336" y="1905769"/>
            <a:ext cx="1103312" cy="1019175"/>
            <a:chOff x="2016" y="1920"/>
            <a:chExt cx="1680" cy="1680"/>
          </a:xfrm>
        </p:grpSpPr>
        <p:sp>
          <p:nvSpPr>
            <p:cNvPr id="29" name="Oval 6"/>
            <p:cNvSpPr>
              <a:spLocks noChangeArrowheads="1"/>
            </p:cNvSpPr>
            <p:nvPr/>
          </p:nvSpPr>
          <p:spPr bwMode="gray">
            <a:xfrm>
              <a:off x="2016" y="1920"/>
              <a:ext cx="1680" cy="1680"/>
            </a:xfrm>
            <a:prstGeom prst="ellipse">
              <a:avLst/>
            </a:prstGeom>
            <a:gradFill rotWithShape="1">
              <a:gsLst>
                <a:gs pos="0">
                  <a:srgbClr val="FF9900"/>
                </a:gs>
                <a:gs pos="100000">
                  <a:srgbClr val="FF9900">
                    <a:gamma/>
                    <a:shade val="24314"/>
                    <a:invGamma/>
                  </a:srgb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7"/>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FF99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sp>
        <p:nvSpPr>
          <p:cNvPr id="31" name="Text Box 8"/>
          <p:cNvSpPr txBox="1">
            <a:spLocks noChangeArrowheads="1"/>
          </p:cNvSpPr>
          <p:nvPr/>
        </p:nvSpPr>
        <p:spPr bwMode="gray">
          <a:xfrm>
            <a:off x="676072" y="2113692"/>
            <a:ext cx="4395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uk-UA" sz="2800" b="1" dirty="0" smtClean="0">
                <a:solidFill>
                  <a:srgbClr val="000000"/>
                </a:solidFill>
                <a:effectLst>
                  <a:outerShdw blurRad="38100" dist="38100" dir="2700000" algn="tl">
                    <a:srgbClr val="C0C0C0"/>
                  </a:outerShdw>
                </a:effectLst>
                <a:latin typeface="Verdana" pitchFamily="34" charset="0"/>
              </a:rPr>
              <a:t>1</a:t>
            </a:r>
            <a:endParaRPr lang="en-US" sz="2800" b="1" dirty="0">
              <a:solidFill>
                <a:srgbClr val="000000"/>
              </a:solidFill>
              <a:effectLst>
                <a:outerShdw blurRad="38100" dist="38100" dir="2700000" algn="tl">
                  <a:srgbClr val="C0C0C0"/>
                </a:outerShdw>
              </a:effectLst>
              <a:latin typeface="Verdana" pitchFamily="34" charset="0"/>
            </a:endParaRPr>
          </a:p>
        </p:txBody>
      </p:sp>
      <p:sp>
        <p:nvSpPr>
          <p:cNvPr id="33" name="Text Box 30"/>
          <p:cNvSpPr txBox="1">
            <a:spLocks noChangeArrowheads="1"/>
          </p:cNvSpPr>
          <p:nvPr/>
        </p:nvSpPr>
        <p:spPr bwMode="auto">
          <a:xfrm>
            <a:off x="2181827" y="5096728"/>
            <a:ext cx="3686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indent="0">
              <a:buNone/>
            </a:pPr>
            <a:r>
              <a:rPr lang="uk-UA" sz="2400" dirty="0" smtClean="0">
                <a:latin typeface="Comic Sans MS" pitchFamily="66" charset="0"/>
              </a:rPr>
              <a:t>Грошовий </a:t>
            </a:r>
            <a:r>
              <a:rPr lang="uk-UA" sz="2400" dirty="0">
                <a:latin typeface="Comic Sans MS" pitchFamily="66" charset="0"/>
              </a:rPr>
              <a:t>обіг</a:t>
            </a:r>
          </a:p>
        </p:txBody>
      </p:sp>
      <p:sp>
        <p:nvSpPr>
          <p:cNvPr id="34" name="Прямоугольник 33"/>
          <p:cNvSpPr/>
          <p:nvPr/>
        </p:nvSpPr>
        <p:spPr>
          <a:xfrm>
            <a:off x="1679073" y="1963811"/>
            <a:ext cx="5346286" cy="830997"/>
          </a:xfrm>
          <a:prstGeom prst="rect">
            <a:avLst/>
          </a:prstGeom>
        </p:spPr>
        <p:txBody>
          <a:bodyPr wrap="square">
            <a:spAutoFit/>
          </a:bodyPr>
          <a:lstStyle/>
          <a:p>
            <a:pPr marL="0" lvl="0" indent="0">
              <a:buNone/>
            </a:pPr>
            <a:r>
              <a:rPr lang="uk-UA" sz="2400" dirty="0" smtClean="0">
                <a:latin typeface="Comic Sans MS" pitchFamily="66" charset="0"/>
              </a:rPr>
              <a:t>Виникнення </a:t>
            </a:r>
            <a:r>
              <a:rPr lang="uk-UA" sz="2400" dirty="0">
                <a:latin typeface="Comic Sans MS" pitchFamily="66" charset="0"/>
              </a:rPr>
              <a:t>і розвиток грошових відносин. Сутність грошей</a:t>
            </a:r>
          </a:p>
        </p:txBody>
      </p:sp>
    </p:spTree>
    <p:extLst>
      <p:ext uri="{BB962C8B-B14F-4D97-AF65-F5344CB8AC3E}">
        <p14:creationId xmlns:p14="http://schemas.microsoft.com/office/powerpoint/2010/main" val="4071246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708920"/>
            <a:ext cx="7632848" cy="3240360"/>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uk-UA" sz="2800" b="1" dirty="0" smtClean="0"/>
              <a:t>3. </a:t>
            </a:r>
            <a:r>
              <a:rPr lang="uk-UA" sz="2400" dirty="0"/>
              <a:t>Обіг товарів в умовах розвинутого товарного виробництва і обміну здійснюється за допомогою грошей за формулою Т-Г-Т (товар-гроші-товар). Оскільки у цій функції гроші постійно перебувають в русі, для її здійснення не потрібні повноцінні, реальні, тобто золоті гроші. Це одна з тих функцій, що спричинила появу паперових грошей</a:t>
            </a:r>
            <a:endParaRPr lang="uk-UA" sz="2200" dirty="0"/>
          </a:p>
        </p:txBody>
      </p:sp>
      <p:sp>
        <p:nvSpPr>
          <p:cNvPr id="4" name="Заголовок 1"/>
          <p:cNvSpPr>
            <a:spLocks noGrp="1"/>
          </p:cNvSpPr>
          <p:nvPr>
            <p:ph type="title"/>
          </p:nvPr>
        </p:nvSpPr>
        <p:spPr>
          <a:xfrm>
            <a:off x="3563888" y="260648"/>
            <a:ext cx="5046712" cy="806152"/>
          </a:xfrm>
        </p:spPr>
        <p:txBody>
          <a:bodyPr/>
          <a:lstStyle/>
          <a:p>
            <a:pPr algn="ctr"/>
            <a:r>
              <a:rPr lang="uk-UA" sz="2400" dirty="0" smtClean="0"/>
              <a:t>Ситуаційне завдання</a:t>
            </a:r>
            <a:endParaRPr lang="uk-UA" sz="2400" dirty="0"/>
          </a:p>
        </p:txBody>
      </p:sp>
      <p:sp>
        <p:nvSpPr>
          <p:cNvPr id="5" name="Прямоугольник 4"/>
          <p:cNvSpPr/>
          <p:nvPr/>
        </p:nvSpPr>
        <p:spPr>
          <a:xfrm>
            <a:off x="5148064" y="5733256"/>
            <a:ext cx="3240360" cy="483017"/>
          </a:xfrm>
          <a:prstGeom prst="rect">
            <a:avLst/>
          </a:prstGeom>
          <a:solidFill>
            <a:srgbClr val="00CC66"/>
          </a:solidFill>
        </p:spPr>
        <p:txBody>
          <a:bodyPr wrap="square">
            <a:spAutoFit/>
          </a:bodyPr>
          <a:lstStyle/>
          <a:p>
            <a:pPr algn="ctr">
              <a:lnSpc>
                <a:spcPct val="115000"/>
              </a:lnSpc>
              <a:spcAft>
                <a:spcPts val="0"/>
              </a:spcAft>
            </a:pPr>
            <a:r>
              <a:rPr lang="uk-UA" sz="2400" dirty="0">
                <a:ln>
                  <a:solidFill>
                    <a:schemeClr val="tx1"/>
                  </a:solidFill>
                </a:ln>
                <a:latin typeface="Times New Roman" pitchFamily="18" charset="0"/>
                <a:cs typeface="Times New Roman" pitchFamily="18" charset="0"/>
              </a:rPr>
              <a:t>ЗАСІБ ОБІГУ</a:t>
            </a:r>
            <a:endParaRPr lang="uk-UA" sz="2400" dirty="0">
              <a:ln>
                <a:solidFill>
                  <a:schemeClr val="tx1"/>
                </a:solidFill>
              </a:ln>
              <a:latin typeface="Times New Roman" pitchFamily="18" charset="0"/>
              <a:ea typeface="Times New Roman"/>
              <a:cs typeface="Times New Roman" pitchFamily="18" charset="0"/>
            </a:endParaRPr>
          </a:p>
        </p:txBody>
      </p:sp>
      <p:pic>
        <p:nvPicPr>
          <p:cNvPr id="3074" name="Picture 2" descr="Ð ÐµÐ·ÑÐ»ÑÑÐ°Ñ Ð¿Ð¾ÑÑÐºÑ Ð·Ð¾Ð±ÑÐ°Ð¶ÐµÐ½Ñ Ð·Ð° Ð·Ð°Ð¿Ð¸ÑÐ¾Ð¼ &quot;Ð·Ð°Ð²Ð´Ð°Ð½Ð½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2309855" cy="21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58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708920"/>
            <a:ext cx="7632848" cy="3240360"/>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uk-UA" sz="2800" b="1" dirty="0" smtClean="0"/>
              <a:t>4. </a:t>
            </a:r>
            <a:r>
              <a:rPr lang="uk-UA" sz="2200" dirty="0"/>
              <a:t>З появою грошей не потрібно накопичувати корів, щоб купити будинок. Доглядати їх, годувати і боятися, щоб з ними чого не сталося. З грошима робити накопичення значно легше. А як пощастило лікарям, перукарям, вчителям та іншим людям, які надають послуги. Адже послуги зберігати «про запас» неможливо. Але з появою грошей можна легко вирішити цю проблему. Спочатку надати послуги, відкласти частину отриманих грошей і витратити їх тоді, коли з’явиться потреба, або коли збереться необхідна сума. </a:t>
            </a:r>
          </a:p>
        </p:txBody>
      </p:sp>
      <p:sp>
        <p:nvSpPr>
          <p:cNvPr id="4" name="Заголовок 1"/>
          <p:cNvSpPr>
            <a:spLocks noGrp="1"/>
          </p:cNvSpPr>
          <p:nvPr>
            <p:ph type="title"/>
          </p:nvPr>
        </p:nvSpPr>
        <p:spPr>
          <a:xfrm>
            <a:off x="3563888" y="260648"/>
            <a:ext cx="5046712" cy="806152"/>
          </a:xfrm>
        </p:spPr>
        <p:txBody>
          <a:bodyPr/>
          <a:lstStyle/>
          <a:p>
            <a:pPr algn="ctr"/>
            <a:r>
              <a:rPr lang="uk-UA" sz="2400" dirty="0" smtClean="0"/>
              <a:t>Ситуаційне завдання</a:t>
            </a:r>
            <a:endParaRPr lang="uk-UA" sz="2400" dirty="0"/>
          </a:p>
        </p:txBody>
      </p:sp>
      <p:sp>
        <p:nvSpPr>
          <p:cNvPr id="5" name="Прямоугольник 4"/>
          <p:cNvSpPr/>
          <p:nvPr/>
        </p:nvSpPr>
        <p:spPr>
          <a:xfrm>
            <a:off x="4211960" y="5949280"/>
            <a:ext cx="4680520" cy="517065"/>
          </a:xfrm>
          <a:prstGeom prst="rect">
            <a:avLst/>
          </a:prstGeom>
          <a:solidFill>
            <a:srgbClr val="7030A0"/>
          </a:solidFill>
        </p:spPr>
        <p:txBody>
          <a:bodyPr wrap="square">
            <a:spAutoFit/>
          </a:bodyPr>
          <a:lstStyle/>
          <a:p>
            <a:pPr algn="ctr">
              <a:lnSpc>
                <a:spcPct val="115000"/>
              </a:lnSpc>
              <a:spcAft>
                <a:spcPts val="0"/>
              </a:spcAft>
            </a:pPr>
            <a:r>
              <a:rPr lang="uk-UA" sz="2400" dirty="0">
                <a:ln>
                  <a:solidFill>
                    <a:schemeClr val="tx1"/>
                  </a:solidFill>
                </a:ln>
                <a:latin typeface="Times New Roman" pitchFamily="18" charset="0"/>
                <a:cs typeface="Times New Roman" pitchFamily="18" charset="0"/>
              </a:rPr>
              <a:t>ЗАСІБ НАГРОМАДЖЕННЯ</a:t>
            </a:r>
            <a:endParaRPr lang="uk-UA" sz="2400" dirty="0">
              <a:ln>
                <a:solidFill>
                  <a:schemeClr val="tx1"/>
                </a:solidFill>
              </a:ln>
              <a:latin typeface="Times New Roman" pitchFamily="18" charset="0"/>
              <a:ea typeface="Times New Roman"/>
              <a:cs typeface="Times New Roman" pitchFamily="18" charset="0"/>
            </a:endParaRPr>
          </a:p>
        </p:txBody>
      </p:sp>
      <p:pic>
        <p:nvPicPr>
          <p:cNvPr id="3074" name="Picture 2" descr="Ð ÐµÐ·ÑÐ»ÑÑÐ°Ñ Ð¿Ð¾ÑÑÐºÑ Ð·Ð¾Ð±ÑÐ°Ð¶ÐµÐ½Ñ Ð·Ð° Ð·Ð°Ð¿Ð¸ÑÐ¾Ð¼ &quot;Ð·Ð°Ð²Ð´Ð°Ð½Ð½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2309855" cy="21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9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2492896"/>
            <a:ext cx="7992888" cy="3816424"/>
          </a:xfrm>
        </p:spPr>
        <p:style>
          <a:lnRef idx="2">
            <a:schemeClr val="accent1"/>
          </a:lnRef>
          <a:fillRef idx="1">
            <a:schemeClr val="lt1"/>
          </a:fillRef>
          <a:effectRef idx="0">
            <a:schemeClr val="accent1"/>
          </a:effectRef>
          <a:fontRef idx="minor">
            <a:schemeClr val="dk1"/>
          </a:fontRef>
        </p:style>
        <p:txBody>
          <a:bodyPr/>
          <a:lstStyle/>
          <a:p>
            <a:pPr marL="0" indent="0" algn="just">
              <a:buNone/>
            </a:pPr>
            <a:r>
              <a:rPr lang="uk-UA" sz="2800" b="1" dirty="0" smtClean="0"/>
              <a:t>5. </a:t>
            </a:r>
            <a:r>
              <a:rPr lang="uk-UA" sz="2200" dirty="0"/>
              <a:t>В економічній діяльності виникає маса обставин, в яких момент купівлі не може збігатися з моментом сплати. В такому випадку продавець виступає як кредитор, а покупець - як боржник. Слід зазначити, що відносини кредиту виникають не лише під час купівлі товарів і послуг, але й в процесі купівлі робочої сили, при чому в даному випадку саме робітник кредитує підприємство або установу своєю працею. Саме здійснення цієї функції призвело до появи кредитних грошей (векселі, банкноти, платіжні доручення, чеки тощо). Тобто це також одна з тих функцій, з якою пов’язана поява паперових грошей</a:t>
            </a:r>
          </a:p>
        </p:txBody>
      </p:sp>
      <p:sp>
        <p:nvSpPr>
          <p:cNvPr id="4" name="Заголовок 1"/>
          <p:cNvSpPr>
            <a:spLocks noGrp="1"/>
          </p:cNvSpPr>
          <p:nvPr>
            <p:ph type="title"/>
          </p:nvPr>
        </p:nvSpPr>
        <p:spPr>
          <a:xfrm>
            <a:off x="3563888" y="260648"/>
            <a:ext cx="5046712" cy="806152"/>
          </a:xfrm>
        </p:spPr>
        <p:txBody>
          <a:bodyPr/>
          <a:lstStyle/>
          <a:p>
            <a:pPr algn="ctr"/>
            <a:r>
              <a:rPr lang="uk-UA" sz="2400" dirty="0" smtClean="0"/>
              <a:t>Ситуаційне завдання</a:t>
            </a:r>
            <a:endParaRPr lang="uk-UA" sz="2400" dirty="0"/>
          </a:p>
        </p:txBody>
      </p:sp>
      <p:sp>
        <p:nvSpPr>
          <p:cNvPr id="5" name="Прямоугольник 4"/>
          <p:cNvSpPr/>
          <p:nvPr/>
        </p:nvSpPr>
        <p:spPr>
          <a:xfrm>
            <a:off x="4211960" y="6093296"/>
            <a:ext cx="3600400" cy="483017"/>
          </a:xfrm>
          <a:prstGeom prst="rect">
            <a:avLst/>
          </a:prstGeom>
          <a:solidFill>
            <a:srgbClr val="00B0F0"/>
          </a:solidFill>
        </p:spPr>
        <p:txBody>
          <a:bodyPr wrap="square">
            <a:spAutoFit/>
          </a:bodyPr>
          <a:lstStyle/>
          <a:p>
            <a:pPr algn="ctr">
              <a:lnSpc>
                <a:spcPct val="115000"/>
              </a:lnSpc>
              <a:spcAft>
                <a:spcPts val="0"/>
              </a:spcAft>
            </a:pPr>
            <a:r>
              <a:rPr lang="uk-UA" sz="2400" dirty="0">
                <a:ln>
                  <a:solidFill>
                    <a:schemeClr val="tx1"/>
                  </a:solidFill>
                </a:ln>
                <a:latin typeface="Times New Roman" pitchFamily="18" charset="0"/>
                <a:cs typeface="Times New Roman" pitchFamily="18" charset="0"/>
              </a:rPr>
              <a:t>ЗАСІБ ПЛАТЕЖУ</a:t>
            </a:r>
            <a:endParaRPr lang="uk-UA" sz="2400" dirty="0">
              <a:ln>
                <a:solidFill>
                  <a:schemeClr val="tx1"/>
                </a:solidFill>
              </a:ln>
              <a:latin typeface="Times New Roman" pitchFamily="18" charset="0"/>
              <a:ea typeface="Times New Roman"/>
              <a:cs typeface="Times New Roman" pitchFamily="18" charset="0"/>
            </a:endParaRPr>
          </a:p>
        </p:txBody>
      </p:sp>
      <p:pic>
        <p:nvPicPr>
          <p:cNvPr id="3074" name="Picture 2" descr="Ð ÐµÐ·ÑÐ»ÑÑÐ°Ñ Ð¿Ð¾ÑÑÐºÑ Ð·Ð¾Ð±ÑÐ°Ð¶ÐµÐ½Ñ Ð·Ð° Ð·Ð°Ð¿Ð¸ÑÐ¾Ð¼ &quot;Ð·Ð°Ð²Ð´Ð°Ð½Ð½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2309855" cy="2198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17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3. Грошовий обіг</a:t>
            </a:r>
            <a:endParaRPr lang="uk-UA" dirty="0"/>
          </a:p>
        </p:txBody>
      </p:sp>
      <p:sp>
        <p:nvSpPr>
          <p:cNvPr id="4" name="Прямоугольник 3"/>
          <p:cNvSpPr/>
          <p:nvPr/>
        </p:nvSpPr>
        <p:spPr>
          <a:xfrm>
            <a:off x="395536" y="1628800"/>
            <a:ext cx="8208912" cy="707886"/>
          </a:xfrm>
          <a:prstGeom prst="rect">
            <a:avLst/>
          </a:prstGeom>
        </p:spPr>
        <p:txBody>
          <a:bodyPr wrap="square">
            <a:spAutoFit/>
          </a:bodyPr>
          <a:lstStyle/>
          <a:p>
            <a:r>
              <a:rPr lang="uk-UA" dirty="0" smtClean="0">
                <a:solidFill>
                  <a:srgbClr val="FF0000"/>
                </a:solidFill>
                <a:latin typeface="Times New Roman" pitchFamily="18" charset="0"/>
                <a:cs typeface="Times New Roman" pitchFamily="18" charset="0"/>
              </a:rPr>
              <a:t>   Грошовий </a:t>
            </a:r>
            <a:r>
              <a:rPr lang="uk-UA" dirty="0">
                <a:solidFill>
                  <a:srgbClr val="FF0000"/>
                </a:solidFill>
                <a:latin typeface="Times New Roman" pitchFamily="18" charset="0"/>
                <a:cs typeface="Times New Roman" pitchFamily="18" charset="0"/>
              </a:rPr>
              <a:t>обіг</a:t>
            </a:r>
            <a:r>
              <a:rPr lang="uk-UA" dirty="0">
                <a:latin typeface="Times New Roman" pitchFamily="18" charset="0"/>
                <a:cs typeface="Times New Roman" pitchFamily="18" charset="0"/>
              </a:rPr>
              <a:t> – це безперервний рух грошей, який обслуговує реалізацію товарів і послуг в господарській діяльності</a:t>
            </a:r>
          </a:p>
        </p:txBody>
      </p:sp>
      <p:pic>
        <p:nvPicPr>
          <p:cNvPr id="5" name="Picture 2" descr="yak-zbilshiti-oborot-groshey-na-pidpriyemst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88448"/>
            <a:ext cx="6048672" cy="416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830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graphicFrame>
        <p:nvGraphicFramePr>
          <p:cNvPr id="20" name="Объект 19"/>
          <p:cNvGraphicFramePr>
            <a:graphicFrameLocks noGrp="1"/>
          </p:cNvGraphicFramePr>
          <p:nvPr>
            <p:ph idx="1"/>
            <p:extLst>
              <p:ext uri="{D42A27DB-BD31-4B8C-83A1-F6EECF244321}">
                <p14:modId xmlns:p14="http://schemas.microsoft.com/office/powerpoint/2010/main" val="2706497959"/>
              </p:ext>
            </p:extLst>
          </p:nvPr>
        </p:nvGraphicFramePr>
        <p:xfrm>
          <a:off x="457200" y="1600200"/>
          <a:ext cx="8229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Прямоугольник 10"/>
          <p:cNvSpPr/>
          <p:nvPr/>
        </p:nvSpPr>
        <p:spPr>
          <a:xfrm>
            <a:off x="0" y="0"/>
            <a:ext cx="9144000" cy="6858000"/>
          </a:xfrm>
          <a:prstGeom prst="rect">
            <a:avLst/>
          </a:prstGeom>
          <a:gradFill>
            <a:gsLst>
              <a:gs pos="0">
                <a:schemeClr val="bg1"/>
              </a:gs>
              <a:gs pos="100000">
                <a:schemeClr val="bg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t="2280" b="2621"/>
          <a:stretch/>
        </p:blipFill>
        <p:spPr>
          <a:xfrm>
            <a:off x="968187" y="1552038"/>
            <a:ext cx="7211505" cy="5305962"/>
          </a:xfrm>
          <a:prstGeom prst="rect">
            <a:avLst/>
          </a:prstGeom>
        </p:spPr>
      </p:pic>
      <p:sp>
        <p:nvSpPr>
          <p:cNvPr id="13" name="Прямоугольник 12"/>
          <p:cNvSpPr/>
          <p:nvPr/>
        </p:nvSpPr>
        <p:spPr>
          <a:xfrm>
            <a:off x="3923928" y="2564904"/>
            <a:ext cx="2379584" cy="954107"/>
          </a:xfrm>
          <a:prstGeom prst="rect">
            <a:avLst/>
          </a:prstGeom>
        </p:spPr>
        <p:txBody>
          <a:bodyPr wrap="square">
            <a:spAutoFit/>
          </a:bodyPr>
          <a:lstStyle/>
          <a:p>
            <a:pPr algn="ctr"/>
            <a:r>
              <a:rPr lang="ru-RU" sz="2800" dirty="0" smtClean="0"/>
              <a:t>Готівковий </a:t>
            </a:r>
            <a:r>
              <a:rPr lang="ru-RU" sz="2800" dirty="0" err="1" smtClean="0"/>
              <a:t>обіг</a:t>
            </a:r>
            <a:endParaRPr lang="ru-RU" sz="2800" dirty="0"/>
          </a:p>
        </p:txBody>
      </p:sp>
      <p:pic>
        <p:nvPicPr>
          <p:cNvPr id="17" name="Рисунок 16"/>
          <p:cNvPicPr>
            <a:picLocks noChangeAspect="1"/>
          </p:cNvPicPr>
          <p:nvPr/>
        </p:nvPicPr>
        <p:blipFill rotWithShape="1">
          <a:blip r:embed="rId7" cstate="print">
            <a:extLst>
              <a:ext uri="{28A0092B-C50C-407E-A947-70E740481C1C}">
                <a14:useLocalDpi xmlns:a14="http://schemas.microsoft.com/office/drawing/2010/main" val="0"/>
              </a:ext>
            </a:extLst>
          </a:blip>
          <a:srcRect l="98881" t="2280" b="2621"/>
          <a:stretch/>
        </p:blipFill>
        <p:spPr>
          <a:xfrm>
            <a:off x="8179692" y="0"/>
            <a:ext cx="964308" cy="6858000"/>
          </a:xfrm>
          <a:prstGeom prst="rect">
            <a:avLst/>
          </a:prstGeom>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t="2280" r="99068" b="2621"/>
          <a:stretch/>
        </p:blipFill>
        <p:spPr>
          <a:xfrm>
            <a:off x="0" y="0"/>
            <a:ext cx="968187" cy="6858000"/>
          </a:xfrm>
          <a:prstGeom prst="rect">
            <a:avLst/>
          </a:prstGeom>
        </p:spPr>
      </p:pic>
      <p:sp>
        <p:nvSpPr>
          <p:cNvPr id="19" name="Прямоугольник 18"/>
          <p:cNvSpPr/>
          <p:nvPr/>
        </p:nvSpPr>
        <p:spPr>
          <a:xfrm>
            <a:off x="2339752" y="4581128"/>
            <a:ext cx="2773968" cy="954107"/>
          </a:xfrm>
          <a:prstGeom prst="rect">
            <a:avLst/>
          </a:prstGeom>
        </p:spPr>
        <p:txBody>
          <a:bodyPr wrap="square">
            <a:spAutoFit/>
          </a:bodyPr>
          <a:lstStyle/>
          <a:p>
            <a:pPr algn="ctr"/>
            <a:r>
              <a:rPr lang="ru-RU" sz="2800" dirty="0" err="1" smtClean="0"/>
              <a:t>Безготівковий</a:t>
            </a:r>
            <a:r>
              <a:rPr lang="ru-RU" sz="2800" dirty="0" smtClean="0"/>
              <a:t> </a:t>
            </a:r>
            <a:r>
              <a:rPr lang="ru-RU" sz="2800" dirty="0" err="1" smtClean="0"/>
              <a:t>обіг</a:t>
            </a:r>
            <a:endParaRPr lang="ru-RU" sz="2800" dirty="0"/>
          </a:p>
        </p:txBody>
      </p:sp>
      <p:sp>
        <p:nvSpPr>
          <p:cNvPr id="21" name="Заголовок 1"/>
          <p:cNvSpPr txBox="1">
            <a:spLocks/>
          </p:cNvSpPr>
          <p:nvPr/>
        </p:nvSpPr>
        <p:spPr bwMode="gray">
          <a:xfrm>
            <a:off x="107505" y="381000"/>
            <a:ext cx="8655496" cy="838200"/>
          </a:xfrm>
          <a:prstGeom prst="rect">
            <a:avLst/>
          </a:prstGeom>
          <a:solidFill>
            <a:schemeClr val="accent1">
              <a:lumMod val="60000"/>
              <a:lumOff val="40000"/>
            </a:schemeClr>
          </a:solidFill>
          <a:ln>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FFFFFF"/>
                </a:solidFill>
                <a:latin typeface="+mj-lt"/>
                <a:ea typeface="+mj-ea"/>
                <a:cs typeface="+mj-cs"/>
              </a:defRPr>
            </a:lvl1pPr>
            <a:lvl2pPr algn="l" rtl="0" eaLnBrk="0" fontAlgn="base" hangingPunct="0">
              <a:spcBef>
                <a:spcPct val="0"/>
              </a:spcBef>
              <a:spcAft>
                <a:spcPct val="0"/>
              </a:spcAft>
              <a:defRPr sz="3600" b="1">
                <a:solidFill>
                  <a:srgbClr val="FFFFFF"/>
                </a:solidFill>
                <a:latin typeface="Arial" charset="0"/>
              </a:defRPr>
            </a:lvl2pPr>
            <a:lvl3pPr algn="l" rtl="0" eaLnBrk="0" fontAlgn="base" hangingPunct="0">
              <a:spcBef>
                <a:spcPct val="0"/>
              </a:spcBef>
              <a:spcAft>
                <a:spcPct val="0"/>
              </a:spcAft>
              <a:defRPr sz="3600" b="1">
                <a:solidFill>
                  <a:srgbClr val="FFFFFF"/>
                </a:solidFill>
                <a:latin typeface="Arial" charset="0"/>
              </a:defRPr>
            </a:lvl3pPr>
            <a:lvl4pPr algn="l" rtl="0" eaLnBrk="0" fontAlgn="base" hangingPunct="0">
              <a:spcBef>
                <a:spcPct val="0"/>
              </a:spcBef>
              <a:spcAft>
                <a:spcPct val="0"/>
              </a:spcAft>
              <a:defRPr sz="3600" b="1">
                <a:solidFill>
                  <a:srgbClr val="FFFFFF"/>
                </a:solidFill>
                <a:latin typeface="Arial" charset="0"/>
              </a:defRPr>
            </a:lvl4pPr>
            <a:lvl5pPr algn="l" rtl="0" eaLnBrk="0" fontAlgn="base" hangingPunct="0">
              <a:spcBef>
                <a:spcPct val="0"/>
              </a:spcBef>
              <a:spcAft>
                <a:spcPct val="0"/>
              </a:spcAft>
              <a:defRPr sz="3600" b="1">
                <a:solidFill>
                  <a:srgbClr val="FFFFFF"/>
                </a:solidFill>
                <a:latin typeface="Arial" charset="0"/>
              </a:defRPr>
            </a:lvl5pPr>
            <a:lvl6pPr marL="457200" algn="l" rtl="0" eaLnBrk="1" fontAlgn="base" hangingPunct="1">
              <a:spcBef>
                <a:spcPct val="0"/>
              </a:spcBef>
              <a:spcAft>
                <a:spcPct val="0"/>
              </a:spcAft>
              <a:defRPr sz="3600" b="1">
                <a:solidFill>
                  <a:srgbClr val="FFFFFF"/>
                </a:solidFill>
                <a:latin typeface="Arial" charset="0"/>
              </a:defRPr>
            </a:lvl6pPr>
            <a:lvl7pPr marL="914400" algn="l" rtl="0" eaLnBrk="1" fontAlgn="base" hangingPunct="1">
              <a:spcBef>
                <a:spcPct val="0"/>
              </a:spcBef>
              <a:spcAft>
                <a:spcPct val="0"/>
              </a:spcAft>
              <a:defRPr sz="3600" b="1">
                <a:solidFill>
                  <a:srgbClr val="FFFFFF"/>
                </a:solidFill>
                <a:latin typeface="Arial" charset="0"/>
              </a:defRPr>
            </a:lvl7pPr>
            <a:lvl8pPr marL="1371600" algn="l" rtl="0" eaLnBrk="1" fontAlgn="base" hangingPunct="1">
              <a:spcBef>
                <a:spcPct val="0"/>
              </a:spcBef>
              <a:spcAft>
                <a:spcPct val="0"/>
              </a:spcAft>
              <a:defRPr sz="3600" b="1">
                <a:solidFill>
                  <a:srgbClr val="FFFFFF"/>
                </a:solidFill>
                <a:latin typeface="Arial" charset="0"/>
              </a:defRPr>
            </a:lvl8pPr>
            <a:lvl9pPr marL="1828800" algn="l" rtl="0" eaLnBrk="1" fontAlgn="base" hangingPunct="1">
              <a:spcBef>
                <a:spcPct val="0"/>
              </a:spcBef>
              <a:spcAft>
                <a:spcPct val="0"/>
              </a:spcAft>
              <a:defRPr sz="3600" b="1">
                <a:solidFill>
                  <a:srgbClr val="FFFFFF"/>
                </a:solidFill>
                <a:latin typeface="Arial" charset="0"/>
              </a:defRPr>
            </a:lvl9pPr>
          </a:lstStyle>
          <a:p>
            <a:pPr algn="ctr"/>
            <a:r>
              <a:rPr lang="uk-UA" dirty="0" smtClean="0">
                <a:solidFill>
                  <a:schemeClr val="tx1"/>
                </a:solidFill>
              </a:rPr>
              <a:t>Грошовий обіг здійснюється через:</a:t>
            </a:r>
            <a:endParaRPr lang="uk-UA" dirty="0">
              <a:solidFill>
                <a:schemeClr val="tx1"/>
              </a:solidFill>
            </a:endParaRPr>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92" y="2378765"/>
            <a:ext cx="2160240" cy="146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biometr_kartka_0.jpg (170.55 K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93522" y="4419109"/>
            <a:ext cx="1966910" cy="124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210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Готівковий обіг</a:t>
            </a:r>
            <a:endParaRPr lang="uk-UA" dirty="0"/>
          </a:p>
        </p:txBody>
      </p:sp>
      <p:pic>
        <p:nvPicPr>
          <p:cNvPr id="5"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4077072"/>
            <a:ext cx="2592288" cy="263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697" y="476672"/>
            <a:ext cx="23907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152024" y="2780928"/>
            <a:ext cx="5525752"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2200" dirty="0" smtClean="0">
                <a:solidFill>
                  <a:srgbClr val="FF0000"/>
                </a:solidFill>
                <a:latin typeface="Times New Roman" pitchFamily="18" charset="0"/>
                <a:cs typeface="Times New Roman" pitchFamily="18" charset="0"/>
              </a:rPr>
              <a:t>   Готівковий обіг </a:t>
            </a:r>
            <a:r>
              <a:rPr lang="uk-UA" sz="2200" dirty="0" smtClean="0">
                <a:latin typeface="Times New Roman" pitchFamily="18" charset="0"/>
                <a:cs typeface="Times New Roman" pitchFamily="18" charset="0"/>
              </a:rPr>
              <a:t>– це рух грошей у формі готівки та виконання ними функцій засобу платежу і засобу обігу</a:t>
            </a:r>
            <a:endParaRPr lang="uk-UA" sz="2200" dirty="0">
              <a:latin typeface="Times New Roman" pitchFamily="18" charset="0"/>
              <a:cs typeface="Times New Roman" pitchFamily="18" charset="0"/>
            </a:endParaRPr>
          </a:p>
        </p:txBody>
      </p:sp>
    </p:spTree>
    <p:extLst>
      <p:ext uri="{BB962C8B-B14F-4D97-AF65-F5344CB8AC3E}">
        <p14:creationId xmlns:p14="http://schemas.microsoft.com/office/powerpoint/2010/main" val="2674381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Готівковий обіг</a:t>
            </a:r>
            <a:endParaRPr lang="uk-UA" dirty="0"/>
          </a:p>
        </p:txBody>
      </p:sp>
      <p:pic>
        <p:nvPicPr>
          <p:cNvPr id="5"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0876" y="3501008"/>
            <a:ext cx="3144980" cy="319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442" y="331993"/>
            <a:ext cx="23907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301943" y="1526019"/>
            <a:ext cx="5225913" cy="378565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uk-UA" dirty="0" smtClean="0">
                <a:cs typeface="Times New Roman" pitchFamily="18" charset="0"/>
              </a:rPr>
              <a:t>ОБІГ ГОТІВКОВИХ ГРОШЕЙ ЗДІЙСНЮЄТЬСЯ ЗА ДОПОМОГОЮ:</a:t>
            </a:r>
          </a:p>
          <a:p>
            <a:r>
              <a:rPr lang="uk-UA" dirty="0" smtClean="0"/>
              <a:t>1.Реальних </a:t>
            </a:r>
            <a:r>
              <a:rPr lang="uk-UA" dirty="0"/>
              <a:t>(повноцінних) грошей (мають власну внутрішню вартість):</a:t>
            </a:r>
          </a:p>
          <a:p>
            <a:pPr marL="342900" indent="-342900">
              <a:buFont typeface="Arial" panose="020B0604020202020204" pitchFamily="34" charset="0"/>
              <a:buChar char="•"/>
            </a:pPr>
            <a:r>
              <a:rPr lang="uk-UA" dirty="0">
                <a:solidFill>
                  <a:srgbClr val="FF0000"/>
                </a:solidFill>
              </a:rPr>
              <a:t>Монети з коштовних металів</a:t>
            </a:r>
          </a:p>
          <a:p>
            <a:pPr marL="342900" indent="-342900">
              <a:buFont typeface="Arial" panose="020B0604020202020204" pitchFamily="34" charset="0"/>
              <a:buChar char="•"/>
            </a:pPr>
            <a:r>
              <a:rPr lang="uk-UA" dirty="0">
                <a:solidFill>
                  <a:srgbClr val="FF0000"/>
                </a:solidFill>
              </a:rPr>
              <a:t>Золоті злитки</a:t>
            </a:r>
          </a:p>
          <a:p>
            <a:r>
              <a:rPr lang="uk-UA" dirty="0"/>
              <a:t> </a:t>
            </a:r>
          </a:p>
          <a:p>
            <a:r>
              <a:rPr lang="uk-UA" dirty="0" smtClean="0"/>
              <a:t>2.Грошових знаків </a:t>
            </a:r>
            <a:r>
              <a:rPr lang="uk-UA" dirty="0"/>
              <a:t>(не мають внутрішньої вартості):</a:t>
            </a:r>
          </a:p>
          <a:p>
            <a:pPr marL="342900" indent="-342900">
              <a:buFont typeface="Arial" panose="020B0604020202020204" pitchFamily="34" charset="0"/>
              <a:buChar char="•"/>
            </a:pPr>
            <a:r>
              <a:rPr lang="uk-UA" dirty="0">
                <a:solidFill>
                  <a:srgbClr val="FF0000"/>
                </a:solidFill>
              </a:rPr>
              <a:t>Банкнота (банківські </a:t>
            </a:r>
            <a:r>
              <a:rPr lang="uk-UA" dirty="0" smtClean="0">
                <a:solidFill>
                  <a:srgbClr val="FF0000"/>
                </a:solidFill>
              </a:rPr>
              <a:t>білети)</a:t>
            </a:r>
          </a:p>
          <a:p>
            <a:pPr marL="342900" indent="-342900">
              <a:buFont typeface="Arial" panose="020B0604020202020204" pitchFamily="34" charset="0"/>
              <a:buChar char="•"/>
            </a:pPr>
            <a:r>
              <a:rPr lang="uk-UA" dirty="0" smtClean="0">
                <a:solidFill>
                  <a:srgbClr val="FF0000"/>
                </a:solidFill>
              </a:rPr>
              <a:t>Казначейські </a:t>
            </a:r>
            <a:r>
              <a:rPr lang="uk-UA" dirty="0">
                <a:solidFill>
                  <a:srgbClr val="FF0000"/>
                </a:solidFill>
              </a:rPr>
              <a:t>гроші (білети) </a:t>
            </a:r>
            <a:endParaRPr lang="uk-UA" dirty="0" smtClean="0">
              <a:solidFill>
                <a:srgbClr val="FF0000"/>
              </a:solidFill>
            </a:endParaRPr>
          </a:p>
          <a:p>
            <a:pPr marL="342900" indent="-342900">
              <a:buFont typeface="Arial" panose="020B0604020202020204" pitchFamily="34" charset="0"/>
              <a:buChar char="•"/>
            </a:pPr>
            <a:r>
              <a:rPr lang="uk-UA" dirty="0" smtClean="0">
                <a:solidFill>
                  <a:srgbClr val="FF0000"/>
                </a:solidFill>
              </a:rPr>
              <a:t>Монета </a:t>
            </a:r>
            <a:r>
              <a:rPr lang="uk-UA" dirty="0">
                <a:solidFill>
                  <a:srgbClr val="FF0000"/>
                </a:solidFill>
              </a:rPr>
              <a:t>(білонна розмінна монета</a:t>
            </a:r>
            <a:r>
              <a:rPr lang="uk-UA" dirty="0" smtClean="0">
                <a:solidFill>
                  <a:srgbClr val="FF0000"/>
                </a:solidFill>
              </a:rPr>
              <a:t>) </a:t>
            </a:r>
            <a:endParaRPr lang="uk-UA" dirty="0">
              <a:solidFill>
                <a:srgbClr val="FF0000"/>
              </a:solidFill>
            </a:endParaRPr>
          </a:p>
        </p:txBody>
      </p:sp>
      <p:pic>
        <p:nvPicPr>
          <p:cNvPr id="1026" name="Picture 2" descr="Ð ÐµÐ·ÑÐ»ÑÑÐ°Ñ Ð¿Ð¾ÑÑÐºÑ Ð·Ð¾Ð±ÑÐ°Ð¶ÐµÐ½Ñ Ð·Ð° Ð·Ð°Ð¿Ð¸ÑÐ¾Ð¼ &quot;ÐÐ¾Ð½ÐµÑÐ¸ Ð· ÐºÐ¾ÑÑÐ¾Ð²Ð½Ð¸Ñ Ð¼ÐµÑÐ°Ð»ÑÐ²&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499" y="1003068"/>
            <a:ext cx="1942658" cy="1110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Ð ÐµÐ·ÑÐ»ÑÑÐ°Ñ Ð¿Ð¾ÑÑÐºÑ Ð·Ð¾Ð±ÑÐ°Ð¶ÐµÐ½Ñ Ð·Ð° Ð·Ð°Ð¿Ð¸ÑÐ¾Ð¼ &quot;ÐÐ¾Ð»Ð¾ÑÑ Ð·Ð»Ð¸ÑÐºÐ¸&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10" y="2357002"/>
            <a:ext cx="2043847" cy="1362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Ð ÐµÐ·ÑÐ»ÑÑÐ°Ñ Ð¿Ð¾ÑÑÐºÑ Ð·Ð¾Ð±ÑÐ°Ð¶ÐµÐ½Ñ Ð·Ð° Ð·Ð°Ð¿Ð¸ÑÐ¾Ð¼ &quot;Ð±Ð°Ð½ÐºÐ½Ð¾ÑÐ° 20 Ð³ÑÐ½&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274" y="5397315"/>
            <a:ext cx="2027581" cy="1279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Ð ÐµÐ·ÑÐ»ÑÑÐ°Ñ Ð¿Ð¾ÑÑÐºÑ Ð·Ð¾Ð±ÑÐ°Ð¶ÐµÐ½Ñ Ð·Ð° Ð·Ð°Ð¿Ð¸ÑÐ¾Ð¼ &quot;ÐÐ°Ð·Ð½Ð°ÑÐµÐ¹ÑÑÐºÑ Ð³ÑÐ¾ÑÑ (Ð±ÑÐ»ÐµÑÐ¸)&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5180" y="4120629"/>
            <a:ext cx="2225926" cy="2382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Ð ÐµÐ·ÑÐ»ÑÑÐ°Ñ Ð¿Ð¾ÑÑÐºÑ Ð·Ð¾Ð±ÑÐ°Ð¶ÐµÐ½Ñ Ð·Ð° Ð·Ð°Ð¿Ð¸ÑÐ¾Ð¼ &quot;Ð¼Ð¾Ð½ÐµÑÐ° 10 Ð³ÑÐ½&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5308" y="2357002"/>
            <a:ext cx="1254295" cy="1254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775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effectLst>
                  <a:outerShdw blurRad="38100" dist="38100" dir="2700000" algn="tl">
                    <a:srgbClr val="000000">
                      <a:alpha val="43137"/>
                    </a:srgbClr>
                  </a:outerShdw>
                </a:effectLst>
              </a:rPr>
              <a:t>Безготівковий обіг</a:t>
            </a:r>
            <a:endParaRPr lang="uk-UA" dirty="0">
              <a:effectLst>
                <a:outerShdw blurRad="38100" dist="38100" dir="2700000" algn="tl">
                  <a:srgbClr val="000000">
                    <a:alpha val="43137"/>
                  </a:srgbClr>
                </a:outerShdw>
              </a:effectLst>
            </a:endParaRPr>
          </a:p>
        </p:txBody>
      </p:sp>
      <p:pic>
        <p:nvPicPr>
          <p:cNvPr id="3074" name="Picture 2" descr="Ð ÐµÐ·ÑÐ»ÑÑÐ°Ñ Ð¿Ð¾ÑÑÐºÑ Ð·Ð¾Ð±ÑÐ°Ð¶ÐµÐ½Ñ Ð·Ð° Ð·Ð°Ð¿Ð¸ÑÐ¾Ð¼ Ð±Ð°Ð½ÐºÑÐ²ÑÑÐºÐ° ÐºÐ°ÑÑÐºÐ°"/>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745835"/>
            <a:ext cx="9144000" cy="31941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3568" y="2420888"/>
            <a:ext cx="8208912" cy="110799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uk-UA" sz="2200" dirty="0" smtClean="0">
                <a:solidFill>
                  <a:srgbClr val="FF0000"/>
                </a:solidFill>
                <a:latin typeface="Times New Roman" pitchFamily="18" charset="0"/>
                <a:cs typeface="Times New Roman" pitchFamily="18" charset="0"/>
              </a:rPr>
              <a:t>    Безготівковий </a:t>
            </a:r>
            <a:r>
              <a:rPr lang="uk-UA" sz="2200" dirty="0">
                <a:solidFill>
                  <a:srgbClr val="FF0000"/>
                </a:solidFill>
                <a:latin typeface="Times New Roman" pitchFamily="18" charset="0"/>
                <a:cs typeface="Times New Roman" pitchFamily="18" charset="0"/>
              </a:rPr>
              <a:t>обіг </a:t>
            </a:r>
            <a:r>
              <a:rPr lang="uk-UA" sz="2200" dirty="0">
                <a:latin typeface="Times New Roman" pitchFamily="18" charset="0"/>
                <a:cs typeface="Times New Roman" pitchFamily="18" charset="0"/>
              </a:rPr>
              <a:t>- це рух грошей юридичних або фізичних осіб на розрахункових рахунках у банках, що використовуються як засіб платежу без участі готівки</a:t>
            </a:r>
          </a:p>
        </p:txBody>
      </p:sp>
      <p:pic>
        <p:nvPicPr>
          <p:cNvPr id="7" name="Picture 4" descr="ÐÐ½Ð³Ð»Ð¸Ð¹ÑÐºÐ¸Ð¹ Ð² Ð±Ð°Ð½ÐºÐµ: Ð¿ÑÐ¾ÑÑÐ¾Ð¹ ÑÐ°Ð·Ð³Ð¾Ð²Ð¾ÑÐ½Ð¸Ðº Ð´Ð»Ñ Ð¿ÑÑÐµÑÐµÑÑÐ²ÐµÐ½Ð½Ð¸ÐºÐ¾Ð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662" y="120900"/>
            <a:ext cx="2555818" cy="16229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9170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effectLst>
                  <a:outerShdw blurRad="38100" dist="38100" dir="2700000" algn="tl">
                    <a:srgbClr val="000000">
                      <a:alpha val="43137"/>
                    </a:srgbClr>
                  </a:outerShdw>
                </a:effectLst>
              </a:rPr>
              <a:t>Безготівковий обіг</a:t>
            </a:r>
            <a:endParaRPr lang="uk-UA" dirty="0">
              <a:effectLst>
                <a:outerShdw blurRad="38100" dist="38100" dir="2700000" algn="tl">
                  <a:srgbClr val="000000">
                    <a:alpha val="43137"/>
                  </a:srgbClr>
                </a:outerShdw>
              </a:effectLst>
            </a:endParaRPr>
          </a:p>
        </p:txBody>
      </p:sp>
      <p:pic>
        <p:nvPicPr>
          <p:cNvPr id="3074" name="Picture 2" descr="Ð ÐµÐ·ÑÐ»ÑÑÐ°Ñ Ð¿Ð¾ÑÑÐºÑ Ð·Ð¾Ð±ÑÐ°Ð¶ÐµÐ½Ñ Ð·Ð° Ð·Ð°Ð¿Ð¸ÑÐ¾Ð¼ Ð±Ð°Ð½ÐºÑÐ²ÑÑÐºÐ° ÐºÐ°ÑÑÐºÐ°"/>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663812"/>
            <a:ext cx="9144000" cy="31941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871700" y="1656467"/>
            <a:ext cx="5400600" cy="31700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uk-UA" dirty="0" smtClean="0">
                <a:cs typeface="Times New Roman" pitchFamily="18" charset="0"/>
              </a:rPr>
              <a:t>ОБІГ БЕЗГОТІВКОВИХ ГРОШЕЙ ЗДІЙСНЮЄТЬСЯ ЗА ДОПОМОГОЮ:</a:t>
            </a:r>
          </a:p>
          <a:p>
            <a:endParaRPr lang="uk-UA" dirty="0" smtClean="0">
              <a:cs typeface="Times New Roman" pitchFamily="18" charset="0"/>
            </a:endParaRPr>
          </a:p>
          <a:p>
            <a:r>
              <a:rPr lang="uk-UA" dirty="0"/>
              <a:t>1. </a:t>
            </a:r>
            <a:r>
              <a:rPr lang="uk-UA" dirty="0" smtClean="0"/>
              <a:t>Депозитних:</a:t>
            </a:r>
            <a:endParaRPr lang="uk-UA" dirty="0"/>
          </a:p>
          <a:p>
            <a:pPr marL="342900" indent="-342900">
              <a:buFont typeface="Arial" panose="020B0604020202020204" pitchFamily="34" charset="0"/>
              <a:buChar char="•"/>
            </a:pPr>
            <a:r>
              <a:rPr lang="uk-UA" dirty="0">
                <a:solidFill>
                  <a:srgbClr val="FF0000"/>
                </a:solidFill>
              </a:rPr>
              <a:t>Банківські рахунки </a:t>
            </a:r>
            <a:endParaRPr lang="uk-UA" dirty="0" smtClean="0">
              <a:solidFill>
                <a:srgbClr val="FF0000"/>
              </a:solidFill>
            </a:endParaRPr>
          </a:p>
          <a:p>
            <a:pPr marL="342900" indent="-342900">
              <a:buFont typeface="Arial" panose="020B0604020202020204" pitchFamily="34" charset="0"/>
              <a:buChar char="•"/>
            </a:pPr>
            <a:r>
              <a:rPr lang="uk-UA" dirty="0" smtClean="0">
                <a:solidFill>
                  <a:srgbClr val="FF0000"/>
                </a:solidFill>
              </a:rPr>
              <a:t>«</a:t>
            </a:r>
            <a:r>
              <a:rPr lang="uk-UA" dirty="0">
                <a:solidFill>
                  <a:srgbClr val="FF0000"/>
                </a:solidFill>
              </a:rPr>
              <a:t>Електронні» гроші  </a:t>
            </a:r>
          </a:p>
          <a:p>
            <a:endParaRPr lang="uk-UA" dirty="0" smtClean="0"/>
          </a:p>
          <a:p>
            <a:r>
              <a:rPr lang="uk-UA" dirty="0" smtClean="0"/>
              <a:t>2</a:t>
            </a:r>
            <a:r>
              <a:rPr lang="uk-UA" dirty="0"/>
              <a:t>. </a:t>
            </a:r>
            <a:r>
              <a:rPr lang="uk-UA" dirty="0" smtClean="0"/>
              <a:t>Кредитних:</a:t>
            </a:r>
            <a:endParaRPr lang="uk-UA" dirty="0"/>
          </a:p>
          <a:p>
            <a:pPr marL="342900" indent="-342900">
              <a:buFont typeface="Arial" panose="020B0604020202020204" pitchFamily="34" charset="0"/>
              <a:buChar char="•"/>
            </a:pPr>
            <a:r>
              <a:rPr lang="uk-UA" dirty="0">
                <a:solidFill>
                  <a:srgbClr val="FF0000"/>
                </a:solidFill>
              </a:rPr>
              <a:t>Чек </a:t>
            </a:r>
            <a:endParaRPr lang="uk-UA" dirty="0" smtClean="0">
              <a:solidFill>
                <a:srgbClr val="FF0000"/>
              </a:solidFill>
            </a:endParaRPr>
          </a:p>
          <a:p>
            <a:pPr marL="342900" indent="-342900">
              <a:buFont typeface="Arial" panose="020B0604020202020204" pitchFamily="34" charset="0"/>
              <a:buChar char="•"/>
            </a:pPr>
            <a:r>
              <a:rPr lang="uk-UA" dirty="0" smtClean="0">
                <a:solidFill>
                  <a:srgbClr val="FF0000"/>
                </a:solidFill>
              </a:rPr>
              <a:t>Вексель</a:t>
            </a:r>
            <a:endParaRPr lang="uk-UA" dirty="0">
              <a:solidFill>
                <a:srgbClr val="FF0000"/>
              </a:solidFill>
              <a:latin typeface="Times New Roman" pitchFamily="18" charset="0"/>
              <a:cs typeface="Times New Roman" pitchFamily="18" charset="0"/>
            </a:endParaRPr>
          </a:p>
        </p:txBody>
      </p:sp>
      <p:pic>
        <p:nvPicPr>
          <p:cNvPr id="6" name="Picture 5" descr="biometr_kartka_0.jpg (170.55 K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226" y="5008152"/>
            <a:ext cx="2206560" cy="1393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ÐÐ½Ð³Ð»Ð¸Ð¹ÑÐºÐ¸Ð¹ Ð² Ð±Ð°Ð½ÐºÐµ: Ð¿ÑÐ¾ÑÑÐ¾Ð¹ ÑÐ°Ð·Ð³Ð¾Ð²Ð¾ÑÐ½Ð¸Ðº Ð´Ð»Ñ Ð¿ÑÑÐµÑÐµÑÑÐ²ÐµÐ½Ð½Ð¸ÐºÐ¾Ð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0779"/>
            <a:ext cx="2555818" cy="1622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Ð ÐµÐ·ÑÐ»ÑÑÐ°Ñ Ð¿Ð¾ÑÑÐºÑ Ð·Ð¾Ð±ÑÐ°Ð¶ÐµÐ½Ñ Ð·Ð° Ð·Ð°Ð¿Ð¸ÑÐ¾Ð¼ &quot;ÐÐ°Ð½ÐºÐ¾Ð¼Ð°Ñ&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1676817"/>
            <a:ext cx="1924620" cy="27946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Ð ÐµÐ·ÑÐ»ÑÑÐ°Ñ Ð¿Ð¾ÑÑÐºÑ Ð·Ð¾Ð±ÑÐ°Ð¶ÐµÐ½Ñ Ð·Ð° Ð·Ð°Ð¿Ð¸ÑÐ¾Ð¼ &quot;ÐµÐ»ÐµÐºÑÑÐ¾Ð½Ð½Ñ Ð³ÑÐ¾ÑÑ&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4058556"/>
            <a:ext cx="2735680" cy="1709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Ð ÐµÐ·ÑÐ»ÑÑÐ°Ñ Ð¿Ð¾ÑÑÐºÑ Ð·Ð¾Ð±ÑÐ°Ð¶ÐµÐ½Ñ Ð·Ð° Ð·Ð°Ð¿Ð¸ÑÐ¾Ð¼ &quot;Ð²ÐµÐºÑÐµÐ»Ñ&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8474" y="4680511"/>
            <a:ext cx="3005524" cy="2048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8"/>
          <a:stretch>
            <a:fillRect/>
          </a:stretch>
        </p:blipFill>
        <p:spPr>
          <a:xfrm>
            <a:off x="6850942" y="2151221"/>
            <a:ext cx="1899552" cy="2369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2975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19200" y="228600"/>
            <a:ext cx="7780338" cy="838200"/>
          </a:xfrm>
        </p:spPr>
        <p:txBody>
          <a:bodyPr/>
          <a:lstStyle/>
          <a:p>
            <a:r>
              <a:rPr lang="uk-UA" dirty="0" smtClean="0"/>
              <a:t>Сторони готівкових грошей </a:t>
            </a:r>
          </a:p>
        </p:txBody>
      </p:sp>
      <p:sp>
        <p:nvSpPr>
          <p:cNvPr id="53251" name="Rectangle 3"/>
          <p:cNvSpPr>
            <a:spLocks noGrp="1" noChangeArrowheads="1"/>
          </p:cNvSpPr>
          <p:nvPr>
            <p:ph type="body" idx="1"/>
          </p:nvPr>
        </p:nvSpPr>
        <p:spPr>
          <a:xfrm>
            <a:off x="1258888" y="1268413"/>
            <a:ext cx="2016125" cy="676275"/>
          </a:xfrm>
        </p:spPr>
        <p:txBody>
          <a:bodyPr/>
          <a:lstStyle/>
          <a:p>
            <a:pPr algn="ctr">
              <a:buFontTx/>
              <a:buNone/>
            </a:pPr>
            <a:r>
              <a:rPr lang="ru-RU" b="1" dirty="0" smtClean="0"/>
              <a:t>Аверс</a:t>
            </a:r>
          </a:p>
        </p:txBody>
      </p:sp>
      <p:sp>
        <p:nvSpPr>
          <p:cNvPr id="53252" name="Rectangle 4"/>
          <p:cNvSpPr>
            <a:spLocks noChangeArrowheads="1"/>
          </p:cNvSpPr>
          <p:nvPr/>
        </p:nvSpPr>
        <p:spPr bwMode="gray">
          <a:xfrm>
            <a:off x="5856288" y="1268413"/>
            <a:ext cx="2171700" cy="676275"/>
          </a:xfrm>
          <a:prstGeom prst="rect">
            <a:avLst/>
          </a:prstGeom>
          <a:noFill/>
          <a:ln w="9525">
            <a:noFill/>
            <a:miter lim="800000"/>
            <a:headEnd/>
            <a:tailEnd/>
          </a:ln>
        </p:spPr>
        <p:txBody>
          <a:bodyPr/>
          <a:lstStyle/>
          <a:p>
            <a:pPr marL="342900" indent="-342900" algn="ctr" eaLnBrk="0" hangingPunct="0">
              <a:spcBef>
                <a:spcPct val="20000"/>
              </a:spcBef>
            </a:pPr>
            <a:r>
              <a:rPr lang="ru-RU" sz="3200" dirty="0">
                <a:latin typeface="Calibri" pitchFamily="34" charset="0"/>
              </a:rPr>
              <a:t>Реверс</a:t>
            </a:r>
          </a:p>
        </p:txBody>
      </p:sp>
      <p:pic>
        <p:nvPicPr>
          <p:cNvPr id="53253" name="Picture 5"/>
          <p:cNvPicPr>
            <a:picLocks noChangeAspect="1" noChangeArrowheads="1"/>
          </p:cNvPicPr>
          <p:nvPr/>
        </p:nvPicPr>
        <p:blipFill>
          <a:blip r:embed="rId2"/>
          <a:srcRect/>
          <a:stretch>
            <a:fillRect/>
          </a:stretch>
        </p:blipFill>
        <p:spPr bwMode="auto">
          <a:xfrm>
            <a:off x="179388" y="1916113"/>
            <a:ext cx="4176712" cy="2200275"/>
          </a:xfrm>
          <a:prstGeom prst="rect">
            <a:avLst/>
          </a:prstGeom>
          <a:noFill/>
          <a:ln w="9525">
            <a:noFill/>
            <a:miter lim="800000"/>
            <a:headEnd/>
            <a:tailEnd/>
          </a:ln>
          <a:effectLst/>
        </p:spPr>
      </p:pic>
      <p:pic>
        <p:nvPicPr>
          <p:cNvPr id="53254" name="Picture 6"/>
          <p:cNvPicPr>
            <a:picLocks noChangeAspect="1" noChangeArrowheads="1"/>
          </p:cNvPicPr>
          <p:nvPr/>
        </p:nvPicPr>
        <p:blipFill>
          <a:blip r:embed="rId3"/>
          <a:srcRect/>
          <a:stretch>
            <a:fillRect/>
          </a:stretch>
        </p:blipFill>
        <p:spPr bwMode="auto">
          <a:xfrm>
            <a:off x="4859338" y="1916113"/>
            <a:ext cx="4140200" cy="2184400"/>
          </a:xfrm>
          <a:prstGeom prst="rect">
            <a:avLst/>
          </a:prstGeom>
          <a:noFill/>
          <a:ln w="9525">
            <a:noFill/>
            <a:miter lim="800000"/>
            <a:headEnd/>
            <a:tailEnd/>
          </a:ln>
          <a:effectLst/>
        </p:spPr>
      </p:pic>
      <p:pic>
        <p:nvPicPr>
          <p:cNvPr id="53257" name="Picture 9"/>
          <p:cNvPicPr>
            <a:picLocks noChangeAspect="1" noChangeArrowheads="1"/>
          </p:cNvPicPr>
          <p:nvPr/>
        </p:nvPicPr>
        <p:blipFill>
          <a:blip r:embed="rId4"/>
          <a:srcRect/>
          <a:stretch>
            <a:fillRect/>
          </a:stretch>
        </p:blipFill>
        <p:spPr bwMode="auto">
          <a:xfrm>
            <a:off x="1042988" y="4114800"/>
            <a:ext cx="2592387" cy="2554288"/>
          </a:xfrm>
          <a:prstGeom prst="rect">
            <a:avLst/>
          </a:prstGeom>
          <a:noFill/>
          <a:ln w="9525">
            <a:noFill/>
            <a:miter lim="800000"/>
            <a:headEnd/>
            <a:tailEnd/>
          </a:ln>
          <a:effectLst/>
        </p:spPr>
      </p:pic>
      <p:pic>
        <p:nvPicPr>
          <p:cNvPr id="53258" name="Picture 10"/>
          <p:cNvPicPr>
            <a:picLocks noChangeAspect="1" noChangeArrowheads="1"/>
          </p:cNvPicPr>
          <p:nvPr/>
        </p:nvPicPr>
        <p:blipFill>
          <a:blip r:embed="rId5"/>
          <a:srcRect/>
          <a:stretch>
            <a:fillRect/>
          </a:stretch>
        </p:blipFill>
        <p:spPr bwMode="auto">
          <a:xfrm>
            <a:off x="5795963" y="4222750"/>
            <a:ext cx="2447925" cy="2424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8434" name="Picture 49" descr="arrow_metal01"/>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107950" y="1700213"/>
            <a:ext cx="2741613" cy="3657600"/>
          </a:xfrm>
          <a:prstGeom prst="rect">
            <a:avLst/>
          </a:prstGeom>
          <a:noFill/>
          <a:ln w="9525">
            <a:noFill/>
            <a:miter lim="800000"/>
            <a:headEnd/>
            <a:tailEnd/>
          </a:ln>
        </p:spPr>
      </p:pic>
      <p:sp>
        <p:nvSpPr>
          <p:cNvPr id="18435" name="Line 2"/>
          <p:cNvSpPr>
            <a:spLocks noChangeShapeType="1"/>
          </p:cNvSpPr>
          <p:nvPr/>
        </p:nvSpPr>
        <p:spPr bwMode="black">
          <a:xfrm>
            <a:off x="684213" y="5627688"/>
            <a:ext cx="6283325" cy="26987"/>
          </a:xfrm>
          <a:prstGeom prst="line">
            <a:avLst/>
          </a:prstGeom>
          <a:noFill/>
          <a:ln w="28575" cap="rnd">
            <a:solidFill>
              <a:schemeClr val="tx1"/>
            </a:solidFill>
            <a:prstDash val="sysDot"/>
            <a:round/>
            <a:headEnd/>
            <a:tailEnd/>
          </a:ln>
        </p:spPr>
        <p:txBody>
          <a:bodyPr/>
          <a:lstStyle/>
          <a:p>
            <a:endParaRPr lang="ru-RU"/>
          </a:p>
        </p:txBody>
      </p:sp>
      <p:sp>
        <p:nvSpPr>
          <p:cNvPr id="18436" name="Rectangle 3"/>
          <p:cNvSpPr>
            <a:spLocks noChangeArrowheads="1"/>
          </p:cNvSpPr>
          <p:nvPr/>
        </p:nvSpPr>
        <p:spPr bwMode="black">
          <a:xfrm>
            <a:off x="822933" y="5170886"/>
            <a:ext cx="8424415" cy="461665"/>
          </a:xfrm>
          <a:prstGeom prst="rect">
            <a:avLst/>
          </a:prstGeom>
          <a:noFill/>
          <a:ln w="9525">
            <a:noFill/>
            <a:miter lim="800000"/>
            <a:headEnd/>
            <a:tailEnd/>
          </a:ln>
        </p:spPr>
        <p:txBody>
          <a:bodyPr wrap="square">
            <a:spAutoFit/>
          </a:bodyPr>
          <a:lstStyle/>
          <a:p>
            <a:pPr eaLnBrk="0" hangingPunct="0"/>
            <a:r>
              <a:rPr lang="uk-UA" sz="2400" dirty="0" smtClean="0">
                <a:latin typeface="Georgia" pitchFamily="18" charset="0"/>
              </a:rPr>
              <a:t>1. Суспільне </a:t>
            </a:r>
            <a:r>
              <a:rPr lang="uk-UA" sz="2400" dirty="0">
                <a:latin typeface="Georgia" pitchFamily="18" charset="0"/>
              </a:rPr>
              <a:t>виготовленні певних видів продукції</a:t>
            </a:r>
            <a:endParaRPr lang="en-US" sz="2400" dirty="0">
              <a:latin typeface="Georgia" pitchFamily="18" charset="0"/>
            </a:endParaRPr>
          </a:p>
        </p:txBody>
      </p:sp>
      <p:sp>
        <p:nvSpPr>
          <p:cNvPr id="18437" name="Line 4"/>
          <p:cNvSpPr>
            <a:spLocks noChangeShapeType="1"/>
          </p:cNvSpPr>
          <p:nvPr/>
        </p:nvSpPr>
        <p:spPr bwMode="black">
          <a:xfrm>
            <a:off x="1643063" y="2268538"/>
            <a:ext cx="3790950" cy="1587"/>
          </a:xfrm>
          <a:prstGeom prst="line">
            <a:avLst/>
          </a:prstGeom>
          <a:noFill/>
          <a:ln w="28575" cap="rnd">
            <a:solidFill>
              <a:schemeClr val="tx1"/>
            </a:solidFill>
            <a:prstDash val="sysDot"/>
            <a:round/>
            <a:headEnd/>
            <a:tailEnd/>
          </a:ln>
        </p:spPr>
        <p:txBody>
          <a:bodyPr/>
          <a:lstStyle/>
          <a:p>
            <a:endParaRPr lang="ru-RU"/>
          </a:p>
        </p:txBody>
      </p:sp>
      <p:sp>
        <p:nvSpPr>
          <p:cNvPr id="18438" name="Rectangle 7"/>
          <p:cNvSpPr>
            <a:spLocks noGrp="1" noChangeArrowheads="1"/>
          </p:cNvSpPr>
          <p:nvPr>
            <p:ph type="title"/>
          </p:nvPr>
        </p:nvSpPr>
        <p:spPr>
          <a:xfrm>
            <a:off x="1219200" y="228600"/>
            <a:ext cx="7816850" cy="838200"/>
          </a:xfrm>
        </p:spPr>
        <p:txBody>
          <a:bodyPr/>
          <a:lstStyle/>
          <a:p>
            <a:pPr eaLnBrk="1" hangingPunct="1"/>
            <a:r>
              <a:rPr lang="uk-UA" sz="2800" smtClean="0"/>
              <a:t>Виникнення і розвиток грошових відносин</a:t>
            </a:r>
          </a:p>
        </p:txBody>
      </p:sp>
      <p:sp>
        <p:nvSpPr>
          <p:cNvPr id="18439" name="Rectangle 8"/>
          <p:cNvSpPr>
            <a:spLocks noChangeArrowheads="1"/>
          </p:cNvSpPr>
          <p:nvPr/>
        </p:nvSpPr>
        <p:spPr bwMode="black">
          <a:xfrm>
            <a:off x="2121658" y="1786965"/>
            <a:ext cx="4970622" cy="461665"/>
          </a:xfrm>
          <a:prstGeom prst="rect">
            <a:avLst/>
          </a:prstGeom>
          <a:noFill/>
          <a:ln w="9525">
            <a:noFill/>
            <a:miter lim="800000"/>
            <a:headEnd/>
            <a:tailEnd/>
          </a:ln>
        </p:spPr>
        <p:txBody>
          <a:bodyPr wrap="square">
            <a:spAutoFit/>
          </a:bodyPr>
          <a:lstStyle/>
          <a:p>
            <a:pPr eaLnBrk="0" hangingPunct="0"/>
            <a:r>
              <a:rPr lang="uk-UA" sz="2400" dirty="0" smtClean="0">
                <a:latin typeface="Georgia" pitchFamily="18" charset="0"/>
              </a:rPr>
              <a:t>5. Епоха </a:t>
            </a:r>
            <a:r>
              <a:rPr lang="uk-UA" sz="2400" dirty="0">
                <a:latin typeface="Georgia" pitchFamily="18" charset="0"/>
              </a:rPr>
              <a:t>паперових грошей</a:t>
            </a:r>
            <a:endParaRPr lang="en-US" sz="2400" dirty="0">
              <a:latin typeface="Georgia" pitchFamily="18" charset="0"/>
            </a:endParaRPr>
          </a:p>
        </p:txBody>
      </p:sp>
      <p:sp>
        <p:nvSpPr>
          <p:cNvPr id="18440" name="Line 9"/>
          <p:cNvSpPr>
            <a:spLocks noChangeShapeType="1"/>
          </p:cNvSpPr>
          <p:nvPr/>
        </p:nvSpPr>
        <p:spPr bwMode="black">
          <a:xfrm>
            <a:off x="2133600" y="3035300"/>
            <a:ext cx="2443163" cy="0"/>
          </a:xfrm>
          <a:prstGeom prst="line">
            <a:avLst/>
          </a:prstGeom>
          <a:noFill/>
          <a:ln w="28575" cap="rnd">
            <a:solidFill>
              <a:schemeClr val="tx1"/>
            </a:solidFill>
            <a:prstDash val="sysDot"/>
            <a:round/>
            <a:headEnd/>
            <a:tailEnd/>
          </a:ln>
        </p:spPr>
        <p:txBody>
          <a:bodyPr/>
          <a:lstStyle/>
          <a:p>
            <a:endParaRPr lang="ru-RU"/>
          </a:p>
        </p:txBody>
      </p:sp>
      <p:sp>
        <p:nvSpPr>
          <p:cNvPr id="18441" name="Rectangle 10"/>
          <p:cNvSpPr>
            <a:spLocks noChangeArrowheads="1"/>
          </p:cNvSpPr>
          <p:nvPr/>
        </p:nvSpPr>
        <p:spPr bwMode="black">
          <a:xfrm>
            <a:off x="2479347" y="2564703"/>
            <a:ext cx="4379912" cy="457200"/>
          </a:xfrm>
          <a:prstGeom prst="rect">
            <a:avLst/>
          </a:prstGeom>
          <a:noFill/>
          <a:ln w="9525">
            <a:noFill/>
            <a:miter lim="800000"/>
            <a:headEnd/>
            <a:tailEnd/>
          </a:ln>
        </p:spPr>
        <p:txBody>
          <a:bodyPr>
            <a:spAutoFit/>
          </a:bodyPr>
          <a:lstStyle/>
          <a:p>
            <a:pPr eaLnBrk="0" hangingPunct="0"/>
            <a:r>
              <a:rPr lang="uk-UA" sz="2400" dirty="0">
                <a:latin typeface="Georgia" pitchFamily="18" charset="0"/>
              </a:rPr>
              <a:t>4</a:t>
            </a:r>
            <a:r>
              <a:rPr lang="uk-UA" sz="2400" dirty="0" smtClean="0">
                <a:latin typeface="Georgia" pitchFamily="18" charset="0"/>
              </a:rPr>
              <a:t>. Срібні </a:t>
            </a:r>
            <a:r>
              <a:rPr lang="uk-UA" sz="2400" dirty="0">
                <a:latin typeface="Georgia" pitchFamily="18" charset="0"/>
              </a:rPr>
              <a:t>гроші</a:t>
            </a:r>
            <a:endParaRPr lang="en-US" sz="2400" dirty="0">
              <a:latin typeface="Georgia" pitchFamily="18" charset="0"/>
            </a:endParaRPr>
          </a:p>
        </p:txBody>
      </p:sp>
      <p:sp>
        <p:nvSpPr>
          <p:cNvPr id="18442" name="Line 11"/>
          <p:cNvSpPr>
            <a:spLocks noChangeShapeType="1"/>
          </p:cNvSpPr>
          <p:nvPr/>
        </p:nvSpPr>
        <p:spPr bwMode="black">
          <a:xfrm>
            <a:off x="2447925" y="3900488"/>
            <a:ext cx="4284663" cy="25400"/>
          </a:xfrm>
          <a:prstGeom prst="line">
            <a:avLst/>
          </a:prstGeom>
          <a:noFill/>
          <a:ln w="28575" cap="rnd">
            <a:solidFill>
              <a:schemeClr val="tx1"/>
            </a:solidFill>
            <a:prstDash val="sysDot"/>
            <a:round/>
            <a:headEnd/>
            <a:tailEnd/>
          </a:ln>
        </p:spPr>
        <p:txBody>
          <a:bodyPr/>
          <a:lstStyle/>
          <a:p>
            <a:endParaRPr lang="ru-RU"/>
          </a:p>
        </p:txBody>
      </p:sp>
      <p:sp>
        <p:nvSpPr>
          <p:cNvPr id="18443" name="Rectangle 12"/>
          <p:cNvSpPr>
            <a:spLocks noChangeArrowheads="1"/>
          </p:cNvSpPr>
          <p:nvPr/>
        </p:nvSpPr>
        <p:spPr bwMode="black">
          <a:xfrm>
            <a:off x="2635731" y="3428985"/>
            <a:ext cx="5663903" cy="461665"/>
          </a:xfrm>
          <a:prstGeom prst="rect">
            <a:avLst/>
          </a:prstGeom>
          <a:noFill/>
          <a:ln w="9525">
            <a:noFill/>
            <a:miter lim="800000"/>
            <a:headEnd/>
            <a:tailEnd/>
          </a:ln>
        </p:spPr>
        <p:txBody>
          <a:bodyPr wrap="square">
            <a:spAutoFit/>
          </a:bodyPr>
          <a:lstStyle/>
          <a:p>
            <a:pPr eaLnBrk="0" hangingPunct="0"/>
            <a:r>
              <a:rPr lang="uk-UA" sz="2400" dirty="0" smtClean="0">
                <a:latin typeface="Georgia" pitchFamily="18" charset="0"/>
              </a:rPr>
              <a:t>3. Поява </a:t>
            </a:r>
            <a:r>
              <a:rPr lang="uk-UA" sz="2400" dirty="0">
                <a:latin typeface="Georgia" pitchFamily="18" charset="0"/>
              </a:rPr>
              <a:t>перших грошей - монет</a:t>
            </a:r>
            <a:endParaRPr lang="en-US" sz="2400" dirty="0">
              <a:latin typeface="Georgia" pitchFamily="18" charset="0"/>
            </a:endParaRPr>
          </a:p>
        </p:txBody>
      </p:sp>
      <p:sp>
        <p:nvSpPr>
          <p:cNvPr id="18444" name="Line 13"/>
          <p:cNvSpPr>
            <a:spLocks noChangeShapeType="1"/>
          </p:cNvSpPr>
          <p:nvPr/>
        </p:nvSpPr>
        <p:spPr bwMode="black">
          <a:xfrm>
            <a:off x="2133600" y="4797425"/>
            <a:ext cx="2768600" cy="6350"/>
          </a:xfrm>
          <a:prstGeom prst="line">
            <a:avLst/>
          </a:prstGeom>
          <a:noFill/>
          <a:ln w="28575" cap="rnd">
            <a:solidFill>
              <a:schemeClr val="tx1"/>
            </a:solidFill>
            <a:prstDash val="sysDot"/>
            <a:round/>
            <a:headEnd/>
            <a:tailEnd/>
          </a:ln>
        </p:spPr>
        <p:txBody>
          <a:bodyPr/>
          <a:lstStyle/>
          <a:p>
            <a:endParaRPr lang="ru-RU"/>
          </a:p>
        </p:txBody>
      </p:sp>
      <p:sp>
        <p:nvSpPr>
          <p:cNvPr id="18445" name="Rectangle 14"/>
          <p:cNvSpPr>
            <a:spLocks noChangeArrowheads="1"/>
          </p:cNvSpPr>
          <p:nvPr/>
        </p:nvSpPr>
        <p:spPr bwMode="black">
          <a:xfrm>
            <a:off x="2494940" y="4370323"/>
            <a:ext cx="3343275" cy="457200"/>
          </a:xfrm>
          <a:prstGeom prst="rect">
            <a:avLst/>
          </a:prstGeom>
          <a:noFill/>
          <a:ln w="9525">
            <a:noFill/>
            <a:miter lim="800000"/>
            <a:headEnd/>
            <a:tailEnd/>
          </a:ln>
        </p:spPr>
        <p:txBody>
          <a:bodyPr>
            <a:spAutoFit/>
          </a:bodyPr>
          <a:lstStyle/>
          <a:p>
            <a:pPr eaLnBrk="0" hangingPunct="0"/>
            <a:r>
              <a:rPr lang="uk-UA" sz="2400" dirty="0" smtClean="0">
                <a:latin typeface="Georgia" pitchFamily="18" charset="0"/>
              </a:rPr>
              <a:t>2. Обмін </a:t>
            </a:r>
            <a:r>
              <a:rPr lang="uk-UA" sz="2400" dirty="0">
                <a:latin typeface="Georgia" pitchFamily="18" charset="0"/>
              </a:rPr>
              <a:t>товарами </a:t>
            </a:r>
            <a:endParaRPr lang="en-US" sz="2400" dirty="0">
              <a:latin typeface="Georgia" pitchFamily="18" charset="0"/>
            </a:endParaRPr>
          </a:p>
        </p:txBody>
      </p:sp>
      <p:grpSp>
        <p:nvGrpSpPr>
          <p:cNvPr id="18446" name="Group 94"/>
          <p:cNvGrpSpPr>
            <a:grpSpLocks/>
          </p:cNvGrpSpPr>
          <p:nvPr/>
        </p:nvGrpSpPr>
        <p:grpSpPr bwMode="auto">
          <a:xfrm>
            <a:off x="1473200" y="1882775"/>
            <a:ext cx="485775" cy="393700"/>
            <a:chOff x="2543" y="1006"/>
            <a:chExt cx="416" cy="416"/>
          </a:xfrm>
        </p:grpSpPr>
        <p:sp>
          <p:nvSpPr>
            <p:cNvPr id="35892" name="Oval 52"/>
            <p:cNvSpPr>
              <a:spLocks noChangeArrowheads="1"/>
            </p:cNvSpPr>
            <p:nvPr/>
          </p:nvSpPr>
          <p:spPr bwMode="gray">
            <a:xfrm>
              <a:off x="254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ru-RU" sz="2100"/>
            </a:p>
          </p:txBody>
        </p:sp>
        <p:grpSp>
          <p:nvGrpSpPr>
            <p:cNvPr id="18479" name="Group 53"/>
            <p:cNvGrpSpPr>
              <a:grpSpLocks/>
            </p:cNvGrpSpPr>
            <p:nvPr/>
          </p:nvGrpSpPr>
          <p:grpSpPr bwMode="auto">
            <a:xfrm rot="-2288454">
              <a:off x="2578" y="1034"/>
              <a:ext cx="348" cy="356"/>
              <a:chOff x="887" y="2040"/>
              <a:chExt cx="433" cy="422"/>
            </a:xfrm>
          </p:grpSpPr>
          <p:pic>
            <p:nvPicPr>
              <p:cNvPr id="18481" name="Picture 54" descr="circuler_1"/>
              <p:cNvPicPr>
                <a:picLocks noChangeAspect="1" noChangeArrowheads="1"/>
              </p:cNvPicPr>
              <p:nvPr/>
            </p:nvPicPr>
            <p:blipFill>
              <a:blip r:embed="rId4"/>
              <a:srcRect/>
              <a:stretch>
                <a:fillRect/>
              </a:stretch>
            </p:blipFill>
            <p:spPr bwMode="gray">
              <a:xfrm>
                <a:off x="887" y="2040"/>
                <a:ext cx="430" cy="420"/>
              </a:xfrm>
              <a:prstGeom prst="rect">
                <a:avLst/>
              </a:prstGeom>
              <a:noFill/>
              <a:ln w="9525">
                <a:noFill/>
                <a:miter lim="800000"/>
                <a:headEnd/>
                <a:tailEnd/>
              </a:ln>
            </p:spPr>
          </p:pic>
          <p:sp>
            <p:nvSpPr>
              <p:cNvPr id="35895" name="Oval 55"/>
              <p:cNvSpPr>
                <a:spLocks noChangeArrowheads="1"/>
              </p:cNvSpPr>
              <p:nvPr/>
            </p:nvSpPr>
            <p:spPr bwMode="gray">
              <a:xfrm>
                <a:off x="887" y="2041"/>
                <a:ext cx="433" cy="422"/>
              </a:xfrm>
              <a:prstGeom prst="ellipse">
                <a:avLst/>
              </a:prstGeom>
              <a:gradFill rotWithShape="1">
                <a:gsLst>
                  <a:gs pos="0">
                    <a:schemeClr val="accent1">
                      <a:gamma/>
                      <a:shade val="34902"/>
                      <a:invGamma/>
                      <a:alpha val="89999"/>
                    </a:schemeClr>
                  </a:gs>
                  <a:gs pos="50000">
                    <a:schemeClr val="accent1">
                      <a:alpha val="75000"/>
                    </a:schemeClr>
                  </a:gs>
                  <a:gs pos="100000">
                    <a:schemeClr val="accent1">
                      <a:gamma/>
                      <a:shade val="34902"/>
                      <a:invGamma/>
                      <a:alpha val="89999"/>
                    </a:schemeClr>
                  </a:gs>
                </a:gsLst>
                <a:lin ang="18900000" scaled="1"/>
              </a:gradFill>
              <a:ln>
                <a:noFill/>
              </a:ln>
              <a:effectLst/>
              <a:extLst/>
            </p:spPr>
            <p:txBody>
              <a:bodyPr wrap="none" anchor="ctr"/>
              <a:lstStyle/>
              <a:p>
                <a:pPr>
                  <a:defRPr/>
                </a:pPr>
                <a:endParaRPr lang="ru-RU" sz="2100"/>
              </a:p>
            </p:txBody>
          </p:sp>
          <p:pic>
            <p:nvPicPr>
              <p:cNvPr id="18483" name="Picture 56" descr="Picture2"/>
              <p:cNvPicPr>
                <a:picLocks noChangeAspect="1" noChangeArrowheads="1"/>
              </p:cNvPicPr>
              <p:nvPr/>
            </p:nvPicPr>
            <p:blipFill>
              <a:blip r:embed="rId5"/>
              <a:srcRect/>
              <a:stretch>
                <a:fillRect/>
              </a:stretch>
            </p:blipFill>
            <p:spPr bwMode="gray">
              <a:xfrm>
                <a:off x="930" y="2044"/>
                <a:ext cx="345" cy="149"/>
              </a:xfrm>
              <a:prstGeom prst="rect">
                <a:avLst/>
              </a:prstGeom>
              <a:noFill/>
              <a:ln w="9525">
                <a:noFill/>
                <a:miter lim="800000"/>
                <a:headEnd/>
                <a:tailEnd/>
              </a:ln>
            </p:spPr>
          </p:pic>
        </p:grpSp>
        <p:pic>
          <p:nvPicPr>
            <p:cNvPr id="18480" name="Picture 57"/>
            <p:cNvPicPr>
              <a:picLocks noChangeAspect="1" noChangeArrowheads="1"/>
            </p:cNvPicPr>
            <p:nvPr/>
          </p:nvPicPr>
          <p:blipFill>
            <a:blip r:embed="rId6"/>
            <a:srcRect l="12015" t="9302" r="12404" b="12598"/>
            <a:stretch>
              <a:fillRect/>
            </a:stretch>
          </p:blipFill>
          <p:spPr bwMode="gray">
            <a:xfrm>
              <a:off x="2570" y="1020"/>
              <a:ext cx="359" cy="370"/>
            </a:xfrm>
            <a:prstGeom prst="rect">
              <a:avLst/>
            </a:prstGeom>
            <a:noFill/>
            <a:ln w="9525">
              <a:noFill/>
              <a:miter lim="800000"/>
              <a:headEnd/>
              <a:tailEnd/>
            </a:ln>
          </p:spPr>
        </p:pic>
      </p:grpSp>
      <p:grpSp>
        <p:nvGrpSpPr>
          <p:cNvPr id="18447" name="Group 93"/>
          <p:cNvGrpSpPr>
            <a:grpSpLocks/>
          </p:cNvGrpSpPr>
          <p:nvPr/>
        </p:nvGrpSpPr>
        <p:grpSpPr bwMode="auto">
          <a:xfrm>
            <a:off x="1997075" y="2674938"/>
            <a:ext cx="485775" cy="393700"/>
            <a:chOff x="3071" y="1006"/>
            <a:chExt cx="416" cy="416"/>
          </a:xfrm>
        </p:grpSpPr>
        <p:sp>
          <p:nvSpPr>
            <p:cNvPr id="35902" name="Oval 62"/>
            <p:cNvSpPr>
              <a:spLocks noChangeArrowheads="1"/>
            </p:cNvSpPr>
            <p:nvPr/>
          </p:nvSpPr>
          <p:spPr bwMode="gray">
            <a:xfrm>
              <a:off x="3071"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ru-RU" sz="2100">
                <a:latin typeface="Georgia" pitchFamily="18" charset="0"/>
              </a:endParaRPr>
            </a:p>
          </p:txBody>
        </p:sp>
        <p:grpSp>
          <p:nvGrpSpPr>
            <p:cNvPr id="18473" name="Group 63"/>
            <p:cNvGrpSpPr>
              <a:grpSpLocks/>
            </p:cNvGrpSpPr>
            <p:nvPr/>
          </p:nvGrpSpPr>
          <p:grpSpPr bwMode="auto">
            <a:xfrm rot="-2288454">
              <a:off x="3106" y="1034"/>
              <a:ext cx="348" cy="356"/>
              <a:chOff x="887" y="2040"/>
              <a:chExt cx="433" cy="422"/>
            </a:xfrm>
          </p:grpSpPr>
          <p:pic>
            <p:nvPicPr>
              <p:cNvPr id="18475" name="Picture 64" descr="circuler_1"/>
              <p:cNvPicPr>
                <a:picLocks noChangeAspect="1" noChangeArrowheads="1"/>
              </p:cNvPicPr>
              <p:nvPr/>
            </p:nvPicPr>
            <p:blipFill>
              <a:blip r:embed="rId4"/>
              <a:srcRect/>
              <a:stretch>
                <a:fillRect/>
              </a:stretch>
            </p:blipFill>
            <p:spPr bwMode="gray">
              <a:xfrm>
                <a:off x="887" y="2040"/>
                <a:ext cx="430" cy="420"/>
              </a:xfrm>
              <a:prstGeom prst="rect">
                <a:avLst/>
              </a:prstGeom>
              <a:noFill/>
              <a:ln w="9525">
                <a:noFill/>
                <a:miter lim="800000"/>
                <a:headEnd/>
                <a:tailEnd/>
              </a:ln>
            </p:spPr>
          </p:pic>
          <p:sp>
            <p:nvSpPr>
              <p:cNvPr id="35905" name="Oval 65"/>
              <p:cNvSpPr>
                <a:spLocks noChangeArrowheads="1"/>
              </p:cNvSpPr>
              <p:nvPr/>
            </p:nvSpPr>
            <p:spPr bwMode="gray">
              <a:xfrm>
                <a:off x="887" y="2041"/>
                <a:ext cx="433" cy="422"/>
              </a:xfrm>
              <a:prstGeom prst="ellipse">
                <a:avLst/>
              </a:prstGeom>
              <a:gradFill rotWithShape="1">
                <a:gsLst>
                  <a:gs pos="0">
                    <a:schemeClr val="accent2">
                      <a:gamma/>
                      <a:shade val="34902"/>
                      <a:invGamma/>
                      <a:alpha val="89999"/>
                    </a:schemeClr>
                  </a:gs>
                  <a:gs pos="50000">
                    <a:schemeClr val="accent2">
                      <a:alpha val="75000"/>
                    </a:schemeClr>
                  </a:gs>
                  <a:gs pos="100000">
                    <a:schemeClr val="accent2">
                      <a:gamma/>
                      <a:shade val="34902"/>
                      <a:invGamma/>
                      <a:alpha val="89999"/>
                    </a:schemeClr>
                  </a:gs>
                </a:gsLst>
                <a:lin ang="18900000" scaled="1"/>
              </a:gradFill>
              <a:ln>
                <a:noFill/>
              </a:ln>
              <a:effectLst/>
              <a:extLst/>
            </p:spPr>
            <p:txBody>
              <a:bodyPr wrap="none" anchor="ctr"/>
              <a:lstStyle/>
              <a:p>
                <a:pPr>
                  <a:defRPr/>
                </a:pPr>
                <a:endParaRPr lang="ru-RU" sz="2100">
                  <a:latin typeface="Georgia" pitchFamily="18" charset="0"/>
                </a:endParaRPr>
              </a:p>
            </p:txBody>
          </p:sp>
          <p:pic>
            <p:nvPicPr>
              <p:cNvPr id="18477" name="Picture 66" descr="Picture2"/>
              <p:cNvPicPr>
                <a:picLocks noChangeAspect="1" noChangeArrowheads="1"/>
              </p:cNvPicPr>
              <p:nvPr/>
            </p:nvPicPr>
            <p:blipFill>
              <a:blip r:embed="rId5"/>
              <a:srcRect/>
              <a:stretch>
                <a:fillRect/>
              </a:stretch>
            </p:blipFill>
            <p:spPr bwMode="gray">
              <a:xfrm>
                <a:off x="930" y="2044"/>
                <a:ext cx="345" cy="149"/>
              </a:xfrm>
              <a:prstGeom prst="rect">
                <a:avLst/>
              </a:prstGeom>
              <a:noFill/>
              <a:ln w="9525">
                <a:noFill/>
                <a:miter lim="800000"/>
                <a:headEnd/>
                <a:tailEnd/>
              </a:ln>
            </p:spPr>
          </p:pic>
        </p:grpSp>
        <p:pic>
          <p:nvPicPr>
            <p:cNvPr id="18474" name="Picture 86"/>
            <p:cNvPicPr>
              <a:picLocks noChangeAspect="1" noChangeArrowheads="1"/>
            </p:cNvPicPr>
            <p:nvPr/>
          </p:nvPicPr>
          <p:blipFill>
            <a:blip r:embed="rId6"/>
            <a:srcRect l="12015" t="9302" r="12404" b="12598"/>
            <a:stretch>
              <a:fillRect/>
            </a:stretch>
          </p:blipFill>
          <p:spPr bwMode="gray">
            <a:xfrm>
              <a:off x="3098" y="1020"/>
              <a:ext cx="359" cy="370"/>
            </a:xfrm>
            <a:prstGeom prst="rect">
              <a:avLst/>
            </a:prstGeom>
            <a:noFill/>
            <a:ln w="9525">
              <a:noFill/>
              <a:miter lim="800000"/>
              <a:headEnd/>
              <a:tailEnd/>
            </a:ln>
          </p:spPr>
        </p:pic>
      </p:grpSp>
      <p:grpSp>
        <p:nvGrpSpPr>
          <p:cNvPr id="18448" name="Group 92"/>
          <p:cNvGrpSpPr>
            <a:grpSpLocks/>
          </p:cNvGrpSpPr>
          <p:nvPr/>
        </p:nvGrpSpPr>
        <p:grpSpPr bwMode="auto">
          <a:xfrm>
            <a:off x="2165350" y="3540125"/>
            <a:ext cx="485775" cy="393700"/>
            <a:chOff x="3647" y="1006"/>
            <a:chExt cx="416" cy="416"/>
          </a:xfrm>
        </p:grpSpPr>
        <p:sp>
          <p:nvSpPr>
            <p:cNvPr id="35907" name="Oval 67"/>
            <p:cNvSpPr>
              <a:spLocks noChangeArrowheads="1"/>
            </p:cNvSpPr>
            <p:nvPr/>
          </p:nvSpPr>
          <p:spPr bwMode="gray">
            <a:xfrm>
              <a:off x="3647"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ru-RU" sz="2100">
                <a:latin typeface="Georgia" pitchFamily="18" charset="0"/>
              </a:endParaRPr>
            </a:p>
          </p:txBody>
        </p:sp>
        <p:grpSp>
          <p:nvGrpSpPr>
            <p:cNvPr id="18467" name="Group 68"/>
            <p:cNvGrpSpPr>
              <a:grpSpLocks/>
            </p:cNvGrpSpPr>
            <p:nvPr/>
          </p:nvGrpSpPr>
          <p:grpSpPr bwMode="auto">
            <a:xfrm rot="-2288454">
              <a:off x="3682" y="1034"/>
              <a:ext cx="348" cy="356"/>
              <a:chOff x="887" y="2040"/>
              <a:chExt cx="433" cy="422"/>
            </a:xfrm>
          </p:grpSpPr>
          <p:pic>
            <p:nvPicPr>
              <p:cNvPr id="18469" name="Picture 69" descr="circuler_1"/>
              <p:cNvPicPr>
                <a:picLocks noChangeAspect="1" noChangeArrowheads="1"/>
              </p:cNvPicPr>
              <p:nvPr/>
            </p:nvPicPr>
            <p:blipFill>
              <a:blip r:embed="rId4"/>
              <a:srcRect/>
              <a:stretch>
                <a:fillRect/>
              </a:stretch>
            </p:blipFill>
            <p:spPr bwMode="gray">
              <a:xfrm>
                <a:off x="887" y="2040"/>
                <a:ext cx="430" cy="420"/>
              </a:xfrm>
              <a:prstGeom prst="rect">
                <a:avLst/>
              </a:prstGeom>
              <a:noFill/>
              <a:ln w="9525">
                <a:noFill/>
                <a:miter lim="800000"/>
                <a:headEnd/>
                <a:tailEnd/>
              </a:ln>
            </p:spPr>
          </p:pic>
          <p:sp>
            <p:nvSpPr>
              <p:cNvPr id="35910" name="Oval 70"/>
              <p:cNvSpPr>
                <a:spLocks noChangeArrowheads="1"/>
              </p:cNvSpPr>
              <p:nvPr/>
            </p:nvSpPr>
            <p:spPr bwMode="gray">
              <a:xfrm>
                <a:off x="887" y="2041"/>
                <a:ext cx="433" cy="422"/>
              </a:xfrm>
              <a:prstGeom prst="ellipse">
                <a:avLst/>
              </a:prstGeom>
              <a:gradFill rotWithShape="1">
                <a:gsLst>
                  <a:gs pos="0">
                    <a:schemeClr val="hlink">
                      <a:gamma/>
                      <a:shade val="34902"/>
                      <a:invGamma/>
                      <a:alpha val="89999"/>
                    </a:schemeClr>
                  </a:gs>
                  <a:gs pos="50000">
                    <a:schemeClr val="hlink">
                      <a:alpha val="75000"/>
                    </a:schemeClr>
                  </a:gs>
                  <a:gs pos="100000">
                    <a:schemeClr val="hlink">
                      <a:gamma/>
                      <a:shade val="34902"/>
                      <a:invGamma/>
                      <a:alpha val="89999"/>
                    </a:schemeClr>
                  </a:gs>
                </a:gsLst>
                <a:lin ang="18900000" scaled="1"/>
              </a:gradFill>
              <a:ln>
                <a:noFill/>
              </a:ln>
              <a:effectLst/>
              <a:extLst/>
            </p:spPr>
            <p:txBody>
              <a:bodyPr wrap="none" anchor="ctr"/>
              <a:lstStyle/>
              <a:p>
                <a:pPr>
                  <a:defRPr/>
                </a:pPr>
                <a:endParaRPr lang="ru-RU" sz="2100">
                  <a:latin typeface="Georgia" pitchFamily="18" charset="0"/>
                </a:endParaRPr>
              </a:p>
            </p:txBody>
          </p:sp>
          <p:pic>
            <p:nvPicPr>
              <p:cNvPr id="18471" name="Picture 71" descr="Picture2"/>
              <p:cNvPicPr>
                <a:picLocks noChangeAspect="1" noChangeArrowheads="1"/>
              </p:cNvPicPr>
              <p:nvPr/>
            </p:nvPicPr>
            <p:blipFill>
              <a:blip r:embed="rId5"/>
              <a:srcRect/>
              <a:stretch>
                <a:fillRect/>
              </a:stretch>
            </p:blipFill>
            <p:spPr bwMode="gray">
              <a:xfrm>
                <a:off x="930" y="2044"/>
                <a:ext cx="345" cy="149"/>
              </a:xfrm>
              <a:prstGeom prst="rect">
                <a:avLst/>
              </a:prstGeom>
              <a:noFill/>
              <a:ln w="9525">
                <a:noFill/>
                <a:miter lim="800000"/>
                <a:headEnd/>
                <a:tailEnd/>
              </a:ln>
            </p:spPr>
          </p:pic>
        </p:grpSp>
        <p:pic>
          <p:nvPicPr>
            <p:cNvPr id="18468" name="Picture 87"/>
            <p:cNvPicPr>
              <a:picLocks noChangeAspect="1" noChangeArrowheads="1"/>
            </p:cNvPicPr>
            <p:nvPr/>
          </p:nvPicPr>
          <p:blipFill>
            <a:blip r:embed="rId6"/>
            <a:srcRect l="12015" t="9302" r="12404" b="12598"/>
            <a:stretch>
              <a:fillRect/>
            </a:stretch>
          </p:blipFill>
          <p:spPr bwMode="gray">
            <a:xfrm>
              <a:off x="3676" y="1020"/>
              <a:ext cx="359" cy="370"/>
            </a:xfrm>
            <a:prstGeom prst="rect">
              <a:avLst/>
            </a:prstGeom>
            <a:noFill/>
            <a:ln w="9525">
              <a:noFill/>
              <a:miter lim="800000"/>
              <a:headEnd/>
              <a:tailEnd/>
            </a:ln>
          </p:spPr>
        </p:pic>
      </p:grpSp>
      <p:grpSp>
        <p:nvGrpSpPr>
          <p:cNvPr id="18449" name="Group 91"/>
          <p:cNvGrpSpPr>
            <a:grpSpLocks/>
          </p:cNvGrpSpPr>
          <p:nvPr/>
        </p:nvGrpSpPr>
        <p:grpSpPr bwMode="auto">
          <a:xfrm>
            <a:off x="1981200" y="4403725"/>
            <a:ext cx="485775" cy="393700"/>
            <a:chOff x="4213" y="1006"/>
            <a:chExt cx="416" cy="416"/>
          </a:xfrm>
        </p:grpSpPr>
        <p:sp>
          <p:nvSpPr>
            <p:cNvPr id="35912" name="Oval 72"/>
            <p:cNvSpPr>
              <a:spLocks noChangeArrowheads="1"/>
            </p:cNvSpPr>
            <p:nvPr/>
          </p:nvSpPr>
          <p:spPr bwMode="gray">
            <a:xfrm>
              <a:off x="421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ru-RU" sz="2100">
                <a:latin typeface="Georgia" pitchFamily="18" charset="0"/>
              </a:endParaRPr>
            </a:p>
          </p:txBody>
        </p:sp>
        <p:grpSp>
          <p:nvGrpSpPr>
            <p:cNvPr id="18461" name="Group 73"/>
            <p:cNvGrpSpPr>
              <a:grpSpLocks/>
            </p:cNvGrpSpPr>
            <p:nvPr/>
          </p:nvGrpSpPr>
          <p:grpSpPr bwMode="auto">
            <a:xfrm rot="-2288454">
              <a:off x="4248" y="1034"/>
              <a:ext cx="348" cy="356"/>
              <a:chOff x="887" y="2040"/>
              <a:chExt cx="433" cy="422"/>
            </a:xfrm>
          </p:grpSpPr>
          <p:pic>
            <p:nvPicPr>
              <p:cNvPr id="18463" name="Picture 74" descr="circuler_1"/>
              <p:cNvPicPr>
                <a:picLocks noChangeAspect="1" noChangeArrowheads="1"/>
              </p:cNvPicPr>
              <p:nvPr/>
            </p:nvPicPr>
            <p:blipFill>
              <a:blip r:embed="rId4"/>
              <a:srcRect/>
              <a:stretch>
                <a:fillRect/>
              </a:stretch>
            </p:blipFill>
            <p:spPr bwMode="gray">
              <a:xfrm>
                <a:off x="887" y="2040"/>
                <a:ext cx="430" cy="420"/>
              </a:xfrm>
              <a:prstGeom prst="rect">
                <a:avLst/>
              </a:prstGeom>
              <a:noFill/>
              <a:ln w="9525">
                <a:noFill/>
                <a:miter lim="800000"/>
                <a:headEnd/>
                <a:tailEnd/>
              </a:ln>
            </p:spPr>
          </p:pic>
          <p:sp>
            <p:nvSpPr>
              <p:cNvPr id="35915" name="Oval 75"/>
              <p:cNvSpPr>
                <a:spLocks noChangeArrowheads="1"/>
              </p:cNvSpPr>
              <p:nvPr/>
            </p:nvSpPr>
            <p:spPr bwMode="gray">
              <a:xfrm>
                <a:off x="887" y="2041"/>
                <a:ext cx="433" cy="422"/>
              </a:xfrm>
              <a:prstGeom prst="ellipse">
                <a:avLst/>
              </a:prstGeom>
              <a:gradFill rotWithShape="1">
                <a:gsLst>
                  <a:gs pos="0">
                    <a:schemeClr val="folHlink">
                      <a:gamma/>
                      <a:shade val="34902"/>
                      <a:invGamma/>
                      <a:alpha val="89999"/>
                    </a:schemeClr>
                  </a:gs>
                  <a:gs pos="50000">
                    <a:schemeClr val="folHlink">
                      <a:alpha val="75000"/>
                    </a:schemeClr>
                  </a:gs>
                  <a:gs pos="100000">
                    <a:schemeClr val="folHlink">
                      <a:gamma/>
                      <a:shade val="34902"/>
                      <a:invGamma/>
                      <a:alpha val="89999"/>
                    </a:schemeClr>
                  </a:gs>
                </a:gsLst>
                <a:lin ang="18900000" scaled="1"/>
              </a:gradFill>
              <a:ln>
                <a:noFill/>
              </a:ln>
              <a:effectLst/>
              <a:extLst/>
            </p:spPr>
            <p:txBody>
              <a:bodyPr wrap="none" anchor="ctr"/>
              <a:lstStyle/>
              <a:p>
                <a:pPr>
                  <a:defRPr/>
                </a:pPr>
                <a:endParaRPr lang="ru-RU" sz="2100">
                  <a:latin typeface="Georgia" pitchFamily="18" charset="0"/>
                </a:endParaRPr>
              </a:p>
            </p:txBody>
          </p:sp>
          <p:pic>
            <p:nvPicPr>
              <p:cNvPr id="18465" name="Picture 76" descr="Picture2"/>
              <p:cNvPicPr>
                <a:picLocks noChangeAspect="1" noChangeArrowheads="1"/>
              </p:cNvPicPr>
              <p:nvPr/>
            </p:nvPicPr>
            <p:blipFill>
              <a:blip r:embed="rId5"/>
              <a:srcRect/>
              <a:stretch>
                <a:fillRect/>
              </a:stretch>
            </p:blipFill>
            <p:spPr bwMode="gray">
              <a:xfrm>
                <a:off x="930" y="2044"/>
                <a:ext cx="345" cy="149"/>
              </a:xfrm>
              <a:prstGeom prst="rect">
                <a:avLst/>
              </a:prstGeom>
              <a:noFill/>
              <a:ln w="9525">
                <a:noFill/>
                <a:miter lim="800000"/>
                <a:headEnd/>
                <a:tailEnd/>
              </a:ln>
            </p:spPr>
          </p:pic>
        </p:grpSp>
        <p:pic>
          <p:nvPicPr>
            <p:cNvPr id="18462" name="Picture 88"/>
            <p:cNvPicPr>
              <a:picLocks noChangeAspect="1" noChangeArrowheads="1"/>
            </p:cNvPicPr>
            <p:nvPr/>
          </p:nvPicPr>
          <p:blipFill>
            <a:blip r:embed="rId6"/>
            <a:srcRect l="12015" t="9302" r="12404" b="12598"/>
            <a:stretch>
              <a:fillRect/>
            </a:stretch>
          </p:blipFill>
          <p:spPr bwMode="gray">
            <a:xfrm>
              <a:off x="4240" y="1020"/>
              <a:ext cx="359" cy="370"/>
            </a:xfrm>
            <a:prstGeom prst="rect">
              <a:avLst/>
            </a:prstGeom>
            <a:noFill/>
            <a:ln w="9525">
              <a:noFill/>
              <a:miter lim="800000"/>
              <a:headEnd/>
              <a:tailEnd/>
            </a:ln>
          </p:spPr>
        </p:pic>
      </p:grpSp>
      <p:grpSp>
        <p:nvGrpSpPr>
          <p:cNvPr id="18450" name="Group 90"/>
          <p:cNvGrpSpPr>
            <a:grpSpLocks/>
          </p:cNvGrpSpPr>
          <p:nvPr/>
        </p:nvGrpSpPr>
        <p:grpSpPr bwMode="auto">
          <a:xfrm>
            <a:off x="250825" y="5229225"/>
            <a:ext cx="576263" cy="431800"/>
            <a:chOff x="4803" y="1006"/>
            <a:chExt cx="416" cy="416"/>
          </a:xfrm>
        </p:grpSpPr>
        <p:sp>
          <p:nvSpPr>
            <p:cNvPr id="35921" name="Oval 81"/>
            <p:cNvSpPr>
              <a:spLocks noChangeArrowheads="1"/>
            </p:cNvSpPr>
            <p:nvPr/>
          </p:nvSpPr>
          <p:spPr bwMode="gray">
            <a:xfrm>
              <a:off x="4803" y="1006"/>
              <a:ext cx="416" cy="416"/>
            </a:xfrm>
            <a:prstGeom prst="ellipse">
              <a:avLst/>
            </a:prstGeom>
            <a:gradFill rotWithShape="1">
              <a:gsLst>
                <a:gs pos="0">
                  <a:srgbClr val="FFFFFF">
                    <a:gamma/>
                    <a:shade val="54118"/>
                    <a:invGamma/>
                  </a:srgbClr>
                </a:gs>
                <a:gs pos="50000">
                  <a:srgbClr val="FFFFFF"/>
                </a:gs>
                <a:gs pos="100000">
                  <a:srgbClr val="FFFFFF">
                    <a:gamma/>
                    <a:shade val="54118"/>
                    <a:invGamma/>
                  </a:srgbClr>
                </a:gs>
              </a:gsLst>
              <a:lin ang="18900000" scaled="1"/>
            </a:gradFill>
            <a:ln w="9525">
              <a:solidFill>
                <a:srgbClr val="DDDDDD"/>
              </a:solidFill>
              <a:round/>
              <a:headEnd/>
              <a:tailEnd/>
            </a:ln>
            <a:effectLst>
              <a:outerShdw dist="35921" dir="2700000" algn="ctr" rotWithShape="0">
                <a:schemeClr val="bg2">
                  <a:alpha val="50000"/>
                </a:schemeClr>
              </a:outerShdw>
            </a:effectLst>
          </p:spPr>
          <p:txBody>
            <a:bodyPr wrap="none" anchor="ctr"/>
            <a:lstStyle/>
            <a:p>
              <a:pPr>
                <a:defRPr/>
              </a:pPr>
              <a:endParaRPr lang="ru-RU" sz="2100"/>
            </a:p>
          </p:txBody>
        </p:sp>
        <p:grpSp>
          <p:nvGrpSpPr>
            <p:cNvPr id="18455" name="Group 82"/>
            <p:cNvGrpSpPr>
              <a:grpSpLocks/>
            </p:cNvGrpSpPr>
            <p:nvPr/>
          </p:nvGrpSpPr>
          <p:grpSpPr bwMode="auto">
            <a:xfrm rot="-2288454">
              <a:off x="4838" y="1034"/>
              <a:ext cx="348" cy="356"/>
              <a:chOff x="887" y="2040"/>
              <a:chExt cx="433" cy="422"/>
            </a:xfrm>
          </p:grpSpPr>
          <p:pic>
            <p:nvPicPr>
              <p:cNvPr id="18457" name="Picture 83" descr="circuler_1"/>
              <p:cNvPicPr>
                <a:picLocks noChangeAspect="1" noChangeArrowheads="1"/>
              </p:cNvPicPr>
              <p:nvPr/>
            </p:nvPicPr>
            <p:blipFill>
              <a:blip r:embed="rId4"/>
              <a:srcRect/>
              <a:stretch>
                <a:fillRect/>
              </a:stretch>
            </p:blipFill>
            <p:spPr bwMode="gray">
              <a:xfrm>
                <a:off x="887" y="2040"/>
                <a:ext cx="430" cy="420"/>
              </a:xfrm>
              <a:prstGeom prst="rect">
                <a:avLst/>
              </a:prstGeom>
              <a:noFill/>
              <a:ln w="9525">
                <a:noFill/>
                <a:miter lim="800000"/>
                <a:headEnd/>
                <a:tailEnd/>
              </a:ln>
            </p:spPr>
          </p:pic>
          <p:sp>
            <p:nvSpPr>
              <p:cNvPr id="18458" name="Oval 84"/>
              <p:cNvSpPr>
                <a:spLocks noChangeArrowheads="1"/>
              </p:cNvSpPr>
              <p:nvPr/>
            </p:nvSpPr>
            <p:spPr bwMode="gray">
              <a:xfrm>
                <a:off x="887" y="2040"/>
                <a:ext cx="433" cy="422"/>
              </a:xfrm>
              <a:prstGeom prst="ellipse">
                <a:avLst/>
              </a:prstGeom>
              <a:solidFill>
                <a:srgbClr val="FB4F2D">
                  <a:alpha val="74901"/>
                </a:srgbClr>
              </a:solidFill>
              <a:ln w="9525">
                <a:noFill/>
                <a:round/>
                <a:headEnd/>
                <a:tailEnd/>
              </a:ln>
            </p:spPr>
            <p:txBody>
              <a:bodyPr wrap="none" anchor="ctr"/>
              <a:lstStyle/>
              <a:p>
                <a:endParaRPr lang="ru-RU" sz="2100"/>
              </a:p>
            </p:txBody>
          </p:sp>
          <p:pic>
            <p:nvPicPr>
              <p:cNvPr id="18459" name="Picture 85" descr="Picture2"/>
              <p:cNvPicPr>
                <a:picLocks noChangeAspect="1" noChangeArrowheads="1"/>
              </p:cNvPicPr>
              <p:nvPr/>
            </p:nvPicPr>
            <p:blipFill>
              <a:blip r:embed="rId5"/>
              <a:srcRect/>
              <a:stretch>
                <a:fillRect/>
              </a:stretch>
            </p:blipFill>
            <p:spPr bwMode="gray">
              <a:xfrm>
                <a:off x="930" y="2044"/>
                <a:ext cx="345" cy="149"/>
              </a:xfrm>
              <a:prstGeom prst="rect">
                <a:avLst/>
              </a:prstGeom>
              <a:noFill/>
              <a:ln w="9525">
                <a:noFill/>
                <a:miter lim="800000"/>
                <a:headEnd/>
                <a:tailEnd/>
              </a:ln>
            </p:spPr>
          </p:pic>
        </p:grpSp>
        <p:pic>
          <p:nvPicPr>
            <p:cNvPr id="18456" name="Picture 89"/>
            <p:cNvPicPr>
              <a:picLocks noChangeAspect="1" noChangeArrowheads="1"/>
            </p:cNvPicPr>
            <p:nvPr/>
          </p:nvPicPr>
          <p:blipFill>
            <a:blip r:embed="rId6"/>
            <a:srcRect l="12015" t="9302" r="12404" b="12598"/>
            <a:stretch>
              <a:fillRect/>
            </a:stretch>
          </p:blipFill>
          <p:spPr bwMode="gray">
            <a:xfrm>
              <a:off x="4830" y="1020"/>
              <a:ext cx="359" cy="370"/>
            </a:xfrm>
            <a:prstGeom prst="rect">
              <a:avLst/>
            </a:prstGeom>
            <a:noFill/>
            <a:ln w="9525">
              <a:noFill/>
              <a:miter lim="800000"/>
              <a:headEnd/>
              <a:tailEnd/>
            </a:ln>
          </p:spPr>
        </p:pic>
      </p:grpSp>
      <p:pic>
        <p:nvPicPr>
          <p:cNvPr id="18451" name="Picture 2"/>
          <p:cNvPicPr>
            <a:picLocks noChangeAspect="1" noChangeArrowheads="1"/>
          </p:cNvPicPr>
          <p:nvPr/>
        </p:nvPicPr>
        <p:blipFill>
          <a:blip r:embed="rId7"/>
          <a:srcRect/>
          <a:stretch>
            <a:fillRect/>
          </a:stretch>
        </p:blipFill>
        <p:spPr bwMode="auto">
          <a:xfrm>
            <a:off x="7574756" y="1303338"/>
            <a:ext cx="1338263" cy="890588"/>
          </a:xfrm>
          <a:prstGeom prst="rect">
            <a:avLst/>
          </a:prstGeom>
          <a:ln>
            <a:noFill/>
          </a:ln>
          <a:effectLst>
            <a:outerShdw blurRad="292100" dist="139700" dir="2700000" algn="tl" rotWithShape="0">
              <a:srgbClr val="333333">
                <a:alpha val="65000"/>
              </a:srgbClr>
            </a:outerShdw>
          </a:effectLst>
        </p:spPr>
      </p:pic>
      <p:pic>
        <p:nvPicPr>
          <p:cNvPr id="112643" name="Picture 3"/>
          <p:cNvPicPr>
            <a:picLocks noChangeAspect="1" noChangeArrowheads="1"/>
          </p:cNvPicPr>
          <p:nvPr/>
        </p:nvPicPr>
        <p:blipFill>
          <a:blip r:embed="rId8">
            <a:extLst/>
          </a:blip>
          <a:srcRect/>
          <a:stretch>
            <a:fillRect/>
          </a:stretch>
        </p:blipFill>
        <p:spPr bwMode="auto">
          <a:xfrm>
            <a:off x="6967538" y="3980216"/>
            <a:ext cx="1533228" cy="996599"/>
          </a:xfrm>
          <a:prstGeom prst="rect">
            <a:avLst/>
          </a:prstGeom>
          <a:ln>
            <a:noFill/>
          </a:ln>
          <a:effectLst>
            <a:outerShdw blurRad="292100" dist="139700" dir="2700000" algn="tl" rotWithShape="0">
              <a:srgbClr val="333333">
                <a:alpha val="65000"/>
              </a:srgbClr>
            </a:outerShdw>
          </a:effectLst>
          <a:extLst/>
        </p:spPr>
      </p:pic>
      <p:pic>
        <p:nvPicPr>
          <p:cNvPr id="18453" name="Picture 2"/>
          <p:cNvPicPr>
            <a:picLocks noChangeAspect="1" noChangeArrowheads="1"/>
          </p:cNvPicPr>
          <p:nvPr/>
        </p:nvPicPr>
        <p:blipFill>
          <a:blip r:embed="rId9"/>
          <a:srcRect/>
          <a:stretch>
            <a:fillRect/>
          </a:stretch>
        </p:blipFill>
        <p:spPr bwMode="auto">
          <a:xfrm>
            <a:off x="5569572" y="2375141"/>
            <a:ext cx="2047875" cy="9159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323528" y="1628775"/>
            <a:ext cx="8640960" cy="1150938"/>
          </a:xfrm>
        </p:spPr>
        <p:txBody>
          <a:bodyPr/>
          <a:lstStyle/>
          <a:p>
            <a:pPr algn="ctr">
              <a:buFontTx/>
              <a:buNone/>
            </a:pPr>
            <a:r>
              <a:rPr lang="uk-UA" sz="4800" dirty="0" smtClean="0"/>
              <a:t>Хто зображений на банкноті?</a:t>
            </a:r>
            <a:endParaRPr lang="ru-RU" sz="4800" dirty="0" smtClean="0"/>
          </a:p>
        </p:txBody>
      </p:sp>
      <p:pic>
        <p:nvPicPr>
          <p:cNvPr id="54276" name="Picture 4"/>
          <p:cNvPicPr>
            <a:picLocks noChangeAspect="1" noChangeArrowheads="1"/>
          </p:cNvPicPr>
          <p:nvPr/>
        </p:nvPicPr>
        <p:blipFill>
          <a:blip r:embed="rId2"/>
          <a:srcRect/>
          <a:stretch>
            <a:fillRect/>
          </a:stretch>
        </p:blipFill>
        <p:spPr bwMode="auto">
          <a:xfrm>
            <a:off x="2987824" y="2708275"/>
            <a:ext cx="3527425" cy="3527425"/>
          </a:xfrm>
          <a:prstGeom prst="rect">
            <a:avLst/>
          </a:prstGeom>
          <a:noFill/>
          <a:ln w="9525">
            <a:noFill/>
            <a:miter lim="800000"/>
            <a:headEnd/>
            <a:tailEnd/>
          </a:ln>
          <a:effectLst/>
        </p:spPr>
      </p:pic>
      <p:sp>
        <p:nvSpPr>
          <p:cNvPr id="2" name="Прямоугольник 1"/>
          <p:cNvSpPr/>
          <p:nvPr/>
        </p:nvSpPr>
        <p:spPr bwMode="auto">
          <a:xfrm>
            <a:off x="7956376" y="5445224"/>
            <a:ext cx="792088" cy="1152128"/>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uk-UA" sz="1800" b="1" i="0" u="none" strike="noStrike" cap="none" normalizeH="0" baseline="0" smtClean="0">
              <a:ln>
                <a:noFill/>
              </a:ln>
              <a:solidFill>
                <a:schemeClr val="tx1"/>
              </a:solidFill>
              <a:effectLst/>
              <a:latin typeface="Arial" charset="0"/>
            </a:endParaRPr>
          </a:p>
        </p:txBody>
      </p:sp>
      <p:sp>
        <p:nvSpPr>
          <p:cNvPr id="3" name="Прямоугольник 2"/>
          <p:cNvSpPr/>
          <p:nvPr/>
        </p:nvSpPr>
        <p:spPr bwMode="auto">
          <a:xfrm>
            <a:off x="6969468" y="5661248"/>
            <a:ext cx="1296144" cy="720080"/>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uk-UA" sz="1800" b="1" i="0" u="none" strike="noStrike" cap="none" normalizeH="0" baseline="0" smtClean="0">
              <a:ln>
                <a:noFill/>
              </a:ln>
              <a:solidFill>
                <a:schemeClr val="tx1"/>
              </a:solidFill>
              <a:effectLst/>
              <a:latin typeface="Arial" charset="0"/>
            </a:endParaRPr>
          </a:p>
        </p:txBody>
      </p:sp>
      <p:sp>
        <p:nvSpPr>
          <p:cNvPr id="4" name="Прямоугольник 3"/>
          <p:cNvSpPr/>
          <p:nvPr/>
        </p:nvSpPr>
        <p:spPr bwMode="auto">
          <a:xfrm>
            <a:off x="8265612" y="5229200"/>
            <a:ext cx="713176" cy="432048"/>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uk-UA" sz="1800" b="1" i="0" u="none" strike="noStrike" cap="none" normalizeH="0" baseline="0" smtClean="0">
              <a:ln>
                <a:noFill/>
              </a:ln>
              <a:solidFill>
                <a:schemeClr val="tx1"/>
              </a:solidFill>
              <a:effectLst/>
              <a:latin typeface="Arial" charset="0"/>
            </a:endParaRPr>
          </a:p>
        </p:txBody>
      </p:sp>
      <p:pic>
        <p:nvPicPr>
          <p:cNvPr id="1026" name="Picture 2" descr="Ð ÐµÐ·ÑÐ»ÑÑÐ°Ñ Ð¿Ð¾ÑÑÐºÑ Ð·Ð¾Ð±ÑÐ°Ð¶ÐµÐ½Ñ Ð·Ð° Ð·Ð°Ð¿Ð¸ÑÐ¾Ð¼ &quot;50 ÑÐ²ÑÐ¾&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458" y="5182277"/>
            <a:ext cx="718905" cy="478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87624" y="8287"/>
            <a:ext cx="2286273" cy="2631372"/>
          </a:xfrm>
          <a:prstGeom prst="rect">
            <a:avLst/>
          </a:prstGeom>
        </p:spPr>
      </p:pic>
      <p:sp>
        <p:nvSpPr>
          <p:cNvPr id="3" name="Объект 2"/>
          <p:cNvSpPr>
            <a:spLocks noGrp="1"/>
          </p:cNvSpPr>
          <p:nvPr>
            <p:ph idx="1"/>
          </p:nvPr>
        </p:nvSpPr>
        <p:spPr>
          <a:xfrm>
            <a:off x="3878698" y="476672"/>
            <a:ext cx="4086200" cy="1604095"/>
          </a:xfrm>
          <a:noFill/>
        </p:spPr>
        <p:style>
          <a:lnRef idx="1">
            <a:schemeClr val="accent5"/>
          </a:lnRef>
          <a:fillRef idx="2">
            <a:schemeClr val="accent5"/>
          </a:fillRef>
          <a:effectRef idx="1">
            <a:schemeClr val="accent5"/>
          </a:effectRef>
          <a:fontRef idx="minor">
            <a:schemeClr val="dk1"/>
          </a:fontRef>
        </p:style>
        <p:txBody>
          <a:bodyPr/>
          <a:lstStyle/>
          <a:p>
            <a:pPr marL="0" indent="0" algn="ctr">
              <a:buNone/>
            </a:pPr>
            <a:r>
              <a:rPr lang="uk-UA" sz="4600" b="1" dirty="0" smtClean="0">
                <a:ln w="22225">
                  <a:solidFill>
                    <a:srgbClr val="FF0000"/>
                  </a:solidFill>
                  <a:prstDash val="solid"/>
                </a:ln>
                <a:solidFill>
                  <a:schemeClr val="accent2">
                    <a:lumMod val="40000"/>
                    <a:lumOff val="60000"/>
                  </a:schemeClr>
                </a:solidFill>
                <a:latin typeface="AdverGothic" pitchFamily="2" charset="0"/>
                <a:cs typeface="Times New Roman" pitchFamily="18" charset="0"/>
              </a:rPr>
              <a:t>ФАЛЬШИВІ</a:t>
            </a:r>
          </a:p>
          <a:p>
            <a:pPr marL="0" indent="0" algn="ctr">
              <a:buNone/>
            </a:pPr>
            <a:r>
              <a:rPr lang="uk-UA" sz="4600" b="1" dirty="0" smtClean="0">
                <a:ln w="22225">
                  <a:solidFill>
                    <a:srgbClr val="FF0000"/>
                  </a:solidFill>
                  <a:prstDash val="solid"/>
                </a:ln>
                <a:solidFill>
                  <a:schemeClr val="accent2">
                    <a:lumMod val="40000"/>
                    <a:lumOff val="60000"/>
                  </a:schemeClr>
                </a:solidFill>
                <a:latin typeface="AdverGothic" pitchFamily="2" charset="0"/>
                <a:cs typeface="Times New Roman" pitchFamily="18" charset="0"/>
              </a:rPr>
              <a:t> ГРОШІ</a:t>
            </a:r>
            <a:endParaRPr lang="uk-UA" sz="4600" b="1" dirty="0">
              <a:ln w="22225">
                <a:solidFill>
                  <a:srgbClr val="FF0000"/>
                </a:solidFill>
                <a:prstDash val="solid"/>
              </a:ln>
              <a:solidFill>
                <a:schemeClr val="accent2">
                  <a:lumMod val="40000"/>
                  <a:lumOff val="60000"/>
                </a:schemeClr>
              </a:solidFill>
              <a:latin typeface="AdverGothic" pitchFamily="2" charset="0"/>
              <a:cs typeface="Times New Roman" pitchFamily="18" charset="0"/>
            </a:endParaRPr>
          </a:p>
        </p:txBody>
      </p:sp>
      <p:sp>
        <p:nvSpPr>
          <p:cNvPr id="7" name="AutoShape 4" descr="Ð ÐµÐ·ÑÐ»ÑÑÐ°Ñ Ð¿Ð¾ÑÑÐºÑ Ð·Ð¾Ð±ÑÐ°Ð¶ÐµÐ½Ñ Ð·Ð° Ð·Ð°Ð¿Ð¸ÑÐ¾Ð¼ &quot;ÑÐ²Ð°Ð³Ð°&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8" name="AutoShape 6" descr="Ð ÐµÐ·ÑÐ»ÑÑÐ°Ñ Ð¿Ð¾ÑÑÐºÑ Ð·Ð¾Ð±ÑÐ°Ð¶ÐµÐ½Ñ Ð·Ð° Ð·Ð°Ð¿Ð¸ÑÐ¾Ð¼ &quot;ÑÐ²Ð°Ð³Ð°&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9" name="AutoShape 8" descr="Ð ÐµÐ·ÑÐ»ÑÑÐ°Ñ Ð¿Ð¾ÑÑÐºÑ Ð·Ð¾Ð±ÑÐ°Ð¶ÐµÐ½Ñ Ð·Ð° Ð·Ð°Ð¿Ð¸ÑÐ¾Ð¼ &quot;ÑÐ²Ð°Ð³Ð°&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10" name="AutoShape 10" descr="http://gplyceum.org.ua/wp-content/uploads/2018/06/%D1%83%D0%B2%D0%B0%D0%B3%D0%B0-1-572x300.pn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39" name="Picture 15" descr="Ð ÐµÐ·ÑÐ»ÑÑÐ°Ñ Ð¿Ð¾ÑÑÐºÑ Ð·Ð¾Ð±ÑÐ°Ð¶ÐµÐ½Ñ Ð·Ð° Ð·Ð°Ð¿Ð¸ÑÐ¾Ð¼ &quot;ÑÐ°Ð»ÑÑÐ¸Ð²Ñ Ð³ÑÐ¾ÑÑ&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67" y="3015113"/>
            <a:ext cx="4297873" cy="2769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1" name="Picture 17" descr="Ð ÐµÐ·ÑÐ»ÑÑÐ°Ñ Ð¿Ð¾ÑÑÐºÑ Ð·Ð¾Ð±ÑÐ°Ð¶ÐµÐ½Ñ Ð·Ð° Ð·Ð°Ð¿Ð¸ÑÐ¾Ð¼ &quot;ÑÐ°Ð»ÑÑÐ¸Ð²Ñ Ð³ÑÐ¾ÑÑ&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981" y="4149079"/>
            <a:ext cx="3432408" cy="25185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446240" y="3587737"/>
            <a:ext cx="4572000" cy="92333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uk-UA" sz="1800" dirty="0"/>
              <a:t>Н</a:t>
            </a:r>
            <a:r>
              <a:rPr lang="uk-UA" sz="1800" dirty="0" smtClean="0"/>
              <a:t>а </a:t>
            </a:r>
            <a:r>
              <a:rPr lang="uk-UA" sz="1800" dirty="0"/>
              <a:t>1 мільйон справжніх купюр, що знаходились в обігу, </a:t>
            </a:r>
            <a:r>
              <a:rPr lang="uk-UA" sz="1800" dirty="0" smtClean="0"/>
              <a:t>припадає близько </a:t>
            </a:r>
            <a:r>
              <a:rPr lang="uk-UA" sz="1800" dirty="0"/>
              <a:t>2,5 штуки фальшивих</a:t>
            </a:r>
          </a:p>
        </p:txBody>
      </p:sp>
      <p:sp>
        <p:nvSpPr>
          <p:cNvPr id="4" name="Прямоугольник 3"/>
          <p:cNvSpPr/>
          <p:nvPr/>
        </p:nvSpPr>
        <p:spPr>
          <a:xfrm>
            <a:off x="219287" y="2425059"/>
            <a:ext cx="384036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uk-UA" sz="1800" dirty="0" smtClean="0"/>
              <a:t>…у </a:t>
            </a:r>
            <a:r>
              <a:rPr lang="uk-UA" sz="1800" dirty="0"/>
              <a:t>серпні 2019 року зафіксовано збільшення кількості фальшивих банкнот номіналом 500 гривень</a:t>
            </a:r>
          </a:p>
        </p:txBody>
      </p:sp>
      <p:sp>
        <p:nvSpPr>
          <p:cNvPr id="6" name="Прямоугольник 5"/>
          <p:cNvSpPr/>
          <p:nvPr/>
        </p:nvSpPr>
        <p:spPr>
          <a:xfrm>
            <a:off x="1632677" y="5661248"/>
            <a:ext cx="4066435"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uk-UA" sz="1800" dirty="0" smtClean="0"/>
              <a:t>Фальшивих купюр номіналом:</a:t>
            </a:r>
          </a:p>
          <a:p>
            <a:r>
              <a:rPr lang="uk-UA" sz="1800" dirty="0" smtClean="0"/>
              <a:t>1 </a:t>
            </a:r>
            <a:r>
              <a:rPr lang="uk-UA" sz="1800" dirty="0" err="1"/>
              <a:t>грн</a:t>
            </a:r>
            <a:r>
              <a:rPr lang="uk-UA" sz="1800" dirty="0"/>
              <a:t>, 2 </a:t>
            </a:r>
            <a:r>
              <a:rPr lang="uk-UA" sz="1800" dirty="0" err="1"/>
              <a:t>грн</a:t>
            </a:r>
            <a:r>
              <a:rPr lang="uk-UA" sz="1800" dirty="0"/>
              <a:t>, 5 </a:t>
            </a:r>
            <a:r>
              <a:rPr lang="uk-UA" sz="1800" dirty="0" err="1"/>
              <a:t>грн</a:t>
            </a:r>
            <a:r>
              <a:rPr lang="uk-UA" sz="1800" dirty="0"/>
              <a:t>, 10 </a:t>
            </a:r>
            <a:r>
              <a:rPr lang="uk-UA" sz="1800" dirty="0" err="1"/>
              <a:t>грн</a:t>
            </a:r>
            <a:r>
              <a:rPr lang="uk-UA" sz="1800" dirty="0"/>
              <a:t> – </a:t>
            </a:r>
            <a:r>
              <a:rPr lang="uk-UA" sz="1800" dirty="0" smtClean="0"/>
              <a:t>найменше</a:t>
            </a:r>
            <a:endParaRPr lang="uk-UA" sz="1800" dirty="0"/>
          </a:p>
        </p:txBody>
      </p:sp>
      <p:pic>
        <p:nvPicPr>
          <p:cNvPr id="2050" name="Picture 2" descr="Ð ÐµÐ·ÑÐ»ÑÑÐ°Ñ Ð¿Ð¾ÑÑÐºÑ Ð·Ð¾Ð±ÑÐ°Ð¶ÐµÐ½Ñ Ð·Ð° Ð·Ð°Ð¿Ð¸ÑÐ¾Ð¼ &quot;ÑÐ²Ð°Ð³Ð°&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1541524"/>
            <a:ext cx="1892209" cy="167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738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Захисні знаки</a:t>
            </a:r>
            <a:endParaRPr lang="uk-UA" dirty="0"/>
          </a:p>
        </p:txBody>
      </p:sp>
      <p:pic>
        <p:nvPicPr>
          <p:cNvPr id="5" name="Рисунок 4" descr="img-kzptPc.png"/>
          <p:cNvPicPr>
            <a:picLocks noChangeAspect="1"/>
          </p:cNvPicPr>
          <p:nvPr/>
        </p:nvPicPr>
        <p:blipFill>
          <a:blip r:embed="rId2"/>
          <a:srcRect l="30781" t="15379" r="7955" b="19070"/>
          <a:stretch>
            <a:fillRect/>
          </a:stretch>
        </p:blipFill>
        <p:spPr>
          <a:xfrm>
            <a:off x="324128" y="1556792"/>
            <a:ext cx="5312924" cy="3094151"/>
          </a:xfrm>
          <a:prstGeom prst="rect">
            <a:avLst/>
          </a:prstGeom>
        </p:spPr>
      </p:pic>
      <p:sp>
        <p:nvSpPr>
          <p:cNvPr id="6" name="TextBox 5"/>
          <p:cNvSpPr txBox="1"/>
          <p:nvPr/>
        </p:nvSpPr>
        <p:spPr>
          <a:xfrm>
            <a:off x="5363622" y="3645024"/>
            <a:ext cx="3384376" cy="23083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buAutoNum type="arabicPeriod"/>
            </a:pPr>
            <a:r>
              <a:rPr lang="uk-UA" sz="1800" b="1" dirty="0" smtClean="0"/>
              <a:t>Спеціальний папір</a:t>
            </a:r>
          </a:p>
          <a:p>
            <a:pPr marL="342900" indent="-342900">
              <a:buAutoNum type="arabicPeriod"/>
            </a:pPr>
            <a:r>
              <a:rPr lang="ru-RU" sz="1800" b="1" dirty="0" err="1" smtClean="0"/>
              <a:t>Водяний</a:t>
            </a:r>
            <a:r>
              <a:rPr lang="ru-RU" sz="1800" b="1" dirty="0" smtClean="0"/>
              <a:t> знак</a:t>
            </a:r>
          </a:p>
          <a:p>
            <a:pPr marL="342900" indent="-342900">
              <a:buAutoNum type="arabicPeriod"/>
            </a:pPr>
            <a:r>
              <a:rPr lang="ru-RU" sz="1800" b="1" dirty="0" err="1" smtClean="0"/>
              <a:t>Рельєфні</a:t>
            </a:r>
            <a:r>
              <a:rPr lang="ru-RU" sz="1800" b="1" dirty="0" smtClean="0"/>
              <a:t> </a:t>
            </a:r>
            <a:r>
              <a:rPr lang="ru-RU" sz="1800" b="1" dirty="0" err="1" smtClean="0"/>
              <a:t>зображення</a:t>
            </a:r>
            <a:endParaRPr lang="ru-RU" sz="1800" b="1" dirty="0" smtClean="0"/>
          </a:p>
          <a:p>
            <a:pPr marL="342900" indent="-342900">
              <a:buAutoNum type="arabicPeriod"/>
            </a:pPr>
            <a:r>
              <a:rPr lang="ru-RU" sz="1800" b="1" dirty="0" err="1" smtClean="0"/>
              <a:t>Приховане</a:t>
            </a:r>
            <a:r>
              <a:rPr lang="ru-RU" sz="1800" b="1" dirty="0" smtClean="0"/>
              <a:t> </a:t>
            </a:r>
            <a:r>
              <a:rPr lang="ru-RU" sz="1800" b="1" dirty="0" err="1" smtClean="0"/>
              <a:t>зображення</a:t>
            </a:r>
            <a:endParaRPr lang="ru-RU" sz="1800" b="1" dirty="0" smtClean="0"/>
          </a:p>
          <a:p>
            <a:pPr marL="342900" indent="-342900">
              <a:buAutoNum type="arabicPeriod"/>
            </a:pPr>
            <a:r>
              <a:rPr lang="ru-RU" sz="1800" b="1" dirty="0" err="1" smtClean="0"/>
              <a:t>Захисна</a:t>
            </a:r>
            <a:r>
              <a:rPr lang="ru-RU" sz="1800" b="1" dirty="0" smtClean="0"/>
              <a:t> </a:t>
            </a:r>
            <a:r>
              <a:rPr lang="ru-RU" sz="1800" b="1" dirty="0" err="1" smtClean="0"/>
              <a:t>кодована</a:t>
            </a:r>
            <a:r>
              <a:rPr lang="ru-RU" sz="1800" b="1" dirty="0" smtClean="0"/>
              <a:t> </a:t>
            </a:r>
            <a:r>
              <a:rPr lang="ru-RU" sz="1800" b="1" dirty="0" err="1" smtClean="0"/>
              <a:t>стрічка</a:t>
            </a:r>
            <a:endParaRPr lang="ru-RU" sz="1800" b="1" dirty="0" smtClean="0"/>
          </a:p>
          <a:p>
            <a:pPr marL="342900" indent="-342900">
              <a:buAutoNum type="arabicPeriod"/>
            </a:pPr>
            <a:r>
              <a:rPr lang="ru-RU" sz="1800" b="1" dirty="0" err="1" smtClean="0"/>
              <a:t>Оптично</a:t>
            </a:r>
            <a:r>
              <a:rPr lang="ru-RU" sz="1800" b="1" dirty="0" smtClean="0"/>
              <a:t> </a:t>
            </a:r>
            <a:r>
              <a:rPr lang="ru-RU" sz="1800" b="1" dirty="0" err="1" smtClean="0"/>
              <a:t>мінливий</a:t>
            </a:r>
            <a:r>
              <a:rPr lang="ru-RU" sz="1800" b="1" dirty="0" smtClean="0"/>
              <a:t> </a:t>
            </a:r>
            <a:r>
              <a:rPr lang="ru-RU" sz="1800" b="1" dirty="0" err="1" smtClean="0"/>
              <a:t>колір</a:t>
            </a:r>
            <a:endParaRPr lang="ru-RU" sz="1800" b="1" dirty="0" smtClean="0"/>
          </a:p>
          <a:p>
            <a:pPr marL="342900" indent="-342900">
              <a:buAutoNum type="arabicPeriod"/>
            </a:pPr>
            <a:r>
              <a:rPr lang="ru-RU" sz="1800" b="1" dirty="0" smtClean="0"/>
              <a:t>«</a:t>
            </a:r>
            <a:r>
              <a:rPr lang="ru-RU" sz="1800" b="1" dirty="0" err="1" smtClean="0"/>
              <a:t>Орловська</a:t>
            </a:r>
            <a:r>
              <a:rPr lang="ru-RU" sz="1800" b="1" dirty="0" smtClean="0"/>
              <a:t>» </a:t>
            </a:r>
            <a:r>
              <a:rPr lang="ru-RU" sz="1800" b="1" dirty="0" err="1" smtClean="0"/>
              <a:t>друк</a:t>
            </a:r>
            <a:endParaRPr lang="ru-RU" sz="1800" b="1" dirty="0" smtClean="0"/>
          </a:p>
          <a:p>
            <a:pPr marL="342900" indent="-342900">
              <a:buAutoNum type="arabicPeriod"/>
            </a:pPr>
            <a:r>
              <a:rPr lang="ru-RU" sz="1800" b="1" dirty="0" err="1" smtClean="0"/>
              <a:t>Суміщене</a:t>
            </a:r>
            <a:r>
              <a:rPr lang="ru-RU" sz="1800" b="1" dirty="0" smtClean="0"/>
              <a:t> </a:t>
            </a:r>
            <a:r>
              <a:rPr lang="ru-RU" sz="1800" b="1" dirty="0" err="1" smtClean="0"/>
              <a:t>зображення</a:t>
            </a:r>
            <a:endParaRPr lang="ru-RU" sz="1800" b="1" dirty="0"/>
          </a:p>
        </p:txBody>
      </p:sp>
    </p:spTree>
    <p:extLst>
      <p:ext uri="{BB962C8B-B14F-4D97-AF65-F5344CB8AC3E}">
        <p14:creationId xmlns:p14="http://schemas.microsoft.com/office/powerpoint/2010/main" val="852307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lstStyle/>
          <a:p>
            <a:pPr algn="ctr" eaLnBrk="1" hangingPunct="1">
              <a:defRPr/>
            </a:pPr>
            <a:r>
              <a:rPr lang="uk-UA" smtClean="0">
                <a:effectLst>
                  <a:outerShdw blurRad="38100" dist="38100" dir="2700000" algn="tl">
                    <a:srgbClr val="C0C0C0"/>
                  </a:outerShdw>
                </a:effectLst>
              </a:rPr>
              <a:t>Пам’ятна</a:t>
            </a:r>
            <a:r>
              <a:rPr lang="en-US" smtClean="0">
                <a:effectLst>
                  <a:outerShdw blurRad="38100" dist="38100" dir="2700000" algn="tl">
                    <a:srgbClr val="C0C0C0"/>
                  </a:outerShdw>
                </a:effectLst>
              </a:rPr>
              <a:t> </a:t>
            </a:r>
            <a:r>
              <a:rPr lang="uk-UA" smtClean="0">
                <a:effectLst>
                  <a:outerShdw blurRad="38100" dist="38100" dir="2700000" algn="tl">
                    <a:srgbClr val="C0C0C0"/>
                  </a:outerShdw>
                </a:effectLst>
              </a:rPr>
              <a:t>банкнота</a:t>
            </a:r>
          </a:p>
        </p:txBody>
      </p:sp>
      <p:pic>
        <p:nvPicPr>
          <p:cNvPr id="33794" name="Picture 5"/>
          <p:cNvPicPr>
            <a:picLocks noChangeAspect="1" noChangeArrowheads="1"/>
          </p:cNvPicPr>
          <p:nvPr/>
        </p:nvPicPr>
        <p:blipFill>
          <a:blip r:embed="rId2"/>
          <a:srcRect/>
          <a:stretch>
            <a:fillRect/>
          </a:stretch>
        </p:blipFill>
        <p:spPr bwMode="auto">
          <a:xfrm>
            <a:off x="288925" y="1484313"/>
            <a:ext cx="8604250" cy="4540250"/>
          </a:xfrm>
          <a:prstGeom prst="rect">
            <a:avLst/>
          </a:prstGeom>
          <a:noFill/>
          <a:ln w="9525">
            <a:noFill/>
            <a:miter lim="800000"/>
            <a:headEnd/>
            <a:tailEnd/>
          </a:ln>
        </p:spPr>
      </p:pic>
    </p:spTree>
    <p:extLst>
      <p:ext uri="{BB962C8B-B14F-4D97-AF65-F5344CB8AC3E}">
        <p14:creationId xmlns:p14="http://schemas.microsoft.com/office/powerpoint/2010/main" val="289700589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51203" name="Rectangle 3"/>
          <p:cNvSpPr>
            <a:spLocks noChangeArrowheads="1"/>
          </p:cNvSpPr>
          <p:nvPr/>
        </p:nvSpPr>
        <p:spPr bwMode="auto">
          <a:xfrm>
            <a:off x="611188" y="1060450"/>
            <a:ext cx="8532812" cy="2014538"/>
          </a:xfrm>
          <a:prstGeom prst="rect">
            <a:avLst/>
          </a:prstGeom>
          <a:noFill/>
          <a:ln w="9525">
            <a:noFill/>
            <a:miter lim="800000"/>
            <a:headEnd/>
            <a:tailEnd/>
          </a:ln>
          <a:effectLst/>
        </p:spPr>
        <p:txBody>
          <a:bodyPr anchor="ctr">
            <a:spAutoFit/>
          </a:bodyPr>
          <a:lstStyle/>
          <a:p>
            <a:pPr algn="ctr"/>
            <a:r>
              <a:rPr lang="uk-UA" sz="1800" u="sng">
                <a:effectLst>
                  <a:outerShdw blurRad="38100" dist="38100" dir="2700000" algn="tl">
                    <a:srgbClr val="C0C0C0"/>
                  </a:outerShdw>
                </a:effectLst>
                <a:latin typeface="Century" pitchFamily="18" charset="0"/>
              </a:rPr>
              <a:t>серпень 2013 року</a:t>
            </a:r>
          </a:p>
          <a:p>
            <a:pPr algn="ctr"/>
            <a:endParaRPr lang="uk-UA" sz="1800" u="sng">
              <a:effectLst>
                <a:outerShdw blurRad="38100" dist="38100" dir="2700000" algn="tl">
                  <a:srgbClr val="C0C0C0"/>
                </a:outerShdw>
              </a:effectLst>
              <a:latin typeface="Century" pitchFamily="18" charset="0"/>
            </a:endParaRPr>
          </a:p>
          <a:p>
            <a:r>
              <a:rPr lang="uk-UA" sz="1800" b="0">
                <a:effectLst>
                  <a:outerShdw blurRad="38100" dist="38100" dir="2700000" algn="tl">
                    <a:srgbClr val="C0C0C0"/>
                  </a:outerShdw>
                </a:effectLst>
                <a:latin typeface="Century" pitchFamily="18" charset="0"/>
              </a:rPr>
              <a:t>українську гривню визнали найкрасивішою валютою у світі</a:t>
            </a:r>
            <a:endParaRPr lang="en-US" sz="1800" b="0">
              <a:effectLst>
                <a:outerShdw blurRad="38100" dist="38100" dir="2700000" algn="tl">
                  <a:srgbClr val="C0C0C0"/>
                </a:outerShdw>
              </a:effectLst>
              <a:latin typeface="Century" pitchFamily="18" charset="0"/>
            </a:endParaRPr>
          </a:p>
          <a:p>
            <a:r>
              <a:rPr lang="ru-RU" sz="1800" b="0">
                <a:effectLst>
                  <a:outerShdw blurRad="38100" dist="38100" dir="2700000" algn="tl">
                    <a:srgbClr val="C0C0C0"/>
                  </a:outerShdw>
                </a:effectLst>
                <a:latin typeface="Century" pitchFamily="18" charset="0"/>
              </a:rPr>
              <a:t>швейцарські</a:t>
            </a:r>
            <a:r>
              <a:rPr lang="uk-UA" sz="1800" b="0">
                <a:effectLst>
                  <a:outerShdw blurRad="38100" dist="38100" dir="2700000" algn="tl">
                    <a:srgbClr val="C0C0C0"/>
                  </a:outerShdw>
                </a:effectLst>
                <a:latin typeface="Century" pitchFamily="18" charset="0"/>
              </a:rPr>
              <a:t> фінансисти дійшли такого висновку на засіданні комісії з естетики Міжнародного фінансового банку</a:t>
            </a:r>
            <a:endParaRPr lang="en-US" sz="1800" b="0">
              <a:effectLst>
                <a:outerShdw blurRad="38100" dist="38100" dir="2700000" algn="tl">
                  <a:srgbClr val="C0C0C0"/>
                </a:outerShdw>
              </a:effectLst>
              <a:latin typeface="Century" pitchFamily="18" charset="0"/>
            </a:endParaRPr>
          </a:p>
          <a:p>
            <a:r>
              <a:rPr lang="uk-UA" sz="1800" b="0">
                <a:effectLst>
                  <a:outerShdw blurRad="38100" dist="38100" dir="2700000" algn="tl">
                    <a:srgbClr val="C0C0C0"/>
                  </a:outerShdw>
                </a:effectLst>
                <a:latin typeface="Century" pitchFamily="18" charset="0"/>
              </a:rPr>
              <a:t>друге місце після гривні зайняв австралійський долар, на третій позиції - євро</a:t>
            </a:r>
          </a:p>
        </p:txBody>
      </p:sp>
      <p:pic>
        <p:nvPicPr>
          <p:cNvPr id="51207" name="Picture 7"/>
          <p:cNvPicPr>
            <a:picLocks noChangeAspect="1" noChangeArrowheads="1"/>
          </p:cNvPicPr>
          <p:nvPr/>
        </p:nvPicPr>
        <p:blipFill>
          <a:blip r:embed="rId2"/>
          <a:srcRect/>
          <a:stretch>
            <a:fillRect/>
          </a:stretch>
        </p:blipFill>
        <p:spPr bwMode="auto">
          <a:xfrm>
            <a:off x="7885113" y="117475"/>
            <a:ext cx="1042987" cy="1042988"/>
          </a:xfrm>
          <a:prstGeom prst="rect">
            <a:avLst/>
          </a:prstGeom>
          <a:noFill/>
          <a:ln w="9525">
            <a:noFill/>
            <a:miter lim="800000"/>
            <a:headEnd/>
            <a:tailEnd/>
          </a:ln>
          <a:effectLst/>
        </p:spPr>
      </p:pic>
      <p:pic>
        <p:nvPicPr>
          <p:cNvPr id="51209" name="Picture 9"/>
          <p:cNvPicPr>
            <a:picLocks noChangeAspect="1" noChangeArrowheads="1"/>
          </p:cNvPicPr>
          <p:nvPr/>
        </p:nvPicPr>
        <p:blipFill>
          <a:blip r:embed="rId3"/>
          <a:srcRect/>
          <a:stretch>
            <a:fillRect/>
          </a:stretch>
        </p:blipFill>
        <p:spPr bwMode="auto">
          <a:xfrm>
            <a:off x="1979613" y="4171950"/>
            <a:ext cx="5688012" cy="2686050"/>
          </a:xfrm>
          <a:prstGeom prst="rect">
            <a:avLst/>
          </a:prstGeom>
          <a:noFill/>
          <a:ln w="9525">
            <a:noFill/>
            <a:miter lim="800000"/>
            <a:headEnd/>
            <a:tailEnd/>
          </a:ln>
          <a:effectLst/>
        </p:spPr>
      </p:pic>
      <p:pic>
        <p:nvPicPr>
          <p:cNvPr id="51208" name="Picture 8"/>
          <p:cNvPicPr>
            <a:picLocks noChangeAspect="1" noChangeArrowheads="1"/>
          </p:cNvPicPr>
          <p:nvPr/>
        </p:nvPicPr>
        <p:blipFill>
          <a:blip r:embed="rId4"/>
          <a:srcRect/>
          <a:stretch>
            <a:fillRect/>
          </a:stretch>
        </p:blipFill>
        <p:spPr bwMode="auto">
          <a:xfrm>
            <a:off x="395288" y="3933825"/>
            <a:ext cx="2592387" cy="1944688"/>
          </a:xfrm>
          <a:prstGeom prst="rect">
            <a:avLst/>
          </a:prstGeom>
          <a:noFill/>
          <a:ln w="9525">
            <a:noFill/>
            <a:miter lim="800000"/>
            <a:headEnd/>
            <a:tailEnd/>
          </a:ln>
          <a:effectLst/>
        </p:spPr>
      </p:pic>
      <p:pic>
        <p:nvPicPr>
          <p:cNvPr id="51205" name="Picture 5" descr="num-1_t1"/>
          <p:cNvPicPr>
            <a:picLocks noChangeAspect="1" noChangeArrowheads="1"/>
          </p:cNvPicPr>
          <p:nvPr/>
        </p:nvPicPr>
        <p:blipFill>
          <a:blip r:embed="rId5"/>
          <a:srcRect/>
          <a:stretch>
            <a:fillRect/>
          </a:stretch>
        </p:blipFill>
        <p:spPr bwMode="auto">
          <a:xfrm>
            <a:off x="3995738" y="5445125"/>
            <a:ext cx="1020762" cy="1150938"/>
          </a:xfrm>
          <a:prstGeom prst="rect">
            <a:avLst/>
          </a:prstGeom>
          <a:noFill/>
        </p:spPr>
      </p:pic>
      <p:pic>
        <p:nvPicPr>
          <p:cNvPr id="51212" name="Picture 12"/>
          <p:cNvPicPr>
            <a:picLocks noChangeAspect="1" noChangeArrowheads="1"/>
          </p:cNvPicPr>
          <p:nvPr/>
        </p:nvPicPr>
        <p:blipFill>
          <a:blip r:embed="rId6"/>
          <a:srcRect/>
          <a:stretch>
            <a:fillRect/>
          </a:stretch>
        </p:blipFill>
        <p:spPr bwMode="auto">
          <a:xfrm>
            <a:off x="6480175" y="4221163"/>
            <a:ext cx="2663825" cy="1865312"/>
          </a:xfrm>
          <a:prstGeom prst="rect">
            <a:avLst/>
          </a:prstGeom>
          <a:noFill/>
          <a:ln w="9525">
            <a:noFill/>
            <a:miter lim="800000"/>
            <a:headEnd/>
            <a:tailEnd/>
          </a:ln>
          <a:effectLst/>
        </p:spPr>
      </p:pic>
      <p:pic>
        <p:nvPicPr>
          <p:cNvPr id="51206" name="Picture 6"/>
          <p:cNvPicPr>
            <a:picLocks noChangeAspect="1" noChangeArrowheads="1"/>
          </p:cNvPicPr>
          <p:nvPr/>
        </p:nvPicPr>
        <p:blipFill>
          <a:blip r:embed="rId7"/>
          <a:srcRect/>
          <a:stretch>
            <a:fillRect/>
          </a:stretch>
        </p:blipFill>
        <p:spPr bwMode="auto">
          <a:xfrm>
            <a:off x="4140200" y="2924175"/>
            <a:ext cx="1152525" cy="1149350"/>
          </a:xfrm>
          <a:prstGeom prst="rect">
            <a:avLst/>
          </a:prstGeom>
          <a:noFill/>
          <a:ln w="9525">
            <a:noFill/>
            <a:miter lim="800000"/>
            <a:headEnd/>
            <a:tailEnd/>
          </a:ln>
          <a:effectLst/>
        </p:spPr>
      </p:pic>
      <p:pic>
        <p:nvPicPr>
          <p:cNvPr id="51217" name="Picture 17"/>
          <p:cNvPicPr>
            <a:picLocks noChangeAspect="1" noChangeArrowheads="1"/>
          </p:cNvPicPr>
          <p:nvPr/>
        </p:nvPicPr>
        <p:blipFill>
          <a:blip r:embed="rId8"/>
          <a:srcRect/>
          <a:stretch>
            <a:fillRect/>
          </a:stretch>
        </p:blipFill>
        <p:spPr bwMode="auto">
          <a:xfrm>
            <a:off x="3203575" y="3860800"/>
            <a:ext cx="3146425" cy="1581150"/>
          </a:xfrm>
          <a:prstGeom prst="rect">
            <a:avLst/>
          </a:prstGeom>
          <a:noFill/>
          <a:ln w="9525">
            <a:noFill/>
            <a:miter lim="800000"/>
            <a:headEnd/>
            <a:tailEnd/>
          </a:ln>
          <a:effectLst/>
        </p:spPr>
      </p:pic>
    </p:spTree>
    <p:extLst>
      <p:ext uri="{BB962C8B-B14F-4D97-AF65-F5344CB8AC3E}">
        <p14:creationId xmlns:p14="http://schemas.microsoft.com/office/powerpoint/2010/main" val="31062673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Ð ÐµÐ·ÑÐ»ÑÑÐ°Ñ Ð¿Ð¾ÑÑÐºÑ Ð·Ð¾Ð±ÑÐ°Ð¶ÐµÐ½Ñ Ð·Ð° Ð·Ð°Ð¿Ð¸ÑÐ¾Ð¼ &quot;ÐÐ°Ð¹ÐºÑÐ°ÑÐ¸Ð²ÑÑÑ Ð²Ð°Ð»ÑÑÐ¸ ÑÐ²ÑÑ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00" y="1140262"/>
            <a:ext cx="8820472" cy="7056377"/>
          </a:xfrm>
          <a:prstGeom prst="rect">
            <a:avLst/>
          </a:prstGeom>
          <a:noFill/>
          <a:extLst>
            <a:ext uri="{909E8E84-426E-40DD-AFC4-6F175D3DCCD1}">
              <a14:hiddenFill xmlns:a14="http://schemas.microsoft.com/office/drawing/2010/main">
                <a:solidFill>
                  <a:srgbClr val="FFFFFF"/>
                </a:solidFill>
              </a14:hiddenFill>
            </a:ext>
          </a:extLst>
        </p:spPr>
      </p:pic>
      <p:sp>
        <p:nvSpPr>
          <p:cNvPr id="55298" name="Rectangle 2"/>
          <p:cNvSpPr>
            <a:spLocks noGrp="1" noChangeArrowheads="1"/>
          </p:cNvSpPr>
          <p:nvPr>
            <p:ph type="title"/>
          </p:nvPr>
        </p:nvSpPr>
        <p:spPr>
          <a:xfrm>
            <a:off x="1619672" y="302062"/>
            <a:ext cx="7391400" cy="838200"/>
          </a:xfrm>
        </p:spPr>
        <p:txBody>
          <a:bodyPr/>
          <a:lstStyle/>
          <a:p>
            <a:pPr algn="ctr"/>
            <a:r>
              <a:rPr lang="uk-UA" dirty="0" smtClean="0"/>
              <a:t>Найкрасивіші валюти світу</a:t>
            </a:r>
            <a:endParaRPr lang="ru-RU"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pic>
        <p:nvPicPr>
          <p:cNvPr id="41988" name="Picture 4"/>
          <p:cNvPicPr>
            <a:picLocks noChangeAspect="1" noChangeArrowheads="1"/>
          </p:cNvPicPr>
          <p:nvPr/>
        </p:nvPicPr>
        <p:blipFill>
          <a:blip r:embed="rId2"/>
          <a:srcRect/>
          <a:stretch>
            <a:fillRect/>
          </a:stretch>
        </p:blipFill>
        <p:spPr bwMode="auto">
          <a:xfrm>
            <a:off x="1619250" y="2276475"/>
            <a:ext cx="6134100" cy="3219450"/>
          </a:xfrm>
          <a:prstGeom prst="rect">
            <a:avLst/>
          </a:prstGeom>
          <a:noFill/>
          <a:ln w="9525">
            <a:noFill/>
            <a:miter lim="800000"/>
            <a:headEnd/>
            <a:tailEnd/>
          </a:ln>
          <a:effectLst/>
        </p:spPr>
      </p:pic>
      <p:sp>
        <p:nvSpPr>
          <p:cNvPr id="41989" name="Rectangle 5"/>
          <p:cNvSpPr>
            <a:spLocks noChangeArrowheads="1"/>
          </p:cNvSpPr>
          <p:nvPr/>
        </p:nvSpPr>
        <p:spPr bwMode="auto">
          <a:xfrm>
            <a:off x="2051050" y="1543050"/>
            <a:ext cx="5213350" cy="396875"/>
          </a:xfrm>
          <a:prstGeom prst="rect">
            <a:avLst/>
          </a:prstGeom>
          <a:noFill/>
          <a:ln w="9525">
            <a:noFill/>
            <a:miter lim="800000"/>
            <a:headEnd/>
            <a:tailEnd/>
          </a:ln>
          <a:effectLst/>
        </p:spPr>
        <p:txBody>
          <a:bodyPr wrap="none" anchor="ctr">
            <a:spAutoFit/>
          </a:bodyPr>
          <a:lstStyle/>
          <a:p>
            <a:r>
              <a:rPr lang="uk-UA">
                <a:solidFill>
                  <a:schemeClr val="tx2"/>
                </a:solidFill>
                <a:effectLst>
                  <a:outerShdw blurRad="38100" dist="38100" dir="2700000" algn="tl">
                    <a:srgbClr val="C0C0C0"/>
                  </a:outerShdw>
                </a:effectLst>
                <a:latin typeface="Andale Mono" pitchFamily="49" charset="0"/>
              </a:rPr>
              <a:t>Французький тихоокеанський франк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3012" name="Rectangle 4"/>
          <p:cNvSpPr>
            <a:spLocks noChangeArrowheads="1"/>
          </p:cNvSpPr>
          <p:nvPr/>
        </p:nvSpPr>
        <p:spPr bwMode="auto">
          <a:xfrm>
            <a:off x="2195513" y="1543050"/>
            <a:ext cx="4603750" cy="396875"/>
          </a:xfrm>
          <a:prstGeom prst="rect">
            <a:avLst/>
          </a:prstGeom>
          <a:noFill/>
          <a:ln w="9525">
            <a:noFill/>
            <a:miter lim="800000"/>
            <a:headEnd/>
            <a:tailEnd/>
          </a:ln>
          <a:effectLst/>
        </p:spPr>
        <p:txBody>
          <a:bodyPr wrap="none" anchor="ctr">
            <a:spAutoFit/>
          </a:bodyPr>
          <a:lstStyle/>
          <a:p>
            <a:r>
              <a:rPr lang="uk-UA">
                <a:solidFill>
                  <a:schemeClr val="tx2"/>
                </a:solidFill>
                <a:effectLst>
                  <a:outerShdw blurRad="38100" dist="38100" dir="2700000" algn="tl">
                    <a:srgbClr val="C0C0C0"/>
                  </a:outerShdw>
                </a:effectLst>
                <a:latin typeface="Andale Mono" pitchFamily="49" charset="0"/>
              </a:rPr>
              <a:t>Рупія Мальдівської Республіки</a:t>
            </a:r>
          </a:p>
        </p:txBody>
      </p:sp>
      <p:pic>
        <p:nvPicPr>
          <p:cNvPr id="43013" name="Picture 5"/>
          <p:cNvPicPr>
            <a:picLocks noChangeAspect="1" noChangeArrowheads="1"/>
          </p:cNvPicPr>
          <p:nvPr/>
        </p:nvPicPr>
        <p:blipFill>
          <a:blip r:embed="rId2"/>
          <a:srcRect/>
          <a:stretch>
            <a:fillRect/>
          </a:stretch>
        </p:blipFill>
        <p:spPr bwMode="auto">
          <a:xfrm>
            <a:off x="1475656" y="2184400"/>
            <a:ext cx="6134100" cy="2828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4036" name="Rectangle 4"/>
          <p:cNvSpPr>
            <a:spLocks noChangeArrowheads="1"/>
          </p:cNvSpPr>
          <p:nvPr/>
        </p:nvSpPr>
        <p:spPr bwMode="auto">
          <a:xfrm>
            <a:off x="2051050" y="1512888"/>
            <a:ext cx="4930775" cy="457200"/>
          </a:xfrm>
          <a:prstGeom prst="rect">
            <a:avLst/>
          </a:prstGeom>
          <a:noFill/>
          <a:ln w="9525">
            <a:noFill/>
            <a:miter lim="800000"/>
            <a:headEnd/>
            <a:tailEnd/>
          </a:ln>
          <a:effectLst/>
        </p:spPr>
        <p:txBody>
          <a:bodyPr wrap="none" anchor="ctr">
            <a:spAutoFit/>
          </a:bodyPr>
          <a:lstStyle/>
          <a:p>
            <a:r>
              <a:rPr lang="uk-UA" sz="2400">
                <a:solidFill>
                  <a:schemeClr val="tx2"/>
                </a:solidFill>
                <a:effectLst>
                  <a:outerShdw blurRad="38100" dist="38100" dir="2700000" algn="tl">
                    <a:srgbClr val="C0C0C0"/>
                  </a:outerShdw>
                </a:effectLst>
                <a:latin typeface="Andale Mono" pitchFamily="49" charset="0"/>
              </a:rPr>
              <a:t>Добра, Сан-Томе і Принсіпі</a:t>
            </a:r>
          </a:p>
        </p:txBody>
      </p:sp>
      <p:pic>
        <p:nvPicPr>
          <p:cNvPr id="44038" name="Picture 6"/>
          <p:cNvPicPr>
            <a:picLocks noChangeAspect="1" noChangeArrowheads="1"/>
          </p:cNvPicPr>
          <p:nvPr/>
        </p:nvPicPr>
        <p:blipFill>
          <a:blip r:embed="rId2"/>
          <a:srcRect/>
          <a:stretch>
            <a:fillRect/>
          </a:stretch>
        </p:blipFill>
        <p:spPr bwMode="auto">
          <a:xfrm>
            <a:off x="1606550" y="2341563"/>
            <a:ext cx="6134100" cy="274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pic>
        <p:nvPicPr>
          <p:cNvPr id="45062" name="Picture 6"/>
          <p:cNvPicPr>
            <a:picLocks noChangeAspect="1" noChangeArrowheads="1"/>
          </p:cNvPicPr>
          <p:nvPr/>
        </p:nvPicPr>
        <p:blipFill>
          <a:blip r:embed="rId2"/>
          <a:srcRect/>
          <a:stretch>
            <a:fillRect/>
          </a:stretch>
        </p:blipFill>
        <p:spPr bwMode="auto">
          <a:xfrm>
            <a:off x="1504950" y="2554288"/>
            <a:ext cx="6134100" cy="2819400"/>
          </a:xfrm>
          <a:prstGeom prst="rect">
            <a:avLst/>
          </a:prstGeom>
          <a:noFill/>
          <a:ln w="9525">
            <a:noFill/>
            <a:miter lim="800000"/>
            <a:headEnd/>
            <a:tailEnd/>
          </a:ln>
          <a:effectLst/>
        </p:spPr>
      </p:pic>
      <p:sp>
        <p:nvSpPr>
          <p:cNvPr id="45063" name="Rectangle 7"/>
          <p:cNvSpPr>
            <a:spLocks noChangeArrowheads="1"/>
          </p:cNvSpPr>
          <p:nvPr/>
        </p:nvSpPr>
        <p:spPr bwMode="auto">
          <a:xfrm>
            <a:off x="2901950" y="1747838"/>
            <a:ext cx="3470275" cy="457200"/>
          </a:xfrm>
          <a:prstGeom prst="rect">
            <a:avLst/>
          </a:prstGeom>
          <a:noFill/>
          <a:ln w="9525">
            <a:noFill/>
            <a:miter lim="800000"/>
            <a:headEnd/>
            <a:tailEnd/>
          </a:ln>
          <a:effectLst/>
        </p:spPr>
        <p:txBody>
          <a:bodyPr wrap="none" anchor="ctr">
            <a:spAutoFit/>
          </a:bodyPr>
          <a:lstStyle/>
          <a:p>
            <a:r>
              <a:rPr lang="uk-UA" sz="2400">
                <a:solidFill>
                  <a:schemeClr val="tx2"/>
                </a:solidFill>
                <a:effectLst>
                  <a:outerShdw blurRad="38100" dist="38100" dir="2700000" algn="tl">
                    <a:srgbClr val="C0C0C0"/>
                  </a:outerShdw>
                </a:effectLst>
                <a:latin typeface="Andale Mono" pitchFamily="49" charset="0"/>
              </a:rPr>
              <a:t>Швейцарський франк</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7" descr="12"/>
          <p:cNvPicPr>
            <a:picLocks noChangeAspect="1" noChangeArrowheads="1"/>
          </p:cNvPicPr>
          <p:nvPr/>
        </p:nvPicPr>
        <p:blipFill>
          <a:blip r:embed="rId2"/>
          <a:srcRect/>
          <a:stretch>
            <a:fillRect/>
          </a:stretch>
        </p:blipFill>
        <p:spPr bwMode="auto">
          <a:xfrm>
            <a:off x="0" y="4419600"/>
            <a:ext cx="5364163" cy="2438400"/>
          </a:xfrm>
          <a:prstGeom prst="rect">
            <a:avLst/>
          </a:prstGeom>
          <a:noFill/>
          <a:ln w="9525">
            <a:noFill/>
            <a:miter lim="800000"/>
            <a:headEnd/>
            <a:tailEnd/>
          </a:ln>
        </p:spPr>
      </p:pic>
      <p:sp>
        <p:nvSpPr>
          <p:cNvPr id="19458" name="Rectangle 2"/>
          <p:cNvSpPr>
            <a:spLocks noGrp="1" noChangeArrowheads="1"/>
          </p:cNvSpPr>
          <p:nvPr>
            <p:ph type="title"/>
          </p:nvPr>
        </p:nvSpPr>
        <p:spPr>
          <a:xfrm>
            <a:off x="1219200" y="228600"/>
            <a:ext cx="7924800" cy="838200"/>
          </a:xfrm>
        </p:spPr>
        <p:txBody>
          <a:bodyPr/>
          <a:lstStyle/>
          <a:p>
            <a:r>
              <a:rPr lang="uk-UA" sz="2400" dirty="0" smtClean="0"/>
              <a:t>Суспільне виготовлення певних видів продукції</a:t>
            </a:r>
          </a:p>
        </p:txBody>
      </p:sp>
      <p:sp>
        <p:nvSpPr>
          <p:cNvPr id="36867" name="Rectangle 3"/>
          <p:cNvSpPr>
            <a:spLocks noGrp="1" noChangeArrowheads="1"/>
          </p:cNvSpPr>
          <p:nvPr>
            <p:ph type="body" sz="half" idx="1"/>
          </p:nvPr>
        </p:nvSpPr>
        <p:spPr>
          <a:xfrm>
            <a:off x="769873" y="1207542"/>
            <a:ext cx="5832648" cy="864096"/>
          </a:xfrm>
          <a:solidFill>
            <a:schemeClr val="accent1">
              <a:lumMod val="75000"/>
            </a:schemeClr>
          </a:solidFill>
          <a:extLst/>
        </p:spPr>
        <p:style>
          <a:lnRef idx="0">
            <a:schemeClr val="accent1"/>
          </a:lnRef>
          <a:fillRef idx="3">
            <a:schemeClr val="accent1"/>
          </a:fillRef>
          <a:effectRef idx="3">
            <a:schemeClr val="accent1"/>
          </a:effectRef>
          <a:fontRef idx="minor">
            <a:schemeClr val="lt1"/>
          </a:fontRef>
        </p:style>
        <p:txBody>
          <a:bodyPr/>
          <a:lstStyle/>
          <a:p>
            <a:pPr marL="0" indent="0" eaLnBrk="1" hangingPunct="1">
              <a:lnSpc>
                <a:spcPct val="90000"/>
              </a:lnSpc>
              <a:buClr>
                <a:schemeClr val="tx1"/>
              </a:buClr>
              <a:buSzPct val="90000"/>
              <a:buFontTx/>
              <a:buNone/>
              <a:defRPr/>
            </a:pPr>
            <a:r>
              <a:rPr lang="uk-UA" sz="2800" dirty="0" smtClean="0">
                <a:solidFill>
                  <a:schemeClr val="bg1"/>
                </a:solidFill>
                <a:effectLst>
                  <a:outerShdw blurRad="38100" dist="38100" dir="2700000" algn="tl">
                    <a:srgbClr val="000000">
                      <a:alpha val="43137"/>
                    </a:srgbClr>
                  </a:outerShdw>
                </a:effectLst>
                <a:latin typeface="Garamond" pitchFamily="18" charset="0"/>
              </a:rPr>
              <a:t>  </a:t>
            </a:r>
            <a:r>
              <a:rPr lang="uk-UA" sz="2400" dirty="0" smtClean="0">
                <a:solidFill>
                  <a:schemeClr val="bg1"/>
                </a:solidFill>
                <a:effectLst>
                  <a:outerShdw blurRad="38100" dist="38100" dir="2700000" algn="tl">
                    <a:srgbClr val="000000">
                      <a:alpha val="43137"/>
                    </a:srgbClr>
                  </a:outerShdw>
                </a:effectLst>
                <a:latin typeface="Garamond" pitchFamily="18" charset="0"/>
              </a:rPr>
              <a:t>Вироблена </a:t>
            </a:r>
            <a:r>
              <a:rPr lang="uk-UA" sz="2400" dirty="0">
                <a:solidFill>
                  <a:schemeClr val="bg1"/>
                </a:solidFill>
                <a:effectLst>
                  <a:outerShdw blurRad="38100" dist="38100" dir="2700000" algn="tl">
                    <a:srgbClr val="000000">
                      <a:alpha val="43137"/>
                    </a:srgbClr>
                  </a:outerShdw>
                </a:effectLst>
                <a:latin typeface="Garamond" pitchFamily="18" charset="0"/>
              </a:rPr>
              <a:t>продукція призначалася для власного споживання. </a:t>
            </a:r>
            <a:endParaRPr lang="uk-UA" sz="2400" dirty="0" smtClean="0">
              <a:solidFill>
                <a:schemeClr val="bg1"/>
              </a:solidFill>
              <a:effectLst>
                <a:outerShdw blurRad="38100" dist="38100" dir="2700000" algn="tl">
                  <a:srgbClr val="000000">
                    <a:alpha val="43137"/>
                  </a:srgbClr>
                </a:outerShdw>
              </a:effectLst>
              <a:latin typeface="Garamond" pitchFamily="18" charset="0"/>
            </a:endParaRPr>
          </a:p>
          <a:p>
            <a:pPr marL="0" indent="0" eaLnBrk="1" hangingPunct="1">
              <a:lnSpc>
                <a:spcPct val="90000"/>
              </a:lnSpc>
              <a:buClr>
                <a:schemeClr val="tx1"/>
              </a:buClr>
              <a:buSzPct val="90000"/>
              <a:buFontTx/>
              <a:buNone/>
              <a:defRPr/>
            </a:pPr>
            <a:endParaRPr lang="ru-RU" sz="2400" dirty="0">
              <a:solidFill>
                <a:schemeClr val="bg1"/>
              </a:solidFill>
              <a:effectLst>
                <a:outerShdw blurRad="38100" dist="38100" dir="2700000" algn="tl">
                  <a:srgbClr val="000000">
                    <a:alpha val="43137"/>
                  </a:srgbClr>
                </a:outerShdw>
              </a:effectLst>
              <a:latin typeface="Garamond" pitchFamily="18" charset="0"/>
            </a:endParaRPr>
          </a:p>
          <a:p>
            <a:pPr marL="0" indent="0" eaLnBrk="1" hangingPunct="1">
              <a:lnSpc>
                <a:spcPct val="90000"/>
              </a:lnSpc>
              <a:buClr>
                <a:schemeClr val="tx1"/>
              </a:buClr>
              <a:buSzPct val="90000"/>
              <a:buFontTx/>
              <a:buNone/>
              <a:defRPr/>
            </a:pPr>
            <a:r>
              <a:rPr lang="uk-UA" sz="2400" dirty="0" smtClean="0">
                <a:solidFill>
                  <a:schemeClr val="bg1"/>
                </a:solidFill>
                <a:effectLst>
                  <a:outerShdw blurRad="38100" dist="38100" dir="2700000" algn="tl">
                    <a:srgbClr val="000000">
                      <a:alpha val="43137"/>
                    </a:srgbClr>
                  </a:outerShdw>
                </a:effectLst>
                <a:latin typeface="Garamond" pitchFamily="18" charset="0"/>
              </a:rPr>
              <a:t>  </a:t>
            </a:r>
            <a:endParaRPr lang="en-US" sz="2400" dirty="0">
              <a:solidFill>
                <a:schemeClr val="bg1"/>
              </a:solidFill>
              <a:effectLst>
                <a:outerShdw blurRad="38100" dist="38100" dir="2700000" algn="tl">
                  <a:srgbClr val="000000">
                    <a:alpha val="43137"/>
                  </a:srgbClr>
                </a:outerShdw>
              </a:effectLst>
              <a:latin typeface="Garamond" pitchFamily="18" charset="0"/>
            </a:endParaRPr>
          </a:p>
        </p:txBody>
      </p:sp>
      <p:pic>
        <p:nvPicPr>
          <p:cNvPr id="8" name="Picture 102"/>
          <p:cNvPicPr>
            <a:picLocks noChangeAspect="1" noChangeArrowheads="1"/>
          </p:cNvPicPr>
          <p:nvPr/>
        </p:nvPicPr>
        <p:blipFill>
          <a:blip r:embed="rId3" cstate="print">
            <a:extLst/>
          </a:blip>
          <a:srcRect/>
          <a:stretch>
            <a:fillRect/>
          </a:stretch>
        </p:blipFill>
        <p:spPr bwMode="auto">
          <a:xfrm>
            <a:off x="6115745" y="1057975"/>
            <a:ext cx="3024336" cy="2833830"/>
          </a:xfrm>
          <a:prstGeom prst="rect">
            <a:avLst/>
          </a:prstGeom>
          <a:ln>
            <a:noFill/>
          </a:ln>
          <a:effectLst>
            <a:softEdge rad="112500"/>
          </a:effectLst>
          <a:extLst/>
        </p:spPr>
      </p:pic>
      <p:pic>
        <p:nvPicPr>
          <p:cNvPr id="9" name="Picture 103"/>
          <p:cNvPicPr>
            <a:picLocks noChangeAspect="1" noChangeArrowheads="1"/>
          </p:cNvPicPr>
          <p:nvPr/>
        </p:nvPicPr>
        <p:blipFill>
          <a:blip r:embed="rId4">
            <a:extLst/>
          </a:blip>
          <a:srcRect/>
          <a:stretch>
            <a:fillRect/>
          </a:stretch>
        </p:blipFill>
        <p:spPr bwMode="auto">
          <a:xfrm>
            <a:off x="8204" y="1996050"/>
            <a:ext cx="2393296" cy="2577761"/>
          </a:xfrm>
          <a:prstGeom prst="rect">
            <a:avLst/>
          </a:prstGeom>
          <a:ln>
            <a:noFill/>
          </a:ln>
          <a:effectLst>
            <a:softEdge rad="112500"/>
          </a:effectLst>
          <a:extLst/>
        </p:spPr>
      </p:pic>
      <p:sp>
        <p:nvSpPr>
          <p:cNvPr id="6" name="Rectangle 3"/>
          <p:cNvSpPr txBox="1">
            <a:spLocks noChangeArrowheads="1"/>
          </p:cNvSpPr>
          <p:nvPr/>
        </p:nvSpPr>
        <p:spPr bwMode="gray">
          <a:xfrm>
            <a:off x="3719919" y="3906644"/>
            <a:ext cx="5313962" cy="817607"/>
          </a:xfrm>
          <a:prstGeom prst="rect">
            <a:avLst/>
          </a:prstGeom>
          <a:solidFill>
            <a:srgbClr val="FF6600"/>
          </a:solidFill>
          <a:ln>
            <a:headEnd/>
            <a:tailEnd/>
          </a:ln>
          <a:extLst/>
        </p:spPr>
        <p:style>
          <a:lnRef idx="0">
            <a:schemeClr val="accent2"/>
          </a:lnRef>
          <a:fillRef idx="3">
            <a:schemeClr val="accent2"/>
          </a:fillRef>
          <a:effectRef idx="3">
            <a:schemeClr val="accent2"/>
          </a:effectRef>
          <a:fontRef idx="minor">
            <a:schemeClr val="lt1"/>
          </a:fontRef>
        </p:style>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nSpc>
                <a:spcPct val="90000"/>
              </a:lnSpc>
              <a:buClr>
                <a:schemeClr val="tx1"/>
              </a:buClr>
              <a:buSzPct val="90000"/>
              <a:buFontTx/>
              <a:buNone/>
              <a:defRPr/>
            </a:pPr>
            <a:r>
              <a:rPr lang="uk-UA" sz="2400" b="0" dirty="0" smtClean="0">
                <a:solidFill>
                  <a:schemeClr val="bg1"/>
                </a:solidFill>
                <a:effectLst>
                  <a:outerShdw blurRad="38100" dist="38100" dir="2700000" algn="tl">
                    <a:srgbClr val="000000">
                      <a:alpha val="43137"/>
                    </a:srgbClr>
                  </a:outerShdw>
                </a:effectLst>
                <a:latin typeface="Garamond" pitchFamily="18" charset="0"/>
              </a:rPr>
              <a:t>  Надлишки стали використовуватися для обміну на іншу продукцію.</a:t>
            </a:r>
          </a:p>
          <a:p>
            <a:pPr marL="0" indent="0">
              <a:lnSpc>
                <a:spcPct val="90000"/>
              </a:lnSpc>
              <a:buClr>
                <a:schemeClr val="tx1"/>
              </a:buClr>
              <a:buSzPct val="90000"/>
              <a:buFontTx/>
              <a:buNone/>
              <a:defRPr/>
            </a:pPr>
            <a:endParaRPr lang="ru-RU" sz="2400" b="0" dirty="0" smtClean="0">
              <a:solidFill>
                <a:schemeClr val="bg1"/>
              </a:solidFill>
              <a:effectLst>
                <a:outerShdw blurRad="38100" dist="38100" dir="2700000" algn="tl">
                  <a:srgbClr val="000000">
                    <a:alpha val="43137"/>
                  </a:srgbClr>
                </a:outerShdw>
              </a:effectLst>
              <a:latin typeface="Garamond" pitchFamily="18" charset="0"/>
            </a:endParaRPr>
          </a:p>
        </p:txBody>
      </p:sp>
      <p:sp>
        <p:nvSpPr>
          <p:cNvPr id="2" name="Прямоугольник 1"/>
          <p:cNvSpPr/>
          <p:nvPr/>
        </p:nvSpPr>
        <p:spPr>
          <a:xfrm>
            <a:off x="2364478" y="2287063"/>
            <a:ext cx="3725013" cy="1433363"/>
          </a:xfrm>
          <a:prstGeom prst="rect">
            <a:avLst/>
          </a:prstGeom>
          <a:solidFill>
            <a:srgbClr val="008000"/>
          </a:solidFill>
        </p:spPr>
        <p:style>
          <a:lnRef idx="0">
            <a:schemeClr val="accent2"/>
          </a:lnRef>
          <a:fillRef idx="3">
            <a:schemeClr val="accent2"/>
          </a:fillRef>
          <a:effectRef idx="3">
            <a:schemeClr val="accent2"/>
          </a:effectRef>
          <a:fontRef idx="minor">
            <a:schemeClr val="lt1"/>
          </a:fontRef>
        </p:style>
        <p:txBody>
          <a:bodyPr>
            <a:spAutoFit/>
          </a:bodyPr>
          <a:lstStyle/>
          <a:p>
            <a:pPr>
              <a:lnSpc>
                <a:spcPct val="90000"/>
              </a:lnSpc>
              <a:buClr>
                <a:schemeClr val="tx1"/>
              </a:buClr>
              <a:buSzPct val="90000"/>
              <a:defRPr/>
            </a:pPr>
            <a:r>
              <a:rPr lang="uk-UA" sz="2400" b="0" dirty="0">
                <a:solidFill>
                  <a:schemeClr val="bg1"/>
                </a:solidFill>
                <a:effectLst>
                  <a:outerShdw blurRad="38100" dist="38100" dir="2700000" algn="tl">
                    <a:srgbClr val="000000">
                      <a:alpha val="43137"/>
                    </a:srgbClr>
                  </a:outerShdw>
                </a:effectLst>
                <a:latin typeface="Garamond" pitchFamily="18" charset="0"/>
              </a:rPr>
              <a:t>  Поступово відбувалася спеціалізація людей на виготовленні певних видів продукції.</a:t>
            </a:r>
            <a:endParaRPr lang="en-US" sz="2400" b="0" dirty="0">
              <a:solidFill>
                <a:schemeClr val="bg1"/>
              </a:solidFill>
              <a:effectLst>
                <a:outerShdw blurRad="38100" dist="38100" dir="2700000" algn="tl">
                  <a:srgbClr val="000000">
                    <a:alpha val="43137"/>
                  </a:srgbClr>
                </a:outerShdw>
              </a:effectLst>
              <a:latin typeface="Garamond" pitchFamily="18" charset="0"/>
            </a:endParaRPr>
          </a:p>
        </p:txBody>
      </p:sp>
      <p:sp>
        <p:nvSpPr>
          <p:cNvPr id="3" name="Прямоугольник 2"/>
          <p:cNvSpPr/>
          <p:nvPr/>
        </p:nvSpPr>
        <p:spPr>
          <a:xfrm>
            <a:off x="5506078" y="5049837"/>
            <a:ext cx="3602158" cy="169167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a:spAutoFit/>
          </a:bodyPr>
          <a:lstStyle/>
          <a:p>
            <a:pPr>
              <a:lnSpc>
                <a:spcPct val="90000"/>
              </a:lnSpc>
              <a:buClr>
                <a:schemeClr val="tx1"/>
              </a:buClr>
              <a:buSzPct val="90000"/>
              <a:defRPr/>
            </a:pPr>
            <a:r>
              <a:rPr lang="uk-UA" sz="2400" b="0" dirty="0">
                <a:effectLst>
                  <a:outerShdw blurRad="38100" dist="38100" dir="2700000" algn="tl">
                    <a:srgbClr val="000000">
                      <a:alpha val="43137"/>
                    </a:srgbClr>
                  </a:outerShdw>
                </a:effectLst>
                <a:latin typeface="Garamond" pitchFamily="18" charset="0"/>
              </a:rPr>
              <a:t>  Почали виробляти продукцію не тільки для власного споживання, але й для обміну на інші товари.</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6084" name="Rectangle 4"/>
          <p:cNvSpPr>
            <a:spLocks noChangeArrowheads="1"/>
          </p:cNvSpPr>
          <p:nvPr/>
        </p:nvSpPr>
        <p:spPr bwMode="auto">
          <a:xfrm>
            <a:off x="3067050" y="1512888"/>
            <a:ext cx="3105150" cy="457200"/>
          </a:xfrm>
          <a:prstGeom prst="rect">
            <a:avLst/>
          </a:prstGeom>
          <a:noFill/>
          <a:ln w="9525">
            <a:noFill/>
            <a:miter lim="800000"/>
            <a:headEnd/>
            <a:tailEnd/>
          </a:ln>
          <a:effectLst/>
        </p:spPr>
        <p:txBody>
          <a:bodyPr wrap="none" anchor="ctr">
            <a:spAutoFit/>
          </a:bodyPr>
          <a:lstStyle/>
          <a:p>
            <a:r>
              <a:rPr lang="uk-UA" sz="2400">
                <a:solidFill>
                  <a:schemeClr val="tx2"/>
                </a:solidFill>
                <a:effectLst>
                  <a:outerShdw blurRad="38100" dist="38100" dir="2700000" algn="tl">
                    <a:srgbClr val="C0C0C0"/>
                  </a:outerShdw>
                </a:effectLst>
                <a:latin typeface="Andale Mono" pitchFamily="49" charset="0"/>
              </a:rPr>
              <a:t>Коморський франк</a:t>
            </a:r>
          </a:p>
        </p:txBody>
      </p:sp>
      <p:pic>
        <p:nvPicPr>
          <p:cNvPr id="46085" name="Picture 5"/>
          <p:cNvPicPr>
            <a:picLocks noChangeAspect="1" noChangeArrowheads="1"/>
          </p:cNvPicPr>
          <p:nvPr/>
        </p:nvPicPr>
        <p:blipFill>
          <a:blip r:embed="rId2"/>
          <a:srcRect/>
          <a:stretch>
            <a:fillRect/>
          </a:stretch>
        </p:blipFill>
        <p:spPr bwMode="auto">
          <a:xfrm>
            <a:off x="1835150" y="2205038"/>
            <a:ext cx="6134100" cy="327660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7108" name="Rectangle 4"/>
          <p:cNvSpPr>
            <a:spLocks noChangeArrowheads="1"/>
          </p:cNvSpPr>
          <p:nvPr/>
        </p:nvSpPr>
        <p:spPr bwMode="auto">
          <a:xfrm>
            <a:off x="3176588" y="1557338"/>
            <a:ext cx="3051175" cy="366712"/>
          </a:xfrm>
          <a:prstGeom prst="rect">
            <a:avLst/>
          </a:prstGeom>
          <a:noFill/>
          <a:ln w="9525">
            <a:noFill/>
            <a:miter lim="800000"/>
            <a:headEnd/>
            <a:tailEnd/>
          </a:ln>
          <a:effectLst/>
        </p:spPr>
        <p:txBody>
          <a:bodyPr wrap="none" anchor="ctr">
            <a:spAutoFit/>
          </a:bodyPr>
          <a:lstStyle/>
          <a:p>
            <a:r>
              <a:rPr lang="uk-UA" sz="1800">
                <a:solidFill>
                  <a:schemeClr val="tx2"/>
                </a:solidFill>
                <a:effectLst>
                  <a:outerShdw blurRad="38100" dist="38100" dir="2700000" algn="tl">
                    <a:srgbClr val="C0C0C0"/>
                  </a:outerShdw>
                </a:effectLst>
                <a:latin typeface="Andale Mono" pitchFamily="49" charset="0"/>
              </a:rPr>
              <a:t>Новозеландський долар</a:t>
            </a:r>
          </a:p>
        </p:txBody>
      </p:sp>
      <p:pic>
        <p:nvPicPr>
          <p:cNvPr id="47109" name="Picture 5"/>
          <p:cNvPicPr>
            <a:picLocks noChangeAspect="1" noChangeArrowheads="1"/>
          </p:cNvPicPr>
          <p:nvPr/>
        </p:nvPicPr>
        <p:blipFill>
          <a:blip r:embed="rId2"/>
          <a:srcRect/>
          <a:stretch>
            <a:fillRect/>
          </a:stretch>
        </p:blipFill>
        <p:spPr bwMode="auto">
          <a:xfrm>
            <a:off x="1908175" y="2205038"/>
            <a:ext cx="6134100" cy="2981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8132" name="Rectangle 4"/>
          <p:cNvSpPr>
            <a:spLocks noChangeArrowheads="1"/>
          </p:cNvSpPr>
          <p:nvPr/>
        </p:nvSpPr>
        <p:spPr bwMode="auto">
          <a:xfrm>
            <a:off x="2970213" y="1557338"/>
            <a:ext cx="2538412" cy="366712"/>
          </a:xfrm>
          <a:prstGeom prst="rect">
            <a:avLst/>
          </a:prstGeom>
          <a:noFill/>
          <a:ln w="9525">
            <a:noFill/>
            <a:miter lim="800000"/>
            <a:headEnd/>
            <a:tailEnd/>
          </a:ln>
          <a:effectLst/>
        </p:spPr>
        <p:txBody>
          <a:bodyPr wrap="none" anchor="ctr">
            <a:spAutoFit/>
          </a:bodyPr>
          <a:lstStyle/>
          <a:p>
            <a:r>
              <a:rPr lang="uk-UA" sz="1800">
                <a:effectLst>
                  <a:outerShdw blurRad="38100" dist="38100" dir="2700000" algn="tl">
                    <a:srgbClr val="C0C0C0"/>
                  </a:outerShdw>
                </a:effectLst>
              </a:rPr>
              <a:t>Долар островів Кука</a:t>
            </a:r>
          </a:p>
        </p:txBody>
      </p:sp>
      <p:pic>
        <p:nvPicPr>
          <p:cNvPr id="48133" name="Picture 5"/>
          <p:cNvPicPr>
            <a:picLocks noChangeAspect="1" noChangeArrowheads="1"/>
          </p:cNvPicPr>
          <p:nvPr/>
        </p:nvPicPr>
        <p:blipFill>
          <a:blip r:embed="rId2"/>
          <a:srcRect/>
          <a:stretch>
            <a:fillRect/>
          </a:stretch>
        </p:blipFill>
        <p:spPr bwMode="auto">
          <a:xfrm>
            <a:off x="1547813" y="2205038"/>
            <a:ext cx="6134100" cy="3019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49155" name="Rectangle 3"/>
          <p:cNvSpPr>
            <a:spLocks noChangeArrowheads="1"/>
          </p:cNvSpPr>
          <p:nvPr/>
        </p:nvSpPr>
        <p:spPr bwMode="auto">
          <a:xfrm>
            <a:off x="3084513" y="1512888"/>
            <a:ext cx="3470275" cy="457200"/>
          </a:xfrm>
          <a:prstGeom prst="rect">
            <a:avLst/>
          </a:prstGeom>
          <a:noFill/>
          <a:ln w="9525">
            <a:noFill/>
            <a:miter lim="800000"/>
            <a:headEnd/>
            <a:tailEnd/>
          </a:ln>
          <a:effectLst/>
        </p:spPr>
        <p:txBody>
          <a:bodyPr wrap="none" anchor="ctr">
            <a:spAutoFit/>
          </a:bodyPr>
          <a:lstStyle/>
          <a:p>
            <a:r>
              <a:rPr lang="uk-UA" sz="2400">
                <a:solidFill>
                  <a:schemeClr val="tx2"/>
                </a:solidFill>
                <a:effectLst>
                  <a:outerShdw blurRad="38100" dist="38100" dir="2700000" algn="tl">
                    <a:srgbClr val="C0C0C0"/>
                  </a:outerShdw>
                </a:effectLst>
                <a:latin typeface="Andale Mono" pitchFamily="49" charset="0"/>
              </a:rPr>
              <a:t>Гонконгський долар</a:t>
            </a:r>
          </a:p>
        </p:txBody>
      </p:sp>
      <p:pic>
        <p:nvPicPr>
          <p:cNvPr id="49157" name="Picture 5"/>
          <p:cNvPicPr>
            <a:picLocks noChangeAspect="1" noChangeArrowheads="1"/>
          </p:cNvPicPr>
          <p:nvPr/>
        </p:nvPicPr>
        <p:blipFill>
          <a:blip r:embed="rId2"/>
          <a:srcRect/>
          <a:stretch>
            <a:fillRect/>
          </a:stretch>
        </p:blipFill>
        <p:spPr bwMode="auto">
          <a:xfrm>
            <a:off x="1908175" y="2228850"/>
            <a:ext cx="6134100" cy="3000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501775" y="228600"/>
            <a:ext cx="7391400" cy="838200"/>
          </a:xfrm>
        </p:spPr>
        <p:txBody>
          <a:bodyPr/>
          <a:lstStyle/>
          <a:p>
            <a:r>
              <a:rPr lang="uk-UA" smtClean="0"/>
              <a:t>Найкрасивіші валюти світу</a:t>
            </a:r>
          </a:p>
        </p:txBody>
      </p:sp>
      <p:sp>
        <p:nvSpPr>
          <p:cNvPr id="50179" name="Rectangle 3"/>
          <p:cNvSpPr>
            <a:spLocks noChangeArrowheads="1"/>
          </p:cNvSpPr>
          <p:nvPr/>
        </p:nvSpPr>
        <p:spPr bwMode="auto">
          <a:xfrm>
            <a:off x="2984500" y="1512888"/>
            <a:ext cx="2740025" cy="457200"/>
          </a:xfrm>
          <a:prstGeom prst="rect">
            <a:avLst/>
          </a:prstGeom>
          <a:noFill/>
          <a:ln w="9525">
            <a:noFill/>
            <a:miter lim="800000"/>
            <a:headEnd/>
            <a:tailEnd/>
          </a:ln>
          <a:effectLst/>
        </p:spPr>
        <p:txBody>
          <a:bodyPr wrap="none" anchor="ctr">
            <a:spAutoFit/>
          </a:bodyPr>
          <a:lstStyle/>
          <a:p>
            <a:r>
              <a:rPr lang="uk-UA" sz="2400">
                <a:solidFill>
                  <a:schemeClr val="tx2"/>
                </a:solidFill>
                <a:effectLst>
                  <a:outerShdw blurRad="38100" dist="38100" dir="2700000" algn="tl">
                    <a:srgbClr val="C0C0C0"/>
                  </a:outerShdw>
                </a:effectLst>
                <a:latin typeface="Andale Mono" pitchFamily="49" charset="0"/>
              </a:rPr>
              <a:t>Шведська крона</a:t>
            </a:r>
          </a:p>
        </p:txBody>
      </p:sp>
      <p:pic>
        <p:nvPicPr>
          <p:cNvPr id="50181" name="Picture 5"/>
          <p:cNvPicPr>
            <a:picLocks noChangeAspect="1" noChangeArrowheads="1"/>
          </p:cNvPicPr>
          <p:nvPr/>
        </p:nvPicPr>
        <p:blipFill>
          <a:blip r:embed="rId2"/>
          <a:srcRect/>
          <a:stretch>
            <a:fillRect/>
          </a:stretch>
        </p:blipFill>
        <p:spPr bwMode="auto">
          <a:xfrm>
            <a:off x="1533525" y="2173288"/>
            <a:ext cx="6134100" cy="3343275"/>
          </a:xfrm>
          <a:prstGeom prst="rect">
            <a:avLst/>
          </a:prstGeom>
          <a:noFill/>
          <a:ln w="9525">
            <a:noFill/>
            <a:miter lim="800000"/>
            <a:headEnd/>
            <a:tailEnd/>
          </a:ln>
          <a:effectLst/>
        </p:spPr>
      </p:pic>
      <p:sp>
        <p:nvSpPr>
          <p:cNvPr id="2" name="Прямоугольник 1"/>
          <p:cNvSpPr/>
          <p:nvPr/>
        </p:nvSpPr>
        <p:spPr bwMode="auto">
          <a:xfrm>
            <a:off x="8172400" y="5877272"/>
            <a:ext cx="504056" cy="504056"/>
          </a:xfrm>
          <a:prstGeom prst="rect">
            <a:avLst/>
          </a:prstGeom>
          <a:ln>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uk-UA" sz="1800" b="0" i="0" u="none" strike="noStrike" cap="none" normalizeH="0" baseline="0" dirty="0" smtClean="0">
                <a:ln>
                  <a:noFill/>
                </a:ln>
                <a:solidFill>
                  <a:schemeClr val="tx1"/>
                </a:solidFill>
                <a:effectLst/>
                <a:latin typeface="+mj-lt"/>
              </a:rPr>
              <a:t>В</a:t>
            </a:r>
            <a:endParaRPr kumimoji="0" lang="uk-UA" sz="1800" b="0" i="0" u="none" strike="noStrike" cap="none" normalizeH="0" baseline="0" dirty="0" smtClean="0">
              <a:ln>
                <a:noFill/>
              </a:ln>
              <a:solidFill>
                <a:schemeClr val="tx1"/>
              </a:solidFill>
              <a:effectLst/>
              <a:latin typeface="+mj-l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bwMode="gray">
          <a:xfrm>
            <a:off x="323528" y="1484784"/>
            <a:ext cx="8640960" cy="47525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indent="-457200">
              <a:buFont typeface="+mj-lt"/>
              <a:buAutoNum type="arabicPeriod"/>
            </a:pPr>
            <a:r>
              <a:rPr lang="uk-UA" b="1" dirty="0" smtClean="0"/>
              <a:t>Що таке гроші?</a:t>
            </a:r>
          </a:p>
          <a:p>
            <a:pPr marL="457200" indent="-457200">
              <a:buFont typeface="+mj-lt"/>
              <a:buAutoNum type="arabicPeriod"/>
            </a:pPr>
            <a:r>
              <a:rPr lang="uk-UA" b="1" dirty="0" smtClean="0"/>
              <a:t>Чому виникли гроші?</a:t>
            </a:r>
          </a:p>
          <a:p>
            <a:pPr marL="457200" indent="-457200">
              <a:buFont typeface="+mj-lt"/>
              <a:buAutoNum type="arabicPeriod"/>
            </a:pPr>
            <a:r>
              <a:rPr lang="uk-UA" b="1" dirty="0" smtClean="0"/>
              <a:t>Чому грошову одиницю в Україні називають «гривня»?</a:t>
            </a:r>
          </a:p>
          <a:p>
            <a:pPr marL="457200" indent="-457200">
              <a:buFont typeface="+mj-lt"/>
              <a:buAutoNum type="arabicPeriod"/>
            </a:pPr>
            <a:r>
              <a:rPr lang="uk-UA" b="1" dirty="0" smtClean="0"/>
              <a:t>Коли відбулася грошова реформа в Україні?</a:t>
            </a:r>
          </a:p>
          <a:p>
            <a:pPr marL="457200" indent="-457200">
              <a:buFont typeface="+mj-lt"/>
              <a:buAutoNum type="arabicPeriod"/>
            </a:pPr>
            <a:r>
              <a:rPr lang="uk-UA" b="1" dirty="0" smtClean="0"/>
              <a:t>Хто здійснює друк грошей в Україні? </a:t>
            </a:r>
          </a:p>
          <a:p>
            <a:pPr marL="457200" indent="-457200">
              <a:buFont typeface="+mj-lt"/>
              <a:buAutoNum type="arabicPeriod"/>
            </a:pPr>
            <a:r>
              <a:rPr lang="uk-UA" b="1" dirty="0" smtClean="0"/>
              <a:t>Які функції виконують гроші?</a:t>
            </a:r>
          </a:p>
          <a:p>
            <a:pPr marL="457200" indent="-457200">
              <a:buFont typeface="+mj-lt"/>
              <a:buAutoNum type="arabicPeriod"/>
            </a:pPr>
            <a:r>
              <a:rPr lang="uk-UA" b="1" dirty="0" smtClean="0"/>
              <a:t>Як здійснюється грошовий обіг?</a:t>
            </a:r>
          </a:p>
          <a:p>
            <a:pPr marL="457200" indent="-457200">
              <a:buFont typeface="+mj-lt"/>
              <a:buAutoNum type="arabicPeriod"/>
            </a:pPr>
            <a:r>
              <a:rPr lang="uk-UA" dirty="0"/>
              <a:t>Що таке аверс і реверс?</a:t>
            </a:r>
          </a:p>
          <a:p>
            <a:pPr marL="457200" indent="-457200">
              <a:buFont typeface="+mj-lt"/>
              <a:buAutoNum type="arabicPeriod"/>
            </a:pPr>
            <a:endParaRPr lang="uk-UA" b="1" dirty="0" smtClean="0"/>
          </a:p>
          <a:p>
            <a:pPr marL="0" indent="0">
              <a:buFontTx/>
              <a:buNone/>
            </a:pPr>
            <a:endParaRPr lang="uk-UA" b="1" dirty="0" smtClean="0"/>
          </a:p>
          <a:p>
            <a:endParaRPr lang="uk-UA" b="1"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4459799"/>
            <a:ext cx="2401588" cy="234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bwMode="gray">
          <a:xfrm>
            <a:off x="1691680" y="553822"/>
            <a:ext cx="7416823" cy="786946"/>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dk1"/>
                </a:solidFill>
                <a:latin typeface="+mn-lt"/>
                <a:ea typeface="+mn-ea"/>
                <a:cs typeface="+mn-cs"/>
              </a:defRPr>
            </a:lvl1pPr>
            <a:lvl2pPr algn="l" rtl="0" eaLnBrk="0" fontAlgn="base" hangingPunct="0">
              <a:spcBef>
                <a:spcPct val="0"/>
              </a:spcBef>
              <a:spcAft>
                <a:spcPct val="0"/>
              </a:spcAft>
              <a:defRPr sz="3600" b="1">
                <a:solidFill>
                  <a:schemeClr val="dk1"/>
                </a:solidFill>
                <a:latin typeface="+mn-lt"/>
                <a:ea typeface="+mn-ea"/>
                <a:cs typeface="+mn-cs"/>
              </a:defRPr>
            </a:lvl2pPr>
            <a:lvl3pPr algn="l" rtl="0" eaLnBrk="0" fontAlgn="base" hangingPunct="0">
              <a:spcBef>
                <a:spcPct val="0"/>
              </a:spcBef>
              <a:spcAft>
                <a:spcPct val="0"/>
              </a:spcAft>
              <a:defRPr sz="3600" b="1">
                <a:solidFill>
                  <a:schemeClr val="dk1"/>
                </a:solidFill>
                <a:latin typeface="+mn-lt"/>
                <a:ea typeface="+mn-ea"/>
                <a:cs typeface="+mn-cs"/>
              </a:defRPr>
            </a:lvl3pPr>
            <a:lvl4pPr algn="l" rtl="0" eaLnBrk="0" fontAlgn="base" hangingPunct="0">
              <a:spcBef>
                <a:spcPct val="0"/>
              </a:spcBef>
              <a:spcAft>
                <a:spcPct val="0"/>
              </a:spcAft>
              <a:defRPr sz="3600" b="1">
                <a:solidFill>
                  <a:schemeClr val="dk1"/>
                </a:solidFill>
                <a:latin typeface="+mn-lt"/>
                <a:ea typeface="+mn-ea"/>
                <a:cs typeface="+mn-cs"/>
              </a:defRPr>
            </a:lvl4pPr>
            <a:lvl5pPr algn="l" rtl="0" eaLnBrk="0" fontAlgn="base" hangingPunct="0">
              <a:spcBef>
                <a:spcPct val="0"/>
              </a:spcBef>
              <a:spcAft>
                <a:spcPct val="0"/>
              </a:spcAft>
              <a:defRPr sz="3600" b="1">
                <a:solidFill>
                  <a:schemeClr val="dk1"/>
                </a:solidFill>
                <a:latin typeface="+mn-lt"/>
                <a:ea typeface="+mn-ea"/>
                <a:cs typeface="+mn-cs"/>
              </a:defRPr>
            </a:lvl5pPr>
            <a:lvl6pPr marL="457200" algn="l" rtl="0" eaLnBrk="1" fontAlgn="base" hangingPunct="1">
              <a:spcBef>
                <a:spcPct val="0"/>
              </a:spcBef>
              <a:spcAft>
                <a:spcPct val="0"/>
              </a:spcAft>
              <a:defRPr sz="3600" b="1">
                <a:solidFill>
                  <a:schemeClr val="dk1"/>
                </a:solidFill>
                <a:latin typeface="+mn-lt"/>
                <a:ea typeface="+mn-ea"/>
                <a:cs typeface="+mn-cs"/>
              </a:defRPr>
            </a:lvl6pPr>
            <a:lvl7pPr marL="914400" algn="l" rtl="0" eaLnBrk="1" fontAlgn="base" hangingPunct="1">
              <a:spcBef>
                <a:spcPct val="0"/>
              </a:spcBef>
              <a:spcAft>
                <a:spcPct val="0"/>
              </a:spcAft>
              <a:defRPr sz="3600" b="1">
                <a:solidFill>
                  <a:schemeClr val="dk1"/>
                </a:solidFill>
                <a:latin typeface="+mn-lt"/>
                <a:ea typeface="+mn-ea"/>
                <a:cs typeface="+mn-cs"/>
              </a:defRPr>
            </a:lvl7pPr>
            <a:lvl8pPr marL="1371600" algn="l" rtl="0" eaLnBrk="1" fontAlgn="base" hangingPunct="1">
              <a:spcBef>
                <a:spcPct val="0"/>
              </a:spcBef>
              <a:spcAft>
                <a:spcPct val="0"/>
              </a:spcAft>
              <a:defRPr sz="3600" b="1">
                <a:solidFill>
                  <a:schemeClr val="dk1"/>
                </a:solidFill>
                <a:latin typeface="+mn-lt"/>
                <a:ea typeface="+mn-ea"/>
                <a:cs typeface="+mn-cs"/>
              </a:defRPr>
            </a:lvl8pPr>
            <a:lvl9pPr marL="1828800" algn="l" rtl="0" eaLnBrk="1" fontAlgn="base" hangingPunct="1">
              <a:spcBef>
                <a:spcPct val="0"/>
              </a:spcBef>
              <a:spcAft>
                <a:spcPct val="0"/>
              </a:spcAft>
              <a:defRPr sz="3600" b="1">
                <a:solidFill>
                  <a:schemeClr val="dk1"/>
                </a:solidFill>
                <a:latin typeface="+mn-lt"/>
                <a:ea typeface="+mn-ea"/>
                <a:cs typeface="+mn-cs"/>
              </a:defRPr>
            </a:lvl9pPr>
          </a:lstStyle>
          <a:p>
            <a:pPr algn="ctr"/>
            <a:r>
              <a:rPr lang="uk-UA" sz="3200" b="0" dirty="0" smtClean="0">
                <a:solidFill>
                  <a:srgbClr val="FF6600"/>
                </a:solidFill>
                <a:effectLst>
                  <a:outerShdw blurRad="38100" dist="38100" dir="2700000" algn="tl">
                    <a:srgbClr val="000000">
                      <a:alpha val="43137"/>
                    </a:srgbClr>
                  </a:outerShdw>
                </a:effectLst>
                <a:latin typeface="Segoe UI Semibold" pitchFamily="34" charset="0"/>
              </a:rPr>
              <a:t>Дайте відповіді на запитання!</a:t>
            </a:r>
            <a:endParaRPr lang="uk-UA" sz="3200" b="0" dirty="0">
              <a:solidFill>
                <a:srgbClr val="FF6600"/>
              </a:solidFill>
              <a:effectLst>
                <a:outerShdw blurRad="38100" dist="38100" dir="2700000" algn="tl">
                  <a:srgbClr val="000000">
                    <a:alpha val="43137"/>
                  </a:srgbClr>
                </a:outerShdw>
              </a:effectLst>
              <a:latin typeface="Segoe UI Semibold" pitchFamily="34" charset="0"/>
            </a:endParaRPr>
          </a:p>
        </p:txBody>
      </p:sp>
    </p:spTree>
    <p:extLst>
      <p:ext uri="{BB962C8B-B14F-4D97-AF65-F5344CB8AC3E}">
        <p14:creationId xmlns:p14="http://schemas.microsoft.com/office/powerpoint/2010/main" val="37552247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5010" y="1628800"/>
            <a:ext cx="7992888"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3200" dirty="0">
                <a:solidFill>
                  <a:srgbClr val="008000"/>
                </a:solidFill>
                <a:latin typeface="Arial Black" pitchFamily="34" charset="0"/>
              </a:rPr>
              <a:t>“ </a:t>
            </a:r>
            <a:r>
              <a:rPr lang="ru-RU" sz="3200" dirty="0" smtClean="0">
                <a:solidFill>
                  <a:srgbClr val="008000"/>
                </a:solidFill>
                <a:latin typeface="Arial Black" pitchFamily="34" charset="0"/>
              </a:rPr>
              <a:t>Я </a:t>
            </a:r>
            <a:r>
              <a:rPr lang="ru-RU" sz="3200" dirty="0" err="1">
                <a:solidFill>
                  <a:srgbClr val="008000"/>
                </a:solidFill>
                <a:latin typeface="Arial Black" pitchFamily="34" charset="0"/>
              </a:rPr>
              <a:t>вважаю</a:t>
            </a:r>
            <a:r>
              <a:rPr lang="ru-RU" sz="3200" dirty="0">
                <a:solidFill>
                  <a:srgbClr val="008000"/>
                </a:solidFill>
                <a:latin typeface="Arial Black" pitchFamily="34" charset="0"/>
              </a:rPr>
              <a:t>, </a:t>
            </a:r>
            <a:r>
              <a:rPr lang="ru-RU" sz="3200" dirty="0" err="1">
                <a:solidFill>
                  <a:srgbClr val="008000"/>
                </a:solidFill>
                <a:latin typeface="Arial Black" pitchFamily="34" charset="0"/>
              </a:rPr>
              <a:t>що</a:t>
            </a:r>
            <a:r>
              <a:rPr lang="ru-RU" sz="3200" dirty="0" smtClean="0">
                <a:solidFill>
                  <a:srgbClr val="008000"/>
                </a:solidFill>
                <a:latin typeface="Arial Black" pitchFamily="34" charset="0"/>
              </a:rPr>
              <a:t>…”</a:t>
            </a:r>
          </a:p>
          <a:p>
            <a:endParaRPr lang="ru-RU" sz="3200" dirty="0" smtClean="0">
              <a:latin typeface="Arial Black" pitchFamily="34" charset="0"/>
            </a:endParaRPr>
          </a:p>
          <a:p>
            <a:r>
              <a:rPr lang="ru-RU" sz="3200" dirty="0" smtClean="0">
                <a:solidFill>
                  <a:srgbClr val="FFFF00"/>
                </a:solidFill>
                <a:effectLst>
                  <a:outerShdw blurRad="38100" dist="38100" dir="2700000" algn="tl">
                    <a:srgbClr val="000000">
                      <a:alpha val="43137"/>
                    </a:srgbClr>
                  </a:outerShdw>
                </a:effectLst>
                <a:latin typeface="Arial Black" pitchFamily="34" charset="0"/>
              </a:rPr>
              <a:t>“</a:t>
            </a:r>
            <a:r>
              <a:rPr lang="ru-RU" sz="3200" dirty="0">
                <a:solidFill>
                  <a:srgbClr val="FFFF00"/>
                </a:solidFill>
                <a:effectLst>
                  <a:outerShdw blurRad="38100" dist="38100" dir="2700000" algn="tl">
                    <a:srgbClr val="000000">
                      <a:alpha val="43137"/>
                    </a:srgbClr>
                  </a:outerShdw>
                </a:effectLst>
                <a:latin typeface="Arial Black" pitchFamily="34" charset="0"/>
              </a:rPr>
              <a:t>Тому </a:t>
            </a:r>
            <a:r>
              <a:rPr lang="ru-RU" sz="3200" dirty="0" err="1">
                <a:solidFill>
                  <a:srgbClr val="FFFF00"/>
                </a:solidFill>
                <a:effectLst>
                  <a:outerShdw blurRad="38100" dist="38100" dir="2700000" algn="tl">
                    <a:srgbClr val="000000">
                      <a:alpha val="43137"/>
                    </a:srgbClr>
                  </a:outerShdw>
                </a:effectLst>
                <a:latin typeface="Arial Black" pitchFamily="34" charset="0"/>
              </a:rPr>
              <a:t>що</a:t>
            </a:r>
            <a:r>
              <a:rPr lang="ru-RU" sz="3200" dirty="0" smtClean="0">
                <a:solidFill>
                  <a:srgbClr val="FFFF00"/>
                </a:solidFill>
                <a:effectLst>
                  <a:outerShdw blurRad="38100" dist="38100" dir="2700000" algn="tl">
                    <a:srgbClr val="000000">
                      <a:alpha val="43137"/>
                    </a:srgbClr>
                  </a:outerShdw>
                </a:effectLst>
                <a:latin typeface="Arial Black" pitchFamily="34" charset="0"/>
              </a:rPr>
              <a:t>…”</a:t>
            </a:r>
          </a:p>
          <a:p>
            <a:r>
              <a:rPr lang="ru-RU" sz="3200" dirty="0" smtClean="0">
                <a:latin typeface="Arial Black" pitchFamily="34" charset="0"/>
              </a:rPr>
              <a:t> </a:t>
            </a:r>
          </a:p>
          <a:p>
            <a:r>
              <a:rPr lang="ru-RU" sz="3200" dirty="0" smtClean="0">
                <a:solidFill>
                  <a:srgbClr val="38A3B2"/>
                </a:solidFill>
                <a:latin typeface="Arial Black" pitchFamily="34" charset="0"/>
              </a:rPr>
              <a:t>“</a:t>
            </a:r>
            <a:r>
              <a:rPr lang="ru-RU" sz="3200" dirty="0">
                <a:solidFill>
                  <a:srgbClr val="38A3B2"/>
                </a:solidFill>
                <a:latin typeface="Arial Black" pitchFamily="34" charset="0"/>
              </a:rPr>
              <a:t>Я </a:t>
            </a:r>
            <a:r>
              <a:rPr lang="ru-RU" sz="3200" dirty="0" err="1">
                <a:solidFill>
                  <a:srgbClr val="38A3B2"/>
                </a:solidFill>
                <a:latin typeface="Arial Black" pitchFamily="34" charset="0"/>
              </a:rPr>
              <a:t>можу</a:t>
            </a:r>
            <a:r>
              <a:rPr lang="ru-RU" sz="3200" dirty="0">
                <a:solidFill>
                  <a:srgbClr val="38A3B2"/>
                </a:solidFill>
                <a:latin typeface="Arial Black" pitchFamily="34" charset="0"/>
              </a:rPr>
              <a:t> довести </a:t>
            </a:r>
            <a:r>
              <a:rPr lang="ru-RU" sz="3200" dirty="0" err="1">
                <a:solidFill>
                  <a:srgbClr val="38A3B2"/>
                </a:solidFill>
                <a:latin typeface="Arial Black" pitchFamily="34" charset="0"/>
              </a:rPr>
              <a:t>це</a:t>
            </a:r>
            <a:r>
              <a:rPr lang="ru-RU" sz="3200" dirty="0">
                <a:solidFill>
                  <a:srgbClr val="38A3B2"/>
                </a:solidFill>
                <a:latin typeface="Arial Black" pitchFamily="34" charset="0"/>
              </a:rPr>
              <a:t> на </a:t>
            </a:r>
            <a:r>
              <a:rPr lang="ru-RU" sz="3200" dirty="0" err="1">
                <a:solidFill>
                  <a:srgbClr val="38A3B2"/>
                </a:solidFill>
                <a:latin typeface="Arial Black" pitchFamily="34" charset="0"/>
              </a:rPr>
              <a:t>прикладі</a:t>
            </a:r>
            <a:r>
              <a:rPr lang="ru-RU" sz="3200" dirty="0" smtClean="0">
                <a:solidFill>
                  <a:srgbClr val="38A3B2"/>
                </a:solidFill>
                <a:latin typeface="Arial Black" pitchFamily="34" charset="0"/>
              </a:rPr>
              <a:t>…”</a:t>
            </a:r>
          </a:p>
          <a:p>
            <a:endParaRPr lang="ru-RU" sz="3200" dirty="0" smtClean="0">
              <a:latin typeface="Arial Black" pitchFamily="34" charset="0"/>
            </a:endParaRPr>
          </a:p>
          <a:p>
            <a:r>
              <a:rPr lang="ru-RU" sz="3200" dirty="0" smtClean="0">
                <a:latin typeface="Arial Black" pitchFamily="34" charset="0"/>
              </a:rPr>
              <a:t>“</a:t>
            </a:r>
            <a:r>
              <a:rPr lang="ru-RU" sz="3200" dirty="0" err="1">
                <a:latin typeface="Arial Black" pitchFamily="34" charset="0"/>
              </a:rPr>
              <a:t>Виходячи</a:t>
            </a:r>
            <a:r>
              <a:rPr lang="ru-RU" sz="3200" dirty="0">
                <a:latin typeface="Arial Black" pitchFamily="34" charset="0"/>
              </a:rPr>
              <a:t> з </a:t>
            </a:r>
            <a:r>
              <a:rPr lang="ru-RU" sz="3200" dirty="0" err="1">
                <a:latin typeface="Arial Black" pitchFamily="34" charset="0"/>
              </a:rPr>
              <a:t>цього</a:t>
            </a:r>
            <a:r>
              <a:rPr lang="ru-RU" sz="3200" dirty="0">
                <a:latin typeface="Arial Black" pitchFamily="34" charset="0"/>
              </a:rPr>
              <a:t>, я </a:t>
            </a:r>
            <a:r>
              <a:rPr lang="ru-RU" sz="3200" dirty="0" err="1">
                <a:latin typeface="Arial Black" pitchFamily="34" charset="0"/>
              </a:rPr>
              <a:t>роблю</a:t>
            </a:r>
            <a:r>
              <a:rPr lang="ru-RU" sz="3200" dirty="0">
                <a:latin typeface="Arial Black" pitchFamily="34" charset="0"/>
              </a:rPr>
              <a:t> </a:t>
            </a:r>
            <a:r>
              <a:rPr lang="ru-RU" sz="3200" dirty="0" err="1">
                <a:solidFill>
                  <a:srgbClr val="FF0000"/>
                </a:solidFill>
                <a:latin typeface="Arial Black" pitchFamily="34" charset="0"/>
              </a:rPr>
              <a:t>висновок</a:t>
            </a:r>
            <a:r>
              <a:rPr lang="ru-RU" sz="3200" dirty="0">
                <a:latin typeface="Arial Black" pitchFamily="34" charset="0"/>
              </a:rPr>
              <a:t> про те, </a:t>
            </a:r>
            <a:r>
              <a:rPr lang="ru-RU" sz="3200" dirty="0" err="1">
                <a:latin typeface="Arial Black" pitchFamily="34" charset="0"/>
              </a:rPr>
              <a:t>що</a:t>
            </a:r>
            <a:r>
              <a:rPr lang="ru-RU" sz="3200" dirty="0">
                <a:latin typeface="Arial Black" pitchFamily="34" charset="0"/>
              </a:rPr>
              <a:t>…</a:t>
            </a:r>
            <a:endParaRPr lang="uk-UA" sz="3200" dirty="0">
              <a:latin typeface="Arial Black" pitchFamily="34" charset="0"/>
            </a:endParaRPr>
          </a:p>
        </p:txBody>
      </p:sp>
    </p:spTree>
    <p:extLst>
      <p:ext uri="{BB962C8B-B14F-4D97-AF65-F5344CB8AC3E}">
        <p14:creationId xmlns:p14="http://schemas.microsoft.com/office/powerpoint/2010/main" val="36384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Домашнє завдання</a:t>
            </a:r>
            <a:endParaRPr lang="uk-UA" dirty="0"/>
          </a:p>
        </p:txBody>
      </p:sp>
      <p:sp>
        <p:nvSpPr>
          <p:cNvPr id="4" name="Прямоугольник 3"/>
          <p:cNvSpPr/>
          <p:nvPr/>
        </p:nvSpPr>
        <p:spPr>
          <a:xfrm>
            <a:off x="1705743" y="1450519"/>
            <a:ext cx="720080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uk-UA" dirty="0" smtClean="0"/>
              <a:t>Напишіть </a:t>
            </a:r>
            <a:r>
              <a:rPr lang="uk-UA" dirty="0" smtClean="0">
                <a:solidFill>
                  <a:srgbClr val="00B050"/>
                </a:solidFill>
              </a:rPr>
              <a:t>есе</a:t>
            </a:r>
            <a:r>
              <a:rPr lang="uk-UA" dirty="0" smtClean="0"/>
              <a:t> на тему: </a:t>
            </a:r>
            <a:r>
              <a:rPr lang="uk-UA" dirty="0" smtClean="0">
                <a:solidFill>
                  <a:srgbClr val="00B050"/>
                </a:solidFill>
              </a:rPr>
              <a:t>«Чому </a:t>
            </a:r>
            <a:r>
              <a:rPr lang="uk-UA" dirty="0">
                <a:solidFill>
                  <a:srgbClr val="00B050"/>
                </a:solidFill>
              </a:rPr>
              <a:t>гроші є невід’ємним елементом мого </a:t>
            </a:r>
            <a:r>
              <a:rPr lang="uk-UA" dirty="0" smtClean="0">
                <a:solidFill>
                  <a:srgbClr val="00B050"/>
                </a:solidFill>
              </a:rPr>
              <a:t>життя»</a:t>
            </a:r>
            <a:endParaRPr lang="uk-UA" dirty="0">
              <a:solidFill>
                <a:srgbClr val="00B050"/>
              </a:solidFill>
            </a:endParaRPr>
          </a:p>
          <a:p>
            <a:endParaRPr lang="uk-UA" dirty="0" smtClean="0"/>
          </a:p>
          <a:p>
            <a:r>
              <a:rPr lang="uk-UA" dirty="0" smtClean="0"/>
              <a:t>Оформити </a:t>
            </a:r>
            <a:r>
              <a:rPr lang="uk-UA" dirty="0"/>
              <a:t>у </a:t>
            </a:r>
            <a:r>
              <a:rPr lang="uk-UA" dirty="0" smtClean="0"/>
              <a:t>вигляді:</a:t>
            </a:r>
          </a:p>
          <a:p>
            <a:pPr marL="342900" indent="-342900">
              <a:buFont typeface="Arial" pitchFamily="34" charset="0"/>
              <a:buChar char="•"/>
            </a:pPr>
            <a:r>
              <a:rPr lang="uk-UA" dirty="0" smtClean="0"/>
              <a:t>презентації </a:t>
            </a:r>
          </a:p>
          <a:p>
            <a:pPr marL="342900" indent="-342900">
              <a:buFont typeface="Arial" pitchFamily="34" charset="0"/>
              <a:buChar char="•"/>
            </a:pPr>
            <a:r>
              <a:rPr lang="uk-UA" dirty="0" smtClean="0"/>
              <a:t>друкованого реферату </a:t>
            </a:r>
          </a:p>
          <a:p>
            <a:pPr marL="342900" indent="-342900">
              <a:buFont typeface="Arial" pitchFamily="34" charset="0"/>
              <a:buChar char="•"/>
            </a:pPr>
            <a:r>
              <a:rPr lang="uk-UA" dirty="0" smtClean="0"/>
              <a:t>доповіді</a:t>
            </a:r>
            <a:endParaRPr lang="uk-UA" dirty="0"/>
          </a:p>
          <a:p>
            <a:endParaRPr lang="uk-UA" dirty="0" smtClean="0"/>
          </a:p>
          <a:p>
            <a:r>
              <a:rPr lang="uk-UA" dirty="0" smtClean="0"/>
              <a:t>Терміни виконання: </a:t>
            </a:r>
            <a:r>
              <a:rPr lang="uk-UA" dirty="0" smtClean="0">
                <a:solidFill>
                  <a:srgbClr val="00B050"/>
                </a:solidFill>
              </a:rPr>
              <a:t>до</a:t>
            </a:r>
            <a:r>
              <a:rPr lang="uk-UA" dirty="0" smtClean="0"/>
              <a:t> </a:t>
            </a:r>
            <a:r>
              <a:rPr lang="uk-UA" dirty="0" smtClean="0">
                <a:solidFill>
                  <a:srgbClr val="00B050"/>
                </a:solidFill>
              </a:rPr>
              <a:t>06 жовтня 2019 </a:t>
            </a:r>
            <a:r>
              <a:rPr lang="uk-UA" dirty="0" smtClean="0"/>
              <a:t>р.</a:t>
            </a:r>
          </a:p>
          <a:p>
            <a:endParaRPr lang="uk-UA" dirty="0"/>
          </a:p>
          <a:p>
            <a:r>
              <a:rPr lang="uk-UA" dirty="0" smtClean="0"/>
              <a:t>Вимоги до     оформлення презентації будуть розміщені на </a:t>
            </a:r>
            <a:r>
              <a:rPr lang="uk-UA" dirty="0"/>
              <a:t>платформі </a:t>
            </a:r>
            <a:r>
              <a:rPr lang="en-US" dirty="0" err="1">
                <a:solidFill>
                  <a:srgbClr val="00B050"/>
                </a:solidFill>
              </a:rPr>
              <a:t>moodle</a:t>
            </a:r>
            <a:r>
              <a:rPr lang="en-US" dirty="0"/>
              <a:t> </a:t>
            </a:r>
            <a:r>
              <a:rPr lang="uk-UA" dirty="0"/>
              <a:t>у розділі </a:t>
            </a:r>
            <a:r>
              <a:rPr lang="uk-UA" dirty="0">
                <a:solidFill>
                  <a:srgbClr val="00B050"/>
                </a:solidFill>
              </a:rPr>
              <a:t>Економічна </a:t>
            </a:r>
            <a:r>
              <a:rPr lang="uk-UA" dirty="0" smtClean="0">
                <a:solidFill>
                  <a:srgbClr val="00B050"/>
                </a:solidFill>
              </a:rPr>
              <a:t>теорія</a:t>
            </a:r>
            <a:endParaRPr lang="uk-UA" dirty="0">
              <a:solidFill>
                <a:srgbClr val="00B050"/>
              </a:solidFill>
            </a:endParaRPr>
          </a:p>
        </p:txBody>
      </p:sp>
      <p:pic>
        <p:nvPicPr>
          <p:cNvPr id="6146" name="Picture 2" descr="Ð ÐµÐ·ÑÐ»ÑÑÐ°Ñ Ð¿Ð¾ÑÑÐºÑ Ð·Ð¾Ð±ÑÐ°Ð¶ÐµÐ½Ñ Ð·Ð° Ð·Ð°Ð¿Ð¸ÑÐ¾Ð¼ Ð´Ð¾Ð¼Ð°ÑÐ½Ñ Ð·Ð°Ð²Ð´Ð°Ð½Ð½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241625"/>
            <a:ext cx="28575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978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2411413" y="228600"/>
            <a:ext cx="6732587" cy="838200"/>
          </a:xfrm>
        </p:spPr>
        <p:txBody>
          <a:bodyPr/>
          <a:lstStyle/>
          <a:p>
            <a:r>
              <a:rPr lang="uk-UA" sz="3200" dirty="0" smtClean="0"/>
              <a:t>Обмін товарами </a:t>
            </a:r>
          </a:p>
        </p:txBody>
      </p:sp>
      <p:sp>
        <p:nvSpPr>
          <p:cNvPr id="36867" name="Rectangle 3"/>
          <p:cNvSpPr>
            <a:spLocks noGrp="1" noChangeArrowheads="1"/>
          </p:cNvSpPr>
          <p:nvPr>
            <p:ph type="body" sz="half" idx="1"/>
          </p:nvPr>
        </p:nvSpPr>
        <p:spPr>
          <a:xfrm>
            <a:off x="611188" y="1125538"/>
            <a:ext cx="6132512" cy="2925762"/>
          </a:xfrm>
        </p:spPr>
        <p:txBody>
          <a:bodyPr/>
          <a:lstStyle/>
          <a:p>
            <a:pPr marL="0" indent="0" eaLnBrk="1" hangingPunct="1">
              <a:lnSpc>
                <a:spcPct val="90000"/>
              </a:lnSpc>
              <a:buClr>
                <a:schemeClr val="tx1"/>
              </a:buClr>
              <a:buSzPct val="90000"/>
              <a:buFontTx/>
              <a:buNone/>
            </a:pPr>
            <a:r>
              <a:rPr lang="uk-UA" sz="2800" dirty="0" smtClean="0">
                <a:effectLst>
                  <a:outerShdw blurRad="38100" dist="38100" dir="2700000" algn="tl">
                    <a:srgbClr val="C0C0C0"/>
                  </a:outerShdw>
                </a:effectLst>
                <a:latin typeface="Garamond" pitchFamily="18" charset="0"/>
              </a:rPr>
              <a:t>   </a:t>
            </a:r>
            <a:r>
              <a:rPr lang="uk-UA" sz="2400" dirty="0" smtClean="0">
                <a:effectLst>
                  <a:outerShdw blurRad="38100" dist="38100" dir="2700000" algn="tl">
                    <a:srgbClr val="C0C0C0"/>
                  </a:outerShdw>
                </a:effectLst>
                <a:latin typeface="Garamond" pitchFamily="18" charset="0"/>
              </a:rPr>
              <a:t>Обмін товарами може відбуватися при наявності потрібних товарів в обох сторін, що вступають в угоду. </a:t>
            </a:r>
          </a:p>
          <a:p>
            <a:pPr marL="0" indent="0" eaLnBrk="1" hangingPunct="1">
              <a:lnSpc>
                <a:spcPct val="90000"/>
              </a:lnSpc>
              <a:buClr>
                <a:schemeClr val="tx1"/>
              </a:buClr>
              <a:buSzPct val="90000"/>
              <a:buFontTx/>
              <a:buNone/>
            </a:pPr>
            <a:endParaRPr lang="uk-UA" sz="2400" dirty="0" smtClean="0">
              <a:effectLst>
                <a:outerShdw blurRad="38100" dist="38100" dir="2700000" algn="tl">
                  <a:srgbClr val="C0C0C0"/>
                </a:outerShdw>
              </a:effectLst>
              <a:latin typeface="Garamond" pitchFamily="18" charset="0"/>
            </a:endParaRPr>
          </a:p>
          <a:p>
            <a:pPr marL="0" indent="0" eaLnBrk="1" hangingPunct="1">
              <a:lnSpc>
                <a:spcPct val="90000"/>
              </a:lnSpc>
              <a:buClr>
                <a:schemeClr val="tx1"/>
              </a:buClr>
              <a:buSzPct val="90000"/>
              <a:buFontTx/>
              <a:buNone/>
            </a:pPr>
            <a:r>
              <a:rPr lang="uk-UA" sz="2400" dirty="0" smtClean="0">
                <a:effectLst>
                  <a:outerShdw blurRad="38100" dist="38100" dir="2700000" algn="tl">
                    <a:srgbClr val="C0C0C0"/>
                  </a:outerShdw>
                </a:effectLst>
                <a:latin typeface="Garamond" pitchFamily="18" charset="0"/>
              </a:rPr>
              <a:t>   Ця умова істотно обмежує можливості товарообміну. </a:t>
            </a:r>
          </a:p>
        </p:txBody>
      </p:sp>
      <p:pic>
        <p:nvPicPr>
          <p:cNvPr id="7" name="Picture 105"/>
          <p:cNvPicPr>
            <a:picLocks noChangeAspect="1" noChangeArrowheads="1"/>
          </p:cNvPicPr>
          <p:nvPr/>
        </p:nvPicPr>
        <p:blipFill>
          <a:blip r:embed="rId2">
            <a:extLst/>
          </a:blip>
          <a:srcRect/>
          <a:stretch>
            <a:fillRect/>
          </a:stretch>
        </p:blipFill>
        <p:spPr bwMode="auto">
          <a:xfrm>
            <a:off x="6110202" y="2566792"/>
            <a:ext cx="2921599" cy="1632948"/>
          </a:xfrm>
          <a:prstGeom prst="rect">
            <a:avLst/>
          </a:prstGeom>
          <a:ln>
            <a:noFill/>
          </a:ln>
          <a:effectLst>
            <a:softEdge rad="112500"/>
          </a:effectLst>
          <a:extLst/>
        </p:spPr>
      </p:pic>
      <p:sp>
        <p:nvSpPr>
          <p:cNvPr id="20484" name="Text Box 50"/>
          <p:cNvSpPr txBox="1">
            <a:spLocks noChangeArrowheads="1"/>
          </p:cNvSpPr>
          <p:nvPr/>
        </p:nvSpPr>
        <p:spPr bwMode="white">
          <a:xfrm>
            <a:off x="6743700" y="1916113"/>
            <a:ext cx="1060450" cy="261937"/>
          </a:xfrm>
          <a:prstGeom prst="rect">
            <a:avLst/>
          </a:prstGeom>
          <a:noFill/>
          <a:ln w="9525">
            <a:noFill/>
            <a:miter lim="800000"/>
            <a:headEnd/>
            <a:tailEnd/>
          </a:ln>
        </p:spPr>
        <p:txBody>
          <a:bodyPr>
            <a:spAutoFit/>
          </a:bodyPr>
          <a:lstStyle/>
          <a:p>
            <a:pPr algn="ctr">
              <a:spcBef>
                <a:spcPct val="50000"/>
              </a:spcBef>
            </a:pPr>
            <a:r>
              <a:rPr lang="en-US" sz="1100">
                <a:solidFill>
                  <a:srgbClr val="F8F8F8"/>
                </a:solidFill>
              </a:rPr>
              <a:t>Text in here</a:t>
            </a:r>
          </a:p>
        </p:txBody>
      </p:sp>
      <p:sp>
        <p:nvSpPr>
          <p:cNvPr id="42" name="AutoShape 44"/>
          <p:cNvSpPr>
            <a:spLocks noChangeArrowheads="1"/>
          </p:cNvSpPr>
          <p:nvPr/>
        </p:nvSpPr>
        <p:spPr bwMode="gray">
          <a:xfrm>
            <a:off x="6884988" y="2566988"/>
            <a:ext cx="1371600" cy="1162050"/>
          </a:xfrm>
          <a:custGeom>
            <a:avLst/>
            <a:gdLst>
              <a:gd name="G0" fmla="+- -1698628 0 0"/>
              <a:gd name="G1" fmla="+- -11512247 0 0"/>
              <a:gd name="G2" fmla="+- -1698628 0 -11512247"/>
              <a:gd name="G3" fmla="+- 10800 0 0"/>
              <a:gd name="G4" fmla="+- 0 0 -1698628"/>
              <a:gd name="T0" fmla="*/ 360 256 1"/>
              <a:gd name="T1" fmla="*/ 0 256 1"/>
              <a:gd name="G5" fmla="+- G2 T0 T1"/>
              <a:gd name="G6" fmla="?: G2 G2 G5"/>
              <a:gd name="G7" fmla="+- 0 0 G6"/>
              <a:gd name="G8" fmla="+- 8130 0 0"/>
              <a:gd name="G9" fmla="+- 0 0 -11512247"/>
              <a:gd name="G10" fmla="+- 8130 0 2700"/>
              <a:gd name="G11" fmla="cos G10 -1698628"/>
              <a:gd name="G12" fmla="sin G10 -1698628"/>
              <a:gd name="G13" fmla="cos 13500 -1698628"/>
              <a:gd name="G14" fmla="sin 13500 -1698628"/>
              <a:gd name="G15" fmla="+- G11 10800 0"/>
              <a:gd name="G16" fmla="+- G12 10800 0"/>
              <a:gd name="G17" fmla="+- G13 10800 0"/>
              <a:gd name="G18" fmla="+- G14 10800 0"/>
              <a:gd name="G19" fmla="*/ 8130 1 2"/>
              <a:gd name="G20" fmla="+- G19 5400 0"/>
              <a:gd name="G21" fmla="cos G20 -1698628"/>
              <a:gd name="G22" fmla="sin G20 -1698628"/>
              <a:gd name="G23" fmla="+- G21 10800 0"/>
              <a:gd name="G24" fmla="+- G12 G23 G22"/>
              <a:gd name="G25" fmla="+- G22 G23 G11"/>
              <a:gd name="G26" fmla="cos 10800 -1698628"/>
              <a:gd name="G27" fmla="sin 10800 -1698628"/>
              <a:gd name="G28" fmla="cos 8130 -1698628"/>
              <a:gd name="G29" fmla="sin 8130 -1698628"/>
              <a:gd name="G30" fmla="+- G26 10800 0"/>
              <a:gd name="G31" fmla="+- G27 10800 0"/>
              <a:gd name="G32" fmla="+- G28 10800 0"/>
              <a:gd name="G33" fmla="+- G29 10800 0"/>
              <a:gd name="G34" fmla="+- G19 5400 0"/>
              <a:gd name="G35" fmla="cos G34 -11512247"/>
              <a:gd name="G36" fmla="sin G34 -11512247"/>
              <a:gd name="G37" fmla="+/ -11512247 -1698628 2"/>
              <a:gd name="T2" fmla="*/ 180 256 1"/>
              <a:gd name="T3" fmla="*/ 0 256 1"/>
              <a:gd name="G38" fmla="+- G37 T2 T3"/>
              <a:gd name="G39" fmla="?: G2 G37 G38"/>
              <a:gd name="G40" fmla="cos 10800 G39"/>
              <a:gd name="G41" fmla="sin 10800 G39"/>
              <a:gd name="G42" fmla="cos 8130 G39"/>
              <a:gd name="G43" fmla="sin 8130 G39"/>
              <a:gd name="G44" fmla="+- G40 10800 0"/>
              <a:gd name="G45" fmla="+- G41 10800 0"/>
              <a:gd name="G46" fmla="+- G42 10800 0"/>
              <a:gd name="G47" fmla="+- G43 10800 0"/>
              <a:gd name="G48" fmla="+- G35 10800 0"/>
              <a:gd name="G49" fmla="+- G36 10800 0"/>
              <a:gd name="T4" fmla="*/ 8777 w 21600"/>
              <a:gd name="T5" fmla="*/ 190 h 21600"/>
              <a:gd name="T6" fmla="*/ 1362 w 21600"/>
              <a:gd name="T7" fmla="*/ 10084 h 21600"/>
              <a:gd name="T8" fmla="*/ 9277 w 21600"/>
              <a:gd name="T9" fmla="*/ 2813 h 21600"/>
              <a:gd name="T10" fmla="*/ 22942 w 21600"/>
              <a:gd name="T11" fmla="*/ 4899 h 21600"/>
              <a:gd name="T12" fmla="*/ 21076 w 21600"/>
              <a:gd name="T13" fmla="*/ 10291 h 21600"/>
              <a:gd name="T14" fmla="*/ 15683 w 21600"/>
              <a:gd name="T15" fmla="*/ 842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112" y="7246"/>
                </a:moveTo>
                <a:cubicBezTo>
                  <a:pt x="16751" y="4446"/>
                  <a:pt x="13912" y="2670"/>
                  <a:pt x="10800" y="2670"/>
                </a:cubicBezTo>
                <a:cubicBezTo>
                  <a:pt x="6548" y="2669"/>
                  <a:pt x="3014" y="5945"/>
                  <a:pt x="2693" y="10185"/>
                </a:cubicBezTo>
                <a:lnTo>
                  <a:pt x="30" y="9983"/>
                </a:lnTo>
                <a:cubicBezTo>
                  <a:pt x="458" y="4351"/>
                  <a:pt x="5152" y="-1"/>
                  <a:pt x="10800" y="0"/>
                </a:cubicBezTo>
                <a:cubicBezTo>
                  <a:pt x="14934" y="0"/>
                  <a:pt x="18706" y="2360"/>
                  <a:pt x="20513" y="6079"/>
                </a:cubicBezTo>
                <a:lnTo>
                  <a:pt x="22942" y="4899"/>
                </a:lnTo>
                <a:lnTo>
                  <a:pt x="21076" y="10291"/>
                </a:lnTo>
                <a:lnTo>
                  <a:pt x="15683" y="8426"/>
                </a:lnTo>
                <a:lnTo>
                  <a:pt x="18112" y="7246"/>
                </a:lnTo>
                <a:close/>
              </a:path>
            </a:pathLst>
          </a:custGeom>
          <a:gradFill rotWithShape="1">
            <a:gsLst>
              <a:gs pos="0">
                <a:schemeClr val="accent1">
                  <a:gamma/>
                  <a:tint val="63529"/>
                  <a:invGamma/>
                  <a:alpha val="80000"/>
                </a:schemeClr>
              </a:gs>
              <a:gs pos="100000">
                <a:schemeClr val="accent1">
                  <a:alpha val="80000"/>
                </a:schemeClr>
              </a:gs>
            </a:gsLst>
            <a:lin ang="2700000" scaled="1"/>
          </a:gradFill>
          <a:ln>
            <a:noFill/>
          </a:ln>
          <a:effectLst/>
          <a:extLst/>
        </p:spPr>
        <p:txBody>
          <a:bodyPr wrap="none" anchor="ctr"/>
          <a:lstStyle/>
          <a:p>
            <a:pPr>
              <a:defRPr/>
            </a:pPr>
            <a:endParaRPr lang="ru-RU" sz="1200"/>
          </a:p>
        </p:txBody>
      </p:sp>
      <p:sp>
        <p:nvSpPr>
          <p:cNvPr id="53" name="AutoShape 55"/>
          <p:cNvSpPr>
            <a:spLocks noChangeArrowheads="1"/>
          </p:cNvSpPr>
          <p:nvPr/>
        </p:nvSpPr>
        <p:spPr bwMode="gray">
          <a:xfrm flipH="1" flipV="1">
            <a:off x="6884988" y="2801938"/>
            <a:ext cx="1371600" cy="1162050"/>
          </a:xfrm>
          <a:custGeom>
            <a:avLst/>
            <a:gdLst>
              <a:gd name="G0" fmla="+- -1698628 0 0"/>
              <a:gd name="G1" fmla="+- -11236449 0 0"/>
              <a:gd name="G2" fmla="+- -1698628 0 -11236449"/>
              <a:gd name="G3" fmla="+- 10800 0 0"/>
              <a:gd name="G4" fmla="+- 0 0 -1698628"/>
              <a:gd name="T0" fmla="*/ 360 256 1"/>
              <a:gd name="T1" fmla="*/ 0 256 1"/>
              <a:gd name="G5" fmla="+- G2 T0 T1"/>
              <a:gd name="G6" fmla="?: G2 G2 G5"/>
              <a:gd name="G7" fmla="+- 0 0 G6"/>
              <a:gd name="G8" fmla="+- 8130 0 0"/>
              <a:gd name="G9" fmla="+- 0 0 -11236449"/>
              <a:gd name="G10" fmla="+- 8130 0 2700"/>
              <a:gd name="G11" fmla="cos G10 -1698628"/>
              <a:gd name="G12" fmla="sin G10 -1698628"/>
              <a:gd name="G13" fmla="cos 13500 -1698628"/>
              <a:gd name="G14" fmla="sin 13500 -1698628"/>
              <a:gd name="G15" fmla="+- G11 10800 0"/>
              <a:gd name="G16" fmla="+- G12 10800 0"/>
              <a:gd name="G17" fmla="+- G13 10800 0"/>
              <a:gd name="G18" fmla="+- G14 10800 0"/>
              <a:gd name="G19" fmla="*/ 8130 1 2"/>
              <a:gd name="G20" fmla="+- G19 5400 0"/>
              <a:gd name="G21" fmla="cos G20 -1698628"/>
              <a:gd name="G22" fmla="sin G20 -1698628"/>
              <a:gd name="G23" fmla="+- G21 10800 0"/>
              <a:gd name="G24" fmla="+- G12 G23 G22"/>
              <a:gd name="G25" fmla="+- G22 G23 G11"/>
              <a:gd name="G26" fmla="cos 10800 -1698628"/>
              <a:gd name="G27" fmla="sin 10800 -1698628"/>
              <a:gd name="G28" fmla="cos 8130 -1698628"/>
              <a:gd name="G29" fmla="sin 8130 -1698628"/>
              <a:gd name="G30" fmla="+- G26 10800 0"/>
              <a:gd name="G31" fmla="+- G27 10800 0"/>
              <a:gd name="G32" fmla="+- G28 10800 0"/>
              <a:gd name="G33" fmla="+- G29 10800 0"/>
              <a:gd name="G34" fmla="+- G19 5400 0"/>
              <a:gd name="G35" fmla="cos G34 -11236449"/>
              <a:gd name="G36" fmla="sin G34 -11236449"/>
              <a:gd name="G37" fmla="+/ -11236449 -1698628 2"/>
              <a:gd name="T2" fmla="*/ 180 256 1"/>
              <a:gd name="T3" fmla="*/ 0 256 1"/>
              <a:gd name="G38" fmla="+- G37 T2 T3"/>
              <a:gd name="G39" fmla="?: G2 G37 G38"/>
              <a:gd name="G40" fmla="cos 10800 G39"/>
              <a:gd name="G41" fmla="sin 10800 G39"/>
              <a:gd name="G42" fmla="cos 8130 G39"/>
              <a:gd name="G43" fmla="sin 8130 G39"/>
              <a:gd name="G44" fmla="+- G40 10800 0"/>
              <a:gd name="G45" fmla="+- G41 10800 0"/>
              <a:gd name="G46" fmla="+- G42 10800 0"/>
              <a:gd name="G47" fmla="+- G43 10800 0"/>
              <a:gd name="G48" fmla="+- G35 10800 0"/>
              <a:gd name="G49" fmla="+- G36 10800 0"/>
              <a:gd name="T4" fmla="*/ 9168 w 21600"/>
              <a:gd name="T5" fmla="*/ 123 h 21600"/>
              <a:gd name="T6" fmla="*/ 1440 w 21600"/>
              <a:gd name="T7" fmla="*/ 9393 h 21600"/>
              <a:gd name="T8" fmla="*/ 9572 w 21600"/>
              <a:gd name="T9" fmla="*/ 2763 h 21600"/>
              <a:gd name="T10" fmla="*/ 22942 w 21600"/>
              <a:gd name="T11" fmla="*/ 4899 h 21600"/>
              <a:gd name="T12" fmla="*/ 21076 w 21600"/>
              <a:gd name="T13" fmla="*/ 10291 h 21600"/>
              <a:gd name="T14" fmla="*/ 15683 w 21600"/>
              <a:gd name="T15" fmla="*/ 842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112" y="7246"/>
                </a:moveTo>
                <a:cubicBezTo>
                  <a:pt x="16751" y="4446"/>
                  <a:pt x="13912" y="2670"/>
                  <a:pt x="10800" y="2670"/>
                </a:cubicBezTo>
                <a:cubicBezTo>
                  <a:pt x="6776" y="2669"/>
                  <a:pt x="3358" y="5613"/>
                  <a:pt x="2760" y="9591"/>
                </a:cubicBezTo>
                <a:lnTo>
                  <a:pt x="119" y="9195"/>
                </a:lnTo>
                <a:cubicBezTo>
                  <a:pt x="914" y="3909"/>
                  <a:pt x="5455" y="-1"/>
                  <a:pt x="10800" y="0"/>
                </a:cubicBezTo>
                <a:cubicBezTo>
                  <a:pt x="14934" y="0"/>
                  <a:pt x="18706" y="2360"/>
                  <a:pt x="20513" y="6079"/>
                </a:cubicBezTo>
                <a:lnTo>
                  <a:pt x="22942" y="4899"/>
                </a:lnTo>
                <a:lnTo>
                  <a:pt x="21076" y="10291"/>
                </a:lnTo>
                <a:lnTo>
                  <a:pt x="15683" y="8426"/>
                </a:lnTo>
                <a:lnTo>
                  <a:pt x="18112" y="7246"/>
                </a:lnTo>
                <a:close/>
              </a:path>
            </a:pathLst>
          </a:custGeom>
          <a:gradFill rotWithShape="1">
            <a:gsLst>
              <a:gs pos="0">
                <a:schemeClr val="folHlink">
                  <a:gamma/>
                  <a:tint val="63529"/>
                  <a:invGamma/>
                  <a:alpha val="80000"/>
                </a:schemeClr>
              </a:gs>
              <a:gs pos="100000">
                <a:schemeClr val="folHlink">
                  <a:alpha val="80000"/>
                </a:schemeClr>
              </a:gs>
            </a:gsLst>
            <a:lin ang="2700000" scaled="1"/>
          </a:gradFill>
          <a:ln>
            <a:noFill/>
          </a:ln>
          <a:effectLst/>
          <a:extLst/>
        </p:spPr>
        <p:txBody>
          <a:bodyPr wrap="none" anchor="ctr"/>
          <a:lstStyle/>
          <a:p>
            <a:pPr>
              <a:defRPr/>
            </a:pPr>
            <a:endParaRPr lang="ru-RU" sz="1200"/>
          </a:p>
        </p:txBody>
      </p:sp>
      <p:pic>
        <p:nvPicPr>
          <p:cNvPr id="110594" name="Picture 2"/>
          <p:cNvPicPr>
            <a:picLocks noChangeAspect="1" noChangeArrowheads="1"/>
          </p:cNvPicPr>
          <p:nvPr/>
        </p:nvPicPr>
        <p:blipFill>
          <a:blip r:embed="rId3">
            <a:extLst/>
          </a:blip>
          <a:srcRect/>
          <a:stretch>
            <a:fillRect/>
          </a:stretch>
        </p:blipFill>
        <p:spPr bwMode="auto">
          <a:xfrm>
            <a:off x="6300192" y="4199740"/>
            <a:ext cx="2509562" cy="2614233"/>
          </a:xfrm>
          <a:prstGeom prst="rect">
            <a:avLst/>
          </a:prstGeom>
          <a:ln>
            <a:noFill/>
          </a:ln>
          <a:effectLst>
            <a:softEdge rad="112500"/>
          </a:effectLst>
          <a:extLst/>
        </p:spPr>
      </p:pic>
      <p:pic>
        <p:nvPicPr>
          <p:cNvPr id="110595" name="Picture 3"/>
          <p:cNvPicPr>
            <a:picLocks noChangeAspect="1" noChangeArrowheads="1"/>
          </p:cNvPicPr>
          <p:nvPr/>
        </p:nvPicPr>
        <p:blipFill>
          <a:blip r:embed="rId4"/>
          <a:srcRect/>
          <a:stretch>
            <a:fillRect/>
          </a:stretch>
        </p:blipFill>
        <p:spPr bwMode="auto">
          <a:xfrm>
            <a:off x="6948488" y="215900"/>
            <a:ext cx="2133600" cy="2133600"/>
          </a:xfrm>
          <a:prstGeom prst="rect">
            <a:avLst/>
          </a:prstGeom>
          <a:ln>
            <a:noFill/>
          </a:ln>
          <a:effectLst>
            <a:outerShdw blurRad="292100" dist="139700" dir="2700000" algn="tl" rotWithShape="0">
              <a:srgbClr val="333333">
                <a:alpha val="65000"/>
              </a:srgbClr>
            </a:outerShdw>
          </a:effectLst>
          <a:extLst/>
        </p:spPr>
      </p:pic>
      <p:pic>
        <p:nvPicPr>
          <p:cNvPr id="110596" name="Picture 4"/>
          <p:cNvPicPr>
            <a:picLocks noChangeAspect="1" noChangeArrowheads="1"/>
          </p:cNvPicPr>
          <p:nvPr/>
        </p:nvPicPr>
        <p:blipFill>
          <a:blip r:embed="rId5">
            <a:extLst/>
          </a:blip>
          <a:srcRect/>
          <a:stretch>
            <a:fillRect/>
          </a:stretch>
        </p:blipFill>
        <p:spPr bwMode="auto">
          <a:xfrm>
            <a:off x="251520" y="3455274"/>
            <a:ext cx="2406197" cy="3430110"/>
          </a:xfrm>
          <a:prstGeom prst="rect">
            <a:avLst/>
          </a:prstGeom>
          <a:ln>
            <a:noFill/>
          </a:ln>
          <a:effectLst>
            <a:softEdge rad="112500"/>
          </a:effectLst>
          <a:extLst/>
        </p:spPr>
      </p:pic>
      <p:sp>
        <p:nvSpPr>
          <p:cNvPr id="5" name="Прямоугольник 4"/>
          <p:cNvSpPr/>
          <p:nvPr/>
        </p:nvSpPr>
        <p:spPr>
          <a:xfrm>
            <a:off x="2771775" y="3919538"/>
            <a:ext cx="3338513" cy="2370137"/>
          </a:xfrm>
          <a:prstGeom prst="rect">
            <a:avLst/>
          </a:prstGeom>
        </p:spPr>
        <p:txBody>
          <a:bodyPr>
            <a:spAutoFit/>
          </a:bodyPr>
          <a:lstStyle/>
          <a:p>
            <a:pPr>
              <a:defRPr/>
            </a:pPr>
            <a:r>
              <a:rPr lang="uk-UA" sz="2800" b="0" dirty="0">
                <a:effectLst>
                  <a:outerShdw blurRad="38100" dist="38100" dir="2700000" algn="tl">
                    <a:srgbClr val="000000">
                      <a:alpha val="43137"/>
                    </a:srgbClr>
                  </a:outerShdw>
                </a:effectLst>
                <a:latin typeface="Garamond" pitchFamily="18" charset="0"/>
              </a:rPr>
              <a:t>   </a:t>
            </a:r>
            <a:r>
              <a:rPr lang="uk-UA" sz="2400" b="0" dirty="0">
                <a:effectLst>
                  <a:outerShdw blurRad="38100" dist="38100" dir="2700000" algn="tl">
                    <a:srgbClr val="000000">
                      <a:alpha val="43137"/>
                    </a:srgbClr>
                  </a:outerShdw>
                </a:effectLst>
                <a:latin typeface="Garamond" pitchFamily="18" charset="0"/>
              </a:rPr>
              <a:t>При обміні повинна дотримуватися вимога еквівалентності вартості товарів, що беруть участь в обміні, це також обмежує обмін. </a:t>
            </a:r>
            <a:endParaRPr lang="ru-RU" sz="2400" b="0" dirty="0">
              <a:effectLst>
                <a:outerShdw blurRad="38100" dist="38100" dir="2700000" algn="tl">
                  <a:srgbClr val="000000">
                    <a:alpha val="43137"/>
                  </a:srgbClr>
                </a:outerShdw>
              </a:effectLst>
              <a:latin typeface="Garamond" pitchFamily="18" charset="0"/>
            </a:endParaRPr>
          </a:p>
        </p:txBody>
      </p:sp>
      <p:pic>
        <p:nvPicPr>
          <p:cNvPr id="20491" name="Picture 4"/>
          <p:cNvPicPr>
            <a:picLocks noChangeAspect="1" noChangeArrowheads="1"/>
          </p:cNvPicPr>
          <p:nvPr/>
        </p:nvPicPr>
        <p:blipFill>
          <a:blip r:embed="rId6"/>
          <a:srcRect/>
          <a:stretch>
            <a:fillRect/>
          </a:stretch>
        </p:blipFill>
        <p:spPr bwMode="auto">
          <a:xfrm>
            <a:off x="5076825" y="5949950"/>
            <a:ext cx="863600"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401763" y="333375"/>
            <a:ext cx="7458075" cy="838200"/>
          </a:xfrm>
        </p:spPr>
        <p:txBody>
          <a:bodyPr/>
          <a:lstStyle/>
          <a:p>
            <a:pPr algn="ctr"/>
            <a:r>
              <a:rPr lang="uk-UA" sz="2800" dirty="0" smtClean="0"/>
              <a:t>Поява перших грошей - монет</a:t>
            </a:r>
          </a:p>
        </p:txBody>
      </p:sp>
      <p:sp>
        <p:nvSpPr>
          <p:cNvPr id="36867" name="Rectangle 3"/>
          <p:cNvSpPr>
            <a:spLocks noGrp="1" noChangeArrowheads="1"/>
          </p:cNvSpPr>
          <p:nvPr>
            <p:ph type="body" sz="half" idx="1"/>
          </p:nvPr>
        </p:nvSpPr>
        <p:spPr>
          <a:xfrm>
            <a:off x="3000375" y="1268413"/>
            <a:ext cx="6143625" cy="1317625"/>
          </a:xfrm>
        </p:spPr>
        <p:txBody>
          <a:bodyPr/>
          <a:lstStyle/>
          <a:p>
            <a:pPr marL="0" indent="0" eaLnBrk="1" hangingPunct="1">
              <a:spcBef>
                <a:spcPct val="0"/>
              </a:spcBef>
              <a:buClr>
                <a:schemeClr val="tx1"/>
              </a:buClr>
              <a:buSzPct val="90000"/>
              <a:buFontTx/>
              <a:buNone/>
              <a:defRPr/>
            </a:pPr>
            <a:r>
              <a:rPr lang="uk-UA" sz="2400" b="1" dirty="0" smtClean="0">
                <a:effectLst>
                  <a:outerShdw blurRad="38100" dist="38100" dir="2700000" algn="tl">
                    <a:srgbClr val="FFFFFF"/>
                  </a:outerShdw>
                </a:effectLst>
                <a:latin typeface="Garamond" pitchFamily="18" charset="0"/>
              </a:rPr>
              <a:t>Карбування перших металевих монет</a:t>
            </a:r>
          </a:p>
          <a:p>
            <a:pPr marL="0" indent="0" eaLnBrk="1" hangingPunct="1">
              <a:spcBef>
                <a:spcPct val="0"/>
              </a:spcBef>
              <a:buClr>
                <a:schemeClr val="tx1"/>
              </a:buClr>
              <a:buSzPct val="90000"/>
              <a:buFontTx/>
              <a:buNone/>
              <a:defRPr/>
            </a:pPr>
            <a:r>
              <a:rPr lang="uk-UA" sz="2400" b="1" dirty="0" smtClean="0">
                <a:effectLst>
                  <a:outerShdw blurRad="38100" dist="38100" dir="2700000" algn="tl">
                    <a:srgbClr val="FFFFFF"/>
                  </a:outerShdw>
                </a:effectLst>
                <a:latin typeface="Garamond" pitchFamily="18" charset="0"/>
              </a:rPr>
              <a:t>з'явилися в Китаї та в країнах Близького Сходу у VIII-VII ст. до н.е.</a:t>
            </a:r>
          </a:p>
        </p:txBody>
      </p:sp>
      <p:pic>
        <p:nvPicPr>
          <p:cNvPr id="6" name="Picture 107"/>
          <p:cNvPicPr>
            <a:picLocks noChangeAspect="1" noChangeArrowheads="1"/>
          </p:cNvPicPr>
          <p:nvPr/>
        </p:nvPicPr>
        <p:blipFill>
          <a:blip r:embed="rId2">
            <a:extLst/>
          </a:blip>
          <a:srcRect/>
          <a:stretch>
            <a:fillRect/>
          </a:stretch>
        </p:blipFill>
        <p:spPr bwMode="auto">
          <a:xfrm>
            <a:off x="330798" y="1361823"/>
            <a:ext cx="2419286" cy="22832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1618" name="Picture 2"/>
          <p:cNvPicPr>
            <a:picLocks noChangeAspect="1" noChangeArrowheads="1"/>
          </p:cNvPicPr>
          <p:nvPr/>
        </p:nvPicPr>
        <p:blipFill>
          <a:blip r:embed="rId3">
            <a:extLst/>
          </a:blip>
          <a:srcRect/>
          <a:stretch>
            <a:fillRect/>
          </a:stretch>
        </p:blipFill>
        <p:spPr bwMode="auto">
          <a:xfrm>
            <a:off x="323528" y="3933056"/>
            <a:ext cx="2604125"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3"/>
          <p:cNvSpPr txBox="1">
            <a:spLocks noChangeArrowheads="1"/>
          </p:cNvSpPr>
          <p:nvPr/>
        </p:nvSpPr>
        <p:spPr bwMode="gray">
          <a:xfrm>
            <a:off x="3000375" y="2744788"/>
            <a:ext cx="5892800" cy="755650"/>
          </a:xfrm>
          <a:prstGeom prst="rect">
            <a:avLst/>
          </a:prstGeom>
          <a:noFill/>
          <a:ln>
            <a:noFill/>
          </a:ln>
          <a:effectLst/>
          <a:extLst/>
        </p:spPr>
        <p:txBody>
          <a:bodyPr/>
          <a:lstStyle/>
          <a:p>
            <a:pPr>
              <a:buClr>
                <a:schemeClr val="tx1"/>
              </a:buClr>
              <a:buSzPct val="90000"/>
              <a:defRPr/>
            </a:pPr>
            <a:r>
              <a:rPr lang="uk-UA" sz="2400" dirty="0">
                <a:effectLst>
                  <a:outerShdw blurRad="38100" dist="38100" dir="2700000" algn="tl">
                    <a:srgbClr val="FFFFFF"/>
                  </a:outerShdw>
                </a:effectLst>
                <a:latin typeface="Garamond" pitchFamily="18" charset="0"/>
              </a:rPr>
              <a:t>Це були здебільшого мідні монети.</a:t>
            </a:r>
          </a:p>
        </p:txBody>
      </p:sp>
      <p:sp>
        <p:nvSpPr>
          <p:cNvPr id="2" name="Прямоугольник 1"/>
          <p:cNvSpPr/>
          <p:nvPr/>
        </p:nvSpPr>
        <p:spPr>
          <a:xfrm>
            <a:off x="3132138" y="3606800"/>
            <a:ext cx="5543550" cy="822325"/>
          </a:xfrm>
          <a:prstGeom prst="rect">
            <a:avLst/>
          </a:prstGeom>
        </p:spPr>
        <p:txBody>
          <a:bodyPr>
            <a:spAutoFit/>
          </a:bodyPr>
          <a:lstStyle/>
          <a:p>
            <a:pPr>
              <a:defRPr/>
            </a:pPr>
            <a:r>
              <a:rPr lang="uk-UA" sz="2400" dirty="0">
                <a:effectLst>
                  <a:outerShdw blurRad="38100" dist="38100" dir="2700000" algn="tl">
                    <a:srgbClr val="FFFFFF"/>
                  </a:outerShdw>
                </a:effectLst>
                <a:latin typeface="Garamond" pitchFamily="18" charset="0"/>
              </a:rPr>
              <a:t>Слово "монета" вперше з’явилось як титул богині </a:t>
            </a:r>
            <a:r>
              <a:rPr lang="uk-UA" sz="2400" dirty="0" err="1">
                <a:effectLst>
                  <a:outerShdw blurRad="38100" dist="38100" dir="2700000" algn="tl">
                    <a:srgbClr val="FFFFFF"/>
                  </a:outerShdw>
                </a:effectLst>
                <a:latin typeface="Garamond" pitchFamily="18" charset="0"/>
              </a:rPr>
              <a:t>Юнони</a:t>
            </a:r>
            <a:r>
              <a:rPr lang="uk-UA" sz="2400" dirty="0">
                <a:effectLst>
                  <a:outerShdw blurRad="38100" dist="38100" dir="2700000" algn="tl">
                    <a:srgbClr val="FFFFFF"/>
                  </a:outerShdw>
                </a:effectLst>
                <a:latin typeface="Garamond" pitchFamily="18" charset="0"/>
              </a:rPr>
              <a:t> в 279 р. до н. е. </a:t>
            </a:r>
            <a:endParaRPr lang="ru-RU" sz="2400" dirty="0">
              <a:effectLst>
                <a:outerShdw blurRad="38100" dist="38100" dir="2700000" algn="tl">
                  <a:srgbClr val="FFFFFF"/>
                </a:outerShdw>
              </a:effectLst>
              <a:latin typeface="Garamond" pitchFamily="18" charset="0"/>
            </a:endParaRPr>
          </a:p>
        </p:txBody>
      </p:sp>
      <p:sp>
        <p:nvSpPr>
          <p:cNvPr id="3" name="Прямоугольник 2"/>
          <p:cNvSpPr/>
          <p:nvPr/>
        </p:nvSpPr>
        <p:spPr>
          <a:xfrm>
            <a:off x="3176588" y="5334000"/>
            <a:ext cx="5716587" cy="1187450"/>
          </a:xfrm>
          <a:prstGeom prst="rect">
            <a:avLst/>
          </a:prstGeom>
        </p:spPr>
        <p:txBody>
          <a:bodyPr>
            <a:spAutoFit/>
          </a:bodyPr>
          <a:lstStyle/>
          <a:p>
            <a:pPr>
              <a:defRPr/>
            </a:pPr>
            <a:r>
              <a:rPr lang="uk-UA" sz="2400" dirty="0">
                <a:effectLst>
                  <a:outerShdw blurRad="38100" dist="38100" dir="2700000" algn="tl">
                    <a:srgbClr val="FFFFFF"/>
                  </a:outerShdw>
                </a:effectLst>
                <a:latin typeface="Garamond" pitchFamily="18" charset="0"/>
              </a:rPr>
              <a:t>Гроші з'явилися як результат економічних відносин у господарському житті людей</a:t>
            </a:r>
            <a:endParaRPr lang="ru-RU" sz="2400" dirty="0">
              <a:effectLst>
                <a:outerShdw blurRad="38100" dist="38100" dir="2700000" algn="tl">
                  <a:srgbClr val="FFFFFF"/>
                </a:outerShdw>
              </a:effectLst>
              <a:latin typeface="Garamond"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116013" y="260350"/>
            <a:ext cx="5256212" cy="838200"/>
          </a:xfrm>
        </p:spPr>
        <p:txBody>
          <a:bodyPr/>
          <a:lstStyle/>
          <a:p>
            <a:r>
              <a:rPr lang="uk-UA" sz="3200" dirty="0" smtClean="0"/>
              <a:t>Срібні та золоті  гроші</a:t>
            </a:r>
          </a:p>
        </p:txBody>
      </p:sp>
      <p:sp>
        <p:nvSpPr>
          <p:cNvPr id="7" name="AutoShape 4"/>
          <p:cNvSpPr>
            <a:spLocks noChangeArrowheads="1"/>
          </p:cNvSpPr>
          <p:nvPr/>
        </p:nvSpPr>
        <p:spPr bwMode="gray">
          <a:xfrm>
            <a:off x="5076825" y="1628775"/>
            <a:ext cx="3979863" cy="3659188"/>
          </a:xfrm>
          <a:prstGeom prst="homePlate">
            <a:avLst>
              <a:gd name="adj" fmla="val 26341"/>
            </a:avLst>
          </a:prstGeom>
          <a:gradFill rotWithShape="1">
            <a:gsLst>
              <a:gs pos="0">
                <a:srgbClr val="C0C0C0">
                  <a:gamma/>
                  <a:tint val="14118"/>
                  <a:invGamma/>
                </a:srgbClr>
              </a:gs>
              <a:gs pos="100000">
                <a:srgbClr val="C0C0C0"/>
              </a:gs>
            </a:gsLst>
            <a:lin ang="2700000" scaled="1"/>
          </a:gradFill>
          <a:ln>
            <a:noFill/>
          </a:ln>
          <a:effectLst>
            <a:outerShdw dist="71842" dir="2700000" algn="ctr" rotWithShape="0">
              <a:srgbClr val="808080">
                <a:alpha val="50000"/>
              </a:srgbClr>
            </a:outerShdw>
          </a:effectLst>
          <a:extLst/>
        </p:spPr>
        <p:txBody>
          <a:bodyPr wrap="none" anchor="ctr"/>
          <a:lstStyle/>
          <a:p>
            <a:pPr>
              <a:defRPr/>
            </a:pPr>
            <a:endParaRPr lang="ru-RU" sz="1800"/>
          </a:p>
        </p:txBody>
      </p:sp>
      <p:sp>
        <p:nvSpPr>
          <p:cNvPr id="8" name="AutoShape 5"/>
          <p:cNvSpPr>
            <a:spLocks noChangeArrowheads="1"/>
          </p:cNvSpPr>
          <p:nvPr/>
        </p:nvSpPr>
        <p:spPr bwMode="gray">
          <a:xfrm>
            <a:off x="2555875" y="1628775"/>
            <a:ext cx="3836988" cy="3659188"/>
          </a:xfrm>
          <a:prstGeom prst="homePlate">
            <a:avLst>
              <a:gd name="adj" fmla="val 27281"/>
            </a:avLst>
          </a:prstGeom>
          <a:gradFill rotWithShape="1">
            <a:gsLst>
              <a:gs pos="0">
                <a:schemeClr val="hlink">
                  <a:gamma/>
                  <a:tint val="0"/>
                  <a:invGamma/>
                </a:schemeClr>
              </a:gs>
              <a:gs pos="100000">
                <a:schemeClr val="hlink"/>
              </a:gs>
            </a:gsLst>
            <a:lin ang="18900000" scaled="1"/>
          </a:gradFill>
          <a:ln>
            <a:noFill/>
          </a:ln>
          <a:effectLst>
            <a:outerShdw dist="71842" dir="2700000" algn="ctr" rotWithShape="0">
              <a:srgbClr val="808080">
                <a:alpha val="50000"/>
              </a:srgbClr>
            </a:outerShdw>
          </a:effectLst>
          <a:extLst/>
        </p:spPr>
        <p:txBody>
          <a:bodyPr wrap="none" anchor="ctr"/>
          <a:lstStyle/>
          <a:p>
            <a:pPr>
              <a:defRPr/>
            </a:pPr>
            <a:endParaRPr lang="ru-RU" sz="1800"/>
          </a:p>
        </p:txBody>
      </p:sp>
      <p:pic>
        <p:nvPicPr>
          <p:cNvPr id="6" name="Picture 108"/>
          <p:cNvPicPr>
            <a:picLocks noChangeAspect="1" noChangeArrowheads="1"/>
          </p:cNvPicPr>
          <p:nvPr/>
        </p:nvPicPr>
        <p:blipFill>
          <a:blip r:embed="rId2">
            <a:extLst/>
          </a:blip>
          <a:srcRect/>
          <a:stretch>
            <a:fillRect/>
          </a:stretch>
        </p:blipFill>
        <p:spPr bwMode="auto">
          <a:xfrm>
            <a:off x="5800001" y="198399"/>
            <a:ext cx="3304570" cy="1425819"/>
          </a:xfrm>
          <a:prstGeom prst="rect">
            <a:avLst/>
          </a:prstGeom>
          <a:ln>
            <a:noFill/>
          </a:ln>
          <a:effectLst>
            <a:softEdge rad="112500"/>
          </a:effectLst>
          <a:extLst/>
        </p:spPr>
      </p:pic>
      <p:sp>
        <p:nvSpPr>
          <p:cNvPr id="10" name="AutoShape 7"/>
          <p:cNvSpPr>
            <a:spLocks noChangeArrowheads="1"/>
          </p:cNvSpPr>
          <p:nvPr/>
        </p:nvSpPr>
        <p:spPr bwMode="ltGray">
          <a:xfrm>
            <a:off x="179388" y="1628775"/>
            <a:ext cx="3482975" cy="3659188"/>
          </a:xfrm>
          <a:prstGeom prst="homePlate">
            <a:avLst>
              <a:gd name="adj" fmla="val 25000"/>
            </a:avLst>
          </a:prstGeom>
          <a:gradFill flip="none" rotWithShape="1">
            <a:gsLst>
              <a:gs pos="1667">
                <a:schemeClr val="bg1"/>
              </a:gs>
              <a:gs pos="45000">
                <a:schemeClr val="accent1"/>
              </a:gs>
              <a:gs pos="100000">
                <a:schemeClr val="accent1">
                  <a:gamma/>
                  <a:shade val="69804"/>
                  <a:invGamma/>
                </a:schemeClr>
              </a:gs>
            </a:gsLst>
            <a:lin ang="18900000" scaled="1"/>
            <a:tileRect/>
          </a:gradFill>
          <a:ln>
            <a:noFill/>
          </a:ln>
          <a:effectLst>
            <a:outerShdw dist="56796" dir="3806097" algn="ctr" rotWithShape="0">
              <a:srgbClr val="808080">
                <a:alpha val="50000"/>
              </a:srgbClr>
            </a:outerShdw>
          </a:effectLst>
          <a:extLst/>
        </p:spPr>
        <p:txBody>
          <a:bodyPr wrap="none" anchor="ctr"/>
          <a:lstStyle/>
          <a:p>
            <a:pPr>
              <a:defRPr/>
            </a:pPr>
            <a:endParaRPr lang="ru-RU" sz="1800">
              <a:effectLst>
                <a:outerShdw blurRad="38100" dist="38100" dir="2700000" algn="tl">
                  <a:srgbClr val="000000">
                    <a:alpha val="43137"/>
                  </a:srgbClr>
                </a:outerShdw>
              </a:effectLst>
            </a:endParaRPr>
          </a:p>
        </p:txBody>
      </p:sp>
      <p:sp>
        <p:nvSpPr>
          <p:cNvPr id="11" name="Rectangle 8"/>
          <p:cNvSpPr>
            <a:spLocks noChangeArrowheads="1"/>
          </p:cNvSpPr>
          <p:nvPr/>
        </p:nvSpPr>
        <p:spPr bwMode="black">
          <a:xfrm>
            <a:off x="468313" y="1700213"/>
            <a:ext cx="2419350" cy="3113087"/>
          </a:xfrm>
          <a:prstGeom prst="rect">
            <a:avLst/>
          </a:prstGeom>
          <a:noFill/>
          <a:ln w="9525">
            <a:noFill/>
            <a:miter lim="800000"/>
            <a:headEnd/>
            <a:tailEnd/>
          </a:ln>
        </p:spPr>
        <p:txBody>
          <a:bodyPr>
            <a:spAutoFit/>
          </a:bodyPr>
          <a:lstStyle/>
          <a:p>
            <a:pPr algn="ctr">
              <a:lnSpc>
                <a:spcPct val="90000"/>
              </a:lnSpc>
              <a:buClr>
                <a:schemeClr val="tx1"/>
              </a:buClr>
              <a:buSzPct val="90000"/>
              <a:defRPr/>
            </a:pPr>
            <a:r>
              <a:rPr lang="uk-UA" dirty="0">
                <a:effectLst>
                  <a:outerShdw blurRad="38100" dist="38100" dir="2700000" algn="tl">
                    <a:srgbClr val="000000">
                      <a:alpha val="43137"/>
                    </a:srgbClr>
                  </a:outerShdw>
                </a:effectLst>
                <a:latin typeface="+mj-lt"/>
              </a:rPr>
              <a:t>1.</a:t>
            </a:r>
            <a:endParaRPr lang="ru-RU" dirty="0">
              <a:effectLst>
                <a:outerShdw blurRad="38100" dist="38100" dir="2700000" algn="tl">
                  <a:srgbClr val="000000">
                    <a:alpha val="43137"/>
                  </a:srgbClr>
                </a:outerShdw>
              </a:effectLst>
              <a:latin typeface="+mj-lt"/>
            </a:endParaRPr>
          </a:p>
          <a:p>
            <a:pPr algn="ctr">
              <a:lnSpc>
                <a:spcPct val="90000"/>
              </a:lnSpc>
              <a:buClr>
                <a:schemeClr val="tx1"/>
              </a:buClr>
              <a:buSzPct val="90000"/>
              <a:defRPr/>
            </a:pPr>
            <a:r>
              <a:rPr lang="uk-UA" b="0" dirty="0">
                <a:effectLst>
                  <a:outerShdw blurRad="38100" dist="38100" dir="2700000" algn="tl">
                    <a:srgbClr val="000000">
                      <a:alpha val="43137"/>
                    </a:srgbClr>
                  </a:outerShdw>
                </a:effectLst>
                <a:latin typeface="Cambria" pitchFamily="18" charset="0"/>
              </a:rPr>
              <a:t>Найдавнішими монетами відкарбованими на українських землях були емісії грецьких колоній заснованих на північному узбережжі Чорного моря </a:t>
            </a:r>
          </a:p>
        </p:txBody>
      </p:sp>
      <p:sp>
        <p:nvSpPr>
          <p:cNvPr id="22535" name="Rectangle 10"/>
          <p:cNvSpPr>
            <a:spLocks noChangeArrowheads="1"/>
          </p:cNvSpPr>
          <p:nvPr/>
        </p:nvSpPr>
        <p:spPr bwMode="auto">
          <a:xfrm>
            <a:off x="6273800" y="1930745"/>
            <a:ext cx="2495550" cy="2286000"/>
          </a:xfrm>
          <a:prstGeom prst="rect">
            <a:avLst/>
          </a:prstGeom>
          <a:noFill/>
          <a:ln w="9525">
            <a:noFill/>
            <a:miter lim="800000"/>
            <a:headEnd/>
            <a:tailEnd/>
          </a:ln>
        </p:spPr>
        <p:txBody>
          <a:bodyPr>
            <a:spAutoFit/>
          </a:bodyPr>
          <a:lstStyle/>
          <a:p>
            <a:pPr algn="ctr"/>
            <a:r>
              <a:rPr lang="uk-UA" sz="2400" dirty="0">
                <a:solidFill>
                  <a:srgbClr val="111111"/>
                </a:solidFill>
                <a:effectLst>
                  <a:outerShdw blurRad="38100" dist="38100" dir="2700000" algn="tl">
                    <a:srgbClr val="000000">
                      <a:alpha val="43137"/>
                    </a:srgbClr>
                  </a:outerShdw>
                </a:effectLst>
                <a:latin typeface="Calibri" pitchFamily="34" charset="0"/>
                <a:cs typeface="Arial" charset="0"/>
              </a:rPr>
              <a:t>3</a:t>
            </a:r>
            <a:r>
              <a:rPr lang="en-US" sz="2400" dirty="0">
                <a:solidFill>
                  <a:srgbClr val="111111"/>
                </a:solidFill>
                <a:effectLst>
                  <a:outerShdw blurRad="38100" dist="38100" dir="2700000" algn="tl">
                    <a:srgbClr val="000000">
                      <a:alpha val="43137"/>
                    </a:srgbClr>
                  </a:outerShdw>
                </a:effectLst>
                <a:latin typeface="Calibri" pitchFamily="34" charset="0"/>
                <a:cs typeface="Arial" charset="0"/>
              </a:rPr>
              <a:t>.</a:t>
            </a:r>
          </a:p>
          <a:p>
            <a:pPr algn="ct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Перші</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золоті</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монети</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на думку Геродота,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запровадив</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лідійський</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цар</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Гігес</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( 5 ст. до н. е. ). </a:t>
            </a:r>
            <a:endParaRPr lang="en-US" b="0" dirty="0">
              <a:solidFill>
                <a:srgbClr val="111111"/>
              </a:solidFill>
              <a:effectLst>
                <a:outerShdw blurRad="38100" dist="38100" dir="2700000" algn="tl">
                  <a:srgbClr val="000000">
                    <a:alpha val="43137"/>
                  </a:srgbClr>
                </a:outerShdw>
              </a:effectLst>
              <a:latin typeface="Cambria" pitchFamily="18" charset="0"/>
              <a:cs typeface="Arial" charset="0"/>
            </a:endParaRPr>
          </a:p>
        </p:txBody>
      </p:sp>
      <p:sp>
        <p:nvSpPr>
          <p:cNvPr id="22536" name="Rectangle 12"/>
          <p:cNvSpPr>
            <a:spLocks noChangeArrowheads="1"/>
          </p:cNvSpPr>
          <p:nvPr/>
        </p:nvSpPr>
        <p:spPr bwMode="auto">
          <a:xfrm>
            <a:off x="3348038" y="2060575"/>
            <a:ext cx="2808287" cy="1981200"/>
          </a:xfrm>
          <a:prstGeom prst="rect">
            <a:avLst/>
          </a:prstGeom>
          <a:noFill/>
          <a:ln w="9525">
            <a:noFill/>
            <a:miter lim="800000"/>
            <a:headEnd/>
            <a:tailEnd/>
          </a:ln>
        </p:spPr>
        <p:txBody>
          <a:bodyPr>
            <a:spAutoFit/>
          </a:bodyPr>
          <a:lstStyle/>
          <a:p>
            <a:pPr algn="ctr"/>
            <a:r>
              <a:rPr lang="uk-UA" sz="2400" dirty="0">
                <a:solidFill>
                  <a:srgbClr val="111111"/>
                </a:solidFill>
                <a:effectLst>
                  <a:outerShdw blurRad="38100" dist="38100" dir="2700000" algn="tl">
                    <a:srgbClr val="000000">
                      <a:alpha val="43137"/>
                    </a:srgbClr>
                  </a:outerShdw>
                </a:effectLst>
                <a:latin typeface="Calibri" pitchFamily="34" charset="0"/>
                <a:cs typeface="Arial" charset="0"/>
              </a:rPr>
              <a:t>2</a:t>
            </a:r>
            <a:r>
              <a:rPr lang="en-US" sz="2400" dirty="0">
                <a:solidFill>
                  <a:srgbClr val="111111"/>
                </a:solidFill>
                <a:effectLst>
                  <a:outerShdw blurRad="38100" dist="38100" dir="2700000" algn="tl">
                    <a:srgbClr val="000000">
                      <a:alpha val="43137"/>
                    </a:srgbClr>
                  </a:outerShdw>
                </a:effectLst>
                <a:latin typeface="Calibri" pitchFamily="34" charset="0"/>
                <a:cs typeface="Arial" charset="0"/>
              </a:rPr>
              <a:t>.</a:t>
            </a:r>
          </a:p>
          <a:p>
            <a:pPr algn="ct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Срібні</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гроші</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широко вживались на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рубежі</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ІІІ і ІІ тис. до   н. е. в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Китаї</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Персії</a:t>
            </a:r>
            <a:r>
              <a:rPr lang="ru-RU" b="0" dirty="0">
                <a:solidFill>
                  <a:srgbClr val="111111"/>
                </a:solidFill>
                <a:effectLst>
                  <a:outerShdw blurRad="38100" dist="38100" dir="2700000" algn="tl">
                    <a:srgbClr val="000000">
                      <a:alpha val="43137"/>
                    </a:srgbClr>
                  </a:outerShdw>
                </a:effectLst>
                <a:latin typeface="Cambria" pitchFamily="18" charset="0"/>
                <a:cs typeface="Arial" charset="0"/>
              </a:rPr>
              <a:t> та </a:t>
            </a:r>
            <a:r>
              <a:rPr lang="ru-RU" b="0" dirty="0" err="1">
                <a:solidFill>
                  <a:srgbClr val="111111"/>
                </a:solidFill>
                <a:effectLst>
                  <a:outerShdw blurRad="38100" dist="38100" dir="2700000" algn="tl">
                    <a:srgbClr val="000000">
                      <a:alpha val="43137"/>
                    </a:srgbClr>
                  </a:outerShdw>
                </a:effectLst>
                <a:latin typeface="Cambria" pitchFamily="18" charset="0"/>
                <a:cs typeface="Arial" charset="0"/>
              </a:rPr>
              <a:t>Месопотамії</a:t>
            </a:r>
            <a:endParaRPr lang="en-US" b="0" dirty="0">
              <a:solidFill>
                <a:srgbClr val="111111"/>
              </a:solidFill>
              <a:effectLst>
                <a:outerShdw blurRad="38100" dist="38100" dir="2700000" algn="tl">
                  <a:srgbClr val="000000">
                    <a:alpha val="43137"/>
                  </a:srgbClr>
                </a:outerShdw>
              </a:effectLst>
              <a:latin typeface="Cambria" pitchFamily="18" charset="0"/>
              <a:cs typeface="Arial" charset="0"/>
            </a:endParaRPr>
          </a:p>
        </p:txBody>
      </p:sp>
      <p:pic>
        <p:nvPicPr>
          <p:cNvPr id="22537" name="Picture 2"/>
          <p:cNvPicPr>
            <a:picLocks noChangeAspect="1" noChangeArrowheads="1"/>
          </p:cNvPicPr>
          <p:nvPr/>
        </p:nvPicPr>
        <p:blipFill>
          <a:blip r:embed="rId3"/>
          <a:srcRect/>
          <a:stretch>
            <a:fillRect/>
          </a:stretch>
        </p:blipFill>
        <p:spPr bwMode="auto">
          <a:xfrm>
            <a:off x="2268538" y="5084763"/>
            <a:ext cx="4249737" cy="156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581TGp_gold_light">
  <a:themeElements>
    <a:clrScheme name="Default Design 2">
      <a:dk1>
        <a:srgbClr val="000000"/>
      </a:dk1>
      <a:lt1>
        <a:srgbClr val="FFFFFF"/>
      </a:lt1>
      <a:dk2>
        <a:srgbClr val="2E507A"/>
      </a:dk2>
      <a:lt2>
        <a:srgbClr val="333333"/>
      </a:lt2>
      <a:accent1>
        <a:srgbClr val="5A90C2"/>
      </a:accent1>
      <a:accent2>
        <a:srgbClr val="8AC246"/>
      </a:accent2>
      <a:accent3>
        <a:srgbClr val="FFFFFF"/>
      </a:accent3>
      <a:accent4>
        <a:srgbClr val="000000"/>
      </a:accent4>
      <a:accent5>
        <a:srgbClr val="B5C6DD"/>
      </a:accent5>
      <a:accent6>
        <a:srgbClr val="7DB03F"/>
      </a:accent6>
      <a:hlink>
        <a:srgbClr val="F6831A"/>
      </a:hlink>
      <a:folHlink>
        <a:srgbClr val="EFC821"/>
      </a:folHlink>
    </a:clrScheme>
    <a:fontScheme name="Default Design">
      <a:majorFont>
        <a:latin typeface="Arial"/>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800000"/>
        </a:dk2>
        <a:lt2>
          <a:srgbClr val="333333"/>
        </a:lt2>
        <a:accent1>
          <a:srgbClr val="EB6743"/>
        </a:accent1>
        <a:accent2>
          <a:srgbClr val="D3A911"/>
        </a:accent2>
        <a:accent3>
          <a:srgbClr val="FFFFFF"/>
        </a:accent3>
        <a:accent4>
          <a:srgbClr val="000000"/>
        </a:accent4>
        <a:accent5>
          <a:srgbClr val="F3B8B0"/>
        </a:accent5>
        <a:accent6>
          <a:srgbClr val="BF990E"/>
        </a:accent6>
        <a:hlink>
          <a:srgbClr val="7B9B63"/>
        </a:hlink>
        <a:folHlink>
          <a:srgbClr val="38A3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2E507A"/>
        </a:dk2>
        <a:lt2>
          <a:srgbClr val="333333"/>
        </a:lt2>
        <a:accent1>
          <a:srgbClr val="5A90C2"/>
        </a:accent1>
        <a:accent2>
          <a:srgbClr val="8AC246"/>
        </a:accent2>
        <a:accent3>
          <a:srgbClr val="FFFFFF"/>
        </a:accent3>
        <a:accent4>
          <a:srgbClr val="000000"/>
        </a:accent4>
        <a:accent5>
          <a:srgbClr val="B5C6DD"/>
        </a:accent5>
        <a:accent6>
          <a:srgbClr val="7DB03F"/>
        </a:accent6>
        <a:hlink>
          <a:srgbClr val="F6831A"/>
        </a:hlink>
        <a:folHlink>
          <a:srgbClr val="EFC82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A82A9F"/>
        </a:dk2>
        <a:lt2>
          <a:srgbClr val="4D4D4D"/>
        </a:lt2>
        <a:accent1>
          <a:srgbClr val="12B4D4"/>
        </a:accent1>
        <a:accent2>
          <a:srgbClr val="F1C23D"/>
        </a:accent2>
        <a:accent3>
          <a:srgbClr val="FFFFFF"/>
        </a:accent3>
        <a:accent4>
          <a:srgbClr val="000000"/>
        </a:accent4>
        <a:accent5>
          <a:srgbClr val="AAD6E6"/>
        </a:accent5>
        <a:accent6>
          <a:srgbClr val="DAB036"/>
        </a:accent6>
        <a:hlink>
          <a:srgbClr val="8CA62C"/>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581TGp_gold_light</Template>
  <TotalTime>2769</TotalTime>
  <Words>1850</Words>
  <Application>Microsoft Office PowerPoint</Application>
  <PresentationFormat>Экран (4:3)</PresentationFormat>
  <Paragraphs>352</Paragraphs>
  <Slides>67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67</vt:i4>
      </vt:variant>
    </vt:vector>
  </HeadingPairs>
  <TitlesOfParts>
    <vt:vector size="68" baseType="lpstr">
      <vt:lpstr>581TGp_gold_light</vt:lpstr>
      <vt:lpstr>Гроші як економічна  категорія товарного господарства</vt:lpstr>
      <vt:lpstr>Презентация PowerPoint</vt:lpstr>
      <vt:lpstr>Отримати відповіді на запитання!</vt:lpstr>
      <vt:lpstr>План </vt:lpstr>
      <vt:lpstr>Виникнення і розвиток грошових відносин</vt:lpstr>
      <vt:lpstr>Суспільне виготовлення певних видів продукції</vt:lpstr>
      <vt:lpstr>Обмін товарами </vt:lpstr>
      <vt:lpstr>Поява перших грошей - монет</vt:lpstr>
      <vt:lpstr>Срібні та золоті  гроші</vt:lpstr>
      <vt:lpstr>Епоха паперових грошей</vt:lpstr>
      <vt:lpstr>Хронологія введення грошових знаків  в УНР та Українській державі</vt:lpstr>
      <vt:lpstr>Хронологія введення грошових знаків  в УНР та Українській державі</vt:lpstr>
      <vt:lpstr>Гривня 1918 року</vt:lpstr>
      <vt:lpstr>Гривня 1918 року</vt:lpstr>
      <vt:lpstr>Гривня 1918 року</vt:lpstr>
      <vt:lpstr>Гривня 2019 року</vt:lpstr>
      <vt:lpstr>Хронологія введення грошових знаків  в УНР та Українській державі</vt:lpstr>
      <vt:lpstr>Радянські часи1922–1924</vt:lpstr>
      <vt:lpstr>Доба нацистської окупації 1942—1944</vt:lpstr>
      <vt:lpstr>Гривня та відрізні купони</vt:lpstr>
      <vt:lpstr>Купони 1992–1996</vt:lpstr>
      <vt:lpstr>  1996 РІК</vt:lpstr>
      <vt:lpstr>Друк грошей в Україні здійснює</vt:lpstr>
      <vt:lpstr>Презентация PowerPoint</vt:lpstr>
      <vt:lpstr>Трішки історії</vt:lpstr>
      <vt:lpstr>Види гривень:</vt:lpstr>
      <vt:lpstr>Впровадження гривні</vt:lpstr>
      <vt:lpstr>Художники гривні</vt:lpstr>
      <vt:lpstr>Дизайн  гривні</vt:lpstr>
      <vt:lpstr>Дизайн гривні </vt:lpstr>
      <vt:lpstr>Дизайн гривні</vt:lpstr>
      <vt:lpstr>Дизайн гривні </vt:lpstr>
      <vt:lpstr>Нові гривні</vt:lpstr>
      <vt:lpstr> 25 жовтня 2019 року вводиться в обіг купюра номіналом 1000 гривень</vt:lpstr>
      <vt:lpstr>Гроші - це…</vt:lpstr>
      <vt:lpstr>Функції грошей</vt:lpstr>
      <vt:lpstr>Завдання. Об’єднайте функції грошей та їх характеристики</vt:lpstr>
      <vt:lpstr>Ситуаційне завдання</vt:lpstr>
      <vt:lpstr>Ситуаційне завдання</vt:lpstr>
      <vt:lpstr>Ситуаційне завдання</vt:lpstr>
      <vt:lpstr>Ситуаційне завдання</vt:lpstr>
      <vt:lpstr>Ситуаційне завдання</vt:lpstr>
      <vt:lpstr>3. Грошовий обіг</vt:lpstr>
      <vt:lpstr>Презентация PowerPoint</vt:lpstr>
      <vt:lpstr>Готівковий обіг</vt:lpstr>
      <vt:lpstr>Готівковий обіг</vt:lpstr>
      <vt:lpstr>Безготівковий обіг</vt:lpstr>
      <vt:lpstr>Безготівковий обіг</vt:lpstr>
      <vt:lpstr>Сторони готівкових грошей </vt:lpstr>
      <vt:lpstr>Презентация PowerPoint</vt:lpstr>
      <vt:lpstr>Презентация PowerPoint</vt:lpstr>
      <vt:lpstr>Захисні знаки</vt:lpstr>
      <vt:lpstr>Пам’ятна банкнота</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Найкрасивіші валюти світу</vt:lpstr>
      <vt:lpstr>Презентация PowerPoint</vt:lpstr>
      <vt:lpstr>Презентация PowerPoint</vt:lpstr>
      <vt:lpstr>Домашнє завдання</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Гроші, як економічна  категорія товарного господарства</dc:title>
  <dc:creator>admin</dc:creator>
  <cp:lastModifiedBy>user</cp:lastModifiedBy>
  <cp:revision>162</cp:revision>
  <dcterms:created xsi:type="dcterms:W3CDTF">2013-10-24T05:09:00Z</dcterms:created>
  <dcterms:modified xsi:type="dcterms:W3CDTF">2019-10-24T22:27:34Z</dcterms:modified>
</cp:coreProperties>
</file>