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7" r:id="rId2"/>
    <p:sldId id="363" r:id="rId3"/>
    <p:sldId id="364" r:id="rId4"/>
    <p:sldId id="365" r:id="rId5"/>
    <p:sldId id="374" r:id="rId6"/>
    <p:sldId id="368" r:id="rId7"/>
    <p:sldId id="382" r:id="rId8"/>
    <p:sldId id="385" r:id="rId9"/>
    <p:sldId id="386" r:id="rId10"/>
    <p:sldId id="369" r:id="rId11"/>
    <p:sldId id="370" r:id="rId12"/>
    <p:sldId id="372" r:id="rId13"/>
    <p:sldId id="371" r:id="rId14"/>
    <p:sldId id="366" r:id="rId15"/>
    <p:sldId id="362" r:id="rId16"/>
    <p:sldId id="389" r:id="rId17"/>
    <p:sldId id="388" r:id="rId18"/>
    <p:sldId id="367" r:id="rId19"/>
    <p:sldId id="361" r:id="rId20"/>
    <p:sldId id="331" r:id="rId21"/>
    <p:sldId id="332" r:id="rId22"/>
    <p:sldId id="327" r:id="rId23"/>
    <p:sldId id="387" r:id="rId24"/>
    <p:sldId id="307" r:id="rId25"/>
    <p:sldId id="390" r:id="rId26"/>
    <p:sldId id="391" r:id="rId27"/>
    <p:sldId id="347" r:id="rId28"/>
    <p:sldId id="360" r:id="rId29"/>
    <p:sldId id="358" r:id="rId30"/>
    <p:sldId id="264" r:id="rId31"/>
    <p:sldId id="269" r:id="rId32"/>
    <p:sldId id="373" r:id="rId33"/>
    <p:sldId id="356" r:id="rId34"/>
    <p:sldId id="278" r:id="rId35"/>
    <p:sldId id="288" r:id="rId36"/>
    <p:sldId id="289" r:id="rId37"/>
    <p:sldId id="383" r:id="rId38"/>
    <p:sldId id="384" r:id="rId39"/>
    <p:sldId id="375" r:id="rId40"/>
    <p:sldId id="376" r:id="rId41"/>
    <p:sldId id="377" r:id="rId42"/>
    <p:sldId id="378" r:id="rId43"/>
    <p:sldId id="379" r:id="rId44"/>
    <p:sldId id="290" r:id="rId45"/>
    <p:sldId id="285" r:id="rId46"/>
    <p:sldId id="282" r:id="rId47"/>
    <p:sldId id="270" r:id="rId48"/>
    <p:sldId id="279" r:id="rId49"/>
    <p:sldId id="280" r:id="rId50"/>
    <p:sldId id="265" r:id="rId51"/>
    <p:sldId id="287" r:id="rId52"/>
    <p:sldId id="286" r:id="rId53"/>
    <p:sldId id="266" r:id="rId54"/>
    <p:sldId id="380" r:id="rId55"/>
    <p:sldId id="38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08.04.2020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7200" dirty="0" smtClean="0"/>
              <a:t> </a:t>
            </a:r>
            <a:endParaRPr lang="uk-UA" sz="7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066056"/>
          </a:xfrm>
        </p:spPr>
        <p:txBody>
          <a:bodyPr>
            <a:normAutofit/>
          </a:bodyPr>
          <a:lstStyle/>
          <a:p>
            <a:r>
              <a:rPr lang="uk-UA" sz="7200" dirty="0" smtClean="0"/>
              <a:t> </a:t>
            </a:r>
            <a:endParaRPr lang="uk-UA" sz="7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800" y="1336576"/>
            <a:ext cx="6192688" cy="3888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БЕНКЕТИ типу фуршет</a:t>
            </a:r>
          </a:p>
        </p:txBody>
      </p:sp>
    </p:spTree>
    <p:extLst>
      <p:ext uri="{BB962C8B-B14F-4D97-AF65-F5344CB8AC3E}">
        <p14:creationId xmlns:p14="http://schemas.microsoft.com/office/powerpoint/2010/main" val="5343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Сервірування </a:t>
            </a:r>
            <a:r>
              <a:rPr lang="uk-UA" dirty="0" err="1" smtClean="0">
                <a:solidFill>
                  <a:srgbClr val="C00000"/>
                </a:solidFill>
              </a:rPr>
              <a:t>фуршетного</a:t>
            </a:r>
            <a:r>
              <a:rPr lang="uk-UA" dirty="0" smtClean="0">
                <a:solidFill>
                  <a:srgbClr val="C00000"/>
                </a:solidFill>
              </a:rPr>
              <a:t> столу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3568" y="1196752"/>
            <a:ext cx="2808312" cy="4990688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 err="1"/>
              <a:t>Фуршетний</a:t>
            </a:r>
            <a:r>
              <a:rPr lang="uk-UA" sz="2400" dirty="0"/>
              <a:t> стіл </a:t>
            </a:r>
            <a:r>
              <a:rPr lang="uk-UA" sz="2400" u="sng" dirty="0"/>
              <a:t>сервірують скляним посудом</a:t>
            </a:r>
            <a:r>
              <a:rPr lang="uk-UA" sz="2400" dirty="0"/>
              <a:t> залежно від асортименту замовлених алкогольних і безалкогольних напоїв</a:t>
            </a:r>
            <a:r>
              <a:rPr lang="uk-UA" sz="2400" dirty="0" smtClean="0"/>
              <a:t>.</a:t>
            </a:r>
          </a:p>
          <a:p>
            <a:r>
              <a:rPr lang="uk-UA" sz="2400" dirty="0" smtClean="0"/>
              <a:t> </a:t>
            </a:r>
            <a:r>
              <a:rPr lang="uk-UA" sz="2400" dirty="0"/>
              <a:t>На </a:t>
            </a:r>
            <a:r>
              <a:rPr lang="uk-UA" sz="2400" dirty="0" smtClean="0"/>
              <a:t>стіл </a:t>
            </a:r>
            <a:r>
              <a:rPr lang="uk-UA" sz="2400" dirty="0"/>
              <a:t>не ставлять келихи для шампанського, коньячні і лікерні чарки.  </a:t>
            </a:r>
          </a:p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uk-UA"/>
          </a:p>
        </p:txBody>
      </p:sp>
      <p:pic>
        <p:nvPicPr>
          <p:cNvPr id="2050" name="Picture 2" descr="D:\image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8" y="1700808"/>
            <a:ext cx="5461668" cy="41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Сервіруванння</a:t>
            </a:r>
            <a:r>
              <a:rPr lang="uk-UA" dirty="0" smtClean="0"/>
              <a:t> </a:t>
            </a:r>
            <a:r>
              <a:rPr lang="uk-UA" dirty="0" err="1" smtClean="0"/>
              <a:t>фуршетного</a:t>
            </a:r>
            <a:r>
              <a:rPr lang="uk-UA" dirty="0" smtClean="0"/>
              <a:t> столу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D:\img-Se2n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994706" cy="540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Сервірування </a:t>
            </a:r>
            <a:r>
              <a:rPr lang="uk-UA" dirty="0" err="1" smtClean="0"/>
              <a:t>фуршетних</a:t>
            </a:r>
            <a:r>
              <a:rPr lang="uk-UA" dirty="0" smtClean="0"/>
              <a:t> столів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47800"/>
            <a:ext cx="7746064" cy="5410200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 </a:t>
            </a:r>
            <a:r>
              <a:rPr lang="uk-UA" dirty="0"/>
              <a:t>При двосторонній сервіровці столу </a:t>
            </a:r>
            <a:r>
              <a:rPr lang="uk-UA" dirty="0" smtClean="0"/>
              <a:t>закусочні тарілки розташовують </a:t>
            </a:r>
            <a:r>
              <a:rPr lang="uk-UA" dirty="0"/>
              <a:t>симетрично осі столу стопками </a:t>
            </a:r>
            <a:r>
              <a:rPr lang="uk-UA" dirty="0">
                <a:solidFill>
                  <a:srgbClr val="FF0000"/>
                </a:solidFill>
              </a:rPr>
              <a:t>по 8-12 шт. на відстані 1,5-2 м </a:t>
            </a:r>
            <a:r>
              <a:rPr lang="uk-UA" dirty="0"/>
              <a:t>одна від одної і в 1,5-2 см від краю столу</a:t>
            </a:r>
            <a:r>
              <a:rPr lang="uk-UA" dirty="0" smtClean="0"/>
              <a:t>.</a:t>
            </a:r>
          </a:p>
          <a:p>
            <a:endParaRPr lang="uk-UA" dirty="0" smtClean="0"/>
          </a:p>
          <a:p>
            <a:r>
              <a:rPr lang="uk-UA" dirty="0" smtClean="0"/>
              <a:t> </a:t>
            </a:r>
            <a:r>
              <a:rPr lang="uk-UA" dirty="0"/>
              <a:t>За закусочними тарілками ставлять </a:t>
            </a:r>
            <a:r>
              <a:rPr lang="uk-UA" dirty="0">
                <a:solidFill>
                  <a:srgbClr val="FF0000"/>
                </a:solidFill>
              </a:rPr>
              <a:t>пиріжкові стопками по 4-6 шт. </a:t>
            </a:r>
            <a:r>
              <a:rPr lang="uk-UA" dirty="0"/>
              <a:t>Тарілки розташовують на столі так, щоб логотип закладу на кожній тарілці в стопці був звернений до гостя. Якщо в залі встановлюють окремий стіл для десерту, то пиріжкові тарілки на основний стіл не ставлять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dirty="0"/>
              <a:t>Полотняні серветки беруть з розрахунку 30 % від числа гостей, складають у формі «космос», «вітрило», «метрдотель», іноді «драбинкою». 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6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Бенкет-фуршет</a:t>
            </a:r>
            <a:endParaRPr lang="uk-UA" dirty="0"/>
          </a:p>
        </p:txBody>
      </p:sp>
      <p:pic>
        <p:nvPicPr>
          <p:cNvPr id="11267" name="Picture 3" descr="D:\Docs\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5924"/>
            <a:ext cx="3888432" cy="411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img-PskjL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83254"/>
            <a:ext cx="2382063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Фуршетний стіл</a:t>
            </a:r>
            <a:endParaRPr lang="uk-UA" dirty="0"/>
          </a:p>
        </p:txBody>
      </p:sp>
      <p:pic>
        <p:nvPicPr>
          <p:cNvPr id="18434" name="Picture 2" descr="D:\Docs\restorannij_i_gostinichnij_biznes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7" y="1412776"/>
            <a:ext cx="7937106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Викладка продукції</a:t>
            </a:r>
            <a:endParaRPr lang="uk-UA" dirty="0"/>
          </a:p>
        </p:txBody>
      </p:sp>
      <p:pic>
        <p:nvPicPr>
          <p:cNvPr id="16386" name="Picture 2" descr="D:\Docs\img_3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6791"/>
            <a:ext cx="7740352" cy="52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9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D:\Фуршет\vkusne85485665467886789-4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5631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D:\Фуршет\40434420_136904110589498_27577525111923344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624"/>
            <a:ext cx="66967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64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Викладка продукції на фуршетному столі</a:t>
            </a:r>
            <a:endParaRPr lang="uk-UA" dirty="0"/>
          </a:p>
        </p:txBody>
      </p:sp>
      <p:pic>
        <p:nvPicPr>
          <p:cNvPr id="5122" name="Picture 2" descr="D:\Docs\menyu_na_furshet_ban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85" y="1556792"/>
            <a:ext cx="7416163" cy="494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7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Бенкет фуршет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124744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Останнім часом все частіше влаштовуються бенкети, де гості їдять і п’ють стоячи. Називаються вони по-французьки «а ля фуршет», що означає «на виделку». </a:t>
            </a:r>
          </a:p>
        </p:txBody>
      </p:sp>
      <p:pic>
        <p:nvPicPr>
          <p:cNvPr id="4" name="Picture 2" descr="D: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33" y="2230445"/>
            <a:ext cx="6372200" cy="424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4691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Бенкет-фуршет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uk-UA" sz="11200" b="1" u="sng" dirty="0" smtClean="0"/>
              <a:t>Переваги бенкету-фуршет:</a:t>
            </a:r>
          </a:p>
          <a:p>
            <a:endParaRPr lang="uk-UA" sz="5900" dirty="0"/>
          </a:p>
          <a:p>
            <a:pPr lvl="0"/>
            <a:r>
              <a:rPr lang="uk-UA" sz="9600" b="1" dirty="0"/>
              <a:t>на тій же площі бенкетного залу можна обслужити значно більшу кількість гостей;</a:t>
            </a:r>
          </a:p>
          <a:p>
            <a:pPr lvl="0"/>
            <a:r>
              <a:rPr lang="uk-UA" sz="9600" b="1" dirty="0"/>
              <a:t>кожен учасник в ході бенкету має можливість підійти для бесіди до будь-якого гостя, вибрати будь-яке місце в залі;</a:t>
            </a:r>
          </a:p>
          <a:p>
            <a:pPr lvl="0"/>
            <a:r>
              <a:rPr lang="uk-UA" sz="9600" b="1" dirty="0"/>
              <a:t>гості можуть самостійно узяти вподобані закуски, напої;</a:t>
            </a:r>
          </a:p>
          <a:p>
            <a:pPr lvl="0"/>
            <a:r>
              <a:rPr lang="uk-UA" sz="9600" b="1" dirty="0"/>
              <a:t>запрошені гості можуть піти з </a:t>
            </a:r>
            <a:r>
              <a:rPr lang="uk-UA" sz="9600" b="1" dirty="0" smtClean="0"/>
              <a:t>бенкету </a:t>
            </a:r>
            <a:r>
              <a:rPr lang="uk-UA" sz="9600" b="1" dirty="0"/>
              <a:t>у будь-який момент;</a:t>
            </a:r>
          </a:p>
          <a:p>
            <a:pPr lvl="0"/>
            <a:r>
              <a:rPr lang="uk-UA" sz="9600" b="1" dirty="0"/>
              <a:t>витрати з розрахунку на одного гостя значно нижчі порівняно із звичайним банкетом за столом;</a:t>
            </a:r>
          </a:p>
          <a:p>
            <a:pPr lvl="0"/>
            <a:r>
              <a:rPr lang="uk-UA" sz="9600" b="1" dirty="0"/>
              <a:t>не обов’язково вказувати точне число учасників </a:t>
            </a:r>
            <a:r>
              <a:rPr lang="uk-UA" sz="9600" b="1" dirty="0" smtClean="0"/>
              <a:t>бенкету</a:t>
            </a:r>
            <a:r>
              <a:rPr lang="uk-UA" sz="9600" b="1" dirty="0"/>
              <a:t>.</a:t>
            </a:r>
          </a:p>
          <a:p>
            <a:endParaRPr lang="uk-UA" sz="9600" dirty="0"/>
          </a:p>
        </p:txBody>
      </p:sp>
    </p:spTree>
    <p:extLst>
      <p:ext uri="{BB962C8B-B14F-4D97-AF65-F5344CB8AC3E}">
        <p14:creationId xmlns:p14="http://schemas.microsoft.com/office/powerpoint/2010/main" val="35047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9413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Дипломатичний прийом посла ПАР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D:\Zagruzky\Курсові\af780000e3e188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5949"/>
            <a:ext cx="8460432" cy="56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2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D:\Zagruzky\Курсові\c67b72de5bcdbc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956376" cy="530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 descr="D:\Docs\фуршет\79EAED79CE36A4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8" y="764703"/>
            <a:ext cx="8457041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D:\фото тел 19\FB_IMG_1539533910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9" y="404664"/>
            <a:ext cx="887547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2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chemeClr val="tx1"/>
                </a:solidFill>
              </a:rPr>
              <a:t>Бенкет-коктейль</a:t>
            </a:r>
            <a:endParaRPr lang="uk-UA" sz="4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 descr="D:\Docs\obslyjivanie-kokteil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" y="1916832"/>
            <a:ext cx="5130285" cy="408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ocs\2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84" y="4126260"/>
            <a:ext cx="383860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ocs\kokteyl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84" y="1124743"/>
            <a:ext cx="3851920" cy="30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3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D:\Фуршет\vkusne85485665467886789-4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74439" cy="570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30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8" name="Picture 2" descr="D:\Фуршет\kanape-680x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4" y="332656"/>
            <a:ext cx="8850269" cy="57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2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Бенкет-коктейль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1196752"/>
            <a:ext cx="8250120" cy="5051648"/>
          </a:xfrm>
        </p:spPr>
        <p:txBody>
          <a:bodyPr/>
          <a:lstStyle/>
          <a:p>
            <a:r>
              <a:rPr lang="uk-UA" sz="2400" dirty="0" smtClean="0"/>
              <a:t>Різновид бенкету</a:t>
            </a:r>
            <a:r>
              <a:rPr lang="uk-UA" sz="2400" dirty="0"/>
              <a:t>, де гості п’ють і їдять стоячи, є бенкет-коктейль. Цей вид </a:t>
            </a:r>
            <a:r>
              <a:rPr lang="uk-UA" sz="2400" dirty="0" smtClean="0"/>
              <a:t>бенкету </a:t>
            </a:r>
            <a:r>
              <a:rPr lang="uk-UA" sz="2400" dirty="0"/>
              <a:t>економічний, не вимагає великої кількості меблів, приладів і столової білизни, різноманітності посуду.</a:t>
            </a:r>
          </a:p>
          <a:p>
            <a:endParaRPr lang="uk-UA" dirty="0"/>
          </a:p>
        </p:txBody>
      </p:sp>
      <p:pic>
        <p:nvPicPr>
          <p:cNvPr id="10242" name="Picture 2" descr="D: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78491"/>
            <a:ext cx="2913112" cy="4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www.thewildthymecompany.c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12834"/>
            <a:ext cx="4968552" cy="33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uk-UA" dirty="0" smtClean="0"/>
              <a:t>Бенкет-коктейль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D:\1299505176_00p10108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Барна стійка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D:\image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81150"/>
            <a:ext cx="5989101" cy="4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78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Меню бенкету-фуршету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 </a:t>
            </a:r>
            <a:r>
              <a:rPr lang="uk-UA" b="1" dirty="0"/>
              <a:t>холодні закуски 12-16 найменувань з розрахунку 1/3—1/4 порції на людину: </a:t>
            </a:r>
          </a:p>
          <a:p>
            <a:pPr lvl="0"/>
            <a:r>
              <a:rPr lang="uk-UA" b="1" dirty="0"/>
              <a:t>бутерброди канапе з рибними, м’ясними або овочевими продуктами, із сиром, м’ясом птиці; </a:t>
            </a:r>
          </a:p>
          <a:p>
            <a:pPr lvl="0"/>
            <a:r>
              <a:rPr lang="uk-UA" b="1" dirty="0"/>
              <a:t>ікра зерниста або кетова у </a:t>
            </a:r>
            <a:r>
              <a:rPr lang="uk-UA" b="1" dirty="0" err="1" smtClean="0"/>
              <a:t>волованах</a:t>
            </a:r>
            <a:r>
              <a:rPr lang="uk-UA" b="1" dirty="0"/>
              <a:t>, яйця; </a:t>
            </a:r>
          </a:p>
          <a:p>
            <a:pPr lvl="0"/>
            <a:r>
              <a:rPr lang="uk-UA" b="1" dirty="0"/>
              <a:t>риба малосольна, фарширована або приготована в цілому вигляді; </a:t>
            </a:r>
          </a:p>
          <a:p>
            <a:pPr lvl="0"/>
            <a:r>
              <a:rPr lang="uk-UA" b="1" dirty="0"/>
              <a:t>рулет з поросяти, </a:t>
            </a:r>
            <a:r>
              <a:rPr lang="uk-UA" b="1" dirty="0" err="1" smtClean="0"/>
              <a:t>воловани</a:t>
            </a:r>
            <a:r>
              <a:rPr lang="uk-UA" b="1" dirty="0" smtClean="0"/>
              <a:t> </a:t>
            </a:r>
            <a:r>
              <a:rPr lang="uk-UA" b="1" dirty="0"/>
              <a:t>з мусом, шинки; </a:t>
            </a:r>
          </a:p>
          <a:p>
            <a:pPr lvl="0"/>
            <a:r>
              <a:rPr lang="uk-UA" b="1" dirty="0"/>
              <a:t>кошики з паштетом, крабами, салатами; </a:t>
            </a:r>
          </a:p>
          <a:p>
            <a:pPr lvl="0"/>
            <a:r>
              <a:rPr lang="uk-UA" b="1" dirty="0"/>
              <a:t>асорті з натуральних і маринованих овочів на шпазі; </a:t>
            </a:r>
          </a:p>
          <a:p>
            <a:pPr lvl="0"/>
            <a:r>
              <a:rPr lang="uk-UA" b="1" dirty="0"/>
              <a:t>оливки, маслини, лимон, мигдаль смажений.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701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Бенкет-фуршет</a:t>
            </a:r>
            <a:endParaRPr lang="uk-UA" dirty="0"/>
          </a:p>
        </p:txBody>
      </p:sp>
      <p:pic>
        <p:nvPicPr>
          <p:cNvPr id="9218" name="Picture 2" descr="D:\Docs\4076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731902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7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Спеціалізований фуршет</a:t>
            </a:r>
            <a:endParaRPr lang="uk-UA" dirty="0"/>
          </a:p>
        </p:txBody>
      </p:sp>
      <p:pic>
        <p:nvPicPr>
          <p:cNvPr id="14338" name="Picture 2" descr="D:\Docs\5978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13" y="1340768"/>
            <a:ext cx="7581130" cy="502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u="sng" dirty="0"/>
              <a:t>Комбіновані бенкети</a:t>
            </a:r>
            <a:r>
              <a:rPr lang="uk-UA" dirty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</a:t>
            </a:r>
            <a:r>
              <a:rPr lang="uk-UA" dirty="0" smtClean="0"/>
              <a:t>роводять </a:t>
            </a:r>
            <a:r>
              <a:rPr lang="uk-UA" dirty="0"/>
              <a:t>в денний і вечірній час. </a:t>
            </a:r>
          </a:p>
          <a:p>
            <a:r>
              <a:rPr lang="uk-UA" dirty="0" smtClean="0"/>
              <a:t> </a:t>
            </a:r>
            <a:r>
              <a:rPr lang="uk-UA" dirty="0"/>
              <a:t>Основні види змішаних банкетів: коктейль-фуршет; </a:t>
            </a:r>
            <a:endParaRPr lang="uk-UA" dirty="0" smtClean="0"/>
          </a:p>
          <a:p>
            <a:r>
              <a:rPr lang="uk-UA" dirty="0" smtClean="0"/>
              <a:t>фуршет-кава,</a:t>
            </a:r>
          </a:p>
          <a:p>
            <a:r>
              <a:rPr lang="uk-UA" dirty="0" smtClean="0"/>
              <a:t> </a:t>
            </a:r>
            <a:r>
              <a:rPr lang="uk-UA" dirty="0"/>
              <a:t>коктейль-фуршет-кава</a:t>
            </a:r>
            <a:r>
              <a:rPr lang="uk-UA" dirty="0" smtClean="0"/>
              <a:t>;</a:t>
            </a:r>
          </a:p>
          <a:p>
            <a:r>
              <a:rPr lang="uk-UA" dirty="0" smtClean="0"/>
              <a:t> </a:t>
            </a:r>
            <a:r>
              <a:rPr lang="uk-UA" dirty="0"/>
              <a:t>за столом с повним обслуговуванням офіціантами – кава  у вітальні.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60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94136" cy="1143000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 smtClean="0"/>
              <a:t> Бенкет-фуршет-десерт</a:t>
            </a:r>
            <a:r>
              <a:rPr lang="uk-UA" sz="4000" dirty="0"/>
              <a:t/>
            </a:r>
            <a:br>
              <a:rPr lang="uk-UA" sz="4000" dirty="0"/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052736"/>
            <a:ext cx="8106104" cy="5400600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pitchFamily="34" charset="0"/>
              <a:buChar char="•"/>
            </a:pPr>
            <a:r>
              <a:rPr lang="uk-UA" sz="2600" b="1" dirty="0" smtClean="0"/>
              <a:t>Бенкет-фуршет-десерт </a:t>
            </a:r>
            <a:r>
              <a:rPr lang="uk-UA" sz="2600" b="1" dirty="0"/>
              <a:t>має багато спільного з бенкетом-фуршетом. Відмінні особливості його полягають в </a:t>
            </a:r>
            <a:r>
              <a:rPr lang="uk-UA" sz="2600" b="1" dirty="0" smtClean="0"/>
              <a:t>наступному:</a:t>
            </a:r>
          </a:p>
          <a:p>
            <a:pPr algn="just">
              <a:buFont typeface="Arial" pitchFamily="34" charset="0"/>
              <a:buChar char="•"/>
            </a:pPr>
            <a:r>
              <a:rPr lang="uk-UA" sz="2600" b="1" dirty="0" smtClean="0"/>
              <a:t>організовують </a:t>
            </a:r>
            <a:r>
              <a:rPr lang="uk-UA" sz="2600" b="1" dirty="0"/>
              <a:t>його головним чином як доповнення до основного </a:t>
            </a:r>
            <a:r>
              <a:rPr lang="uk-UA" sz="2600" b="1" dirty="0" smtClean="0"/>
              <a:t>бенкету;</a:t>
            </a:r>
          </a:p>
          <a:p>
            <a:pPr algn="just">
              <a:buFont typeface="Arial" pitchFamily="34" charset="0"/>
              <a:buChar char="•"/>
            </a:pPr>
            <a:r>
              <a:rPr lang="uk-UA" sz="2600" b="1" dirty="0" smtClean="0"/>
              <a:t>у </a:t>
            </a:r>
            <a:r>
              <a:rPr lang="uk-UA" sz="2600" b="1" dirty="0"/>
              <a:t>меню включають різноманітний асортимент фруктів, кондитерських виробів (торти, тістечка, цукерки, печиво), морозиво, 2-3 види </a:t>
            </a:r>
            <a:r>
              <a:rPr lang="uk-UA" sz="2600" b="1" dirty="0" smtClean="0"/>
              <a:t>бутербродів;</a:t>
            </a:r>
          </a:p>
          <a:p>
            <a:pPr algn="just">
              <a:buFont typeface="Arial" pitchFamily="34" charset="0"/>
              <a:buChar char="•"/>
            </a:pPr>
            <a:endParaRPr lang="uk-UA" sz="2600" b="1" dirty="0"/>
          </a:p>
          <a:p>
            <a:pPr algn="just">
              <a:buFont typeface="Arial" pitchFamily="34" charset="0"/>
              <a:buChar char="•"/>
            </a:pPr>
            <a:r>
              <a:rPr lang="uk-UA" sz="2600" b="1" dirty="0" smtClean="0"/>
              <a:t>асортимент </a:t>
            </a:r>
            <a:r>
              <a:rPr lang="uk-UA" sz="2600" b="1" dirty="0"/>
              <a:t>напоїв: десертні вина, шампанське, коньяк, лікер, гарячі і холодні напої, </a:t>
            </a:r>
            <a:r>
              <a:rPr lang="uk-UA" sz="2600" b="1" dirty="0" smtClean="0"/>
              <a:t>соки;</a:t>
            </a:r>
          </a:p>
          <a:p>
            <a:pPr algn="just">
              <a:buFont typeface="Arial" pitchFamily="34" charset="0"/>
              <a:buChar char="•"/>
            </a:pPr>
            <a:endParaRPr lang="uk-UA" sz="2600" b="1" dirty="0"/>
          </a:p>
          <a:p>
            <a:pPr algn="just">
              <a:buFont typeface="Arial" pitchFamily="34" charset="0"/>
              <a:buChar char="•"/>
            </a:pPr>
            <a:r>
              <a:rPr lang="uk-UA" sz="2600" b="1" dirty="0" smtClean="0"/>
              <a:t>для </a:t>
            </a:r>
            <a:r>
              <a:rPr lang="uk-UA" sz="2600" b="1" dirty="0"/>
              <a:t>сервірування використовують такі види столового посуду: </a:t>
            </a:r>
            <a:r>
              <a:rPr lang="uk-UA" sz="2600" b="1" dirty="0" err="1"/>
              <a:t>мадерні</a:t>
            </a:r>
            <a:r>
              <a:rPr lang="uk-UA" sz="2600" b="1" dirty="0"/>
              <a:t> чарки, фужери, келихи для шампанського, десертні тарілки і набори, фруктові ножі.</a:t>
            </a: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4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Спеціалізований фуршет</a:t>
            </a:r>
          </a:p>
        </p:txBody>
      </p:sp>
      <p:pic>
        <p:nvPicPr>
          <p:cNvPr id="1026" name="Picture 2" descr="G:\ідеал\9-10 08\IMG_77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54756"/>
            <a:ext cx="7592392" cy="56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4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/>
          <a:lstStyle/>
          <a:p>
            <a:pPr algn="ctr"/>
            <a:r>
              <a:rPr lang="uk-UA" dirty="0"/>
              <a:t>Спеціалізований фуршет</a:t>
            </a:r>
          </a:p>
        </p:txBody>
      </p:sp>
      <p:pic>
        <p:nvPicPr>
          <p:cNvPr id="14338" name="Picture 2" descr="G:\ідеал\рожеве\IMG_7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592392" cy="56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0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Спеціалізований фуршет</a:t>
            </a:r>
          </a:p>
        </p:txBody>
      </p:sp>
      <p:pic>
        <p:nvPicPr>
          <p:cNvPr id="15362" name="Picture 2" descr="G:\ідеал\рожеве\IMG_7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0048" cy="64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5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D:\Фото телефон 5\IMG_20180519_14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40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D:\Фото телефон 5\IMG_20180520_155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0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D:\з телефона\IMG_20170903_155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94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32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Фуршетні</a:t>
            </a:r>
            <a:r>
              <a:rPr lang="uk-UA" dirty="0" smtClean="0"/>
              <a:t> столи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 descr="D:\table-5-200x19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7481"/>
            <a:ext cx="2536676" cy="25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furshet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4980384" cy="332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6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D:\з телефона\IMG_20170910_162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93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D:\з телефона\IMG_20170917_135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1242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11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D:\з телефона\IMG_20170917_14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78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D:\з телефона\IMG_20170917_14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44408" cy="61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89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Спеціалізований фуршет</a:t>
            </a:r>
          </a:p>
        </p:txBody>
      </p:sp>
      <p:pic>
        <p:nvPicPr>
          <p:cNvPr id="16386" name="Picture 2" descr="G:\ідеал\рожеве\IMG_7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0748"/>
            <a:ext cx="7448376" cy="55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1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Спеціалізований фуршет</a:t>
            </a:r>
          </a:p>
        </p:txBody>
      </p:sp>
      <p:pic>
        <p:nvPicPr>
          <p:cNvPr id="10242" name="Picture 2" descr="G:\ідеал\ідеал осінь\20140921_16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1" y="1556792"/>
            <a:ext cx="85769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Викладка продукції</a:t>
            </a:r>
            <a:endParaRPr lang="uk-UA" dirty="0"/>
          </a:p>
        </p:txBody>
      </p:sp>
      <p:pic>
        <p:nvPicPr>
          <p:cNvPr id="7170" name="Picture 2" descr="G:\ідеал\біло-рожеве\IMG_7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2710" y="1939155"/>
            <a:ext cx="5568847" cy="426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ocs\6982896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5040560" cy="37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Викладка продукції</a:t>
            </a:r>
            <a:endParaRPr lang="uk-UA" dirty="0"/>
          </a:p>
        </p:txBody>
      </p:sp>
      <p:pic>
        <p:nvPicPr>
          <p:cNvPr id="15362" name="Picture 2" descr="D:\Docs\bbLO6pxdt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68" y="1340768"/>
            <a:ext cx="7507272" cy="500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3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Спеціалізований фуршет</a:t>
            </a:r>
            <a:endParaRPr lang="uk-UA" dirty="0"/>
          </a:p>
        </p:txBody>
      </p:sp>
      <p:pic>
        <p:nvPicPr>
          <p:cNvPr id="2050" name="Picture 2" descr="G:\ідеал\9-10 08\IMG_7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7088336" cy="531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Викладка продукції</a:t>
            </a:r>
            <a:endParaRPr lang="uk-UA" dirty="0"/>
          </a:p>
        </p:txBody>
      </p:sp>
      <p:pic>
        <p:nvPicPr>
          <p:cNvPr id="3074" name="Picture 2" descr="G:\ідеал\30.08.2014\IMG_18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87625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Підсобні столи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D:\з телефона\IMG_20170903_090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939902" cy="525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з телефона\IMG_20170903_090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02822"/>
            <a:ext cx="3939136" cy="52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46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Викладка продукції</a:t>
            </a:r>
            <a:endParaRPr lang="uk-UA" dirty="0"/>
          </a:p>
        </p:txBody>
      </p:sp>
      <p:pic>
        <p:nvPicPr>
          <p:cNvPr id="10242" name="Picture 2" descr="D:\Docs\1350463117_vozduh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1" y="1532562"/>
            <a:ext cx="8191889" cy="513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9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Спеціалізований фуршет</a:t>
            </a:r>
            <a:endParaRPr lang="uk-UA" dirty="0"/>
          </a:p>
        </p:txBody>
      </p:sp>
      <p:pic>
        <p:nvPicPr>
          <p:cNvPr id="13314" name="Picture 2" descr="G:\ідеал\максим\20140928_154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0274"/>
            <a:ext cx="8748464" cy="49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5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Спеціалізований  фуршет</a:t>
            </a:r>
            <a:endParaRPr lang="uk-UA" dirty="0"/>
          </a:p>
        </p:txBody>
      </p:sp>
      <p:pic>
        <p:nvPicPr>
          <p:cNvPr id="11266" name="Picture 2" descr="G:\ідеал\ідеал осінь\20140921_16071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908720"/>
            <a:ext cx="36004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ідеал\максим\20140928_154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32" y="1268759"/>
            <a:ext cx="3063759" cy="54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Цукерковий фуршет</a:t>
            </a:r>
            <a:endParaRPr lang="uk-UA" dirty="0"/>
          </a:p>
        </p:txBody>
      </p:sp>
      <p:pic>
        <p:nvPicPr>
          <p:cNvPr id="12290" name="Picture 2" descr="D:\Docs\aa42c5_0e757d205db44fd2a88f65a6dfe5b7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9116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ідеал\біло-рожеве\IMG_7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60" y="2708920"/>
            <a:ext cx="4544053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D:\з телефона\IMG_20171021_155245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94801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5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D:\з телефона\IMG_20171021_15535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5" y="245141"/>
            <a:ext cx="8796469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2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33688" cy="1143000"/>
          </a:xfrm>
        </p:spPr>
        <p:txBody>
          <a:bodyPr/>
          <a:lstStyle/>
          <a:p>
            <a:r>
              <a:rPr lang="uk-UA" dirty="0" err="1" smtClean="0"/>
              <a:t>Фуршетні</a:t>
            </a:r>
            <a:r>
              <a:rPr lang="uk-UA" dirty="0" smtClean="0"/>
              <a:t> спідниці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D:\Без названия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826083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51W262H334-910x1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33" y="620688"/>
            <a:ext cx="4534567" cy="57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D:\З телефона 2\IMG_20171102_153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1242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04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D:\Фото телефон 5\IMG_20181016_120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1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D:\Фото телефон 5\IMG_20181016_120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9162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450</TotalTime>
  <Words>556</Words>
  <Application>Microsoft Office PowerPoint</Application>
  <PresentationFormat>Экран (4:3)</PresentationFormat>
  <Paragraphs>75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Солнцестояние</vt:lpstr>
      <vt:lpstr> </vt:lpstr>
      <vt:lpstr>Бенкет-фуршет</vt:lpstr>
      <vt:lpstr>Меню бенкету-фуршету</vt:lpstr>
      <vt:lpstr>Фуршетні столи</vt:lpstr>
      <vt:lpstr>Підсобні столи</vt:lpstr>
      <vt:lpstr>Фуршетні спідниці</vt:lpstr>
      <vt:lpstr>Презентация PowerPoint</vt:lpstr>
      <vt:lpstr>Презентация PowerPoint</vt:lpstr>
      <vt:lpstr>Презентация PowerPoint</vt:lpstr>
      <vt:lpstr>Сервірування фуршетного столу</vt:lpstr>
      <vt:lpstr>Сервіруванння фуршетного столу</vt:lpstr>
      <vt:lpstr>Сервірування фуршетних столів</vt:lpstr>
      <vt:lpstr>Бенкет-фуршет</vt:lpstr>
      <vt:lpstr>Фуршетний стіл</vt:lpstr>
      <vt:lpstr>Викладка продукції</vt:lpstr>
      <vt:lpstr>Презентация PowerPoint</vt:lpstr>
      <vt:lpstr>Презентация PowerPoint</vt:lpstr>
      <vt:lpstr>Викладка продукції на фуршетному столі</vt:lpstr>
      <vt:lpstr>Бенкет фуршет</vt:lpstr>
      <vt:lpstr>Дипломатичний прийом посла ПАР</vt:lpstr>
      <vt:lpstr>Презентация PowerPoint</vt:lpstr>
      <vt:lpstr>Презентация PowerPoint</vt:lpstr>
      <vt:lpstr>Презентация PowerPoint</vt:lpstr>
      <vt:lpstr>Бенкет-коктейль</vt:lpstr>
      <vt:lpstr>Презентация PowerPoint</vt:lpstr>
      <vt:lpstr>Презентация PowerPoint</vt:lpstr>
      <vt:lpstr>Бенкет-коктейль</vt:lpstr>
      <vt:lpstr>Бенкет-коктейль</vt:lpstr>
      <vt:lpstr>Барна стійка</vt:lpstr>
      <vt:lpstr>Бенкет-фуршет</vt:lpstr>
      <vt:lpstr>Спеціалізований фуршет</vt:lpstr>
      <vt:lpstr>Комбіновані бенкети </vt:lpstr>
      <vt:lpstr> Бенкет-фуршет-десерт </vt:lpstr>
      <vt:lpstr>Спеціалізований фуршет</vt:lpstr>
      <vt:lpstr>Спеціалізований фуршет</vt:lpstr>
      <vt:lpstr>Спеціалізований фуршет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Спеціалізований фуршет</vt:lpstr>
      <vt:lpstr>Спеціалізований фуршет</vt:lpstr>
      <vt:lpstr>Викладка продукції</vt:lpstr>
      <vt:lpstr>Викладка продукції</vt:lpstr>
      <vt:lpstr>Спеціалізований фуршет</vt:lpstr>
      <vt:lpstr>Викладка продукції</vt:lpstr>
      <vt:lpstr>Викладка продукції</vt:lpstr>
      <vt:lpstr>Спеціалізований фуршет</vt:lpstr>
      <vt:lpstr>Спеціалізований  фуршет</vt:lpstr>
      <vt:lpstr>Цукерковий фуршет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БЕНКЕТ З ПОВНИМ ОБСЛУГОВУВАННЯМ ОФІЦІАНТАМИ</dc:title>
  <dc:creator>Maksym</dc:creator>
  <cp:lastModifiedBy>Петро</cp:lastModifiedBy>
  <cp:revision>60</cp:revision>
  <dcterms:created xsi:type="dcterms:W3CDTF">2016-03-02T19:52:58Z</dcterms:created>
  <dcterms:modified xsi:type="dcterms:W3CDTF">2020-04-08T19:54:06Z</dcterms:modified>
</cp:coreProperties>
</file>