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0" r:id="rId5"/>
    <p:sldId id="259" r:id="rId6"/>
    <p:sldId id="264" r:id="rId7"/>
    <p:sldId id="263" r:id="rId8"/>
    <p:sldId id="262" r:id="rId9"/>
    <p:sldId id="261" r:id="rId10"/>
    <p:sldId id="265" r:id="rId11"/>
    <p:sldId id="266" r:id="rId12"/>
    <p:sldId id="267" r:id="rId13"/>
    <p:sldId id="269" r:id="rId14"/>
    <p:sldId id="268" r:id="rId15"/>
    <p:sldId id="287" r:id="rId16"/>
    <p:sldId id="28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5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645024"/>
            <a:ext cx="6477000" cy="16463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b="1" dirty="0"/>
              <a:t>Тема 4: ТЕХНІЧНИЙ ПОТЕНЦІАЛ ПІДПРИЄМСТВА РЕСТОРАННОГО </a:t>
            </a:r>
            <a:r>
              <a:rPr lang="uk-UA" sz="3600" b="1" dirty="0" smtClean="0"/>
              <a:t>ГОСПОДАРСТВА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b="1" dirty="0" smtClean="0"/>
              <a:t>  Перша </a:t>
            </a:r>
            <a:r>
              <a:rPr lang="uk-UA" sz="2800" b="1" dirty="0" smtClean="0"/>
              <a:t>частина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2323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/>
              <a:t>Класифікація елементів технічного потенціалу підприємства </a:t>
            </a:r>
            <a:r>
              <a:rPr lang="uk-UA" sz="3600" b="1" dirty="0" smtClean="0"/>
              <a:t>РГ:</a:t>
            </a:r>
            <a:endParaRPr lang="uk-UA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18998"/>
            <a:ext cx="352839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6. </a:t>
            </a:r>
            <a:r>
              <a:rPr lang="uk-UA" dirty="0"/>
              <a:t>За джерелами фінансування 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429000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b="1" dirty="0" smtClean="0"/>
              <a:t>внесені </a:t>
            </a:r>
            <a:r>
              <a:rPr lang="uk-UA" dirty="0"/>
              <a:t>до статутного фонду підприємства його </a:t>
            </a:r>
            <a:r>
              <a:rPr lang="uk-UA" b="1" dirty="0" smtClean="0"/>
              <a:t>засновниками</a:t>
            </a:r>
            <a:r>
              <a:rPr lang="uk-UA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 smtClean="0"/>
              <a:t>придбані </a:t>
            </a:r>
            <a:r>
              <a:rPr lang="uk-UA" dirty="0"/>
              <a:t>протягом діяльності підприємства </a:t>
            </a:r>
            <a:r>
              <a:rPr lang="uk-UA" b="1" dirty="0"/>
              <a:t>за рахунок власних коштів</a:t>
            </a:r>
            <a:r>
              <a:rPr lang="uk-UA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 smtClean="0"/>
              <a:t>придбані </a:t>
            </a:r>
            <a:r>
              <a:rPr lang="uk-UA" b="1" dirty="0"/>
              <a:t>за </a:t>
            </a:r>
            <a:r>
              <a:rPr lang="uk-UA" dirty="0"/>
              <a:t>рахунок довгострокових </a:t>
            </a:r>
            <a:r>
              <a:rPr lang="uk-UA" b="1" dirty="0"/>
              <a:t>кредитів банків</a:t>
            </a:r>
            <a:r>
              <a:rPr lang="uk-UA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 smtClean="0"/>
              <a:t>безплатно </a:t>
            </a:r>
            <a:r>
              <a:rPr lang="uk-UA" b="1" dirty="0"/>
              <a:t>надані </a:t>
            </a:r>
            <a:r>
              <a:rPr lang="uk-UA" dirty="0"/>
              <a:t>(в порядку спонсорської, безплатної фінансової допомоги та інше).</a:t>
            </a:r>
          </a:p>
        </p:txBody>
      </p:sp>
      <p:pic>
        <p:nvPicPr>
          <p:cNvPr id="6" name="Picture 2" descr="Як спрацювали кременчуцькі підприємства за півроку » Все новост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40258"/>
            <a:ext cx="183330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3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/>
              <a:t>Класифікація елементів технічного потенціалу підприємства </a:t>
            </a:r>
            <a:r>
              <a:rPr lang="uk-UA" sz="3600" b="1" dirty="0" smtClean="0"/>
              <a:t>РГ:</a:t>
            </a:r>
            <a:endParaRPr lang="uk-UA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18998"/>
            <a:ext cx="3096344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7. </a:t>
            </a:r>
            <a:r>
              <a:rPr lang="uk-UA" dirty="0"/>
              <a:t>За сферою </a:t>
            </a:r>
            <a:r>
              <a:rPr lang="uk-UA" dirty="0" smtClean="0"/>
              <a:t>використання: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9175" y="249289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нейтральні;</a:t>
            </a: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т</a:t>
            </a:r>
            <a:r>
              <a:rPr lang="uk-UA" dirty="0" smtClean="0"/>
              <a:t>ехнологічні;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err="1" smtClean="0"/>
              <a:t>інтер’єрні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1266" name="Picture 2" descr="Электромеханическое оборудование для общепи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88" y="5026988"/>
            <a:ext cx="2042258" cy="16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равнение индукционных и электрических пли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99" y="4837289"/>
            <a:ext cx="2556284" cy="19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16 крутих та незвичайних ресторанів і кафе Києва - ВСВІТ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93" y="1628800"/>
            <a:ext cx="48768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Полтавский ресторан победил в конкурсе на лучший дизайн - Украин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9" y="4833823"/>
            <a:ext cx="3653503" cy="191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39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116632"/>
            <a:ext cx="51845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6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/>
              <a:t>Особливими рисами технічного потенціалу підприємств ресторанного господарства є</a:t>
            </a:r>
            <a:r>
              <a:rPr lang="uk-UA" sz="3200" b="1" dirty="0" smtClean="0"/>
              <a:t>: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343801"/>
            <a:ext cx="7776864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 smtClean="0"/>
              <a:t>безпосередній </a:t>
            </a:r>
            <a:r>
              <a:rPr lang="uk-UA" sz="2000" b="1" dirty="0"/>
              <a:t>зв’язок із процесами виробництва</a:t>
            </a:r>
            <a:r>
              <a:rPr lang="uk-UA" sz="2000" dirty="0"/>
              <a:t>, реалізації та організації споживання кулінарної продукції</a:t>
            </a:r>
            <a:r>
              <a:rPr lang="uk-UA" sz="2000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uk-UA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/>
              <a:t>висока частка просторового </a:t>
            </a:r>
            <a:r>
              <a:rPr lang="uk-UA" sz="2000" b="1" dirty="0" smtClean="0"/>
              <a:t>потенціалу</a:t>
            </a:r>
            <a:r>
              <a:rPr lang="uk-UA" sz="2000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uk-UA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 smtClean="0"/>
              <a:t>висока </a:t>
            </a:r>
            <a:r>
              <a:rPr lang="uk-UA" sz="2000" b="1" dirty="0"/>
              <a:t>частка орендованих будівель </a:t>
            </a:r>
            <a:r>
              <a:rPr lang="uk-UA" sz="2000" dirty="0"/>
              <a:t>і споруд у структурі пасивної частини технічних </a:t>
            </a:r>
            <a:r>
              <a:rPr lang="uk-UA" sz="2000" dirty="0" smtClean="0"/>
              <a:t>ресурсів;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uk-UA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/>
              <a:t>низька технічна оснащеність </a:t>
            </a:r>
            <a:r>
              <a:rPr lang="uk-UA" sz="2000" dirty="0"/>
              <a:t>підприємств галузі; </a:t>
            </a:r>
          </a:p>
        </p:txBody>
      </p:sp>
    </p:spTree>
    <p:extLst>
      <p:ext uri="{BB962C8B-B14F-4D97-AF65-F5344CB8AC3E}">
        <p14:creationId xmlns:p14="http://schemas.microsoft.com/office/powerpoint/2010/main" val="38809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/>
              <a:t>Особливими рисами технічного потенціалу підприємств ресторанного господарства є</a:t>
            </a:r>
            <a:r>
              <a:rPr lang="uk-UA" sz="3200" b="1" dirty="0" smtClean="0"/>
              <a:t>: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6"/>
            <a:ext cx="8352928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b="1" dirty="0" smtClean="0"/>
              <a:t>низький </a:t>
            </a:r>
            <a:r>
              <a:rPr lang="uk-UA" b="1" dirty="0"/>
              <a:t>рівень механізації </a:t>
            </a:r>
            <a:r>
              <a:rPr lang="uk-UA" dirty="0"/>
              <a:t>виробничо-торгових процесів, </a:t>
            </a:r>
            <a:r>
              <a:rPr lang="uk-UA" b="1" dirty="0"/>
              <a:t>зумовлений специфікою діяльності</a:t>
            </a:r>
            <a:r>
              <a:rPr lang="uk-UA" dirty="0"/>
              <a:t>, необхідністю застосування ручної праці</a:t>
            </a:r>
            <a:r>
              <a:rPr lang="uk-UA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uk-UA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b="1" dirty="0"/>
              <a:t>технічні ресурси </a:t>
            </a:r>
            <a:r>
              <a:rPr lang="uk-UA" dirty="0"/>
              <a:t>підприємств </a:t>
            </a:r>
            <a:r>
              <a:rPr lang="uk-UA" dirty="0" smtClean="0"/>
              <a:t>РГ пов’язані </a:t>
            </a:r>
            <a:r>
              <a:rPr lang="uk-UA" b="1" dirty="0"/>
              <a:t>з випуском широкого асортименту продукції</a:t>
            </a:r>
            <a:r>
              <a:rPr lang="uk-UA" dirty="0"/>
              <a:t>, призначеного для задоволення попиту різних груп споживачів</a:t>
            </a:r>
            <a:r>
              <a:rPr lang="uk-UA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uk-UA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b="1" dirty="0"/>
              <a:t>нерівномірна завантаженість </a:t>
            </a:r>
            <a:r>
              <a:rPr lang="uk-UA" dirty="0"/>
              <a:t>протягом робочого дня, тижня, що залежить </a:t>
            </a:r>
            <a:r>
              <a:rPr lang="uk-UA" b="1" dirty="0"/>
              <a:t>від потоку споживачів</a:t>
            </a:r>
            <a:r>
              <a:rPr lang="uk-UA" dirty="0"/>
              <a:t> та </a:t>
            </a:r>
            <a:r>
              <a:rPr lang="uk-UA" b="1" dirty="0"/>
              <a:t>особливостей кулінарної продукції</a:t>
            </a:r>
            <a:r>
              <a:rPr lang="uk-UA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uk-UA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b="1" dirty="0"/>
              <a:t>устаткування підприємств </a:t>
            </a:r>
            <a:r>
              <a:rPr lang="uk-UA" dirty="0" smtClean="0"/>
              <a:t>РГ </a:t>
            </a:r>
            <a:r>
              <a:rPr lang="uk-UA" b="1" dirty="0" smtClean="0"/>
              <a:t>має </a:t>
            </a:r>
            <a:r>
              <a:rPr lang="uk-UA" b="1" dirty="0"/>
              <a:t>працювати в різних умовах і практично без перерв</a:t>
            </a:r>
            <a:r>
              <a:rPr lang="uk-UA" dirty="0"/>
              <a:t>, тому воно повинне бути надійним, високотехнологічним, простим в експлуатації й обслуговуванні.</a:t>
            </a:r>
          </a:p>
        </p:txBody>
      </p:sp>
    </p:spTree>
    <p:extLst>
      <p:ext uri="{BB962C8B-B14F-4D97-AF65-F5344CB8AC3E}">
        <p14:creationId xmlns:p14="http://schemas.microsoft.com/office/powerpoint/2010/main" val="391921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861048"/>
            <a:ext cx="6477000" cy="16463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b="1" dirty="0"/>
              <a:t>Тема 4: ТЕХНІЧНИЙ ПОТЕНЦІАЛ ПІДПРИЄМСТВА РЕСТОРАННОГО </a:t>
            </a:r>
            <a:r>
              <a:rPr lang="uk-UA" sz="3600" b="1" dirty="0" smtClean="0"/>
              <a:t>ГОСПОДАРСТВА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6050037"/>
            <a:ext cx="6223992" cy="685800"/>
          </a:xfrm>
        </p:spPr>
        <p:txBody>
          <a:bodyPr/>
          <a:lstStyle/>
          <a:p>
            <a:r>
              <a:rPr lang="ru-RU" sz="2800" b="1" dirty="0"/>
              <a:t>Друга </a:t>
            </a:r>
            <a:r>
              <a:rPr lang="uk-UA" sz="2800" b="1" dirty="0" smtClean="0"/>
              <a:t>частина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40263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28600"/>
            <a:ext cx="2664296" cy="990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Дізнаєтеся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Як </a:t>
            </a:r>
            <a:r>
              <a:rPr lang="ru-RU" sz="2400" dirty="0" err="1" smtClean="0"/>
              <a:t>оцінюють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технічний</a:t>
            </a:r>
            <a:r>
              <a:rPr lang="ru-RU" sz="2400" dirty="0" smtClean="0"/>
              <a:t> </a:t>
            </a:r>
            <a:r>
              <a:rPr lang="ru-RU" sz="2400" dirty="0" err="1"/>
              <a:t>потенціалу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</a:t>
            </a:r>
            <a:r>
              <a:rPr lang="ru-RU" sz="2400" dirty="0" smtClean="0"/>
              <a:t>РГ</a:t>
            </a:r>
          </a:p>
          <a:p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таке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та як </a:t>
            </a:r>
            <a:r>
              <a:rPr lang="ru-RU" sz="2400" dirty="0" err="1" smtClean="0"/>
              <a:t>визначають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їхню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вартість</a:t>
            </a:r>
            <a:endParaRPr lang="ru-RU" sz="2400" dirty="0" smtClean="0"/>
          </a:p>
          <a:p>
            <a:r>
              <a:rPr lang="ru-RU" sz="2400" dirty="0" smtClean="0"/>
              <a:t>Про </a:t>
            </a:r>
            <a:r>
              <a:rPr lang="ru-RU" sz="2400" dirty="0" err="1" smtClean="0"/>
              <a:t>знос</a:t>
            </a:r>
            <a:r>
              <a:rPr lang="ru-RU" sz="2400" dirty="0"/>
              <a:t> </a:t>
            </a:r>
            <a:r>
              <a:rPr lang="ru-RU" sz="2400" dirty="0" err="1" smtClean="0"/>
              <a:t>основних</a:t>
            </a:r>
            <a:r>
              <a:rPr lang="ru-RU" sz="2400" dirty="0" smtClean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види</a:t>
            </a:r>
            <a:endParaRPr lang="ru-RU" sz="2400" dirty="0" smtClean="0"/>
          </a:p>
          <a:p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таке</a:t>
            </a:r>
            <a:r>
              <a:rPr lang="ru-RU" sz="2400" dirty="0"/>
              <a:t> </a:t>
            </a:r>
            <a:r>
              <a:rPr lang="ru-RU" sz="2400" dirty="0" err="1" smtClean="0"/>
              <a:t>амортизація</a:t>
            </a:r>
            <a:endParaRPr lang="ru-RU" sz="2400" dirty="0" smtClean="0"/>
          </a:p>
          <a:p>
            <a:r>
              <a:rPr lang="ru-RU" sz="2400" dirty="0"/>
              <a:t>Як </a:t>
            </a:r>
            <a:r>
              <a:rPr lang="ru-RU" sz="2400" dirty="0" err="1" smtClean="0"/>
              <a:t>класифікують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uk-UA" sz="2400" dirty="0" smtClean="0"/>
              <a:t>Що таке потужність </a:t>
            </a:r>
            <a:r>
              <a:rPr lang="uk-UA" sz="2400" dirty="0"/>
              <a:t>виробничої системи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Picture 2" descr="Цифрлық дәуірді қалыптастыруға дайынбыз б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3514191" cy="207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62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Autofit/>
          </a:bodyPr>
          <a:lstStyle/>
          <a:p>
            <a:r>
              <a:rPr lang="uk-UA" sz="3600" b="1" dirty="0"/>
              <a:t>Оцінка </a:t>
            </a:r>
            <a:r>
              <a:rPr lang="uk-UA" sz="3600" b="1" dirty="0" smtClean="0"/>
              <a:t>технічного </a:t>
            </a:r>
            <a:r>
              <a:rPr lang="uk-UA" sz="3600" b="1" dirty="0"/>
              <a:t>потенціалу підприємства </a:t>
            </a:r>
            <a:r>
              <a:rPr lang="uk-UA" sz="3600" b="1" dirty="0" smtClean="0"/>
              <a:t>РГ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6287" y="197228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Натуральні показники</a:t>
            </a:r>
            <a:r>
              <a:rPr lang="uk-UA" dirty="0"/>
              <a:t> характеризують речовинний склад технічних ресурсів, тобто кількість одиниць, що входять у склад кожного їх </a:t>
            </a:r>
            <a:r>
              <a:rPr lang="uk-UA" dirty="0" smtClean="0"/>
              <a:t>виду</a:t>
            </a:r>
            <a:endParaRPr lang="uk-UA" b="1" dirty="0" smtClean="0"/>
          </a:p>
        </p:txBody>
      </p:sp>
      <p:pic>
        <p:nvPicPr>
          <p:cNvPr id="2050" name="Picture 2" descr="Файл:NYCS-bull-trans-2.svg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901227" cy="190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4811" y="515719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Вартісні показники </a:t>
            </a:r>
            <a:r>
              <a:rPr lang="uk-UA" dirty="0"/>
              <a:t>технічного потенціалу необхідні для його величини та динаміки, визначення зносу, нарахування амортизації, розрахунку собівартості продукції, оцінки ефективності використання </a:t>
            </a:r>
            <a:r>
              <a:rPr lang="uk-UA" dirty="0" smtClean="0"/>
              <a:t>тощо</a:t>
            </a:r>
            <a:endParaRPr lang="uk-UA" dirty="0"/>
          </a:p>
        </p:txBody>
      </p:sp>
      <p:pic>
        <p:nvPicPr>
          <p:cNvPr id="2052" name="Picture 4" descr="Кухня — Ресторан — Spl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99286"/>
            <a:ext cx="259700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laude Monet - ресторан с французским шарм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79844"/>
            <a:ext cx="2610125" cy="16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ухонный инвентарь профессиональный для повара ресторана и столов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16" y="303887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7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Оцінка </a:t>
            </a:r>
            <a:r>
              <a:rPr lang="uk-UA" sz="3600" b="1" dirty="0" smtClean="0"/>
              <a:t>технічного </a:t>
            </a:r>
            <a:r>
              <a:rPr lang="uk-UA" sz="3600" b="1" dirty="0"/>
              <a:t>потенціалу підприємства </a:t>
            </a:r>
            <a:r>
              <a:rPr lang="uk-UA" sz="3600" b="1" dirty="0" smtClean="0"/>
              <a:t>РГ</a:t>
            </a:r>
            <a:endParaRPr lang="uk-UA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636912"/>
            <a:ext cx="7200800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i="1" dirty="0"/>
              <a:t>«</a:t>
            </a:r>
            <a:r>
              <a:rPr lang="uk-UA" sz="2800" b="1" i="1" dirty="0">
                <a:solidFill>
                  <a:srgbClr val="0070C0"/>
                </a:solidFill>
              </a:rPr>
              <a:t>Основні засоби</a:t>
            </a:r>
            <a:r>
              <a:rPr lang="uk-UA" i="1" dirty="0"/>
              <a:t> — </a:t>
            </a:r>
            <a:r>
              <a:rPr lang="uk-UA" i="1" dirty="0" smtClean="0"/>
              <a:t> </a:t>
            </a:r>
            <a:r>
              <a:rPr lang="uk-UA" b="1" i="1" dirty="0" smtClean="0"/>
              <a:t>матеріальні </a:t>
            </a:r>
            <a:r>
              <a:rPr lang="uk-UA" b="1" i="1" dirty="0"/>
              <a:t>активи</a:t>
            </a:r>
            <a:r>
              <a:rPr lang="uk-UA" i="1" dirty="0"/>
              <a:t>, які підприємство/установа утримує з метою використання їх у процесі виробництва/діяльності або постачання товарів, надання послуг, здавання в оренду іншим особам або для здійснення адміністративних і соціально-культурних функцій, </a:t>
            </a:r>
            <a:r>
              <a:rPr lang="uk-UA" b="1" i="1" dirty="0"/>
              <a:t>очікуваний строк корисного використання (експлуатації) яких більше одного року (або операційного циклу, якщо він довший за рік)</a:t>
            </a:r>
            <a:r>
              <a:rPr lang="uk-UA" i="1" dirty="0"/>
              <a:t>»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87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/>
              <a:t>Характеристика </a:t>
            </a:r>
            <a:r>
              <a:rPr lang="uk-UA" sz="3200" b="1" dirty="0"/>
              <a:t>вартості </a:t>
            </a:r>
            <a:r>
              <a:rPr lang="uk-UA" sz="3200" b="1" dirty="0" smtClean="0"/>
              <a:t>основних засобів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348880"/>
            <a:ext cx="610242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Первісна вартість основних засобів</a:t>
            </a:r>
            <a:r>
              <a:rPr lang="uk-UA" dirty="0"/>
              <a:t> — це сума витрат підприємства на зведення будівель і споруд, розробку </a:t>
            </a:r>
            <a:r>
              <a:rPr lang="uk-UA" dirty="0" err="1" smtClean="0"/>
              <a:t>проєктно-кошторисноі</a:t>
            </a:r>
            <a:r>
              <a:rPr lang="uk-UA" dirty="0" smtClean="0"/>
              <a:t> </a:t>
            </a:r>
            <a:r>
              <a:rPr lang="uk-UA" dirty="0"/>
              <a:t>документації, придбання, доставку і монтаж машин, механізмів, апаратів, обладнання в момент введення їх в експлуатацію.</a:t>
            </a:r>
          </a:p>
        </p:txBody>
      </p:sp>
      <p:pic>
        <p:nvPicPr>
          <p:cNvPr id="17410" name="Picture 2" descr="Купити торгове обладнання, обладнання для ресторану | Євромарк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04" y="4587326"/>
            <a:ext cx="5167095" cy="20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5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28600"/>
            <a:ext cx="2664296" cy="990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Дізнаєтеся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2348880"/>
            <a:ext cx="8153400" cy="3747120"/>
          </a:xfrm>
        </p:spPr>
        <p:txBody>
          <a:bodyPr>
            <a:normAutofit/>
          </a:bodyPr>
          <a:lstStyle/>
          <a:p>
            <a:r>
              <a:rPr lang="uk-UA" sz="2400" dirty="0"/>
              <a:t>Що таке </a:t>
            </a:r>
            <a:r>
              <a:rPr lang="uk-UA" sz="2400" dirty="0" smtClean="0"/>
              <a:t>технічний </a:t>
            </a:r>
            <a:r>
              <a:rPr lang="uk-UA" sz="2400" dirty="0"/>
              <a:t>потенціал підприємства </a:t>
            </a:r>
            <a:r>
              <a:rPr lang="uk-UA" sz="2400" dirty="0" smtClean="0"/>
              <a:t>РГ</a:t>
            </a:r>
          </a:p>
          <a:p>
            <a:r>
              <a:rPr lang="uk-UA" sz="2400" dirty="0" smtClean="0"/>
              <a:t>Як класифікують </a:t>
            </a:r>
            <a:r>
              <a:rPr lang="uk-UA" sz="2400" dirty="0"/>
              <a:t>технічний </a:t>
            </a:r>
            <a:r>
              <a:rPr lang="uk-UA" sz="2400" dirty="0" smtClean="0"/>
              <a:t>потенціал </a:t>
            </a:r>
            <a:r>
              <a:rPr lang="uk-UA" sz="2400" dirty="0"/>
              <a:t>підприємства </a:t>
            </a:r>
            <a:r>
              <a:rPr lang="uk-UA" sz="2400" dirty="0" smtClean="0"/>
              <a:t>РГ</a:t>
            </a:r>
          </a:p>
          <a:p>
            <a:r>
              <a:rPr lang="ru-RU" sz="2400" dirty="0" smtClean="0"/>
              <a:t>Про </a:t>
            </a:r>
            <a:r>
              <a:rPr lang="ru-RU" sz="2400" dirty="0" err="1" smtClean="0"/>
              <a:t>особливості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технічного</a:t>
            </a:r>
            <a:r>
              <a:rPr lang="ru-RU" sz="2400" dirty="0" smtClean="0"/>
              <a:t> </a:t>
            </a:r>
            <a:r>
              <a:rPr lang="ru-RU" sz="2400" dirty="0" err="1"/>
              <a:t>потенціалу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 </a:t>
            </a:r>
            <a:r>
              <a:rPr lang="ru-RU" sz="2400" dirty="0" smtClean="0"/>
              <a:t>РГ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8194" name="Picture 2" descr="На Прикарпатті за рік відкрилась майже сотня підприємс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3600400" cy="23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03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/>
              <a:t>Характеристика </a:t>
            </a:r>
            <a:r>
              <a:rPr lang="uk-UA" sz="3200" b="1" dirty="0"/>
              <a:t>вартості </a:t>
            </a:r>
            <a:r>
              <a:rPr lang="uk-UA" sz="3200" b="1" dirty="0" smtClean="0"/>
              <a:t>основних засобів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44824"/>
            <a:ext cx="691276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Відновлювальна вартість</a:t>
            </a:r>
            <a:r>
              <a:rPr lang="uk-UA" dirty="0"/>
              <a:t> </a:t>
            </a:r>
            <a:r>
              <a:rPr lang="uk-UA" b="1" dirty="0"/>
              <a:t>основних засобів</a:t>
            </a:r>
            <a:r>
              <a:rPr lang="uk-UA" dirty="0"/>
              <a:t> </a:t>
            </a:r>
            <a:r>
              <a:rPr lang="uk-UA" dirty="0" smtClean="0"/>
              <a:t>— </a:t>
            </a:r>
            <a:r>
              <a:rPr lang="uk-UA" dirty="0"/>
              <a:t>грошовий вираз витрат на відтворення функціонуючих елементів технічного потенціалу на певну дату їх експлуатації, виходячи з діючих умов виробництва, цін і тарифів. Вона дає змогу привести вартість різних за терміном введення в дію елементів технічного потенціалу до порівняних цін.</a:t>
            </a:r>
          </a:p>
        </p:txBody>
      </p:sp>
      <p:pic>
        <p:nvPicPr>
          <p:cNvPr id="18436" name="Picture 4" descr="Продаємо обладнання для кафе і барів в Україні за хорошою ціно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27" y="3789040"/>
            <a:ext cx="5679777" cy="28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6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/>
              <a:t>Характеристика </a:t>
            </a:r>
            <a:r>
              <a:rPr lang="uk-UA" sz="3200" b="1" dirty="0"/>
              <a:t>вартості </a:t>
            </a:r>
            <a:r>
              <a:rPr lang="uk-UA" sz="3200" b="1" dirty="0" smtClean="0"/>
              <a:t>основних засобів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301208"/>
            <a:ext cx="763284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Залишкова вартість основних засобів</a:t>
            </a:r>
            <a:r>
              <a:rPr lang="uk-UA" dirty="0"/>
              <a:t> — різниця між їх , повною вартістю (первісною або відновлювальною) та сумою їх накопиченого зносу. Вона характеризує реально існуючу вартість основних засобів, яка ще не перенесена на вартість виготовленої продукції (робіт, послуг).</a:t>
            </a:r>
          </a:p>
        </p:txBody>
      </p:sp>
      <p:pic>
        <p:nvPicPr>
          <p:cNvPr id="19458" name="Picture 2" descr="Обладнання для сучасної кухні HoReCa. Статті компанії «&quot;RESTO Pr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518052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68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  Знос </a:t>
            </a:r>
            <a:r>
              <a:rPr lang="uk-UA" sz="2000" b="1" dirty="0">
                <a:solidFill>
                  <a:schemeClr val="tx1"/>
                </a:solidFill>
              </a:rPr>
              <a:t>основних засобів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/>
              <a:t>— це частина їхньої вартості, яку вони в результаті використання переносять на виготовлену продукцію та реалізовані товари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43808" y="1844824"/>
            <a:ext cx="3296294" cy="5040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/>
              <a:t>Знос основних засобів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285565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- </a:t>
            </a:r>
            <a:r>
              <a:rPr lang="uk-UA" sz="1400" dirty="0"/>
              <a:t>втрата основними засобами техніко-експлуатаційних властивостей внаслідок їх використання, а також впливу природних сил.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9879" y="3253664"/>
            <a:ext cx="3884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- зумовлює </a:t>
            </a:r>
            <a:r>
              <a:rPr lang="uk-UA" sz="1400" dirty="0"/>
              <a:t>знецінення діючих основних засобів до настання їх повного фізичного спрацювання під впливом науково-технічного прогресу.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612" y="2611763"/>
            <a:ext cx="191590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/>
              <a:t>Моральний </a:t>
            </a:r>
            <a:r>
              <a:rPr lang="uk-UA" b="1" dirty="0" smtClean="0"/>
              <a:t>знос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595722"/>
            <a:ext cx="167866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/>
              <a:t>Фізичний знос</a:t>
            </a:r>
            <a:r>
              <a:rPr lang="uk-UA" dirty="0"/>
              <a:t> </a:t>
            </a:r>
          </a:p>
        </p:txBody>
      </p:sp>
      <p:pic>
        <p:nvPicPr>
          <p:cNvPr id="10" name="Picture 2" descr="Успех ресторана или кафе зависит от оснащенности его кух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59" y="4293096"/>
            <a:ext cx="4442509" cy="24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69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Амортизація основних засобів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1634" y="1556792"/>
            <a:ext cx="6912768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Амортизація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 засобів</a:t>
            </a: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/>
              <a:t>— економічний механізм поступового перенесення вартості зношеної частини основних засобів на вироблену (реалізовану) продукцію з метою відшкодування та нагромадження коштів для наступного їхнього відтворення.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2311" y="3284984"/>
            <a:ext cx="6671414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Амортизаційні відрахування</a:t>
            </a: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/>
              <a:t>— це частина вартості основних засобів, що у кожний звітний період списується як витрати протягом усього терміну експлуатації об'єкта. </a:t>
            </a:r>
          </a:p>
        </p:txBody>
      </p:sp>
      <p:pic>
        <p:nvPicPr>
          <p:cNvPr id="7" name="Picture 2" descr="Успех ресторана или кафе зависит от оснащенности его кух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5" y="3792815"/>
            <a:ext cx="6113454" cy="343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96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uk-UA" b="1" dirty="0"/>
              <a:t>Амортизація основних засобів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4661846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Згідно з </a:t>
            </a:r>
            <a:r>
              <a:rPr lang="uk-UA" b="1" dirty="0">
                <a:solidFill>
                  <a:srgbClr val="FF0000"/>
                </a:solidFill>
              </a:rPr>
              <a:t>Податковим кодексом </a:t>
            </a:r>
            <a:r>
              <a:rPr lang="uk-UA" b="1" dirty="0"/>
              <a:t>України </a:t>
            </a:r>
            <a:r>
              <a:rPr lang="uk-UA" b="1" dirty="0">
                <a:solidFill>
                  <a:srgbClr val="FF0000"/>
                </a:solidFill>
              </a:rPr>
              <a:t>амортизації підлягають витрати </a:t>
            </a:r>
            <a:r>
              <a:rPr lang="uk-UA" b="1" dirty="0"/>
              <a:t>на</a:t>
            </a:r>
            <a:r>
              <a:rPr lang="uk-UA" b="1" dirty="0" smtClean="0"/>
              <a:t>:</a:t>
            </a:r>
          </a:p>
          <a:p>
            <a:endParaRPr lang="uk-UA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uk-UA" dirty="0"/>
              <a:t>придбання основних засобів для власного виробничого використання;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dirty="0"/>
              <a:t>самостійне виготовлення основних засобів для власних виробничих потреб;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dirty="0"/>
              <a:t>проведення ремонту, реконструкції, модернізації та інших видів поліпшення основних засобів;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dirty="0"/>
              <a:t>капітальні поліпшення землі (іригація, осушення, збагачення та ін.);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dirty="0"/>
              <a:t>сума переоцінки вартості основних засобів тощо.</a:t>
            </a:r>
          </a:p>
        </p:txBody>
      </p:sp>
      <p:pic>
        <p:nvPicPr>
          <p:cNvPr id="21506" name="Picture 2" descr="ОБЛІК ТА АУДИТ ВИТРАТ ПІДПРИЄМСТВ РЕСТОРАННОГО ГОСПОДАРСТВА: УПРАВ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21877"/>
            <a:ext cx="3466658" cy="33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87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/>
              <a:t>Класифікація груп основних засобів та інших необоротних активів і мінімально допустимих строків їх амортизації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966224"/>
              </p:ext>
            </p:extLst>
          </p:nvPr>
        </p:nvGraphicFramePr>
        <p:xfrm>
          <a:off x="747682" y="1586210"/>
          <a:ext cx="8000781" cy="4650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717"/>
                <a:gridCol w="5795413"/>
                <a:gridCol w="1539651"/>
              </a:tblGrid>
              <a:tr h="818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Групи</a:t>
                      </a:r>
                      <a:endParaRPr lang="uk-UA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основних засобів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Види основних засобів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Мінімально допустимі строки корисного використання, років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Земельні ділянки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</a:rPr>
                        <a:t>-</a:t>
                      </a:r>
                      <a:endParaRPr lang="uk-UA" sz="4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4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Капітальні витрати на поліпшення земель, не пов'язані з будівництвом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15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27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Будівлі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27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Споруди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15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27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Передавальні пристрої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27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Машини та обладнання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823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 них: електронно-обчислювальні машини, інші машини для автоматичного оброблення інфор­мації, пов'язані з ними засоби зчитування або друку інформації, пов'язані з ними комп’ютерні програми (крім програм, витрати на придбання яких визнаються роялті, та/або програм, які визнаються нематеріальним активом), інші інформаційні системи, комутатори, маршрутизатори, модулі, модеми, джерела безперебійного живлення та засоби їх підключення до телекомунікаційних мереж, телефони (в тому числі стільникові), мікрофони і рації, вартість яких перевищує 2 500 гривень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99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/>
              <a:t>Класифікація груп основних засобів та інших необоротних активів і мінімально допустимих строків їх амортизації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289926"/>
              </p:ext>
            </p:extLst>
          </p:nvPr>
        </p:nvGraphicFramePr>
        <p:xfrm>
          <a:off x="683568" y="1772816"/>
          <a:ext cx="7883584" cy="4261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981"/>
                <a:gridCol w="4824536"/>
                <a:gridCol w="2259067"/>
              </a:tblGrid>
              <a:tr h="113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Групи</a:t>
                      </a:r>
                      <a:endParaRPr lang="uk-UA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основних засобів</a:t>
                      </a:r>
                      <a:endParaRPr lang="uk-UA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Види основних засобів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Мінімально допустимі строки корисного використання, років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Транспортні засоби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Інструменти, прилади, інвентар (меблі)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Тварини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Багаторічні насадження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Інші основні засоби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12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Бібліотечні фонди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Малоцінні необоротні матеріальні активи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12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Тимчасові (</a:t>
                      </a:r>
                      <a:r>
                        <a:rPr lang="uk-UA" sz="1600" dirty="0" err="1">
                          <a:effectLst/>
                        </a:rPr>
                        <a:t>нетитульні</a:t>
                      </a:r>
                      <a:r>
                        <a:rPr lang="uk-UA" sz="1600" dirty="0">
                          <a:effectLst/>
                        </a:rPr>
                        <a:t>) споруди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13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Природні ресурси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14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Інвентарна тара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15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Предмети прокату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  <a:tr h="1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16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Довгострокові біологічні активи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" marR="56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933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Відтворення </a:t>
            </a:r>
            <a:r>
              <a:rPr lang="uk-UA" b="1" dirty="0"/>
              <a:t>технічного потенціалу</a:t>
            </a:r>
            <a:r>
              <a:rPr lang="uk-UA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2364" y="17047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Капітальний ремонт</a:t>
            </a:r>
            <a:r>
              <a:rPr lang="uk-UA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15797" y="2309961"/>
            <a:ext cx="394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Реконструкція діючого підприємства</a:t>
            </a:r>
            <a:r>
              <a:rPr lang="uk-UA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83370" y="2924944"/>
            <a:ext cx="268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Технічне переозброєння</a:t>
            </a:r>
            <a:r>
              <a:rPr lang="uk-UA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34080" y="3489346"/>
            <a:ext cx="4306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Модернізація</a:t>
            </a:r>
            <a:r>
              <a:rPr lang="uk-UA" dirty="0"/>
              <a:t> — технічне удосконалення </a:t>
            </a:r>
          </a:p>
        </p:txBody>
      </p:sp>
      <p:pic>
        <p:nvPicPr>
          <p:cNvPr id="23554" name="Picture 2" descr="СОФІЯ, ГОТЕЛЬНО-РЕСТОРАННИЙ КОМПЛЕКС Велика Омеляна Рівненського 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54007"/>
            <a:ext cx="5209381" cy="23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Зачем нужна модернизация сайтов? – Art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01" y="4562834"/>
            <a:ext cx="3540660" cy="211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Модернизация бизнеса. InvestGo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8" y="1844824"/>
            <a:ext cx="3479180" cy="21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9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>
                <a:solidFill>
                  <a:schemeClr val="tx1"/>
                </a:solidFill>
              </a:rPr>
              <a:t>Потужність виробничої системи підприємства </a:t>
            </a:r>
            <a:r>
              <a:rPr lang="uk-UA" sz="3200" b="1" dirty="0" smtClean="0">
                <a:solidFill>
                  <a:schemeClr val="tx1"/>
                </a:solidFill>
              </a:rPr>
              <a:t>РГ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824978"/>
            <a:ext cx="669674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Потужність виробничої системи</a:t>
            </a:r>
            <a:r>
              <a:rPr lang="uk-UA" dirty="0"/>
              <a:t> — це верхня межа навантаження виробничої одиниці (</a:t>
            </a:r>
            <a:r>
              <a:rPr lang="uk-UA" dirty="0" err="1"/>
              <a:t>одиниці</a:t>
            </a:r>
            <a:r>
              <a:rPr lang="uk-UA" dirty="0"/>
              <a:t> обладнання, окремого цеху або підприємства ресторанного господарства в цілому).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921169"/>
            <a:ext cx="61744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/>
              <a:t>Важливість визначення виробничої потужності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645024"/>
            <a:ext cx="7092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виробнича </a:t>
            </a:r>
            <a:r>
              <a:rPr lang="uk-UA" dirty="0"/>
              <a:t>потужність обмежує можливий обсяг випуску кулінарної продукції, що впливає на рівень задоволення споживчого попиту</a:t>
            </a:r>
            <a:r>
              <a:rPr lang="uk-UA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забезпечення </a:t>
            </a:r>
            <a:r>
              <a:rPr lang="uk-UA" dirty="0"/>
              <a:t>відповідності між попитом і виробничою потужністю сприяє мінімізації витрат </a:t>
            </a:r>
            <a:r>
              <a:rPr lang="uk-UA" dirty="0" smtClean="0"/>
              <a:t>підприємства;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будь-які </a:t>
            </a:r>
            <a:r>
              <a:rPr lang="uk-UA" dirty="0"/>
              <a:t>зміни у виробничих потужностях підприємства зумовлюють необхідність залучення значних додаткових витрат (коштів).</a:t>
            </a:r>
          </a:p>
        </p:txBody>
      </p:sp>
      <p:pic>
        <p:nvPicPr>
          <p:cNvPr id="7170" name="Picture 2" descr="Цифра 3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72" y="116632"/>
            <a:ext cx="1349896" cy="13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56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/>
              <a:t>Одинці виміру </a:t>
            </a:r>
            <a:r>
              <a:rPr lang="uk-UA" sz="3200" b="1" dirty="0"/>
              <a:t>виробничої потужності підприємства </a:t>
            </a:r>
            <a:r>
              <a:rPr lang="uk-UA" sz="3200" b="1" dirty="0" smtClean="0"/>
              <a:t>РГ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068960"/>
            <a:ext cx="7470576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</a:rPr>
              <a:t>одиниці </a:t>
            </a:r>
            <a:r>
              <a:rPr lang="uk-UA" sz="2400" dirty="0">
                <a:solidFill>
                  <a:schemeClr val="tx1"/>
                </a:solidFill>
              </a:rPr>
              <a:t>випущеної продукції (штуки кондитерських виробів, кілограми напівфабрикатів або переробленої сировини за добу, зміну тощо</a:t>
            </a:r>
            <a:r>
              <a:rPr lang="uk-UA" sz="2400" dirty="0" smtClean="0">
                <a:solidFill>
                  <a:schemeClr val="tx1"/>
                </a:solidFill>
              </a:rPr>
              <a:t>);</a:t>
            </a:r>
          </a:p>
          <a:p>
            <a:pPr marL="285750" indent="-285750">
              <a:buFontTx/>
              <a:buChar char="-"/>
            </a:pPr>
            <a:endParaRPr lang="uk-UA" sz="2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</a:rPr>
              <a:t>кількість </a:t>
            </a:r>
            <a:r>
              <a:rPr lang="uk-UA" sz="2400" dirty="0">
                <a:solidFill>
                  <a:schemeClr val="tx1"/>
                </a:solidFill>
              </a:rPr>
              <a:t>місць (у підприємствах ресторанного господарства з широким асортиментом кулінарної продукції</a:t>
            </a:r>
            <a:r>
              <a:rPr lang="uk-UA" sz="2400" dirty="0" smtClean="0">
                <a:solidFill>
                  <a:schemeClr val="tx1"/>
                </a:solidFill>
              </a:rPr>
              <a:t>);</a:t>
            </a:r>
          </a:p>
          <a:p>
            <a:pPr marL="285750" indent="-285750">
              <a:buFontTx/>
              <a:buChar char="-"/>
            </a:pPr>
            <a:endParaRPr lang="uk-UA" sz="2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</a:rPr>
              <a:t>вартісні </a:t>
            </a:r>
            <a:r>
              <a:rPr lang="uk-UA" sz="2400" dirty="0">
                <a:solidFill>
                  <a:schemeClr val="tx1"/>
                </a:solidFill>
              </a:rPr>
              <a:t>показники випуску продукції за період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54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/>
              <a:t>Технічний потенціал підприємства РГ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87020"/>
            <a:ext cx="676875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Технічний потенціал підприємства РГ </a:t>
            </a:r>
            <a:r>
              <a:rPr lang="uk-UA" dirty="0" smtClean="0"/>
              <a:t>-  це </a:t>
            </a:r>
            <a:r>
              <a:rPr lang="uk-UA" dirty="0"/>
              <a:t>можливості забезпечення основних, допоміжних і обслуговуючих процесів прогресивними машинами та обладнанням, приладами, інвентарем, об’єктами нерухомості.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284984"/>
            <a:ext cx="7272808" cy="34163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/>
              <a:t>Характерними рисами ресурсів, що відносяться до технологічного потенціалу підприємств ресторанного господарства, є: </a:t>
            </a:r>
            <a:endParaRPr lang="uk-UA" b="1" dirty="0" smtClean="0"/>
          </a:p>
          <a:p>
            <a:endParaRPr lang="uk-UA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тривалий час використання (не менше року); </a:t>
            </a:r>
            <a:endParaRPr lang="uk-UA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uk-UA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збереження натурально-речовинної форми</a:t>
            </a:r>
            <a:r>
              <a:rPr lang="uk-UA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uk-UA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схильність до зносу</a:t>
            </a:r>
            <a:r>
              <a:rPr lang="uk-UA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uk-UA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поступове відшкодування вартості через механізм амортизації з віднесенням амортизаційних відрахувань на вартість виробленої продукції (послуг).</a:t>
            </a:r>
          </a:p>
        </p:txBody>
      </p:sp>
      <p:pic>
        <p:nvPicPr>
          <p:cNvPr id="1026" name="Picture 2" descr="Цифра 1 PNG изображения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61" y="154907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33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000" b="1" dirty="0"/>
              <a:t>Види виробничої потужності підприємства </a:t>
            </a:r>
            <a:r>
              <a:rPr lang="uk-UA" sz="3000" b="1" dirty="0" smtClean="0"/>
              <a:t>РГ</a:t>
            </a:r>
            <a:endParaRPr lang="uk-UA" sz="3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77978"/>
              </p:ext>
            </p:extLst>
          </p:nvPr>
        </p:nvGraphicFramePr>
        <p:xfrm>
          <a:off x="611560" y="1772816"/>
          <a:ext cx="8280920" cy="424047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472270"/>
                <a:gridCol w="6808650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Вид потужності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Характеристика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0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Проектна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Максимальний випуск продукції за умов найбільш повного використання обладнання, виробничих і торгових площ, застосування прогресивних технологій і організації виробництва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0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Ефективна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Максимально можливий випуск продукції з урахуванням регламентованих перерв на ремонт обладнання, змін у структурі випуску продукції та інших подібних факторів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0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Реальна (фактична)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Фактично випущений обсяг продукції на підприємстві за наявного рівня попиту</a:t>
                      </a:r>
                      <a:endParaRPr lang="uk-U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0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Резервна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Потужність, що враховує необхідність покриття пікових навантажень або зупинки встаткування для профілактичних і ремонтних робіт на підприємстві</a:t>
                      </a:r>
                      <a:endParaRPr lang="uk-U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53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23" y="116632"/>
            <a:ext cx="81534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/>
              <a:t>Чинники </a:t>
            </a:r>
            <a:r>
              <a:rPr lang="uk-UA" sz="2800" b="1" dirty="0"/>
              <a:t>визначення рівня завантаженості виробничих </a:t>
            </a:r>
            <a:r>
              <a:rPr lang="uk-UA" sz="2800" b="1" dirty="0" smtClean="0"/>
              <a:t>потужностей</a:t>
            </a:r>
            <a:endParaRPr lang="uk-UA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8352928" cy="42473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асортимент кулінарної продукції, що пропонується підприємством ресторанного господарства. Випуск обмеженого асортименту або асортименту стандартизованої продукції спрощує вибір методів її приготування та сприяє підвищенню виробничої потужності підприємства;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характер </a:t>
            </a:r>
            <a:r>
              <a:rPr lang="uk-UA" dirty="0">
                <a:solidFill>
                  <a:schemeClr val="tx1"/>
                </a:solidFill>
              </a:rPr>
              <a:t>виробничих процесів і форми обслуговування (у підприємствах швидкого харчування, як правило, виробничі потужності завантажуються більшою мірою, оскільки використовується серійний тип виробництва, а продукція має стандартизований характер</a:t>
            </a:r>
            <a:r>
              <a:rPr lang="uk-UA" dirty="0" smtClean="0">
                <a:solidFill>
                  <a:schemeClr val="tx1"/>
                </a:solidFill>
              </a:rPr>
              <a:t>);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потужність</a:t>
            </a:r>
            <a:r>
              <a:rPr lang="uk-UA" dirty="0">
                <a:solidFill>
                  <a:schemeClr val="tx1"/>
                </a:solidFill>
              </a:rPr>
              <a:t>, умови експлуатації та стан обладнання, яке використовується для виготовлення кулінарної продукції. Оскільки завантаженість обладнання на підприємствах ресторанного господарства нерівномірна, то проектна потужність виробничої системи визначається обладнанням з найнижчою потужністю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89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23" y="116632"/>
            <a:ext cx="81534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/>
              <a:t>Чинники </a:t>
            </a:r>
            <a:r>
              <a:rPr lang="uk-UA" sz="2800" b="1" dirty="0"/>
              <a:t>визначення рівня завантаженості виробничих </a:t>
            </a:r>
            <a:r>
              <a:rPr lang="uk-UA" sz="2800" b="1" dirty="0" smtClean="0"/>
              <a:t>потужностей</a:t>
            </a:r>
            <a:endParaRPr lang="uk-UA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472" y="2204864"/>
            <a:ext cx="8352928" cy="25853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підготовка</a:t>
            </a:r>
            <a:r>
              <a:rPr lang="uk-UA" dirty="0">
                <a:solidFill>
                  <a:schemeClr val="tx1"/>
                </a:solidFill>
              </a:rPr>
              <a:t>, кваліфікація і досвід персоналу, зайнятого у виробничо-торговельних процесах підприємства ресторанного господарства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терміни </a:t>
            </a:r>
            <a:r>
              <a:rPr lang="uk-UA" dirty="0">
                <a:solidFill>
                  <a:schemeClr val="tx1"/>
                </a:solidFill>
              </a:rPr>
              <a:t>та умови постачання сировини та напівфабрикатів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вимоги </a:t>
            </a:r>
            <a:r>
              <a:rPr lang="uk-UA" dirty="0">
                <a:solidFill>
                  <a:schemeClr val="tx1"/>
                </a:solidFill>
              </a:rPr>
              <a:t>до якості продукції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цінова </a:t>
            </a:r>
            <a:r>
              <a:rPr lang="uk-UA" dirty="0">
                <a:solidFill>
                  <a:schemeClr val="tx1"/>
                </a:solidFill>
              </a:rPr>
              <a:t>політика підприємства, рівень доходів основного контингенту споживачів, умови кредитування в галузі тощо.</a:t>
            </a:r>
          </a:p>
        </p:txBody>
      </p:sp>
    </p:spTree>
    <p:extLst>
      <p:ext uri="{BB962C8B-B14F-4D97-AF65-F5344CB8AC3E}">
        <p14:creationId xmlns:p14="http://schemas.microsoft.com/office/powerpoint/2010/main" val="14065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/>
              <a:t>Класифікація елементів технічного потенціалу підприємства </a:t>
            </a:r>
            <a:r>
              <a:rPr lang="uk-UA" sz="3600" b="1" dirty="0" smtClean="0"/>
              <a:t>РГ:</a:t>
            </a:r>
            <a:endParaRPr lang="uk-UA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9057" y="1667860"/>
            <a:ext cx="532859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1. </a:t>
            </a:r>
            <a:r>
              <a:rPr lang="uk-UA" dirty="0"/>
              <a:t>За характером використання виділяють</a:t>
            </a:r>
            <a:r>
              <a:rPr lang="uk-UA" dirty="0" smtClean="0"/>
              <a:t>: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899" y="3231621"/>
            <a:ext cx="2839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 </a:t>
            </a:r>
            <a:r>
              <a:rPr lang="uk-UA" dirty="0"/>
              <a:t>виробничі технічні (у т. ч. просторові) ресурси</a:t>
            </a:r>
            <a:r>
              <a:rPr lang="uk-UA" dirty="0" smtClean="0"/>
              <a:t>;</a:t>
            </a:r>
            <a:endParaRPr lang="uk-UA" dirty="0" smtClean="0"/>
          </a:p>
          <a:p>
            <a:endParaRPr lang="uk-UA" dirty="0"/>
          </a:p>
          <a:p>
            <a:r>
              <a:rPr lang="uk-UA" dirty="0"/>
              <a:t>• </a:t>
            </a:r>
            <a:r>
              <a:rPr lang="uk-UA" dirty="0"/>
              <a:t>невиробничі технічні ресурси</a:t>
            </a:r>
            <a:r>
              <a:rPr lang="uk-UA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 descr="Готове рішення для ресторану на 120 місць, комплект обладнання від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453650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3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/>
              <a:t>Класифікація елементів технічного потенціалу підприємства </a:t>
            </a:r>
            <a:r>
              <a:rPr lang="uk-UA" sz="3600" b="1" dirty="0" smtClean="0"/>
              <a:t>РГ:</a:t>
            </a:r>
            <a:endParaRPr lang="uk-UA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9057" y="1667860"/>
            <a:ext cx="532859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2. За </a:t>
            </a:r>
            <a:r>
              <a:rPr lang="uk-UA" dirty="0"/>
              <a:t>цільовим </a:t>
            </a:r>
            <a:r>
              <a:rPr lang="uk-UA" dirty="0" smtClean="0"/>
              <a:t>призначенням: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899" y="3231621"/>
            <a:ext cx="2839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 </a:t>
            </a:r>
            <a:r>
              <a:rPr lang="uk-UA" dirty="0" smtClean="0"/>
              <a:t>будинки;</a:t>
            </a:r>
          </a:p>
          <a:p>
            <a:endParaRPr lang="uk-UA" dirty="0"/>
          </a:p>
          <a:p>
            <a:r>
              <a:rPr lang="uk-UA" dirty="0"/>
              <a:t>• </a:t>
            </a:r>
            <a:r>
              <a:rPr lang="uk-UA" dirty="0" smtClean="0"/>
              <a:t>споруди;</a:t>
            </a:r>
          </a:p>
          <a:p>
            <a:endParaRPr lang="uk-UA" dirty="0"/>
          </a:p>
          <a:p>
            <a:r>
              <a:rPr lang="uk-UA" dirty="0"/>
              <a:t>• передавальні </a:t>
            </a:r>
            <a:r>
              <a:rPr lang="uk-UA" dirty="0" smtClean="0"/>
              <a:t>пристрої;</a:t>
            </a:r>
            <a:endParaRPr lang="uk-UA" dirty="0"/>
          </a:p>
        </p:txBody>
      </p:sp>
      <p:pic>
        <p:nvPicPr>
          <p:cNvPr id="13314" name="Picture 2" descr="Найкрасивіші споруди в Польщі: 8 найкращих будів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852526"/>
            <a:ext cx="2563449" cy="207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В Індії із занедбаного літака зробили шикарний ресторан - новин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15" y="2173196"/>
            <a:ext cx="3078461" cy="203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ᐉ Холодильник Samsung RS68N8220SL/UA • Купить в Киеве, Украин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09859"/>
            <a:ext cx="1394375" cy="245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Що таке касовий апарат у вигляді софта і як це працюватиме в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0" y="5097006"/>
            <a:ext cx="2119745" cy="142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Техника для ресторана: что необходимо о ней знать: практические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86" y="4458255"/>
            <a:ext cx="2991760" cy="22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3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/>
              <a:t>Класифікація елементів технічного потенціалу підприємства </a:t>
            </a:r>
            <a:r>
              <a:rPr lang="uk-UA" sz="3600" b="1" dirty="0" smtClean="0"/>
              <a:t>РГ:</a:t>
            </a:r>
            <a:endParaRPr lang="uk-UA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9057" y="1667860"/>
            <a:ext cx="532859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2. За </a:t>
            </a:r>
            <a:r>
              <a:rPr lang="uk-UA" dirty="0"/>
              <a:t>цільовим призначенням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9057" y="2564904"/>
            <a:ext cx="38569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• </a:t>
            </a:r>
            <a:r>
              <a:rPr lang="uk-UA" dirty="0"/>
              <a:t>транспортні засоби</a:t>
            </a:r>
            <a:r>
              <a:rPr lang="uk-UA" dirty="0" smtClean="0"/>
              <a:t>;</a:t>
            </a:r>
          </a:p>
          <a:p>
            <a:endParaRPr lang="uk-UA" dirty="0"/>
          </a:p>
          <a:p>
            <a:r>
              <a:rPr lang="uk-UA" dirty="0"/>
              <a:t>• інструмент</a:t>
            </a:r>
            <a:r>
              <a:rPr lang="uk-UA" dirty="0" smtClean="0"/>
              <a:t>;</a:t>
            </a:r>
          </a:p>
          <a:p>
            <a:endParaRPr lang="uk-UA" dirty="0"/>
          </a:p>
          <a:p>
            <a:r>
              <a:rPr lang="uk-UA" dirty="0"/>
              <a:t>• виробничий інвентар та приладдя</a:t>
            </a:r>
            <a:r>
              <a:rPr lang="uk-UA" dirty="0" smtClean="0"/>
              <a:t>;</a:t>
            </a:r>
          </a:p>
          <a:p>
            <a:endParaRPr lang="uk-UA" dirty="0"/>
          </a:p>
          <a:p>
            <a:r>
              <a:rPr lang="uk-UA" dirty="0"/>
              <a:t>• господарський інвентар</a:t>
            </a:r>
            <a:r>
              <a:rPr lang="uk-UA" dirty="0" smtClean="0"/>
              <a:t>;</a:t>
            </a:r>
          </a:p>
          <a:p>
            <a:endParaRPr lang="uk-UA" dirty="0"/>
          </a:p>
          <a:p>
            <a:r>
              <a:rPr lang="uk-UA" dirty="0"/>
              <a:t>• багаторічні насадження.</a:t>
            </a:r>
          </a:p>
        </p:txBody>
      </p:sp>
      <p:pic>
        <p:nvPicPr>
          <p:cNvPr id="9220" name="Picture 4" descr="ЯКІ ТРАНСПОРТНІ ЗАСОБИ ПОВИННІ БУТИ ВІДОБРАЖЕНІ В ДЕКЛАРАЦІЇ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2376264" cy="146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taurant old mobile, cell phone, smartphone wallpapers h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6786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ухонний інвентар - неодмінна умова професійного обслуговування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2376264" cy="18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Коли сіяти помідори (томати) на розсаду в 2020 році: сроки висіву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78" y="4972664"/>
            <a:ext cx="2123282" cy="119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Вага лабораторна ТВЕ-6-0,1 - vostok.dp.ua | Купити Лабораторна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81106"/>
            <a:ext cx="1572134" cy="157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7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/>
              <a:t>Класифікація елементів технічного потенціалу підприємства </a:t>
            </a:r>
            <a:r>
              <a:rPr lang="uk-UA" sz="3600" b="1" dirty="0" smtClean="0"/>
              <a:t>РГ:</a:t>
            </a:r>
            <a:endParaRPr lang="uk-UA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35183"/>
            <a:ext cx="532859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3. </a:t>
            </a:r>
            <a:r>
              <a:rPr lang="uk-UA" dirty="0"/>
              <a:t>За функціональним призначенням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38286" y="3194604"/>
            <a:ext cx="52057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обслуговуючі </a:t>
            </a:r>
            <a:r>
              <a:rPr lang="uk-UA" dirty="0"/>
              <a:t>процес </a:t>
            </a:r>
            <a:r>
              <a:rPr lang="uk-UA" b="1" dirty="0"/>
              <a:t>виробництва</a:t>
            </a:r>
            <a:r>
              <a:rPr lang="uk-UA" dirty="0"/>
              <a:t>, тобто такі, що використовуються для переробки сировини та напівфабрикатів</a:t>
            </a:r>
            <a:r>
              <a:rPr lang="uk-UA" dirty="0" smtClean="0"/>
              <a:t>;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обслуговуючі </a:t>
            </a:r>
            <a:r>
              <a:rPr lang="uk-UA" dirty="0"/>
              <a:t>процес </a:t>
            </a:r>
            <a:r>
              <a:rPr lang="uk-UA" b="1" dirty="0"/>
              <a:t>реалізації</a:t>
            </a:r>
            <a:r>
              <a:rPr lang="uk-UA" dirty="0" smtClean="0"/>
              <a:t>;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обслуговуючі </a:t>
            </a:r>
            <a:r>
              <a:rPr lang="uk-UA" dirty="0"/>
              <a:t>процес </a:t>
            </a:r>
            <a:r>
              <a:rPr lang="uk-UA" b="1" dirty="0"/>
              <a:t>організації</a:t>
            </a:r>
            <a:r>
              <a:rPr lang="uk-UA" dirty="0"/>
              <a:t> споживання.</a:t>
            </a:r>
          </a:p>
        </p:txBody>
      </p:sp>
      <p:pic>
        <p:nvPicPr>
          <p:cNvPr id="10244" name="Picture 4" descr="Блокчейн технологиясы темір жол саласына енгізілм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4215"/>
            <a:ext cx="3374579" cy="27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4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/>
              <a:t>Класифікація елементів технічного потенціалу підприємства </a:t>
            </a:r>
            <a:r>
              <a:rPr lang="uk-UA" sz="3600" b="1" dirty="0" smtClean="0"/>
              <a:t>РГ:</a:t>
            </a:r>
            <a:endParaRPr lang="uk-UA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788" y="2433424"/>
            <a:ext cx="504056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4. </a:t>
            </a:r>
            <a:r>
              <a:rPr lang="uk-UA" dirty="0"/>
              <a:t>За участю у виробничо-торговельному </a:t>
            </a:r>
            <a:r>
              <a:rPr lang="uk-UA" dirty="0" smtClean="0"/>
              <a:t>процесі: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259" y="3773939"/>
            <a:ext cx="83482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b="1" dirty="0" smtClean="0"/>
              <a:t>активну </a:t>
            </a:r>
            <a:r>
              <a:rPr lang="uk-UA" b="1" dirty="0"/>
              <a:t>частину </a:t>
            </a:r>
            <a:r>
              <a:rPr lang="uk-UA" dirty="0"/>
              <a:t>(машини, обладнання, виробничий інвентар та ін.), тобто ті елементи технічного потенціалу, які використовуються для безпосереднього впливу на предмети праці</a:t>
            </a:r>
            <a:r>
              <a:rPr lang="uk-UA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 smtClean="0"/>
              <a:t>пасивну </a:t>
            </a:r>
            <a:r>
              <a:rPr lang="uk-UA" b="1" dirty="0"/>
              <a:t>частину </a:t>
            </a:r>
            <a:r>
              <a:rPr lang="uk-UA" dirty="0"/>
              <a:t>(будівлі, споруди, господарський інвентар та </a:t>
            </a:r>
            <a:r>
              <a:rPr lang="uk-UA" dirty="0" err="1"/>
              <a:t>ін</a:t>
            </a:r>
            <a:r>
              <a:rPr lang="uk-UA" dirty="0"/>
              <a:t>), тобто ті елементи технічного (у т. ч. просторового) потенціалу, які створюють необхідні умови для здійснення господарської діяльності підприємства.</a:t>
            </a:r>
          </a:p>
        </p:txBody>
      </p:sp>
      <p:pic>
        <p:nvPicPr>
          <p:cNvPr id="8" name="Picture 2" descr="Потолки для кухни ресторана и кафе. | Кухня ресторана, Кафе, Кух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65" y="1628800"/>
            <a:ext cx="3519213" cy="19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4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/>
              <a:t>Класифікація елементів технічного потенціалу підприємства </a:t>
            </a:r>
            <a:r>
              <a:rPr lang="uk-UA" sz="3600" b="1" dirty="0" smtClean="0"/>
              <a:t>РГ:</a:t>
            </a:r>
            <a:endParaRPr lang="uk-UA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0443" y="2346078"/>
            <a:ext cx="2664296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5. </a:t>
            </a:r>
            <a:r>
              <a:rPr lang="uk-UA" dirty="0"/>
              <a:t>За приналежністю 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861048"/>
            <a:ext cx="6963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b="1" dirty="0"/>
              <a:t>власні</a:t>
            </a:r>
            <a:r>
              <a:rPr lang="uk-UA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uk-UA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b="1" dirty="0"/>
              <a:t>орендовані</a:t>
            </a:r>
            <a:r>
              <a:rPr lang="uk-UA" dirty="0"/>
              <a:t>, тобто передані у використання підприємству на основі договору оренди на певний часовий термін за певну плату з правом (фінансова оренда) або без права (оперативна оренда) подальшого викупу.</a:t>
            </a:r>
          </a:p>
        </p:txBody>
      </p:sp>
      <p:pic>
        <p:nvPicPr>
          <p:cNvPr id="7" name="Picture 12" descr="Професійне обладнання для кухні ресторану – вибір і грамот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79" y="1692772"/>
            <a:ext cx="4523357" cy="238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44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492</TotalTime>
  <Words>1590</Words>
  <Application>Microsoft Office PowerPoint</Application>
  <PresentationFormat>Экран (4:3)</PresentationFormat>
  <Paragraphs>247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Обычная</vt:lpstr>
      <vt:lpstr>Тема 4: ТЕХНІЧНИЙ ПОТЕНЦІАЛ ПІДПРИЄМСТВА РЕСТОРАННОГО ГОСПОДАРСТВА</vt:lpstr>
      <vt:lpstr>Дізнаєтеся</vt:lpstr>
      <vt:lpstr>Технічний потенціал підприємства РГ</vt:lpstr>
      <vt:lpstr>Класифікація елементів технічного потенціалу підприємства РГ:</vt:lpstr>
      <vt:lpstr>Класифікація елементів технічного потенціалу підприємства РГ:</vt:lpstr>
      <vt:lpstr>Класифікація елементів технічного потенціалу підприємства РГ:</vt:lpstr>
      <vt:lpstr>Класифікація елементів технічного потенціалу підприємства РГ:</vt:lpstr>
      <vt:lpstr>Класифікація елементів технічного потенціалу підприємства РГ:</vt:lpstr>
      <vt:lpstr>Класифікація елементів технічного потенціалу підприємства РГ:</vt:lpstr>
      <vt:lpstr>Класифікація елементів технічного потенціалу підприємства РГ:</vt:lpstr>
      <vt:lpstr>Класифікація елементів технічного потенціалу підприємства РГ:</vt:lpstr>
      <vt:lpstr>Презентация PowerPoint</vt:lpstr>
      <vt:lpstr>Особливими рисами технічного потенціалу підприємств ресторанного господарства є:</vt:lpstr>
      <vt:lpstr>Особливими рисами технічного потенціалу підприємств ресторанного господарства є:</vt:lpstr>
      <vt:lpstr>Тема 4: ТЕХНІЧНИЙ ПОТЕНЦІАЛ ПІДПРИЄМСТВА РЕСТОРАННОГО ГОСПОДАРСТВА</vt:lpstr>
      <vt:lpstr>Дізнаєтеся</vt:lpstr>
      <vt:lpstr>Оцінка технічного потенціалу підприємства РГ</vt:lpstr>
      <vt:lpstr>Оцінка технічного потенціалу підприємства РГ</vt:lpstr>
      <vt:lpstr>Характеристика вартості основних засобів</vt:lpstr>
      <vt:lpstr>Характеристика вартості основних засобів</vt:lpstr>
      <vt:lpstr>Характеристика вартості основних засобів</vt:lpstr>
      <vt:lpstr>  Знос основних засобів — це частина їхньої вартості, яку вони в результаті використання переносять на виготовлену продукцію та реалізовані товари</vt:lpstr>
      <vt:lpstr>Амортизація основних засобів</vt:lpstr>
      <vt:lpstr>Амортизація основних засобів</vt:lpstr>
      <vt:lpstr>Класифікація груп основних засобів та інших необоротних активів і мінімально допустимих строків їх амортизації</vt:lpstr>
      <vt:lpstr>Класифікація груп основних засобів та інших необоротних активів і мінімально допустимих строків їх амортизації</vt:lpstr>
      <vt:lpstr>Відтворення технічного потенціалу </vt:lpstr>
      <vt:lpstr>Потужність виробничої системи підприємства РГ</vt:lpstr>
      <vt:lpstr>Одинці виміру виробничої потужності підприємства РГ</vt:lpstr>
      <vt:lpstr>Види виробничої потужності підприємства РГ</vt:lpstr>
      <vt:lpstr>Чинники визначення рівня завантаженості виробничих потужностей</vt:lpstr>
      <vt:lpstr>Чинники визначення рівня завантаженості виробничих потужностей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4: ТЕХНІЧНИЙ ПОТЕНЦІАЛ ПІДПРИЄМСТВА РЕСТОРАННОГО ГОСПОДАРСТВА</dc:title>
  <dc:creator>user</dc:creator>
  <cp:lastModifiedBy>user</cp:lastModifiedBy>
  <cp:revision>27</cp:revision>
  <dcterms:created xsi:type="dcterms:W3CDTF">2020-04-01T13:05:35Z</dcterms:created>
  <dcterms:modified xsi:type="dcterms:W3CDTF">2020-04-07T11:51:33Z</dcterms:modified>
</cp:coreProperties>
</file>