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306" r:id="rId18"/>
    <p:sldId id="305" r:id="rId19"/>
    <p:sldId id="274" r:id="rId20"/>
    <p:sldId id="352" r:id="rId21"/>
    <p:sldId id="307" r:id="rId22"/>
    <p:sldId id="275" r:id="rId23"/>
    <p:sldId id="277" r:id="rId24"/>
    <p:sldId id="308" r:id="rId25"/>
    <p:sldId id="279" r:id="rId26"/>
    <p:sldId id="280" r:id="rId27"/>
    <p:sldId id="281" r:id="rId28"/>
    <p:sldId id="330" r:id="rId29"/>
    <p:sldId id="282" r:id="rId30"/>
    <p:sldId id="283" r:id="rId31"/>
    <p:sldId id="332" r:id="rId32"/>
    <p:sldId id="284" r:id="rId33"/>
    <p:sldId id="285" r:id="rId34"/>
    <p:sldId id="309" r:id="rId35"/>
    <p:sldId id="286" r:id="rId36"/>
    <p:sldId id="287" r:id="rId37"/>
    <p:sldId id="288" r:id="rId38"/>
    <p:sldId id="310" r:id="rId39"/>
    <p:sldId id="289" r:id="rId40"/>
    <p:sldId id="311" r:id="rId41"/>
    <p:sldId id="314" r:id="rId42"/>
    <p:sldId id="313" r:id="rId43"/>
    <p:sldId id="312" r:id="rId44"/>
    <p:sldId id="315" r:id="rId45"/>
    <p:sldId id="316" r:id="rId46"/>
    <p:sldId id="290" r:id="rId47"/>
    <p:sldId id="291" r:id="rId48"/>
    <p:sldId id="294" r:id="rId49"/>
    <p:sldId id="295" r:id="rId50"/>
    <p:sldId id="296" r:id="rId51"/>
    <p:sldId id="297" r:id="rId52"/>
    <p:sldId id="298" r:id="rId53"/>
    <p:sldId id="339" r:id="rId54"/>
    <p:sldId id="299" r:id="rId5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F930-491C-464F-A59F-E6C86EE4BDFE}" type="datetimeFigureOut">
              <a:rPr lang="uk-UA" smtClean="0"/>
              <a:pPr/>
              <a:t>23.09.2024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9E25-3537-47AF-864C-65C6CD6A23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F930-491C-464F-A59F-E6C86EE4BDFE}" type="datetimeFigureOut">
              <a:rPr lang="uk-UA" smtClean="0"/>
              <a:pPr/>
              <a:t>23.09.2024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9E25-3537-47AF-864C-65C6CD6A23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F930-491C-464F-A59F-E6C86EE4BDFE}" type="datetimeFigureOut">
              <a:rPr lang="uk-UA" smtClean="0"/>
              <a:pPr/>
              <a:t>23.09.2024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9E25-3537-47AF-864C-65C6CD6A23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F930-491C-464F-A59F-E6C86EE4BDFE}" type="datetimeFigureOut">
              <a:rPr lang="uk-UA" smtClean="0"/>
              <a:pPr/>
              <a:t>23.09.2024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9E25-3537-47AF-864C-65C6CD6A23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F930-491C-464F-A59F-E6C86EE4BDFE}" type="datetimeFigureOut">
              <a:rPr lang="uk-UA" smtClean="0"/>
              <a:pPr/>
              <a:t>23.09.2024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9E25-3537-47AF-864C-65C6CD6A23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F930-491C-464F-A59F-E6C86EE4BDFE}" type="datetimeFigureOut">
              <a:rPr lang="uk-UA" smtClean="0"/>
              <a:pPr/>
              <a:t>23.09.2024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9E25-3537-47AF-864C-65C6CD6A23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F930-491C-464F-A59F-E6C86EE4BDFE}" type="datetimeFigureOut">
              <a:rPr lang="uk-UA" smtClean="0"/>
              <a:pPr/>
              <a:t>23.09.2024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9E25-3537-47AF-864C-65C6CD6A23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F930-491C-464F-A59F-E6C86EE4BDFE}" type="datetimeFigureOut">
              <a:rPr lang="uk-UA" smtClean="0"/>
              <a:pPr/>
              <a:t>23.09.2024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9E25-3537-47AF-864C-65C6CD6A23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F930-491C-464F-A59F-E6C86EE4BDFE}" type="datetimeFigureOut">
              <a:rPr lang="uk-UA" smtClean="0"/>
              <a:pPr/>
              <a:t>23.09.2024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9E25-3537-47AF-864C-65C6CD6A23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F930-491C-464F-A59F-E6C86EE4BDFE}" type="datetimeFigureOut">
              <a:rPr lang="uk-UA" smtClean="0"/>
              <a:pPr/>
              <a:t>23.09.2024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9E25-3537-47AF-864C-65C6CD6A23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F930-491C-464F-A59F-E6C86EE4BDFE}" type="datetimeFigureOut">
              <a:rPr lang="uk-UA" smtClean="0"/>
              <a:pPr/>
              <a:t>23.09.2024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9E25-3537-47AF-864C-65C6CD6A23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6F930-491C-464F-A59F-E6C86EE4BDFE}" type="datetimeFigureOut">
              <a:rPr lang="uk-UA" smtClean="0"/>
              <a:pPr/>
              <a:t>23.09.2024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F9E25-3537-47AF-864C-65C6CD6A238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images - 2024-09-16T082751.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4841772" cy="48202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1"/>
            <a:ext cx="7846640" cy="233169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</a:rPr>
              <a:t>Продукти переробки</a:t>
            </a:r>
            <a:br>
              <a:rPr lang="uk-UA" sz="6000" b="1" dirty="0" smtClean="0">
                <a:solidFill>
                  <a:srgbClr val="C00000"/>
                </a:solidFill>
              </a:rPr>
            </a:br>
            <a:r>
              <a:rPr lang="uk-UA" sz="6000" b="1" dirty="0" smtClean="0">
                <a:solidFill>
                  <a:srgbClr val="C00000"/>
                </a:solidFill>
              </a:rPr>
              <a:t> овочів та плодів</a:t>
            </a:r>
            <a:endParaRPr lang="uk-UA" sz="6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Консерви соки овочеві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/>
              <a:t>В</a:t>
            </a:r>
            <a:r>
              <a:rPr lang="uk-UA" dirty="0" smtClean="0"/>
              <a:t>иготовляють з одного або кількох видів овочів пресуванням на шнекових або інших апаратах. 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Виготовляють соки овочеві натуральні – томатний натуральний і концентрований</a:t>
            </a:r>
            <a:r>
              <a:rPr lang="uk-UA" dirty="0" smtClean="0"/>
              <a:t>, 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морквяний, буряковий</a:t>
            </a:r>
            <a:r>
              <a:rPr lang="uk-UA" dirty="0" smtClean="0"/>
              <a:t>;  </a:t>
            </a:r>
          </a:p>
          <a:p>
            <a:pPr>
              <a:buNone/>
            </a:pPr>
            <a:r>
              <a:rPr lang="uk-UA" dirty="0" smtClean="0">
                <a:solidFill>
                  <a:srgbClr val="C00000"/>
                </a:solidFill>
              </a:rPr>
              <a:t>купажовані </a:t>
            </a:r>
            <a:r>
              <a:rPr lang="uk-UA" dirty="0" smtClean="0"/>
              <a:t>– буряково-яблучний, морквяно-айвовий, </a:t>
            </a:r>
            <a:r>
              <a:rPr lang="uk-UA" dirty="0" err="1" smtClean="0"/>
              <a:t>буряковоайвовий</a:t>
            </a:r>
            <a:r>
              <a:rPr lang="uk-UA" dirty="0" smtClean="0"/>
              <a:t>, морквяно-брусничний, морквяно-журавлиний, </a:t>
            </a:r>
            <a:r>
              <a:rPr lang="uk-UA" dirty="0" err="1" smtClean="0"/>
              <a:t>морквяновиноградний</a:t>
            </a:r>
            <a:r>
              <a:rPr lang="uk-UA" dirty="0" smtClean="0"/>
              <a:t>. </a:t>
            </a: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Напої овочеві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5"/>
            <a:ext cx="8291264" cy="25202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/>
              <a:t>В</a:t>
            </a:r>
            <a:r>
              <a:rPr lang="uk-UA" dirty="0" smtClean="0"/>
              <a:t>иготовляють на основі томатного соку натурального або концентрованого, томатної пасти, в які додають яблучний сік, овочеві і фруктові пюре, соки, ефірні олії, цукор, кухонну сіль або тільки кухонну сіль.  </a:t>
            </a:r>
            <a:endParaRPr lang="uk-UA" dirty="0"/>
          </a:p>
        </p:txBody>
      </p:sp>
      <p:pic>
        <p:nvPicPr>
          <p:cNvPr id="4" name="Picture 8" descr="Купити натуральний сік оптом від виробника - ТМ «Щедрик»">
            <a:extLst>
              <a:ext uri="{FF2B5EF4-FFF2-40B4-BE49-F238E27FC236}">
                <a16:creationId xmlns:a16="http://schemas.microsoft.com/office/drawing/2014/main" xmlns="" id="{159C6451-8C2A-B569-DC86-B200BE5A4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15" t="5480" r="33500" b="13629"/>
          <a:stretch/>
        </p:blipFill>
        <p:spPr bwMode="auto">
          <a:xfrm>
            <a:off x="827584" y="3339016"/>
            <a:ext cx="2110790" cy="334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Сік томатний, соки овочеві, Україна купити в Білозерка">
            <a:extLst>
              <a:ext uri="{FF2B5EF4-FFF2-40B4-BE49-F238E27FC236}">
                <a16:creationId xmlns:a16="http://schemas.microsoft.com/office/drawing/2014/main" xmlns="" id="{E2D04309-549B-2C86-CE12-338FB08E4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1943304" cy="317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321" name="Picture 1" descr="D:\загрузки\f810dfe2-99f3-4d06-de42-0aa9519f96a6.jpg"/>
          <p:cNvPicPr>
            <a:picLocks noChangeAspect="1" noChangeArrowheads="1"/>
          </p:cNvPicPr>
          <p:nvPr/>
        </p:nvPicPr>
        <p:blipFill>
          <a:blip r:embed="rId4" cstate="print"/>
          <a:srcRect l="30294" r="30294"/>
          <a:stretch>
            <a:fillRect/>
          </a:stretch>
        </p:blipFill>
        <p:spPr bwMode="auto">
          <a:xfrm>
            <a:off x="6804248" y="3573016"/>
            <a:ext cx="1217782" cy="3089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Консерви овочі мариновані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/>
              <a:t>Ц</a:t>
            </a:r>
            <a:r>
              <a:rPr lang="uk-UA" dirty="0" smtClean="0"/>
              <a:t>е свіжі овочі і солоні огірки та томати, залиті маринадною заливкою, до складу якої входять кухонна сіль, цукор, прянощі, оцтова кислота з олією або без. 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Мариновані овочеві консерви </a:t>
            </a:r>
            <a:r>
              <a:rPr lang="uk-UA" dirty="0" smtClean="0"/>
              <a:t>виготовляють з цілих або нарізаних баклажанів, кабачків, капусти, огірків, патисонів, перцю солодкого, буряків, томатів, квасолі стручкової, гарбузів; з кількох видів цих овочів; з суміші овочів і фруктів (асорті). </a:t>
            </a:r>
            <a:endParaRPr lang="uk-UA" dirty="0"/>
          </a:p>
        </p:txBody>
      </p:sp>
      <p:pic>
        <p:nvPicPr>
          <p:cNvPr id="16386" name="Picture 2" descr="C:\Users\user\Desktop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88640"/>
            <a:ext cx="1981200" cy="230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Консерви концентровані томатні продукти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38100"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/>
              <a:t>В</a:t>
            </a:r>
            <a:r>
              <a:rPr lang="uk-UA" dirty="0" smtClean="0"/>
              <a:t>иготовляють зі стиглих томатів подрібненням їх, підігріванням, протиранням і уварюванням з сіллю або без неї до певного вмісту сухих речовин.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Випускають томатні продукти з вмістом сухих речовин (за рефрактометром), %: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dirty="0" smtClean="0"/>
              <a:t>у пюре – 12, 15, 20;</a:t>
            </a:r>
          </a:p>
          <a:p>
            <a:pPr>
              <a:buNone/>
            </a:pPr>
            <a:r>
              <a:rPr lang="uk-UA" dirty="0" smtClean="0"/>
              <a:t> у несолоній пасті – 25, 30, 35, 40; у солоній пасті – 27, 32, 37 (без урахування солі). Після уварювання пасту і пюре фасують у металеві, скляні банки і стерилізують. Томатні продукти розливають у бочки, туби після асептичного консервування. </a:t>
            </a:r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Консерви соуси томатні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/>
              <a:t>В</a:t>
            </a:r>
            <a:r>
              <a:rPr lang="uk-UA" dirty="0" smtClean="0"/>
              <a:t>иготовляють з концентрованих томатних продуктів або стиглих свіжих томатів, моркви, цибулі, петрушки, селери, пряної зелені, яблук, айви, перцю солодкого з додаванням олії, прянощів, часнику, оцтової кислоти.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Асортимент соусів томатних неконцентрованих:  Молдова, Херсонський, Апетитний, Чорноморський, </a:t>
            </a:r>
            <a:r>
              <a:rPr lang="uk-UA" b="1" dirty="0" err="1" smtClean="0">
                <a:solidFill>
                  <a:schemeClr val="accent3">
                    <a:lumMod val="50000"/>
                  </a:schemeClr>
                </a:solidFill>
              </a:rPr>
              <a:t>Шашличний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, Гострий та ін.; концентрованих: Дністровський, Гострий концентрований</a:t>
            </a:r>
            <a:endParaRPr lang="uk-UA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745232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Натуральні фруктові консерви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7776864" cy="51845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i="1" dirty="0">
                <a:solidFill>
                  <a:schemeClr val="accent3">
                    <a:lumMod val="50000"/>
                  </a:schemeClr>
                </a:solidFill>
              </a:rPr>
              <a:t>Ц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е фрукти у натуральному соку, пюре або пульпі з тих же фруктів. </a:t>
            </a:r>
            <a:r>
              <a:rPr lang="uk-UA" dirty="0" smtClean="0"/>
              <a:t>Наприклад, яблука в яблучному соку, сливи у сливовому соку, яблука з сливами, залиті яблучним і сливовим соком, та ін. </a:t>
            </a:r>
          </a:p>
          <a:p>
            <a:pPr>
              <a:buNone/>
            </a:pPr>
            <a:r>
              <a:rPr lang="uk-UA" b="1" dirty="0" smtClean="0">
                <a:solidFill>
                  <a:srgbClr val="C00000"/>
                </a:solidFill>
              </a:rPr>
              <a:t>Компоти </a:t>
            </a:r>
            <a:r>
              <a:rPr lang="uk-UA" dirty="0" smtClean="0"/>
              <a:t>– виготовляють майже з усіх видів фруктів, а також з ревеню і динь. Асортимент компотів налічує більше 30 найменувань. Компоти з кількох видів називають Асорті. </a:t>
            </a:r>
            <a:endParaRPr lang="uk-UA" dirty="0"/>
          </a:p>
        </p:txBody>
      </p:sp>
      <p:pic>
        <p:nvPicPr>
          <p:cNvPr id="4" name="Picture 8" descr="Консервований компот з персиків ТМ &quot;Сокві&quot; купити в Київ">
            <a:extLst>
              <a:ext uri="{FF2B5EF4-FFF2-40B4-BE49-F238E27FC236}">
                <a16:creationId xmlns:a16="http://schemas.microsoft.com/office/drawing/2014/main" xmlns="" id="{88D338E8-2F25-64CF-B180-B452EF42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31640" cy="20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Соки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dirty="0"/>
              <a:t>В</a:t>
            </a:r>
            <a:r>
              <a:rPr lang="uk-UA" dirty="0" smtClean="0"/>
              <a:t>иготовляють майже з усіх видів фруктів, вони є: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 натуральні,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 з </a:t>
            </a:r>
            <a:r>
              <a:rPr lang="uk-UA" dirty="0" err="1" smtClean="0"/>
              <a:t>підсолоджувачами</a:t>
            </a:r>
            <a:r>
              <a:rPr lang="uk-UA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з м'якоттю, 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концентровані, 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газовані. </a:t>
            </a:r>
            <a:endParaRPr lang="uk-UA" dirty="0"/>
          </a:p>
        </p:txBody>
      </p:sp>
      <p:pic>
        <p:nvPicPr>
          <p:cNvPr id="3074" name="Picture 2" descr="D:\загрузки\images - 2024-09-16T083112.988.jpg"/>
          <p:cNvPicPr>
            <a:picLocks noChangeAspect="1" noChangeArrowheads="1"/>
          </p:cNvPicPr>
          <p:nvPr/>
        </p:nvPicPr>
        <p:blipFill>
          <a:blip r:embed="rId2" cstate="print"/>
          <a:srcRect b="33011"/>
          <a:stretch>
            <a:fillRect/>
          </a:stretch>
        </p:blipFill>
        <p:spPr bwMode="auto">
          <a:xfrm>
            <a:off x="5877460" y="2924944"/>
            <a:ext cx="2510990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1420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Соки натуральні без цукру та інших </a:t>
            </a:r>
            <a:r>
              <a:rPr lang="uk-UA" b="1" dirty="0" err="1" smtClean="0">
                <a:solidFill>
                  <a:srgbClr val="C00000"/>
                </a:solidFill>
              </a:rPr>
              <a:t>підсолоджувачів</a:t>
            </a:r>
            <a:r>
              <a:rPr lang="uk-UA" b="1" dirty="0" smtClean="0">
                <a:solidFill>
                  <a:srgbClr val="C00000"/>
                </a:solidFill>
              </a:rPr>
              <a:t> – є освітленими і неосвітленими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065315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uk-UA" b="1" dirty="0"/>
              <a:t>с</a:t>
            </a:r>
            <a:r>
              <a:rPr lang="uk-UA" b="1" dirty="0" smtClean="0"/>
              <a:t>оки підсолоджені </a:t>
            </a:r>
            <a:r>
              <a:rPr lang="uk-UA" dirty="0" smtClean="0"/>
              <a:t>– з додаванням </a:t>
            </a:r>
            <a:r>
              <a:rPr lang="uk-UA" dirty="0" err="1" smtClean="0"/>
              <a:t>підсолоджувачів</a:t>
            </a:r>
            <a:r>
              <a:rPr lang="uk-UA" dirty="0" smtClean="0"/>
              <a:t>, освітленими і неосвітленими; </a:t>
            </a:r>
          </a:p>
          <a:p>
            <a:r>
              <a:rPr lang="uk-UA" b="1" dirty="0"/>
              <a:t>с</a:t>
            </a:r>
            <a:r>
              <a:rPr lang="uk-UA" b="1" dirty="0" smtClean="0"/>
              <a:t>оки з м'якоттю </a:t>
            </a:r>
            <a:r>
              <a:rPr lang="uk-UA" dirty="0" smtClean="0"/>
              <a:t>– натуральними і підсолодженими; </a:t>
            </a:r>
          </a:p>
          <a:p>
            <a:r>
              <a:rPr lang="uk-UA" b="1" dirty="0" smtClean="0"/>
              <a:t>соки купажовані </a:t>
            </a:r>
            <a:r>
              <a:rPr lang="uk-UA" dirty="0" smtClean="0"/>
              <a:t>(змішані соки кількох найменувань) — натуральними, підсолодженими, з м'якоттю і </a:t>
            </a:r>
            <a:r>
              <a:rPr lang="uk-UA" dirty="0" err="1" smtClean="0"/>
              <a:t>підсолоджувачами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Соки концентровані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Соки газовані</a:t>
            </a:r>
            <a:r>
              <a:rPr lang="uk-UA" dirty="0" smtClean="0"/>
              <a:t>. Купажовані соки (натуральні, з м'якоттю) або соки одного виду змішують з цукровим сиропом, насичують вуглекислим газом, фасують у пляшки, закупорюють і стерилізують.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Соки для дитячого і дієтичного харчування</a:t>
            </a:r>
            <a:r>
              <a:rPr lang="uk-UA" dirty="0" smtClean="0"/>
              <a:t> – бувають натуральні, з сиропом, з м'якоттю, з додаванням замість цукру сиропу на сорбіті і ксиліті. 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Дієтичні соки і напої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з фруктів та овочів з додаванням (або без) цукру, природних </a:t>
            </a:r>
            <a:r>
              <a:rPr lang="uk-UA" dirty="0" err="1" smtClean="0"/>
              <a:t>цукрозамінників</a:t>
            </a:r>
            <a:r>
              <a:rPr lang="uk-UA" dirty="0" smtClean="0"/>
              <a:t>, харчових кислот, знежиреного молока, сколотини, молочної сироватки, пектину, толокна.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Ці консерви призначено для лікувального та профілактичного харчування в разі цукрового діабету, атеросклерозу, надмірної маси, захворювань нирок та органів травлення. 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642194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Продукти переробки фруктів та овочів поділяють залежно від методів консервування на групи: </a:t>
            </a:r>
            <a:endParaRPr lang="uk-U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2204864"/>
            <a:ext cx="8219256" cy="3921299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 smtClean="0"/>
              <a:t>фруктові й овочеві консерви</a:t>
            </a:r>
            <a:r>
              <a:rPr lang="uk-UA" dirty="0" smtClean="0"/>
              <a:t>,</a:t>
            </a:r>
          </a:p>
          <a:p>
            <a:r>
              <a:rPr lang="uk-UA" b="1" dirty="0" smtClean="0"/>
              <a:t>швидкозаморожені </a:t>
            </a:r>
            <a:r>
              <a:rPr lang="uk-UA" dirty="0" smtClean="0"/>
              <a:t>фруктові й овочеві продукти,</a:t>
            </a:r>
          </a:p>
          <a:p>
            <a:r>
              <a:rPr lang="uk-UA" dirty="0" smtClean="0"/>
              <a:t> </a:t>
            </a:r>
            <a:r>
              <a:rPr lang="uk-UA" b="1" dirty="0" smtClean="0"/>
              <a:t>сушені </a:t>
            </a:r>
            <a:r>
              <a:rPr lang="uk-UA" dirty="0" smtClean="0"/>
              <a:t>фрукти й овочі, солоні, квашені,</a:t>
            </a:r>
          </a:p>
          <a:p>
            <a:r>
              <a:rPr lang="uk-UA" b="1" dirty="0" smtClean="0"/>
              <a:t>мочені</a:t>
            </a:r>
            <a:r>
              <a:rPr lang="uk-UA" dirty="0" smtClean="0"/>
              <a:t> овочі і фрукти, картопляні продукти.</a:t>
            </a:r>
            <a:endParaRPr lang="uk-UA" dirty="0"/>
          </a:p>
        </p:txBody>
      </p:sp>
      <p:pic>
        <p:nvPicPr>
          <p:cNvPr id="2050" name="Picture 2" descr="D:\загрузки\images - 2024-09-16T083112.988.jpg"/>
          <p:cNvPicPr>
            <a:picLocks noChangeAspect="1" noChangeArrowheads="1"/>
          </p:cNvPicPr>
          <p:nvPr/>
        </p:nvPicPr>
        <p:blipFill>
          <a:blip r:embed="rId2" cstate="print"/>
          <a:srcRect b="24517"/>
          <a:stretch>
            <a:fillRect/>
          </a:stretch>
        </p:blipFill>
        <p:spPr bwMode="auto">
          <a:xfrm>
            <a:off x="6732240" y="4938341"/>
            <a:ext cx="1800225" cy="1919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35416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Пюре фруктове для дитячого харчування – випускають кількох різновидів: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1"/>
            <a:ext cx="8291264" cy="2520280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r>
              <a:rPr lang="uk-UA" dirty="0" smtClean="0"/>
              <a:t>пюре з цукром, гомогенізоване або протерте з одного виду фруктів; пюре з суміші фруктів з цукром; пюре з суміші овочів, фруктове пюре з соком; пюре з фруктів з молоком і крупами</a:t>
            </a:r>
            <a:endParaRPr lang="uk-UA" dirty="0"/>
          </a:p>
        </p:txBody>
      </p:sp>
      <p:pic>
        <p:nvPicPr>
          <p:cNvPr id="4" name="Picture 4" descr="Пюре Чудо-Чадо Груша-яблуко, без цукру, 170 мл - Зображення 1">
            <a:extLst>
              <a:ext uri="{FF2B5EF4-FFF2-40B4-BE49-F238E27FC236}">
                <a16:creationId xmlns:a16="http://schemas.microsoft.com/office/drawing/2014/main" xmlns="" id="{D5DF6EFD-E4E5-8A2E-F2E5-72FFEFF3D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696"/>
            <a:ext cx="1839576" cy="184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2B4829C-7CBB-67AB-71BD-B761190D42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6976" t="29452" r="56815" b="22998"/>
          <a:stretch/>
        </p:blipFill>
        <p:spPr>
          <a:xfrm>
            <a:off x="5148064" y="4725144"/>
            <a:ext cx="1133895" cy="1870081"/>
          </a:xfrm>
          <a:prstGeom prst="rect">
            <a:avLst/>
          </a:prstGeom>
        </p:spPr>
      </p:pic>
      <p:pic>
        <p:nvPicPr>
          <p:cNvPr id="6" name="Picture 6" descr="Фруктове пюре Малятко Слива від 5 місяців 180 г (4820123510820) - Купити  Дешево з доставкою по Україні - nosorog.net.ua">
            <a:extLst>
              <a:ext uri="{FF2B5EF4-FFF2-40B4-BE49-F238E27FC236}">
                <a16:creationId xmlns:a16="http://schemas.microsoft.com/office/drawing/2014/main" xmlns="" id="{4FAA9214-FE03-D8E4-586C-CD7FE501F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65104"/>
            <a:ext cx="220486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загрузки\Без названия - 2024-09-16T084452.2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50912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Сиропи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7"/>
            <a:ext cx="8219256" cy="3528392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це сильно згущені соки з додаванням цукру, органічних кислот, ароматичних речовин та інших компонентів: яблучний, вишневий, виноградний, малиновий та ін. 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Екстракти</a:t>
            </a:r>
            <a:r>
              <a:rPr lang="uk-UA" dirty="0" smtClean="0"/>
              <a:t> – це згущені соки, виготовлені уварюванням фруктових соків до вмісту сухих речовин 44% – у чорносмородиновому, 54% – у </a:t>
            </a:r>
            <a:r>
              <a:rPr lang="uk-UA" dirty="0" err="1" smtClean="0"/>
              <a:t>журавлиновому</a:t>
            </a:r>
            <a:r>
              <a:rPr lang="uk-UA" dirty="0" smtClean="0"/>
              <a:t>, 62% – у виноградному, 57% – у інших видах. </a:t>
            </a:r>
          </a:p>
          <a:p>
            <a:endParaRPr lang="uk-UA" dirty="0"/>
          </a:p>
        </p:txBody>
      </p:sp>
      <p:pic>
        <p:nvPicPr>
          <p:cNvPr id="5" name="Picture 4" descr="Сироп Яблоко Зеленое Delicia 900 г">
            <a:extLst>
              <a:ext uri="{FF2B5EF4-FFF2-40B4-BE49-F238E27FC236}">
                <a16:creationId xmlns:a16="http://schemas.microsoft.com/office/drawing/2014/main" xmlns="" id="{1C561C30-7A54-7DC0-5601-62A8020EC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33469"/>
            <a:ext cx="3488412" cy="232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b="1" dirty="0" smtClean="0">
                <a:solidFill>
                  <a:srgbClr val="C00000"/>
                </a:solidFill>
              </a:rPr>
              <a:t>Фрукти протерті і 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подрібнені з цукром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/>
              <a:t>В</a:t>
            </a:r>
            <a:r>
              <a:rPr lang="uk-UA" dirty="0" smtClean="0"/>
              <a:t>иготовляють майже з усіх фруктів (свіжих, заморожених, напівфабрикатів).</a:t>
            </a:r>
          </a:p>
          <a:p>
            <a:pPr>
              <a:buNone/>
            </a:pPr>
            <a:r>
              <a:rPr lang="uk-UA" dirty="0" smtClean="0"/>
              <a:t> Один або два види фруктів подрібнюють або перетирають на пюре і додають цукор. </a:t>
            </a:r>
          </a:p>
          <a:p>
            <a:pPr>
              <a:buNone/>
            </a:pPr>
            <a:r>
              <a:rPr lang="uk-UA" dirty="0" smtClean="0"/>
              <a:t>Асортимент цих продуктів численний – більше 50 найменувань.</a:t>
            </a:r>
          </a:p>
          <a:p>
            <a:pPr>
              <a:buNone/>
            </a:pPr>
            <a:r>
              <a:rPr lang="uk-UA" b="1" dirty="0" smtClean="0">
                <a:solidFill>
                  <a:srgbClr val="C00000"/>
                </a:solidFill>
              </a:rPr>
              <a:t> Пюре. </a:t>
            </a:r>
            <a:r>
              <a:rPr lang="uk-UA" dirty="0" smtClean="0"/>
              <a:t>В асортименті є пюре-напівфабрикати, пюре фруктові для дитячого харчування, пюре і пасти дієтичні. </a:t>
            </a:r>
            <a:r>
              <a:rPr lang="uk-UA" dirty="0" smtClean="0">
                <a:solidFill>
                  <a:srgbClr val="C00000"/>
                </a:solidFill>
              </a:rPr>
              <a:t>Пюре-напівфабрикати – виготовляють з дикорослих і культурних фруктів з вмістом сухих речовин залежно від найменування .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4" name="Picture 2" descr="D:\загрузки\2023-02-03-11_20_24-malyna-pyure-zamorozhene-e1680649117514-300x300.png"/>
          <p:cNvPicPr>
            <a:picLocks noChangeAspect="1" noChangeArrowheads="1"/>
          </p:cNvPicPr>
          <p:nvPr/>
        </p:nvPicPr>
        <p:blipFill>
          <a:blip r:embed="rId2" cstate="print"/>
          <a:srcRect t="10080" b="14321"/>
          <a:stretch>
            <a:fillRect/>
          </a:stretch>
        </p:blipFill>
        <p:spPr bwMode="auto">
          <a:xfrm>
            <a:off x="6762750" y="0"/>
            <a:ext cx="2381250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Мариновані фрукти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1"/>
            <a:ext cx="8075240" cy="2044824"/>
          </a:xfrm>
        </p:spPr>
        <p:txBody>
          <a:bodyPr/>
          <a:lstStyle/>
          <a:p>
            <a:pPr>
              <a:buNone/>
            </a:pPr>
            <a:r>
              <a:rPr lang="uk-UA" dirty="0"/>
              <a:t>Ц</a:t>
            </a:r>
            <a:r>
              <a:rPr lang="uk-UA" dirty="0" smtClean="0"/>
              <a:t>е цілі або нарізані плоди яблук, слив, смородини, порічок у маринадній заливці (розчин цукру, кухонної солі, кислоти з прянощами). </a:t>
            </a:r>
            <a:endParaRPr lang="uk-UA" dirty="0"/>
          </a:p>
        </p:txBody>
      </p:sp>
      <p:pic>
        <p:nvPicPr>
          <p:cNvPr id="4" name="Picture 8" descr="Яблочный компот купить за 140 рублей оптом, недорого - B2BTRADE">
            <a:extLst>
              <a:ext uri="{FF2B5EF4-FFF2-40B4-BE49-F238E27FC236}">
                <a16:creationId xmlns:a16="http://schemas.microsoft.com/office/drawing/2014/main" xmlns="" id="{8906AF61-6EF5-C37A-3A36-4787C8B5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12976"/>
            <a:ext cx="3281585" cy="328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омпот из черешни &quot;SAHAR&quot; 660гр. SAHAR. 14398513 купить за 441 ₽ в  интернет-магазине Wildberries">
            <a:extLst>
              <a:ext uri="{FF2B5EF4-FFF2-40B4-BE49-F238E27FC236}">
                <a16:creationId xmlns:a16="http://schemas.microsoft.com/office/drawing/2014/main" xmlns="" id="{BE266C7C-683F-9ACA-268B-F0383BD3C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33056"/>
            <a:ext cx="1885843" cy="251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упить Компот зі сливами &quot;С Бабушкиной грядки&quot; 870 мл, цена 24.35 грн —  Prom.ua (ID#1240435508)">
            <a:extLst>
              <a:ext uri="{FF2B5EF4-FFF2-40B4-BE49-F238E27FC236}">
                <a16:creationId xmlns:a16="http://schemas.microsoft.com/office/drawing/2014/main" xmlns="" id="{986A0DE7-380B-3792-D719-39861D905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1534187" cy="273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омпот из белой черешни, 700 гр. Новый урожай! - купить по выгодной цене |  Мир Болгарии">
            <a:extLst>
              <a:ext uri="{FF2B5EF4-FFF2-40B4-BE49-F238E27FC236}">
                <a16:creationId xmlns:a16="http://schemas.microsoft.com/office/drawing/2014/main" xmlns="" id="{588B5F10-EFCE-19D2-ACE3-E06B4C871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95" t="8252" r="11053" b="7994"/>
          <a:stretch/>
        </p:blipFill>
        <p:spPr bwMode="auto">
          <a:xfrm>
            <a:off x="4283968" y="3717032"/>
            <a:ext cx="1591749" cy="250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Загальними для всіх видів консервів є такі дефекти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dirty="0" err="1" smtClean="0"/>
              <a:t>Бомбаж</a:t>
            </a:r>
            <a:r>
              <a:rPr lang="uk-UA" b="1" dirty="0" smtClean="0"/>
              <a:t>,</a:t>
            </a:r>
            <a:r>
              <a:rPr lang="uk-UA" dirty="0" smtClean="0"/>
              <a:t> а також дефекти тари: іржа, деформація корпусу, денець, фальців та подовжнього шва </a:t>
            </a:r>
            <a:r>
              <a:rPr lang="uk-UA" dirty="0" err="1" smtClean="0"/>
              <a:t>жестяних</a:t>
            </a:r>
            <a:r>
              <a:rPr lang="uk-UA" dirty="0" smtClean="0"/>
              <a:t> банок у вигляді гострих граней, званих «пташками», деформація і перекіс кришок скляних банок, тріщини і </a:t>
            </a:r>
            <a:r>
              <a:rPr lang="uk-UA" dirty="0" err="1" smtClean="0"/>
              <a:t>сколи</a:t>
            </a:r>
            <a:r>
              <a:rPr lang="uk-UA" dirty="0" smtClean="0"/>
              <a:t> скла, пробоїни, патьоки, хлопавки.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b="1" dirty="0" smtClean="0"/>
              <a:t>Залежно від походження </a:t>
            </a:r>
            <a:r>
              <a:rPr lang="uk-UA" b="1" dirty="0" err="1" smtClean="0"/>
              <a:t>бомбаж</a:t>
            </a:r>
            <a:r>
              <a:rPr lang="uk-UA" b="1" dirty="0" smtClean="0"/>
              <a:t> буває: </a:t>
            </a:r>
            <a:r>
              <a:rPr lang="uk-UA" dirty="0" smtClean="0"/>
              <a:t>мікробіологічний; хімічний; фізичний. Пакування та маркування овочевих консервів. Пакують овочеві і плодово-ягідні консерви в збірні циліндрові металеві банки, скляні банки, алюмінієві туби і полімерну тару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71420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На скляну, полімерну тару, літографовані металеві банки і туби наносять знаки умовних позначень, вказуючи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36912"/>
            <a:ext cx="8363272" cy="348925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номер зміни (бригади) – </a:t>
            </a:r>
            <a:r>
              <a:rPr lang="uk-UA" dirty="0" err="1" smtClean="0"/>
              <a:t>однудві</a:t>
            </a:r>
            <a:r>
              <a:rPr lang="uk-UA" dirty="0" smtClean="0"/>
              <a:t> цифри, число виготовлення – дві цифри, місяць виготовлення – дві цифри, рік виготовлення – дві останні цифри поточного року. Наприклад, умовні позначення, нанесені на скляну банку з продукцією, вироблену другою зміною (бригадою) 15 липня 2005 року, – 2150705.</a:t>
            </a:r>
            <a:endParaRPr lang="uk-U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Швидкозаморожені овочеві та фруктові продукти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00201"/>
            <a:ext cx="8219256" cy="3196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u="sng" dirty="0" smtClean="0"/>
              <a:t>Швидке заморожування овочевих і фруктових продуктів відбувається різними методами за температури 35-50°С</a:t>
            </a:r>
            <a:r>
              <a:rPr lang="uk-UA" dirty="0" smtClean="0"/>
              <a:t>. Заморожування дає змогу максимально зберегти поживні речовини фруктів і овочів, але кількісні та якісні зміни все-таки відбуваються. </a:t>
            </a:r>
            <a:endParaRPr lang="uk-UA" dirty="0"/>
          </a:p>
        </p:txBody>
      </p:sp>
      <p:pic>
        <p:nvPicPr>
          <p:cNvPr id="24578" name="Picture 2" descr="C:\Users\user\Desktop\5c8f7f06779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428110"/>
            <a:ext cx="3851920" cy="2166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Фрукти швидкозаморожені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uk-UA" dirty="0" smtClean="0"/>
              <a:t>Заморожують абрикоси, аґрус, аличу, брусницю, вишні, горобину, груші, журавлину, малину, обліпиху, персики, порічки, суниці, чорниці, смородину чорну, яблука та ін. </a:t>
            </a:r>
          </a:p>
          <a:p>
            <a:r>
              <a:rPr lang="uk-UA" dirty="0" smtClean="0"/>
              <a:t>Заморожують також фруктові пюре і соки. Економічно вигідніше заморожувати концентровані соки (натуральні містять мало сухих речовин).</a:t>
            </a:r>
            <a:endParaRPr lang="uk-U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6361" t="13407" r="6750" b="15719"/>
          <a:stretch>
            <a:fillRect/>
          </a:stretch>
        </p:blipFill>
        <p:spPr bwMode="auto">
          <a:xfrm>
            <a:off x="323528" y="1268760"/>
            <a:ext cx="8523947" cy="390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Овочі швидкозаморожені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 smtClean="0"/>
              <a:t>Заморожують майже всі види овочів (крім салату і редиски), а також овочеві суміші: набори для супів, </a:t>
            </a:r>
          </a:p>
          <a:p>
            <a:r>
              <a:rPr lang="uk-UA" dirty="0" smtClean="0"/>
              <a:t>суміш зеленого горошку з морквою, </a:t>
            </a:r>
          </a:p>
          <a:p>
            <a:r>
              <a:rPr lang="uk-UA" dirty="0" smtClean="0"/>
              <a:t>молоду зелень (петрушка, кріп, селера, цибуля зелена).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dirty="0" err="1" smtClean="0"/>
              <a:t>Консерви</a:t>
            </a:r>
            <a:r>
              <a:rPr lang="ru-RU" dirty="0" smtClean="0"/>
              <a:t> </a:t>
            </a:r>
            <a:r>
              <a:rPr lang="ru-RU" dirty="0" err="1" smtClean="0"/>
              <a:t>овочеві</a:t>
            </a:r>
            <a:r>
              <a:rPr lang="ru-RU" dirty="0" smtClean="0"/>
              <a:t> та </a:t>
            </a:r>
            <a:r>
              <a:rPr lang="ru-RU" dirty="0" err="1" smtClean="0"/>
              <a:t>фруктові</a:t>
            </a: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продукти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фасовані</a:t>
            </a:r>
            <a:r>
              <a:rPr lang="ru-RU" dirty="0" smtClean="0">
                <a:solidFill>
                  <a:srgbClr val="FF0000"/>
                </a:solidFill>
              </a:rPr>
              <a:t> в тару</a:t>
            </a:r>
            <a:r>
              <a:rPr lang="ru-RU" dirty="0" smtClean="0"/>
              <a:t>, герметично </a:t>
            </a:r>
            <a:r>
              <a:rPr lang="ru-RU" dirty="0" err="1" smtClean="0"/>
              <a:t>закупорені</a:t>
            </a:r>
            <a:r>
              <a:rPr lang="ru-RU" dirty="0" smtClean="0"/>
              <a:t>, </a:t>
            </a:r>
            <a:r>
              <a:rPr lang="ru-RU" dirty="0" err="1" smtClean="0"/>
              <a:t>стерилізовані</a:t>
            </a:r>
            <a:r>
              <a:rPr lang="ru-RU" dirty="0" smtClean="0"/>
              <a:t> за </a:t>
            </a:r>
            <a:r>
              <a:rPr lang="ru-RU" dirty="0" err="1" smtClean="0"/>
              <a:t>температури</a:t>
            </a:r>
            <a:r>
              <a:rPr lang="ru-RU" dirty="0" smtClean="0"/>
              <a:t> 110-120°С (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консервів</a:t>
            </a:r>
            <a:r>
              <a:rPr lang="ru-RU" dirty="0" smtClean="0"/>
              <a:t>),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пастеризовані</a:t>
            </a:r>
            <a:r>
              <a:rPr lang="ru-RU" dirty="0" smtClean="0">
                <a:solidFill>
                  <a:srgbClr val="FF0000"/>
                </a:solidFill>
              </a:rPr>
              <a:t> за </a:t>
            </a:r>
            <a:r>
              <a:rPr lang="ru-RU" dirty="0" err="1" smtClean="0">
                <a:solidFill>
                  <a:srgbClr val="FF0000"/>
                </a:solidFill>
              </a:rPr>
              <a:t>температури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нижче</a:t>
            </a:r>
            <a:r>
              <a:rPr lang="ru-RU" dirty="0" smtClean="0">
                <a:solidFill>
                  <a:srgbClr val="FF0000"/>
                </a:solidFill>
              </a:rPr>
              <a:t> 100°С </a:t>
            </a:r>
            <a:r>
              <a:rPr lang="ru-RU" dirty="0" smtClean="0"/>
              <a:t>(</a:t>
            </a:r>
            <a:r>
              <a:rPr lang="ru-RU" dirty="0" err="1" smtClean="0"/>
              <a:t>овочеві</a:t>
            </a:r>
            <a:r>
              <a:rPr lang="ru-RU" dirty="0" smtClean="0"/>
              <a:t> </a:t>
            </a:r>
            <a:r>
              <a:rPr lang="ru-RU" dirty="0" err="1" smtClean="0"/>
              <a:t>маринади</a:t>
            </a:r>
            <a:r>
              <a:rPr lang="ru-RU" dirty="0" smtClean="0"/>
              <a:t>, </a:t>
            </a:r>
            <a:r>
              <a:rPr lang="ru-RU" dirty="0" err="1" smtClean="0"/>
              <a:t>томатний</a:t>
            </a:r>
            <a:r>
              <a:rPr lang="ru-RU" dirty="0" smtClean="0"/>
              <a:t> соус та </a:t>
            </a:r>
            <a:r>
              <a:rPr lang="ru-RU" dirty="0" err="1" smtClean="0"/>
              <a:t>ін</a:t>
            </a:r>
            <a:r>
              <a:rPr lang="ru-RU" dirty="0" smtClean="0"/>
              <a:t>.) </a:t>
            </a:r>
          </a:p>
          <a:p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виготовлені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комбінованим</a:t>
            </a:r>
            <a:r>
              <a:rPr lang="ru-RU" dirty="0" smtClean="0">
                <a:solidFill>
                  <a:srgbClr val="FF0000"/>
                </a:solidFill>
              </a:rPr>
              <a:t> способом </a:t>
            </a:r>
            <a:r>
              <a:rPr lang="ru-RU" dirty="0" smtClean="0"/>
              <a:t>—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овочі</a:t>
            </a:r>
            <a:r>
              <a:rPr lang="ru-RU" dirty="0" smtClean="0"/>
              <a:t>, </a:t>
            </a:r>
            <a:r>
              <a:rPr lang="ru-RU" dirty="0" err="1" smtClean="0"/>
              <a:t>фрукти</a:t>
            </a:r>
            <a:r>
              <a:rPr lang="ru-RU" dirty="0" smtClean="0"/>
              <a:t> </a:t>
            </a:r>
            <a:r>
              <a:rPr lang="ru-RU" dirty="0" err="1" smtClean="0"/>
              <a:t>маринують</a:t>
            </a:r>
            <a:r>
              <a:rPr lang="ru-RU" dirty="0" smtClean="0"/>
              <a:t>, </a:t>
            </a:r>
            <a:r>
              <a:rPr lang="ru-RU" dirty="0" err="1" smtClean="0"/>
              <a:t>солять</a:t>
            </a:r>
            <a:r>
              <a:rPr lang="ru-RU" dirty="0" smtClean="0"/>
              <a:t>, </a:t>
            </a:r>
            <a:r>
              <a:rPr lang="ru-RU" dirty="0" err="1" smtClean="0"/>
              <a:t>квасять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способом </a:t>
            </a:r>
            <a:r>
              <a:rPr lang="ru-RU" dirty="0" err="1" smtClean="0"/>
              <a:t>стерилізації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пастеризації</a:t>
            </a:r>
            <a:r>
              <a:rPr lang="ru-RU" dirty="0" smtClean="0"/>
              <a:t> </a:t>
            </a:r>
            <a:r>
              <a:rPr lang="ru-RU" dirty="0" err="1" smtClean="0"/>
              <a:t>виготовляють</a:t>
            </a:r>
            <a:r>
              <a:rPr lang="ru-RU" dirty="0" smtClean="0"/>
              <a:t> </a:t>
            </a:r>
            <a:r>
              <a:rPr lang="ru-RU" dirty="0" err="1" smtClean="0"/>
              <a:t>консерви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консерви</a:t>
            </a:r>
            <a:r>
              <a:rPr lang="ru-RU" dirty="0" smtClean="0">
                <a:solidFill>
                  <a:srgbClr val="FF0000"/>
                </a:solidFill>
              </a:rPr>
              <a:t> (пюре, соки) </a:t>
            </a:r>
            <a:r>
              <a:rPr lang="ru-RU" dirty="0" err="1" smtClean="0"/>
              <a:t>виготовляють</a:t>
            </a:r>
            <a:r>
              <a:rPr lang="ru-RU" dirty="0" smtClean="0"/>
              <a:t> </a:t>
            </a:r>
            <a:r>
              <a:rPr lang="ru-RU" dirty="0" err="1" smtClean="0"/>
              <a:t>асептичним</a:t>
            </a:r>
            <a:r>
              <a:rPr lang="ru-RU" dirty="0" smtClean="0"/>
              <a:t> </a:t>
            </a:r>
            <a:r>
              <a:rPr lang="ru-RU" dirty="0" err="1" smtClean="0"/>
              <a:t>консервуванням</a:t>
            </a:r>
            <a:r>
              <a:rPr lang="ru-RU" dirty="0" smtClean="0"/>
              <a:t>. </a:t>
            </a:r>
            <a:endParaRPr lang="uk-U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Швидкозаморожені обідні, закусочні страви й овочеві напівфабрикати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Виготовляють у такому асортименті: </a:t>
            </a:r>
          </a:p>
          <a:p>
            <a:r>
              <a:rPr lang="uk-UA" dirty="0" smtClean="0"/>
              <a:t>перші страви – борщі, розсольники, супи</a:t>
            </a:r>
          </a:p>
          <a:p>
            <a:r>
              <a:rPr lang="uk-UA" dirty="0" smtClean="0"/>
              <a:t>; другі страви – перець різаний або фарширований, голубці, асорті овочеві, котлети капустяні, морквяні та ін.; </a:t>
            </a:r>
          </a:p>
          <a:p>
            <a:r>
              <a:rPr lang="uk-UA" dirty="0" smtClean="0"/>
              <a:t>гарніри – капуста тушкована свіжа і квашена; салати – з буряків, з червоноголової капусти та ін.;</a:t>
            </a:r>
          </a:p>
          <a:p>
            <a:r>
              <a:rPr lang="uk-UA" dirty="0" smtClean="0"/>
              <a:t> закуски, овочеві напівфабрикати – з бланшованої моркви, буряків, зелені петрушки, селери, кропу, цибулі, білого коріння пасерованого; </a:t>
            </a:r>
          </a:p>
          <a:p>
            <a:r>
              <a:rPr lang="uk-UA" dirty="0" smtClean="0"/>
              <a:t>супові і борщові заправки. </a:t>
            </a:r>
            <a:endParaRPr lang="uk-U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35139" t="12422" r="7304" b="11782"/>
          <a:stretch>
            <a:fillRect/>
          </a:stretch>
        </p:blipFill>
        <p:spPr bwMode="auto">
          <a:xfrm>
            <a:off x="395536" y="476671"/>
            <a:ext cx="8064896" cy="597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Транспортування швидкозаморожених фруктових й овочевих продуктів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5257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k-UA" sz="2400" dirty="0" smtClean="0"/>
              <a:t>Холодильним транспортом за температури 15-18°С Зберігають їх на складах гуртових підприємств за температури 9-12°С. </a:t>
            </a:r>
          </a:p>
          <a:p>
            <a:r>
              <a:rPr lang="uk-UA" sz="2400" dirty="0" smtClean="0"/>
              <a:t>Обідні, закусочні страви, гарніри, десертні напівфабрикати дозволяється </a:t>
            </a:r>
            <a:r>
              <a:rPr lang="uk-UA" sz="2400" dirty="0" err="1" smtClean="0"/>
              <a:t>короткостроково</a:t>
            </a:r>
            <a:r>
              <a:rPr lang="uk-UA" sz="2400" dirty="0" smtClean="0"/>
              <a:t> зберігати за температури від 0 до 4°С. Терміни зберігання швидкозаморожених продуктів. Овочів за температури – 15-18°С – 8-12 міс, фруктів – 6-12 міс, ягід – 6-9 міс, обідніх закусочних страв, гарнірів, овочевих і десертних напівфабрикатів - 12 міс. У роздрібній торгівельній мережі термін зберігання швидкозаморожених овочів, фруктів за температури - 12°С - 7 діб, за температури - 9°С - 2 доби; обідніх, закусочних страв, гарнірів, напівфабрикатів за температури - 12°С - 6 діб. </a:t>
            </a:r>
            <a:endParaRPr lang="uk-UA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Сушені фрукти й овочі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Сушіння – один з найстаріших методів консервування фруктів і овочів. </a:t>
            </a:r>
          </a:p>
          <a:p>
            <a:pPr>
              <a:buNone/>
            </a:pPr>
            <a:r>
              <a:rPr lang="uk-UA" dirty="0" smtClean="0"/>
              <a:t>Сутність такого консервування полягає в тому, що з фруктів і овочів випаровується багато вологи, за рахунок чого підвищується концентрація розчинних сухих речовин, у тому числі консервантів — </a:t>
            </a:r>
            <a:r>
              <a:rPr lang="uk-UA" dirty="0" err="1" smtClean="0"/>
              <a:t>цукрів</a:t>
            </a:r>
            <a:r>
              <a:rPr lang="uk-UA" dirty="0" smtClean="0"/>
              <a:t> і органічних кислот. </a:t>
            </a:r>
          </a:p>
          <a:p>
            <a:pPr>
              <a:buNone/>
            </a:pPr>
            <a:r>
              <a:rPr lang="uk-UA" dirty="0" smtClean="0"/>
              <a:t>Внаслідок високої концентрації цих та інших речовин, зменшення вмісту вологи біохімічні процеси майже повністю припиняються, а мікроорганізми не можуть розвиватися. </a:t>
            </a:r>
            <a:endParaRPr lang="uk-UA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93022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Сушіння є засобом отримання продуктів (концентратів), що мають набагато вищу енергетичну і поживну цінність, ніж свіжі фрукти й овочі</a:t>
            </a:r>
            <a:endParaRPr lang="uk-U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04864"/>
            <a:ext cx="8291264" cy="3921299"/>
          </a:xfrm>
        </p:spPr>
        <p:txBody>
          <a:bodyPr>
            <a:normAutofit/>
          </a:bodyPr>
          <a:lstStyle/>
          <a:p>
            <a:r>
              <a:rPr lang="uk-UA" dirty="0" smtClean="0"/>
              <a:t>Так, сушені фрукти містять 62-72% вуглеводів, в тому числі 46-66% </a:t>
            </a:r>
            <a:r>
              <a:rPr lang="uk-UA" dirty="0" err="1" smtClean="0"/>
              <a:t>цукрів</a:t>
            </a:r>
            <a:r>
              <a:rPr lang="uk-UA" dirty="0" smtClean="0"/>
              <a:t>, 1,8-5,2% білків, 1,2-5,0% органічних кислот, 1,5-4,5% мінеральних речовин. Енергетична цінність 100 г сушених фруктів становить 246-286 ккал (1029-1197 кДж), а свіжих – 30-70 ккал (126-289 кДж).</a:t>
            </a:r>
            <a:endParaRPr lang="uk-UA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Види сушіння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dirty="0" err="1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uk-UA" b="1" dirty="0" err="1" smtClean="0">
                <a:solidFill>
                  <a:schemeClr val="accent3">
                    <a:lumMod val="50000"/>
                  </a:schemeClr>
                </a:solidFill>
              </a:rPr>
              <a:t>онвективний</a:t>
            </a:r>
            <a:r>
              <a:rPr lang="uk-UA" dirty="0" smtClean="0"/>
              <a:t> (за допомогою гарячого повітря),</a:t>
            </a:r>
          </a:p>
          <a:p>
            <a:r>
              <a:rPr lang="uk-UA" dirty="0" smtClean="0"/>
              <a:t> </a:t>
            </a:r>
            <a:r>
              <a:rPr lang="uk-UA" b="1" dirty="0" err="1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uk-UA" b="1" dirty="0" err="1" smtClean="0">
                <a:solidFill>
                  <a:schemeClr val="accent3">
                    <a:lumMod val="50000"/>
                  </a:schemeClr>
                </a:solidFill>
              </a:rPr>
              <a:t>ондуктивний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, або контактний </a:t>
            </a:r>
            <a:r>
              <a:rPr lang="uk-UA" dirty="0" smtClean="0"/>
              <a:t>(за допомогою нагрітої поверхні), </a:t>
            </a: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Сублімаційний</a:t>
            </a:r>
            <a:r>
              <a:rPr lang="uk-UA" dirty="0" smtClean="0"/>
              <a:t> (за рахунок вакууму із заморожених продуктів) способи видалення вологи. </a:t>
            </a:r>
          </a:p>
          <a:p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  <a:t>Сонячне сушіння під прямим сонячним промінням і нагрітим сонцем повітрям у тіні використовується в районах з великою кількістю сонячних днів.</a:t>
            </a:r>
            <a:endParaRPr lang="uk-UA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Сушені овочі – виготовляють 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розсипом (нарізані, подрібнені),</a:t>
            </a:r>
          </a:p>
          <a:p>
            <a:r>
              <a:rPr lang="uk-UA" dirty="0" smtClean="0"/>
              <a:t> у брикетах і у вигляді порошків: капуста білоголова, цибуля ріпчаста, морква, буряки столові розсипом і в брикетах, часник шматочками і в порошку; 57 зелений горошок, біле коріння петрушки, селери і кропу розсипом і в порошку; </a:t>
            </a:r>
          </a:p>
          <a:p>
            <a:r>
              <a:rPr lang="uk-UA" dirty="0" smtClean="0"/>
              <a:t>суміші сушених овочів для перших страв (суп картопляний, борщ) розсипом.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  <a:t>Рідше продукують сушені стручкову квасолю, солодкий перець, пряну зелень (острогін, чабер, м'яту). </a:t>
            </a:r>
            <a:endParaRPr lang="uk-UA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Сушені фрукти 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 Залежно від способу підготовки і обробки сировини сушені абрикоси (готовий продукт і напівфабрикат) поділяють на види: </a:t>
            </a:r>
          </a:p>
          <a:p>
            <a:pPr>
              <a:buNone/>
            </a:pPr>
            <a:r>
              <a:rPr lang="uk-UA" b="1" dirty="0" smtClean="0">
                <a:solidFill>
                  <a:srgbClr val="C00000"/>
                </a:solidFill>
              </a:rPr>
              <a:t>урюк</a:t>
            </a:r>
            <a:r>
              <a:rPr lang="uk-UA" dirty="0" smtClean="0"/>
              <a:t> – цілі фрукти з кісточкою, оброблені і необроблені сіркою;</a:t>
            </a:r>
          </a:p>
          <a:p>
            <a:pPr>
              <a:buNone/>
            </a:pPr>
            <a:r>
              <a:rPr lang="uk-UA" b="1" dirty="0" smtClean="0"/>
              <a:t> </a:t>
            </a:r>
            <a:r>
              <a:rPr lang="uk-UA" b="1" dirty="0" err="1" smtClean="0">
                <a:solidFill>
                  <a:srgbClr val="C00000"/>
                </a:solidFill>
              </a:rPr>
              <a:t>кайса</a:t>
            </a:r>
            <a:r>
              <a:rPr lang="uk-UA" b="1" dirty="0" smtClean="0"/>
              <a:t> </a:t>
            </a:r>
            <a:r>
              <a:rPr lang="uk-UA" dirty="0" smtClean="0"/>
              <a:t>– цілі фрукти без кісточки, оброблені і необроблені сіркою, </a:t>
            </a:r>
          </a:p>
          <a:p>
            <a:pPr>
              <a:buNone/>
            </a:pPr>
            <a:r>
              <a:rPr lang="uk-UA" b="1" dirty="0" smtClean="0">
                <a:solidFill>
                  <a:srgbClr val="C00000"/>
                </a:solidFill>
              </a:rPr>
              <a:t>курага</a:t>
            </a:r>
            <a:r>
              <a:rPr lang="uk-UA" dirty="0" smtClean="0"/>
              <a:t> — половинки фруктів, різані або рвані, оброблені і необроблені сіркою. Персики сушені відомі під назвою курага оброблена і необроблена вищого, 1-го і столового сортів. </a:t>
            </a:r>
            <a:endParaRPr lang="uk-UA" dirty="0"/>
          </a:p>
        </p:txBody>
      </p:sp>
      <p:pic>
        <p:nvPicPr>
          <p:cNvPr id="2050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 t="11358" b="19361"/>
          <a:stretch>
            <a:fillRect/>
          </a:stretch>
        </p:blipFill>
        <p:spPr bwMode="auto">
          <a:xfrm>
            <a:off x="6444208" y="0"/>
            <a:ext cx="2143125" cy="1484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Урюк  і </a:t>
            </a:r>
            <a:r>
              <a:rPr lang="uk-UA" dirty="0" err="1" smtClean="0"/>
              <a:t>кайса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4" descr="C:\Users\user\Desktop\uryuk-500x500.jpeg"/>
          <p:cNvPicPr>
            <a:picLocks noChangeAspect="1" noChangeArrowheads="1"/>
          </p:cNvPicPr>
          <p:nvPr/>
        </p:nvPicPr>
        <p:blipFill>
          <a:blip r:embed="rId2" cstate="print"/>
          <a:srcRect t="13713" b="12200"/>
          <a:stretch>
            <a:fillRect/>
          </a:stretch>
        </p:blipFill>
        <p:spPr bwMode="auto">
          <a:xfrm>
            <a:off x="3275856" y="1700808"/>
            <a:ext cx="3290055" cy="2437502"/>
          </a:xfrm>
          <a:prstGeom prst="rect">
            <a:avLst/>
          </a:prstGeom>
          <a:noFill/>
        </p:spPr>
      </p:pic>
      <p:pic>
        <p:nvPicPr>
          <p:cNvPr id="5" name="Picture 3" descr="C:\Users\user\Desktop\Без названия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76672"/>
            <a:ext cx="2032248" cy="3629014"/>
          </a:xfrm>
          <a:prstGeom prst="rect">
            <a:avLst/>
          </a:prstGeom>
          <a:noFill/>
        </p:spPr>
      </p:pic>
      <p:pic>
        <p:nvPicPr>
          <p:cNvPr id="3074" name="Picture 2" descr="C:\Users\user\Desktop\uruk-naturalnyy-sushenyy-abrikos-s-kostochkoy-200g-63067031559582.jpg"/>
          <p:cNvPicPr>
            <a:picLocks noChangeAspect="1" noChangeArrowheads="1"/>
          </p:cNvPicPr>
          <p:nvPr/>
        </p:nvPicPr>
        <p:blipFill>
          <a:blip r:embed="rId4" cstate="print"/>
          <a:srcRect l="8375" t="7572" r="6462"/>
          <a:stretch>
            <a:fillRect/>
          </a:stretch>
        </p:blipFill>
        <p:spPr bwMode="auto">
          <a:xfrm>
            <a:off x="5903640" y="4365104"/>
            <a:ext cx="3240360" cy="2281943"/>
          </a:xfrm>
          <a:prstGeom prst="rect">
            <a:avLst/>
          </a:prstGeom>
          <a:noFill/>
        </p:spPr>
      </p:pic>
      <p:pic>
        <p:nvPicPr>
          <p:cNvPr id="3075" name="Picture 3" descr="C:\Users\user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908720"/>
            <a:ext cx="2719189" cy="2719189"/>
          </a:xfrm>
          <a:prstGeom prst="rect">
            <a:avLst/>
          </a:prstGeom>
          <a:noFill/>
        </p:spPr>
      </p:pic>
      <p:pic>
        <p:nvPicPr>
          <p:cNvPr id="3076" name="Picture 4" descr="C:\Users\user\Desktop\Без названия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437112"/>
            <a:ext cx="2880320" cy="1916722"/>
          </a:xfrm>
          <a:prstGeom prst="rect">
            <a:avLst/>
          </a:prstGeom>
          <a:noFill/>
        </p:spPr>
      </p:pic>
      <p:pic>
        <p:nvPicPr>
          <p:cNvPr id="3078" name="Picture 6" descr="C:\Users\user\Desktop\images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422" y="4005064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Виноград сушений (родзинки) 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uk-UA" dirty="0" smtClean="0"/>
              <a:t> Залежно від </a:t>
            </a:r>
            <a:r>
              <a:rPr lang="uk-UA" dirty="0" err="1" smtClean="0"/>
              <a:t>ампелографічного</a:t>
            </a:r>
            <a:r>
              <a:rPr lang="uk-UA" dirty="0" smtClean="0"/>
              <a:t> сорту, способу обробки і сушіння виноград виготовляють таких видів:</a:t>
            </a:r>
          </a:p>
          <a:p>
            <a:r>
              <a:rPr lang="uk-UA" dirty="0" smtClean="0"/>
              <a:t> кишмиш (сабза, </a:t>
            </a:r>
            <a:r>
              <a:rPr lang="uk-UA" dirty="0" err="1" smtClean="0"/>
              <a:t>соягі</a:t>
            </a:r>
            <a:r>
              <a:rPr lang="uk-UA" dirty="0" smtClean="0"/>
              <a:t>, </a:t>
            </a:r>
            <a:r>
              <a:rPr lang="uk-UA" dirty="0" err="1" smtClean="0"/>
              <a:t>бедона</a:t>
            </a:r>
            <a:r>
              <a:rPr lang="uk-UA" dirty="0" smtClean="0"/>
              <a:t>, </a:t>
            </a:r>
            <a:r>
              <a:rPr lang="uk-UA" dirty="0" err="1" smtClean="0"/>
              <a:t>шигані</a:t>
            </a:r>
            <a:r>
              <a:rPr lang="uk-UA" dirty="0" smtClean="0"/>
              <a:t>), родзинки (світлі, забарвлені), </a:t>
            </a:r>
          </a:p>
          <a:p>
            <a:r>
              <a:rPr lang="uk-UA" dirty="0" err="1" smtClean="0"/>
              <a:t>авлон</a:t>
            </a:r>
            <a:r>
              <a:rPr lang="uk-UA" dirty="0" smtClean="0"/>
              <a:t> (суміш </a:t>
            </a:r>
            <a:r>
              <a:rPr lang="uk-UA" dirty="0" err="1" smtClean="0"/>
              <a:t>кишмишних</a:t>
            </a:r>
            <a:r>
              <a:rPr lang="uk-UA" dirty="0" smtClean="0"/>
              <a:t> і </a:t>
            </a:r>
            <a:r>
              <a:rPr lang="uk-UA" dirty="0" err="1" smtClean="0"/>
              <a:t>родзинкових</a:t>
            </a:r>
            <a:r>
              <a:rPr lang="uk-UA" dirty="0" smtClean="0"/>
              <a:t> сортів).</a:t>
            </a:r>
          </a:p>
          <a:p>
            <a:r>
              <a:rPr lang="uk-UA" dirty="0" smtClean="0"/>
              <a:t> </a:t>
            </a:r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  <a:t>Кишмиш отримують з </a:t>
            </a:r>
            <a:r>
              <a:rPr lang="uk-UA" i="1" dirty="0" err="1" smtClean="0">
                <a:solidFill>
                  <a:schemeClr val="accent2">
                    <a:lumMod val="75000"/>
                  </a:schemeClr>
                </a:solidFill>
              </a:rPr>
              <a:t>безнасіннєвих</a:t>
            </a:r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  <a:t>, а родзинки – з насіннєвих сортів винограду.</a:t>
            </a:r>
            <a:endParaRPr lang="uk-UA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Консерви овочеві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237626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Консерви овочеві натуральні виготовляють</a:t>
            </a:r>
            <a:r>
              <a:rPr lang="uk-UA" dirty="0" smtClean="0"/>
              <a:t> з цілих, нарізаних, протертих овочів з додаванням заливки – 2-3% розчину кухонної солі, або без неї.  </a:t>
            </a:r>
            <a:endParaRPr lang="uk-UA" dirty="0"/>
          </a:p>
        </p:txBody>
      </p:sp>
      <p:pic>
        <p:nvPicPr>
          <p:cNvPr id="10242" name="Picture 2" descr="C:\Users\user\Desktop\goroshek-extra-zelenyj-konservirovannyj-zh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17032"/>
            <a:ext cx="2905125" cy="2905125"/>
          </a:xfrm>
          <a:prstGeom prst="rect">
            <a:avLst/>
          </a:prstGeom>
          <a:noFill/>
        </p:spPr>
      </p:pic>
      <p:pic>
        <p:nvPicPr>
          <p:cNvPr id="10243" name="Picture 3" descr="C:\Users\user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645024"/>
            <a:ext cx="2647181" cy="2647181"/>
          </a:xfrm>
          <a:prstGeom prst="rect">
            <a:avLst/>
          </a:prstGeom>
          <a:noFill/>
        </p:spPr>
      </p:pic>
      <p:pic>
        <p:nvPicPr>
          <p:cNvPr id="7" name="Picture 4" descr="Кукурудза Цукрова Верес 340 г (4820008093004_4823105400812). Овочева консервація">
            <a:extLst>
              <a:ext uri="{FF2B5EF4-FFF2-40B4-BE49-F238E27FC236}">
                <a16:creationId xmlns:a16="http://schemas.microsoft.com/office/drawing/2014/main" xmlns="" id="{0218466B-2E49-E37E-481E-1916021E8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84984"/>
            <a:ext cx="2390254" cy="318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Сабза</a:t>
            </a:r>
            <a:r>
              <a:rPr lang="ru-RU" dirty="0" smtClean="0">
                <a:solidFill>
                  <a:srgbClr val="FF0000"/>
                </a:solidFill>
              </a:rPr>
              <a:t> с</a:t>
            </a:r>
            <a:r>
              <a:rPr lang="ru-RU" dirty="0" smtClean="0"/>
              <a:t>орт </a:t>
            </a:r>
            <a:r>
              <a:rPr lang="ru-RU" dirty="0" err="1"/>
              <a:t>дрібного</a:t>
            </a:r>
            <a:r>
              <a:rPr lang="ru-RU" dirty="0"/>
              <a:t> </a:t>
            </a:r>
            <a:r>
              <a:rPr lang="ru-RU" dirty="0" err="1"/>
              <a:t>ізюму</a:t>
            </a:r>
            <a:r>
              <a:rPr lang="ru-RU" dirty="0"/>
              <a:t> без </a:t>
            </a:r>
            <a:r>
              <a:rPr lang="ru-RU" dirty="0" err="1"/>
              <a:t>кісточок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винограду кишмиш, </a:t>
            </a:r>
            <a:r>
              <a:rPr lang="ru-RU" dirty="0" err="1"/>
              <a:t>обробленого</a:t>
            </a:r>
            <a:r>
              <a:rPr lang="ru-RU" dirty="0"/>
              <a:t> перед </a:t>
            </a:r>
            <a:r>
              <a:rPr lang="ru-RU" dirty="0" err="1"/>
              <a:t>сушінням</a:t>
            </a:r>
            <a:r>
              <a:rPr lang="ru-RU" dirty="0"/>
              <a:t> </a:t>
            </a:r>
            <a:r>
              <a:rPr lang="ru-RU" dirty="0" err="1"/>
              <a:t>лужним</a:t>
            </a:r>
            <a:r>
              <a:rPr lang="ru-RU" dirty="0"/>
              <a:t> </a:t>
            </a:r>
            <a:r>
              <a:rPr lang="ru-RU" dirty="0" err="1"/>
              <a:t>розчином</a:t>
            </a:r>
            <a:r>
              <a:rPr lang="ru-RU" dirty="0" smtClean="0"/>
              <a:t>.</a:t>
            </a:r>
          </a:p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Ізюм тіньової сушки </a:t>
            </a:r>
            <a:r>
              <a:rPr lang="uk-UA" dirty="0"/>
              <a:t>натуральний </a:t>
            </a:r>
            <a:r>
              <a:rPr lang="uk-UA" dirty="0">
                <a:solidFill>
                  <a:srgbClr val="FF0000"/>
                </a:solidFill>
              </a:rPr>
              <a:t>(</a:t>
            </a:r>
            <a:r>
              <a:rPr lang="uk-UA" b="1" dirty="0" err="1">
                <a:solidFill>
                  <a:srgbClr val="FF0000"/>
                </a:solidFill>
              </a:rPr>
              <a:t>соягі</a:t>
            </a:r>
            <a:r>
              <a:rPr lang="uk-UA" dirty="0">
                <a:solidFill>
                  <a:srgbClr val="FF0000"/>
                </a:solidFill>
              </a:rPr>
              <a:t>) </a:t>
            </a:r>
            <a:r>
              <a:rPr lang="uk-UA" dirty="0"/>
              <a:t>– це зібраний і висушений натуральним способом добірний виноград. </a:t>
            </a:r>
            <a:endParaRPr lang="uk-UA" dirty="0" smtClean="0"/>
          </a:p>
          <a:p>
            <a:r>
              <a:rPr lang="uk-UA" u="sng" dirty="0" smtClean="0">
                <a:solidFill>
                  <a:schemeClr val="accent3">
                    <a:lumMod val="50000"/>
                  </a:schemeClr>
                </a:solidFill>
              </a:rPr>
              <a:t>Для </a:t>
            </a:r>
            <a:r>
              <a:rPr lang="uk-UA" u="sng" dirty="0">
                <a:solidFill>
                  <a:schemeClr val="accent3">
                    <a:lumMod val="50000"/>
                  </a:schemeClr>
                </a:solidFill>
              </a:rPr>
              <a:t>сушіння даним способом вибирають грона винограду з повністю дозрілими, соковитими і великими ягодами, які перед сушінням нічим не обробляються</a:t>
            </a:r>
            <a:r>
              <a:rPr lang="uk-UA" u="sng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6552728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Способи сушіння родзинок: який кращий для здоров’я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568952" cy="46805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k-UA" sz="2400" dirty="0" smtClean="0"/>
              <a:t> </a:t>
            </a:r>
            <a:r>
              <a:rPr lang="uk-UA" sz="2200" dirty="0" smtClean="0"/>
              <a:t>Найкращі родзинки ті, які піддавалися найбільш довгому процесу сушіння і без застосування хімікатів і теплової обробки.</a:t>
            </a:r>
            <a:endParaRPr lang="uk-UA" sz="2200" dirty="0"/>
          </a:p>
          <a:p>
            <a:r>
              <a:rPr lang="uk-UA" sz="2200" b="1" dirty="0">
                <a:solidFill>
                  <a:srgbClr val="FF0000"/>
                </a:solidFill>
              </a:rPr>
              <a:t>Перший спосіб </a:t>
            </a:r>
            <a:r>
              <a:rPr lang="uk-UA" sz="2200" dirty="0">
                <a:solidFill>
                  <a:srgbClr val="FF0000"/>
                </a:solidFill>
              </a:rPr>
              <a:t>– сушка на відкритому повітрі на сонці. </a:t>
            </a:r>
            <a:r>
              <a:rPr lang="uk-UA" sz="2200" dirty="0"/>
              <a:t>Тривалість процесу близько 2 тижнів. В результаті виходить сухофрукт з жорсткуватою шкіркою. Іноді ягоди попередньо обробляють лугом, щоб прискорити процес і розм’якшити ягоди. </a:t>
            </a:r>
            <a:r>
              <a:rPr lang="uk-UA" sz="2200" dirty="0" smtClean="0"/>
              <a:t> </a:t>
            </a:r>
            <a:endParaRPr lang="uk-UA" sz="2200" dirty="0"/>
          </a:p>
          <a:p>
            <a:r>
              <a:rPr lang="uk-UA" sz="2200" b="1" dirty="0">
                <a:solidFill>
                  <a:srgbClr val="FF0000"/>
                </a:solidFill>
              </a:rPr>
              <a:t>Другий спосіб</a:t>
            </a:r>
            <a:r>
              <a:rPr lang="uk-UA" sz="2200" dirty="0">
                <a:solidFill>
                  <a:srgbClr val="FF0000"/>
                </a:solidFill>
              </a:rPr>
              <a:t> – висушування ягід винограду в тіні.</a:t>
            </a:r>
            <a:r>
              <a:rPr lang="uk-UA" sz="2200" dirty="0"/>
              <a:t> Це найкращий варіант для отримання якісних корисних родзинок. </a:t>
            </a:r>
            <a:r>
              <a:rPr lang="uk-UA" sz="2200" u="sng" dirty="0"/>
              <a:t>Але такий спосіб найбільш тривалий, тому сухофрукти рідше трапляються на прилавках магазинів і коштують набагато дорожче за інші.</a:t>
            </a:r>
          </a:p>
          <a:p>
            <a:r>
              <a:rPr lang="uk-UA" sz="2200" b="1" dirty="0">
                <a:solidFill>
                  <a:srgbClr val="FF0000"/>
                </a:solidFill>
              </a:rPr>
              <a:t>Третій спосіб</a:t>
            </a:r>
            <a:r>
              <a:rPr lang="uk-UA" sz="2200" dirty="0">
                <a:solidFill>
                  <a:srgbClr val="FF0000"/>
                </a:solidFill>
              </a:rPr>
              <a:t> – висушування в тунельній печі або із застосуванням сірчистого газу. </a:t>
            </a:r>
            <a:r>
              <a:rPr lang="uk-UA" sz="2200" dirty="0"/>
              <a:t>В результаті виходить гарний продукт з глянцевою поверхнею, але це найменш корисні родзинки. </a:t>
            </a:r>
          </a:p>
        </p:txBody>
      </p:sp>
      <p:pic>
        <p:nvPicPr>
          <p:cNvPr id="7170" name="Picture 2" descr="C:\Users\user\Desktop\rodzinki.jpg"/>
          <p:cNvPicPr>
            <a:picLocks noChangeAspect="1" noChangeArrowheads="1"/>
          </p:cNvPicPr>
          <p:nvPr/>
        </p:nvPicPr>
        <p:blipFill>
          <a:blip r:embed="rId2" cstate="print"/>
          <a:srcRect r="13690"/>
          <a:stretch>
            <a:fillRect/>
          </a:stretch>
        </p:blipFill>
        <p:spPr bwMode="auto">
          <a:xfrm>
            <a:off x="6732240" y="174825"/>
            <a:ext cx="2411760" cy="1669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408712" cy="1800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Є чотири види родзинок, які виготовляють з білого або синього винограду:</a:t>
            </a:r>
            <a:endParaRPr lang="uk-U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276872"/>
            <a:ext cx="8003232" cy="4320479"/>
          </a:xfrm>
          <a:solidFill>
            <a:schemeClr val="bg2">
              <a:lumMod val="9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uk-UA" dirty="0"/>
          </a:p>
          <a:p>
            <a:r>
              <a:rPr lang="uk-UA" b="1" dirty="0"/>
              <a:t>Світло-коричневі золотисті </a:t>
            </a:r>
            <a:r>
              <a:rPr lang="uk-UA" dirty="0"/>
              <a:t>з білого винограду без кісточок, невеликі за розміром, називають </a:t>
            </a:r>
            <a:r>
              <a:rPr lang="uk-UA" dirty="0" err="1"/>
              <a:t>киш-миш</a:t>
            </a:r>
            <a:r>
              <a:rPr lang="uk-UA" dirty="0"/>
              <a:t>.</a:t>
            </a:r>
          </a:p>
          <a:p>
            <a:r>
              <a:rPr lang="uk-UA" b="1" dirty="0"/>
              <a:t>Чорні</a:t>
            </a:r>
            <a:r>
              <a:rPr lang="uk-UA" dirty="0"/>
              <a:t> (</a:t>
            </a:r>
            <a:r>
              <a:rPr lang="uk-UA" dirty="0" smtClean="0"/>
              <a:t>темно-синій або </a:t>
            </a:r>
            <a:r>
              <a:rPr lang="uk-UA" dirty="0"/>
              <a:t>з бордовим відтінком) родзинки з червоного винограду без кісточок.</a:t>
            </a:r>
          </a:p>
          <a:p>
            <a:r>
              <a:rPr lang="uk-UA" b="1" dirty="0"/>
              <a:t>Жовті родзинки</a:t>
            </a:r>
            <a:r>
              <a:rPr lang="uk-UA" dirty="0"/>
              <a:t> середніх розмірів з білого винограду з однією кісточкою.</a:t>
            </a:r>
          </a:p>
          <a:p>
            <a:r>
              <a:rPr lang="uk-UA" b="1" dirty="0"/>
              <a:t>Коричневі родзинки </a:t>
            </a:r>
            <a:r>
              <a:rPr lang="uk-UA" dirty="0"/>
              <a:t>з декількома кісточками і м’ясистою текстурою великого розміру.</a:t>
            </a:r>
          </a:p>
          <a:p>
            <a:endParaRPr lang="uk-UA" dirty="0"/>
          </a:p>
        </p:txBody>
      </p:sp>
      <p:pic>
        <p:nvPicPr>
          <p:cNvPr id="6146" name="Picture 2" descr="C:\Users\user\Desktop\i056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32656"/>
            <a:ext cx="2257720" cy="1689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/>
              <a:t>С</a:t>
            </a:r>
            <a:r>
              <a:rPr lang="uk-UA" dirty="0" smtClean="0"/>
              <a:t>абза, </a:t>
            </a:r>
            <a:r>
              <a:rPr lang="uk-UA" dirty="0" err="1" smtClean="0"/>
              <a:t>соягі</a:t>
            </a:r>
            <a:r>
              <a:rPr lang="uk-UA" dirty="0" smtClean="0"/>
              <a:t>, </a:t>
            </a:r>
            <a:r>
              <a:rPr lang="uk-UA" dirty="0" err="1" smtClean="0"/>
              <a:t>бедона</a:t>
            </a:r>
            <a:r>
              <a:rPr lang="uk-UA" dirty="0" smtClean="0"/>
              <a:t>, </a:t>
            </a:r>
            <a:r>
              <a:rPr lang="uk-UA" dirty="0" err="1" smtClean="0"/>
              <a:t>шигані</a:t>
            </a:r>
            <a:endParaRPr lang="uk-UA" dirty="0"/>
          </a:p>
        </p:txBody>
      </p:sp>
      <p:pic>
        <p:nvPicPr>
          <p:cNvPr id="5122" name="Picture 2" descr="C:\Users\user\Desktop\20200324_205523-w.jpg"/>
          <p:cNvPicPr>
            <a:picLocks noChangeAspect="1" noChangeArrowheads="1"/>
          </p:cNvPicPr>
          <p:nvPr/>
        </p:nvPicPr>
        <p:blipFill>
          <a:blip r:embed="rId2" cstate="print"/>
          <a:srcRect b="19760"/>
          <a:stretch>
            <a:fillRect/>
          </a:stretch>
        </p:blipFill>
        <p:spPr bwMode="auto">
          <a:xfrm>
            <a:off x="395536" y="3573016"/>
            <a:ext cx="2772846" cy="2224920"/>
          </a:xfrm>
          <a:prstGeom prst="rect">
            <a:avLst/>
          </a:prstGeom>
          <a:noFill/>
        </p:spPr>
      </p:pic>
      <p:pic>
        <p:nvPicPr>
          <p:cNvPr id="5124" name="Picture 4" descr="C:\Users\user\Desktop\3bce31af2a4293c828b16ccb14e2f1c4.jpg"/>
          <p:cNvPicPr>
            <a:picLocks noChangeAspect="1" noChangeArrowheads="1"/>
          </p:cNvPicPr>
          <p:nvPr/>
        </p:nvPicPr>
        <p:blipFill>
          <a:blip r:embed="rId3" cstate="print"/>
          <a:srcRect t="10689" b="10688"/>
          <a:stretch>
            <a:fillRect/>
          </a:stretch>
        </p:blipFill>
        <p:spPr bwMode="auto">
          <a:xfrm>
            <a:off x="251520" y="1412776"/>
            <a:ext cx="2641057" cy="2076477"/>
          </a:xfrm>
          <a:prstGeom prst="rect">
            <a:avLst/>
          </a:prstGeom>
          <a:noFill/>
        </p:spPr>
      </p:pic>
      <p:pic>
        <p:nvPicPr>
          <p:cNvPr id="5125" name="Picture 5" descr="C:\Users\user\Desktop\Без названия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484784"/>
            <a:ext cx="2115698" cy="1584732"/>
          </a:xfrm>
          <a:prstGeom prst="rect">
            <a:avLst/>
          </a:prstGeom>
          <a:noFill/>
        </p:spPr>
      </p:pic>
      <p:pic>
        <p:nvPicPr>
          <p:cNvPr id="5126" name="Picture 6" descr="C:\Users\user\Desktop\grost-1200x800.jpg"/>
          <p:cNvPicPr>
            <a:picLocks noChangeAspect="1" noChangeArrowheads="1"/>
          </p:cNvPicPr>
          <p:nvPr/>
        </p:nvPicPr>
        <p:blipFill>
          <a:blip r:embed="rId5" cstate="print"/>
          <a:srcRect l="18123" t="6273" r="19144" b="5900"/>
          <a:stretch>
            <a:fillRect/>
          </a:stretch>
        </p:blipFill>
        <p:spPr bwMode="auto">
          <a:xfrm>
            <a:off x="5004048" y="1628800"/>
            <a:ext cx="2098519" cy="1958618"/>
          </a:xfrm>
          <a:prstGeom prst="rect">
            <a:avLst/>
          </a:prstGeom>
          <a:noFill/>
        </p:spPr>
      </p:pic>
      <p:pic>
        <p:nvPicPr>
          <p:cNvPr id="5127" name="Picture 7" descr="C:\Users\user\Desktop\4ef5acbab1acd96c0fec3dc7f52d6ad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0039" y="0"/>
            <a:ext cx="2313961" cy="1712331"/>
          </a:xfrm>
          <a:prstGeom prst="rect">
            <a:avLst/>
          </a:prstGeom>
          <a:noFill/>
        </p:spPr>
      </p:pic>
      <p:pic>
        <p:nvPicPr>
          <p:cNvPr id="5128" name="Picture 8" descr="C:\Users\user\Desktop\images (8)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797152"/>
            <a:ext cx="2208493" cy="1654238"/>
          </a:xfrm>
          <a:prstGeom prst="rect">
            <a:avLst/>
          </a:prstGeom>
          <a:noFill/>
        </p:spPr>
      </p:pic>
      <p:pic>
        <p:nvPicPr>
          <p:cNvPr id="5129" name="Picture 9" descr="C:\Users\user\Desktop\519c9c7df5bf11e980c9005056b05efa_4d46837409c811ee812d005056b05efa-1200x12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3789040"/>
            <a:ext cx="2140968" cy="2140968"/>
          </a:xfrm>
          <a:prstGeom prst="rect">
            <a:avLst/>
          </a:prstGeom>
          <a:noFill/>
        </p:spPr>
      </p:pic>
      <p:pic>
        <p:nvPicPr>
          <p:cNvPr id="5130" name="Picture 10" descr="C:\Users\user\Desktop\izum-obychnyy-iran-100-g-63630233185934.jpg"/>
          <p:cNvPicPr>
            <a:picLocks noChangeAspect="1" noChangeArrowheads="1"/>
          </p:cNvPicPr>
          <p:nvPr/>
        </p:nvPicPr>
        <p:blipFill>
          <a:blip r:embed="rId9" cstate="print"/>
          <a:srcRect t="6131" b="8031"/>
          <a:stretch>
            <a:fillRect/>
          </a:stretch>
        </p:blipFill>
        <p:spPr bwMode="auto">
          <a:xfrm>
            <a:off x="7020272" y="2974192"/>
            <a:ext cx="2123728" cy="1822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628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Види сортів в залежності від показників якості</a:t>
            </a:r>
            <a:endParaRPr lang="uk-U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147248" cy="442535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За </a:t>
            </a:r>
            <a:r>
              <a:rPr lang="uk-UA" dirty="0">
                <a:solidFill>
                  <a:srgbClr val="FF0000"/>
                </a:solidFill>
              </a:rPr>
              <a:t>показниками якості виділяють наступні сорти родзинок:</a:t>
            </a:r>
          </a:p>
          <a:p>
            <a:r>
              <a:rPr lang="uk-UA" dirty="0"/>
              <a:t>вищий;</a:t>
            </a:r>
          </a:p>
          <a:p>
            <a:r>
              <a:rPr lang="uk-UA" dirty="0"/>
              <a:t>перший;</a:t>
            </a:r>
          </a:p>
          <a:p>
            <a:r>
              <a:rPr lang="uk-UA" dirty="0"/>
              <a:t>другий.</a:t>
            </a:r>
          </a:p>
          <a:p>
            <a:r>
              <a:rPr lang="uk-UA" dirty="0"/>
              <a:t>Що мається на увазі під показниками якості:</a:t>
            </a:r>
          </a:p>
          <a:p>
            <a:r>
              <a:rPr lang="uk-UA" dirty="0" smtClean="0"/>
              <a:t>Зовнішній вид сухофрукта. Колір. Смак і аромат. Показник маси 100 ягід. Масова частка вільно відокремлюваних домішок рослинного походження (у %)</a:t>
            </a:r>
            <a:r>
              <a:rPr lang="uk-UA" dirty="0" err="1" smtClean="0"/>
              <a:t>.Масова</a:t>
            </a:r>
            <a:r>
              <a:rPr lang="uk-UA" dirty="0" smtClean="0"/>
              <a:t> частка сірчистого ангідриту. Масова частка сухих розчинних речовин (у %) для готового продукту і напівфабрикату.</a:t>
            </a:r>
            <a:endParaRPr lang="uk-UA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9442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До продажу не допускаються ягоди родзинок з явними несприятливими ознаками:</a:t>
            </a:r>
            <a:endParaRPr lang="uk-U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06531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гнилі </a:t>
            </a:r>
            <a:r>
              <a:rPr lang="uk-UA" dirty="0"/>
              <a:t>ягоди;</a:t>
            </a:r>
          </a:p>
          <a:p>
            <a:r>
              <a:rPr lang="uk-UA" dirty="0"/>
              <a:t>уражені шкідниками;</a:t>
            </a:r>
          </a:p>
          <a:p>
            <a:r>
              <a:rPr lang="uk-UA" dirty="0"/>
              <a:t>з явно видимої цвіллю і ознаками спиртового бродіння;</a:t>
            </a:r>
          </a:p>
          <a:p>
            <a:r>
              <a:rPr lang="uk-UA" dirty="0"/>
              <a:t>наявність комах та їх личинок;</a:t>
            </a:r>
          </a:p>
          <a:p>
            <a:r>
              <a:rPr lang="uk-UA" dirty="0"/>
              <a:t>присутність металевих домішок;</a:t>
            </a:r>
          </a:p>
          <a:p>
            <a:r>
              <a:rPr lang="uk-UA" dirty="0"/>
              <a:t>мінеральні домішки, що відчуваються </a:t>
            </a:r>
            <a:r>
              <a:rPr lang="uk-UA" dirty="0" err="1"/>
              <a:t>органолептично</a:t>
            </a:r>
            <a:r>
              <a:rPr lang="uk-UA" dirty="0"/>
              <a:t>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Груші, </a:t>
            </a:r>
            <a:r>
              <a:rPr lang="uk-UA" b="1" dirty="0" err="1" smtClean="0">
                <a:solidFill>
                  <a:srgbClr val="C00000"/>
                </a:solidFill>
              </a:rPr>
              <a:t>груші</a:t>
            </a:r>
            <a:r>
              <a:rPr lang="uk-UA" b="1" dirty="0" smtClean="0">
                <a:solidFill>
                  <a:srgbClr val="C00000"/>
                </a:solidFill>
              </a:rPr>
              <a:t>  сушені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3168352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uk-UA" sz="2400" dirty="0" smtClean="0"/>
              <a:t>Напівфабрикат і готовий продукт залежно від способу підготовки (нарізання) і обробки сірчистим ангідридом поділяють на види: </a:t>
            </a:r>
          </a:p>
          <a:p>
            <a:pPr>
              <a:buNone/>
            </a:pPr>
            <a:r>
              <a:rPr lang="uk-UA" sz="2400" b="1" u="sng" dirty="0" smtClean="0">
                <a:solidFill>
                  <a:srgbClr val="C00000"/>
                </a:solidFill>
              </a:rPr>
              <a:t>нарізані і цілі неочищені </a:t>
            </a:r>
            <a:r>
              <a:rPr lang="uk-UA" sz="2400" dirty="0" smtClean="0"/>
              <a:t>(від шкірочки) з насіннєвою камерою оброблені; </a:t>
            </a:r>
          </a:p>
          <a:p>
            <a:pPr>
              <a:buNone/>
            </a:pPr>
            <a:r>
              <a:rPr lang="uk-UA" sz="2400" b="1" u="sng" dirty="0" smtClean="0">
                <a:solidFill>
                  <a:srgbClr val="C00000"/>
                </a:solidFill>
              </a:rPr>
              <a:t>нарізані і цілі неочищені </a:t>
            </a:r>
            <a:r>
              <a:rPr lang="uk-UA" sz="2400" dirty="0" smtClean="0"/>
              <a:t>з насіннєвою камерою необроблені; </a:t>
            </a:r>
          </a:p>
          <a:p>
            <a:pPr>
              <a:buNone/>
            </a:pPr>
            <a:r>
              <a:rPr lang="uk-UA" sz="2400" b="1" u="sng" dirty="0" smtClean="0">
                <a:solidFill>
                  <a:srgbClr val="C00000"/>
                </a:solidFill>
              </a:rPr>
              <a:t>дикорослі цілі або нарізані неочищені </a:t>
            </a:r>
            <a:r>
              <a:rPr lang="uk-UA" sz="2400" dirty="0" smtClean="0"/>
              <a:t>з насіннєвою камерою необроблені.</a:t>
            </a:r>
          </a:p>
        </p:txBody>
      </p:sp>
      <p:pic>
        <p:nvPicPr>
          <p:cNvPr id="31746" name="Picture 2" descr="C:\Users\user\Desktop\images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282827"/>
            <a:ext cx="2575173" cy="2575173"/>
          </a:xfrm>
          <a:prstGeom prst="rect">
            <a:avLst/>
          </a:prstGeom>
          <a:noFill/>
        </p:spPr>
      </p:pic>
      <p:pic>
        <p:nvPicPr>
          <p:cNvPr id="31748" name="Picture 4" descr="C:\Users\user\Desktop\images (10).jpg"/>
          <p:cNvPicPr>
            <a:picLocks noChangeAspect="1" noChangeArrowheads="1"/>
          </p:cNvPicPr>
          <p:nvPr/>
        </p:nvPicPr>
        <p:blipFill>
          <a:blip r:embed="rId3" cstate="print"/>
          <a:srcRect b="11494"/>
          <a:stretch>
            <a:fillRect/>
          </a:stretch>
        </p:blipFill>
        <p:spPr bwMode="auto">
          <a:xfrm>
            <a:off x="4572000" y="4437112"/>
            <a:ext cx="2880320" cy="2124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Сливи сушені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5"/>
            <a:ext cx="8363272" cy="266429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Напівфабрикат і готовий продукт виготовляють цілими з кісточкою необробленими сірчистим ангідридом — чорнослив і сливи з інших помологічних сортів.  </a:t>
            </a:r>
            <a:endParaRPr lang="uk-UA" dirty="0"/>
          </a:p>
        </p:txBody>
      </p:sp>
      <p:pic>
        <p:nvPicPr>
          <p:cNvPr id="34818" name="Picture 2" descr="C:\Users\user\Desktop\sliv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573016"/>
            <a:ext cx="4293109" cy="2854210"/>
          </a:xfrm>
          <a:prstGeom prst="rect">
            <a:avLst/>
          </a:prstGeom>
          <a:noFill/>
        </p:spPr>
      </p:pic>
      <p:pic>
        <p:nvPicPr>
          <p:cNvPr id="34819" name="Picture 3" descr="C:\Users\user\Desktop\slyva-sushena-z-kistkoiu-20903316_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Солоні, квашені, мочені овочі і фрукти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uk-UA" dirty="0" smtClean="0"/>
              <a:t>Соління, квашення і мочення — це способи консервування, що ґрунтуються на ферментативних процесах, тому готові продукти називають також ферментованими. </a:t>
            </a:r>
          </a:p>
          <a:p>
            <a:r>
              <a:rPr lang="uk-UA" dirty="0" smtClean="0"/>
              <a:t>Молочнокислі бактерії продукують ферменти, що перетворюють </a:t>
            </a:r>
            <a:r>
              <a:rPr lang="uk-UA" dirty="0" err="1" smtClean="0"/>
              <a:t>цукри</a:t>
            </a:r>
            <a:r>
              <a:rPr lang="uk-UA" dirty="0" smtClean="0"/>
              <a:t> в молочну кислоту, яка пригнічує розвиток гнильних, оцтовокислих, маслянокислих бактерій і таким чином консервує готові продукти. </a:t>
            </a:r>
            <a:endParaRPr lang="uk-UA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Солоні овочі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836713"/>
            <a:ext cx="8075240" cy="3816424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Солять огірки, томати, кавуни, перець, баклажани, моркву, буряки столові, кабачки, патисони, цибулю ріпчасту, часник, капусту </a:t>
            </a:r>
            <a:r>
              <a:rPr lang="uk-UA" dirty="0" err="1" smtClean="0"/>
              <a:t>цільноголову</a:t>
            </a:r>
            <a:r>
              <a:rPr lang="uk-UA" dirty="0" smtClean="0"/>
              <a:t>, кольрабі, цвітну, асорті солоних овочів та ін. у бочках і контейнерах. </a:t>
            </a:r>
          </a:p>
          <a:p>
            <a:r>
              <a:rPr lang="uk-UA" i="1" dirty="0" smtClean="0">
                <a:solidFill>
                  <a:srgbClr val="C00000"/>
                </a:solidFill>
              </a:rPr>
              <a:t>Використовують прянощі: кріп, хрін, часник, перець гіркий, листя смородини, вишні та ін. </a:t>
            </a:r>
            <a:r>
              <a:rPr lang="ru-RU" i="1" dirty="0" err="1" smtClean="0">
                <a:solidFill>
                  <a:srgbClr val="C00000"/>
                </a:solidFill>
              </a:rPr>
              <a:t>Найбільш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поширені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продукти</a:t>
            </a:r>
            <a:r>
              <a:rPr lang="ru-RU" i="1" dirty="0" smtClean="0">
                <a:solidFill>
                  <a:srgbClr val="C00000"/>
                </a:solidFill>
              </a:rPr>
              <a:t> – </a:t>
            </a:r>
            <a:r>
              <a:rPr lang="ru-RU" i="1" dirty="0" err="1" smtClean="0">
                <a:solidFill>
                  <a:srgbClr val="C00000"/>
                </a:solidFill>
              </a:rPr>
              <a:t>солоні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огірки</a:t>
            </a:r>
            <a:r>
              <a:rPr lang="ru-RU" i="1" dirty="0" smtClean="0">
                <a:solidFill>
                  <a:srgbClr val="C00000"/>
                </a:solidFill>
              </a:rPr>
              <a:t>, </a:t>
            </a:r>
            <a:r>
              <a:rPr lang="ru-RU" i="1" dirty="0" err="1" smtClean="0">
                <a:solidFill>
                  <a:srgbClr val="C00000"/>
                </a:solidFill>
              </a:rPr>
              <a:t>томати</a:t>
            </a:r>
            <a:r>
              <a:rPr lang="ru-RU" i="1" dirty="0" smtClean="0">
                <a:solidFill>
                  <a:srgbClr val="C00000"/>
                </a:solidFill>
              </a:rPr>
              <a:t>, </a:t>
            </a:r>
            <a:r>
              <a:rPr lang="ru-RU" i="1" dirty="0" err="1" smtClean="0">
                <a:solidFill>
                  <a:srgbClr val="C00000"/>
                </a:solidFill>
              </a:rPr>
              <a:t>кавуни</a:t>
            </a:r>
            <a:r>
              <a:rPr lang="ru-RU" i="1" dirty="0" smtClean="0">
                <a:solidFill>
                  <a:srgbClr val="C00000"/>
                </a:solidFill>
              </a:rPr>
              <a:t>, кабачки, </a:t>
            </a:r>
            <a:r>
              <a:rPr lang="ru-RU" i="1" dirty="0" err="1" smtClean="0">
                <a:solidFill>
                  <a:srgbClr val="C00000"/>
                </a:solidFill>
              </a:rPr>
              <a:t>перець</a:t>
            </a:r>
            <a:r>
              <a:rPr lang="ru-RU" i="1" dirty="0" smtClean="0">
                <a:solidFill>
                  <a:srgbClr val="C00000"/>
                </a:solidFill>
              </a:rPr>
              <a:t>. </a:t>
            </a:r>
            <a:endParaRPr lang="uk-UA" i="1" dirty="0">
              <a:solidFill>
                <a:srgbClr val="C00000"/>
              </a:solidFill>
            </a:endParaRPr>
          </a:p>
        </p:txBody>
      </p:sp>
      <p:pic>
        <p:nvPicPr>
          <p:cNvPr id="35842" name="Picture 2" descr="C:\Users\user\Desktop\44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365104"/>
            <a:ext cx="3850779" cy="2291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До натуральних консервів належать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uk-UA" dirty="0"/>
              <a:t>Г</a:t>
            </a:r>
            <a:r>
              <a:rPr lang="uk-UA" dirty="0" smtClean="0"/>
              <a:t>орошок зелений консервований,</a:t>
            </a:r>
          </a:p>
          <a:p>
            <a:r>
              <a:rPr lang="uk-UA" dirty="0" smtClean="0"/>
              <a:t> Квасоля цукрова консервована, </a:t>
            </a:r>
          </a:p>
          <a:p>
            <a:r>
              <a:rPr lang="uk-UA" dirty="0" smtClean="0"/>
              <a:t>Кукурудза цукрова консервована, </a:t>
            </a:r>
          </a:p>
          <a:p>
            <a:r>
              <a:rPr lang="uk-UA" dirty="0" smtClean="0"/>
              <a:t>Цвітна капуста консервована, </a:t>
            </a:r>
          </a:p>
          <a:p>
            <a:r>
              <a:rPr lang="uk-UA" dirty="0" smtClean="0"/>
              <a:t>Перець стручковий солодкий консервований, </a:t>
            </a:r>
          </a:p>
          <a:p>
            <a:r>
              <a:rPr lang="uk-UA" dirty="0" smtClean="0"/>
              <a:t>Шпинат консервований, </a:t>
            </a:r>
          </a:p>
          <a:p>
            <a:r>
              <a:rPr lang="uk-UA" dirty="0" smtClean="0"/>
              <a:t>Морква і буряки </a:t>
            </a:r>
            <a:r>
              <a:rPr lang="uk-UA" dirty="0" err="1" smtClean="0"/>
              <a:t>гарнірні</a:t>
            </a:r>
            <a:r>
              <a:rPr lang="uk-UA" dirty="0" smtClean="0"/>
              <a:t>, </a:t>
            </a:r>
          </a:p>
          <a:p>
            <a:r>
              <a:rPr lang="uk-UA" dirty="0" smtClean="0"/>
              <a:t>Томати натуральні консервовані,</a:t>
            </a:r>
          </a:p>
          <a:p>
            <a:r>
              <a:rPr lang="uk-UA" dirty="0" smtClean="0"/>
              <a:t> Томати цілі очищені стерилізовані та ін.</a:t>
            </a:r>
            <a:endParaRPr lang="uk-UA" dirty="0"/>
          </a:p>
        </p:txBody>
      </p:sp>
      <p:sp>
        <p:nvSpPr>
          <p:cNvPr id="63490" name="AutoShape 2" descr="Смесь овощная Kwidzyn Балканская 400 г (921225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3492" name="AutoShape 4" descr="Смесь овощная Kwidzyn Балканская 400 г (921225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Квашені огірки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36866" name="Picture 2" descr="C:\Users\user\Desktop\na-chernigivshchini-planuyetsya-stvorennya-muzeyu-ogirka.jpg"/>
          <p:cNvPicPr>
            <a:picLocks noChangeAspect="1" noChangeArrowheads="1"/>
          </p:cNvPicPr>
          <p:nvPr/>
        </p:nvPicPr>
        <p:blipFill>
          <a:blip r:embed="rId2" cstate="print"/>
          <a:srcRect r="16416"/>
          <a:stretch>
            <a:fillRect/>
          </a:stretch>
        </p:blipFill>
        <p:spPr bwMode="auto">
          <a:xfrm>
            <a:off x="4067944" y="1196752"/>
            <a:ext cx="4608512" cy="3048891"/>
          </a:xfrm>
          <a:prstGeom prst="rect">
            <a:avLst/>
          </a:prstGeom>
          <a:noFill/>
        </p:spPr>
      </p:pic>
      <p:pic>
        <p:nvPicPr>
          <p:cNvPr id="36867" name="Picture 3" descr="C:\Users\user\Desktop\ohirok-v-bochkakh-190kh-import-ye-obiem-z-dostavkoiu-21289970_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717032"/>
            <a:ext cx="3768419" cy="2826314"/>
          </a:xfrm>
          <a:prstGeom prst="rect">
            <a:avLst/>
          </a:prstGeom>
          <a:noFill/>
        </p:spPr>
      </p:pic>
      <p:pic>
        <p:nvPicPr>
          <p:cNvPr id="36868" name="Picture 4" descr="C:\Users\user\Desktop\images (1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8760"/>
            <a:ext cx="3156173" cy="4213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Капуста квашена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 Для квашення капусти використовують дерев'яні бочки, залізобетонні ємкості місткістю від 5 до 34 т, бочки місткістю до 120 дм3 , контейнери місткістю 340 кг. </a:t>
            </a:r>
          </a:p>
          <a:p>
            <a:r>
              <a:rPr lang="uk-UA" dirty="0" smtClean="0"/>
              <a:t>За способом підготовки вона буває шаткована (подрібнюють на шатківницях стрічками завтовшки до 5 мм), січена (січуть шматочками не більше 12 мм у найбільшому вимірі), головками з шаткованою, головками з січеною. 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Капуста шаткована і січена залежно від рецептури буває: звичайна (капуста і сіль); з морквою; з брусницею і морквою; з журавлиною і морквою; з буряками і морквою; з цілими яблуками; з нарізаними яблуками і морквою; з журавлиною, яблуками, брусницею і морквою; з кмином; з солодким перцем; з солодким перцем і морквою; з лавровим листом і морквою; з буряками і морквою; з морквою і маринованими грибами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Мочені фрукти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uk-UA" dirty="0" smtClean="0"/>
              <a:t>Мочать яблука, груші, сливи, брусницю, журавлину, виноград, терен, маслини. Яблука мочені виготовляють з прянощами (пастернак, селера, острогін), з гірчицею і без них. </a:t>
            </a:r>
          </a:p>
          <a:p>
            <a:r>
              <a:rPr lang="uk-UA" dirty="0" smtClean="0"/>
              <a:t>Для кожного з цих видів використовують солому (для поліпшення смаку), якою вистеляють бочки зсередини шаром 1-2 см і зверху шаром 2-3 см, і заливну рідину, що містить цукор або цукор і мед, кухонну сіль, солод – проросле зерно (замість солоду можна додавати житнє 60 борошно). В яблука мочені з гірчицею додають заливну рідину і гірчицю. У готових яблуках накопичується молочна кислота (0,6-1,5%) і етиловий спирт (0,6-1,8%), які надають їм характерного смаку </a:t>
            </a:r>
            <a:endParaRPr lang="uk-UA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Мочені яблука</a:t>
            </a:r>
            <a:endParaRPr lang="uk-U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9938" name="Picture 2" descr="C:\Users\user\Desktop\Kvasheni_jablu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888432" cy="3181444"/>
          </a:xfrm>
          <a:prstGeom prst="rect">
            <a:avLst/>
          </a:prstGeom>
          <a:noFill/>
        </p:spPr>
      </p:pic>
      <p:pic>
        <p:nvPicPr>
          <p:cNvPr id="39939" name="Picture 3" descr="C:\Users\user\Desktop\mochenye-yablo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3919218" cy="2730388"/>
          </a:xfrm>
          <a:prstGeom prst="rect">
            <a:avLst/>
          </a:prstGeom>
          <a:noFill/>
        </p:spPr>
      </p:pic>
      <p:pic>
        <p:nvPicPr>
          <p:cNvPr id="39940" name="Picture 4" descr="C:\Users\user\Desktop\jak-soliti-kavuni-v-bochci-recept-zasoljuvannja_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717032"/>
            <a:ext cx="4163220" cy="2768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Показники якості ферментованих овочів та плодів. </a:t>
            </a:r>
            <a:endParaRPr lang="uk-U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 smtClean="0"/>
              <a:t>За органолептичними і фізико-хімічними показниками квашена капуста, солоні огірки, томати, кабачки, яблука мочені виробляють 1-м і 2-м ґатунків, а зелені томати 2-го ґатунку. Інші види ферментованих овочів і плодів товарних ґатунків не мають.</a:t>
            </a: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Консерви овочеві закусочні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3"/>
            <a:ext cx="8363272" cy="3672409"/>
          </a:xfrm>
          <a:solidFill>
            <a:schemeClr val="bg2"/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иготовляють з нарізаних і протертих овочів, до яких додають олію, томатний соус, пряну зелень, спеції, часник, перець, лавровий лист. </a:t>
            </a:r>
          </a:p>
          <a:p>
            <a:pPr>
              <a:buNone/>
            </a:pPr>
            <a:r>
              <a:rPr lang="uk-UA" dirty="0" smtClean="0"/>
              <a:t>Закусочні консерви втрачають натуральні властивості, набувають характерного смаку від прянощів, часнику, олії і томатної заливки. </a:t>
            </a:r>
            <a:endParaRPr lang="uk-UA" dirty="0"/>
          </a:p>
        </p:txBody>
      </p:sp>
      <p:pic>
        <p:nvPicPr>
          <p:cNvPr id="14338" name="Picture 2" descr="C:\Users\user\Desktop\Baklazh_adzhika500-228x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437112"/>
            <a:ext cx="2171700" cy="2171700"/>
          </a:xfrm>
          <a:prstGeom prst="rect">
            <a:avLst/>
          </a:prstGeom>
          <a:noFill/>
        </p:spPr>
      </p:pic>
      <p:pic>
        <p:nvPicPr>
          <p:cNvPr id="1026" name="Picture 2" descr="D:\загрузки\images - 2024-09-15T155701.6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437112"/>
            <a:ext cx="2000250" cy="200025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6914" t="24235" r="70949" b="25563"/>
          <a:stretch>
            <a:fillRect/>
          </a:stretch>
        </p:blipFill>
        <p:spPr bwMode="auto">
          <a:xfrm>
            <a:off x="683568" y="4077072"/>
            <a:ext cx="192021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D:\загрузки\images (1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365104"/>
            <a:ext cx="2600325" cy="169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Овочі нарізані у томатному соусі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i="1" dirty="0"/>
              <a:t>В</a:t>
            </a:r>
            <a:r>
              <a:rPr lang="uk-UA" b="1" i="1" dirty="0" smtClean="0"/>
              <a:t>иготовляють у численному асортименті – близько 15 найменувань: </a:t>
            </a:r>
          </a:p>
          <a:p>
            <a:pPr>
              <a:buNone/>
            </a:pPr>
            <a:r>
              <a:rPr lang="uk-UA" dirty="0" smtClean="0"/>
              <a:t>баклажани, нарізані кружальцями з овочами; </a:t>
            </a:r>
          </a:p>
          <a:p>
            <a:pPr>
              <a:buNone/>
            </a:pPr>
            <a:r>
              <a:rPr lang="uk-UA" dirty="0" smtClean="0"/>
              <a:t>кабачки, нарізані кружальцями з овочами; </a:t>
            </a:r>
          </a:p>
          <a:p>
            <a:pPr>
              <a:buNone/>
            </a:pPr>
            <a:r>
              <a:rPr lang="uk-UA" dirty="0" smtClean="0"/>
              <a:t>баклажани, нарізані кружальцями; </a:t>
            </a:r>
          </a:p>
          <a:p>
            <a:pPr>
              <a:buNone/>
            </a:pPr>
            <a:r>
              <a:rPr lang="uk-UA" dirty="0" smtClean="0"/>
              <a:t>кабачки, нарізані кружальцями; </a:t>
            </a:r>
          </a:p>
          <a:p>
            <a:pPr>
              <a:buNone/>
            </a:pPr>
            <a:r>
              <a:rPr lang="uk-UA" dirty="0" smtClean="0"/>
              <a:t>баклажани по-болгарськи;</a:t>
            </a:r>
          </a:p>
          <a:p>
            <a:pPr>
              <a:buNone/>
            </a:pPr>
            <a:r>
              <a:rPr lang="uk-UA" dirty="0" smtClean="0"/>
              <a:t> закуска овочева; </a:t>
            </a:r>
          </a:p>
          <a:p>
            <a:pPr>
              <a:buNone/>
            </a:pPr>
            <a:r>
              <a:rPr lang="uk-UA" dirty="0" err="1" smtClean="0"/>
              <a:t>гогошари</a:t>
            </a:r>
            <a:r>
              <a:rPr lang="uk-UA" dirty="0" smtClean="0"/>
              <a:t>; </a:t>
            </a:r>
          </a:p>
          <a:p>
            <a:pPr>
              <a:buNone/>
            </a:pPr>
            <a:r>
              <a:rPr lang="uk-UA" dirty="0" smtClean="0"/>
              <a:t> рагу з овочів та ін. </a:t>
            </a:r>
            <a:endParaRPr lang="uk-UA" dirty="0"/>
          </a:p>
        </p:txBody>
      </p:sp>
      <p:pic>
        <p:nvPicPr>
          <p:cNvPr id="12290" name="Picture 2" descr="C:\Users\user\Desktop\images (5).jpg"/>
          <p:cNvPicPr>
            <a:picLocks noChangeAspect="1" noChangeArrowheads="1"/>
          </p:cNvPicPr>
          <p:nvPr/>
        </p:nvPicPr>
        <p:blipFill>
          <a:blip r:embed="rId2" cstate="print"/>
          <a:srcRect t="19760"/>
          <a:stretch>
            <a:fillRect/>
          </a:stretch>
        </p:blipFill>
        <p:spPr bwMode="auto">
          <a:xfrm>
            <a:off x="6516216" y="3573016"/>
            <a:ext cx="1970717" cy="2376264"/>
          </a:xfrm>
          <a:prstGeom prst="rect">
            <a:avLst/>
          </a:prstGeom>
          <a:noFill/>
        </p:spPr>
      </p:pic>
      <p:pic>
        <p:nvPicPr>
          <p:cNvPr id="12291" name="Picture 3" descr="C:\Users\user\Desktop\Kvasolzovoch-228x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653136"/>
            <a:ext cx="1811660" cy="1811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6984776" cy="1138138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Салати  </a:t>
            </a:r>
            <a:endParaRPr lang="uk-UA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3"/>
            <a:ext cx="8435280" cy="26642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dirty="0"/>
              <a:t>Р</a:t>
            </a:r>
            <a:r>
              <a:rPr lang="uk-UA" dirty="0" smtClean="0"/>
              <a:t>облять з нарізаних свіжих, швидкозаморожених, </a:t>
            </a:r>
            <a:r>
              <a:rPr lang="uk-UA" dirty="0" err="1" smtClean="0"/>
              <a:t>солоноквашених</a:t>
            </a:r>
            <a:r>
              <a:rPr lang="uk-UA" dirty="0" smtClean="0"/>
              <a:t>, консервованих овочевих напівфабрикатів з додаванням олії, солі, цукру, прянощів, оцтової кислоти або без неї.  </a:t>
            </a:r>
            <a:endParaRPr lang="uk-UA" dirty="0"/>
          </a:p>
        </p:txBody>
      </p:sp>
      <p:pic>
        <p:nvPicPr>
          <p:cNvPr id="22530" name="Picture 2" descr="C:\Users\user\Desktop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7072"/>
            <a:ext cx="3384376" cy="2252148"/>
          </a:xfrm>
          <a:prstGeom prst="rect">
            <a:avLst/>
          </a:prstGeom>
          <a:noFill/>
        </p:spPr>
      </p:pic>
      <p:pic>
        <p:nvPicPr>
          <p:cNvPr id="22531" name="Picture 3" descr="C:\Users\user\Desktop\salat_nezhinski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525592"/>
            <a:ext cx="2772718" cy="3332408"/>
          </a:xfrm>
          <a:prstGeom prst="rect">
            <a:avLst/>
          </a:prstGeom>
          <a:noFill/>
        </p:spPr>
      </p:pic>
      <p:pic>
        <p:nvPicPr>
          <p:cNvPr id="6146" name="Picture 2" descr="D:\загрузки\images (1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65104"/>
            <a:ext cx="2600325" cy="169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Консерви перші та другі обідні страви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/>
              <a:t>Г</a:t>
            </a:r>
            <a:r>
              <a:rPr lang="uk-UA" dirty="0" smtClean="0"/>
              <a:t>отують зі свіжих, квашених, 51 солоних овочів, картоплі з додаванням крупи, бобових культур, макаронних виробів, м'яса або без нього, жирів, томатних консервованих продуктів, грибів, кухонної солі, цукру, прянощів.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Асортимент цієї групи консервів налічує близько 45 найменувань, які об'єднуються у групи: страви з м'ясом, страви без м'яса — борщі, розсольники, капусняки, </a:t>
            </a:r>
            <a:r>
              <a:rPr lang="uk-UA" b="1" dirty="0" err="1" smtClean="0">
                <a:solidFill>
                  <a:schemeClr val="accent3">
                    <a:lumMod val="50000"/>
                  </a:schemeClr>
                </a:solidFill>
              </a:rPr>
              <a:t>буряковники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, супи, солянки овочеві, заправки (борщова, для розсольників) та ін. </a:t>
            </a:r>
            <a:endParaRPr lang="uk-UA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2932</Words>
  <Application>Microsoft Office PowerPoint</Application>
  <PresentationFormat>Экран (4:3)</PresentationFormat>
  <Paragraphs>192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Продукти переробки  овочів та плодів</vt:lpstr>
      <vt:lpstr>Продукти переробки фруктів та овочів поділяють залежно від методів консервування на групи: </vt:lpstr>
      <vt:lpstr>Консерви овочеві та фруктові </vt:lpstr>
      <vt:lpstr>Консерви овочеві</vt:lpstr>
      <vt:lpstr>До натуральних консервів належать</vt:lpstr>
      <vt:lpstr>Консерви овочеві закусочні </vt:lpstr>
      <vt:lpstr>Овочі нарізані у томатному соусі </vt:lpstr>
      <vt:lpstr>Салати  </vt:lpstr>
      <vt:lpstr>Консерви перші та другі обідні страви </vt:lpstr>
      <vt:lpstr>Консерви соки овочеві </vt:lpstr>
      <vt:lpstr>Напої овочеві </vt:lpstr>
      <vt:lpstr>Консерви овочі мариновані </vt:lpstr>
      <vt:lpstr>Консерви концентровані томатні продукти </vt:lpstr>
      <vt:lpstr>Консерви соуси томатні </vt:lpstr>
      <vt:lpstr>Натуральні фруктові консерви </vt:lpstr>
      <vt:lpstr>Соки</vt:lpstr>
      <vt:lpstr>Соки натуральні без цукру та інших підсолоджувачів – є освітленими і неосвітленими</vt:lpstr>
      <vt:lpstr>Соки концентровані </vt:lpstr>
      <vt:lpstr>Дієтичні соки і напої </vt:lpstr>
      <vt:lpstr>Пюре фруктове для дитячого харчування – випускають кількох різновидів: </vt:lpstr>
      <vt:lpstr>Сиропи</vt:lpstr>
      <vt:lpstr>Фрукти протерті і  подрібнені з цукром </vt:lpstr>
      <vt:lpstr>Мариновані фрукти </vt:lpstr>
      <vt:lpstr>Загальними для всіх видів консервів є такі дефекти</vt:lpstr>
      <vt:lpstr>На скляну, полімерну тару, літографовані металеві банки і туби наносять знаки умовних позначень, вказуючи</vt:lpstr>
      <vt:lpstr>Швидкозаморожені овочеві та фруктові продукти </vt:lpstr>
      <vt:lpstr>Фрукти швидкозаморожені</vt:lpstr>
      <vt:lpstr>Слайд 28</vt:lpstr>
      <vt:lpstr>Овочі швидкозаморожені </vt:lpstr>
      <vt:lpstr>Швидкозаморожені обідні, закусочні страви й овочеві напівфабрикати </vt:lpstr>
      <vt:lpstr>Слайд 31</vt:lpstr>
      <vt:lpstr>Транспортування швидкозаморожених фруктових й овочевих продуктів</vt:lpstr>
      <vt:lpstr>Сушені фрукти й овочі </vt:lpstr>
      <vt:lpstr>Сушіння є засобом отримання продуктів (концентратів), що мають набагато вищу енергетичну і поживну цінність, ніж свіжі фрукти й овочі</vt:lpstr>
      <vt:lpstr>Види сушіння</vt:lpstr>
      <vt:lpstr>Сушені овочі – виготовляють </vt:lpstr>
      <vt:lpstr>Сушені фрукти </vt:lpstr>
      <vt:lpstr>Урюк  і кайса</vt:lpstr>
      <vt:lpstr>Виноград сушений (родзинки) </vt:lpstr>
      <vt:lpstr>Слайд 40</vt:lpstr>
      <vt:lpstr>Способи сушіння родзинок: який кращий для здоров’я</vt:lpstr>
      <vt:lpstr>Є чотири види родзинок, які виготовляють з білого або синього винограду:</vt:lpstr>
      <vt:lpstr>Сабза, соягі, бедона, шигані</vt:lpstr>
      <vt:lpstr>Види сортів в залежності від показників якості</vt:lpstr>
      <vt:lpstr>До продажу не допускаються ягоди родзинок з явними несприятливими ознаками:</vt:lpstr>
      <vt:lpstr>Груші, груші  сушені</vt:lpstr>
      <vt:lpstr>Сливи сушені</vt:lpstr>
      <vt:lpstr>Солоні, квашені, мочені овочі і фрукти </vt:lpstr>
      <vt:lpstr>Солоні овочі </vt:lpstr>
      <vt:lpstr>Квашені огірки</vt:lpstr>
      <vt:lpstr>Капуста квашена</vt:lpstr>
      <vt:lpstr>Мочені фрукти </vt:lpstr>
      <vt:lpstr>Мочені яблука</vt:lpstr>
      <vt:lpstr>Показники якості ферментованих овочів та плодів.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46</cp:revision>
  <dcterms:created xsi:type="dcterms:W3CDTF">2023-11-12T17:17:39Z</dcterms:created>
  <dcterms:modified xsi:type="dcterms:W3CDTF">2024-09-23T06:40:45Z</dcterms:modified>
</cp:coreProperties>
</file>