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58" r:id="rId6"/>
    <p:sldId id="263" r:id="rId7"/>
    <p:sldId id="261" r:id="rId8"/>
    <p:sldId id="25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C7F985-A774-4555-9B11-C1498769F478}" type="datetimeFigureOut">
              <a:rPr lang="uk-UA" smtClean="0"/>
              <a:t>07.05.2018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AE9298C-E48F-4E81-9CCA-128A4F33DC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764704"/>
            <a:ext cx="5256584" cy="923362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Бактеріофаг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2039" y="2279442"/>
            <a:ext cx="4178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Ін'єкція (введення нуклеїнової кислоти </a:t>
            </a:r>
            <a:r>
              <a:rPr lang="uk-UA" dirty="0" err="1" smtClean="0"/>
              <a:t>фага</a:t>
            </a:r>
            <a:r>
              <a:rPr lang="uk-UA" dirty="0" smtClean="0"/>
              <a:t> у клітину). При цьому у </a:t>
            </a:r>
            <a:r>
              <a:rPr lang="uk-UA" dirty="0" err="1" smtClean="0"/>
              <a:t>фага</a:t>
            </a:r>
            <a:r>
              <a:rPr lang="uk-UA" dirty="0" smtClean="0"/>
              <a:t> Т2 базальна пластинка прикріплюється до клітини, чохол відростка скорочується, а порожній стержень проколює клітинну стінку, через нього геном </a:t>
            </a:r>
            <a:r>
              <a:rPr lang="uk-UA" dirty="0" err="1" smtClean="0"/>
              <a:t>віруса</a:t>
            </a:r>
            <a:r>
              <a:rPr lang="uk-UA" dirty="0" smtClean="0"/>
              <a:t> потрапляє до клітини. Порожня білкова оболонка залишається назовні.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9" y="544608"/>
            <a:ext cx="476250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8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Латентний період. Під час нього зупиняється синтез ДНК, РНК та білків клітини-хазяїна.</a:t>
            </a:r>
          </a:p>
          <a:p>
            <a:pPr algn="ctr"/>
            <a:r>
              <a:rPr lang="uk-UA" dirty="0" smtClean="0"/>
              <a:t>Синтез молекул </a:t>
            </a:r>
            <a:r>
              <a:rPr lang="uk-UA" dirty="0" err="1" smtClean="0"/>
              <a:t>фага</a:t>
            </a:r>
            <a:r>
              <a:rPr lang="uk-UA" dirty="0" smtClean="0"/>
              <a:t>. Починається синтез </a:t>
            </a:r>
            <a:r>
              <a:rPr lang="uk-UA" dirty="0" err="1" smtClean="0"/>
              <a:t>фагової</a:t>
            </a:r>
            <a:r>
              <a:rPr lang="uk-UA" dirty="0" smtClean="0"/>
              <a:t> ДНК зі зруйнованої ДНК хазяїна, а також синтез білків </a:t>
            </a:r>
            <a:r>
              <a:rPr lang="uk-UA" dirty="0" err="1" smtClean="0"/>
              <a:t>віруса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08920"/>
            <a:ext cx="4680520" cy="386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13186"/>
            <a:ext cx="3468789" cy="264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516451"/>
            <a:ext cx="3468789" cy="3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7008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Дозрівання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Т-фагів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— складний багатоступеневий процес, при якому спочатку утворюються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капсиди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порожнина яких заповнена білками. Після розчинення цих білків порожнина заповнюється ДНК до певної щільності,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капсиди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закупорюються. Потім добудовуються компоненти відростка.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фагів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Під впливом ферменту лізоциму, синтезованому під контролем ДНК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фагів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клітинна стінка бактерії руйнується,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фаги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виходять назовні та інфікують інші клітини-хазяїна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" y="1320736"/>
            <a:ext cx="420462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Застосування у медицині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Властивість бактеріофагів руйнувати бактерії використовується для попередження і лікування бактеріальних захворювань. Через 10-15 хвилин після введення бактеріофагів в організм збудника чуми, черевного тифу, дизентерії, сальмонельозу вони знешкоджуються. Але в цього методу є серйозна вада: імунна система людини сприймає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фагів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як інфекцію та знешкоджує їх раніше, ніж вони уразять хвороботворних бактерій. Крім того бактерії більш мінливі (у плані захисту 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фагів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ніж бактеріофаги, тому бактеріальні клітини швидко стають нечутливими 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фагів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" y="1772816"/>
            <a:ext cx="21336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2" y="3757975"/>
            <a:ext cx="21336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1772816"/>
            <a:ext cx="198072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52" y="3757975"/>
            <a:ext cx="1980728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Бактеріофаги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фаги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(від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φᾰγω - "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Пожираю")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віруси,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вибірково вражають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бактеріальні клітини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Найчастіше бактеріофаги розмножуються всередині бактерій і викликають їх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лізис.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Як правило, бактеріофаг складається з білкової оболонки і генетичного матеріалу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одноланцюгової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дволанцюгової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нуклеїнової кислоти( ДНК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або, рідше,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РНК).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Розмір часток приблизно від 20 до 200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4104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66056"/>
            <a:ext cx="3682752" cy="10668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Історія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132856"/>
            <a:ext cx="3635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Через 25 років після відкриття вірусів, канадський учений Фелікс </a:t>
            </a:r>
            <a:r>
              <a:rPr lang="uk-UA" sz="2400" dirty="0" err="1" smtClean="0"/>
              <a:t>Д'Ерел</a:t>
            </a:r>
            <a:r>
              <a:rPr lang="uk-UA" sz="2400" dirty="0" smtClean="0"/>
              <a:t>, використовуючи метод фільтрації, виявив нову групу вірусів, що уражують бактерії. Їх так і назвали — бактеріофагами (або просто </a:t>
            </a:r>
            <a:r>
              <a:rPr lang="uk-UA" sz="2400" dirty="0" err="1" smtClean="0"/>
              <a:t>фагами</a:t>
            </a:r>
            <a:r>
              <a:rPr lang="uk-UA" sz="2400" dirty="0" smtClean="0"/>
              <a:t>).</a:t>
            </a:r>
            <a:endParaRPr lang="uk-UA" sz="2400" dirty="0"/>
          </a:p>
        </p:txBody>
      </p:sp>
      <p:pic>
        <p:nvPicPr>
          <p:cNvPr id="2050" name="Picture 2" descr="http://medafarm.ru/sites/default/files/bakteriof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9367"/>
            <a:ext cx="1851644" cy="189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94" y="2454857"/>
            <a:ext cx="2042312" cy="308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7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764704"/>
            <a:ext cx="5076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Вивченням бактеріофагів одночасно з дослідниками з Інституту Пастера займався і грузинський мікробіолог Георгій </a:t>
            </a:r>
            <a:r>
              <a:rPr lang="uk-UA" sz="2400" dirty="0" err="1" smtClean="0"/>
              <a:t>Еліава</a:t>
            </a:r>
            <a:r>
              <a:rPr lang="uk-UA" sz="2400" dirty="0" smtClean="0"/>
              <a:t>. У 1920-ті роки в Тбілісі він відкрив інститут, який зайнявся дослідженнями бактеріофагів з метою їх терапевтичного застосування і став світовим лідером в цій області. У 1940-і роки фармацевтична компанія </a:t>
            </a:r>
            <a:r>
              <a:rPr lang="en-US" sz="2400" dirty="0" smtClean="0"/>
              <a:t>Eli Lilly </a:t>
            </a:r>
            <a:r>
              <a:rPr lang="uk-UA" sz="2400" dirty="0" smtClean="0"/>
              <a:t>займалася комерціалізацією терапії бактеріофагами в США, однак бізнесмени і лікарі втратили до неї інтерес після розповсюдження антибіотиків.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34563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900igr.net/datai/meditsina/Virusy-nekletochnaja-forma-zhizni/0009-006-Bakteriofa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43732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naimo.com.ua/images/rubase_1_806996951_28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211546" cy="513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2687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Структура типового </a:t>
            </a:r>
            <a:r>
              <a:rPr lang="uk-UA" dirty="0" err="1" smtClean="0"/>
              <a:t>віруса</a:t>
            </a:r>
            <a:r>
              <a:rPr lang="uk-UA" dirty="0" smtClean="0"/>
              <a:t> бактеріофага. </a:t>
            </a:r>
            <a:endParaRPr lang="uk-UA" dirty="0"/>
          </a:p>
        </p:txBody>
      </p:sp>
      <p:pic>
        <p:nvPicPr>
          <p:cNvPr id="1028" name="Picture 4" descr="http://znaimo.com.ua/images/rubase_1_807032796_183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32" y="1915091"/>
            <a:ext cx="42738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61032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1 - головка, 2 - </a:t>
            </a:r>
            <a:r>
              <a:rPr lang="ru-RU" dirty="0" err="1" smtClean="0"/>
              <a:t>хвіст</a:t>
            </a:r>
            <a:r>
              <a:rPr lang="ru-RU" dirty="0" smtClean="0"/>
              <a:t>, 3 - </a:t>
            </a:r>
            <a:r>
              <a:rPr lang="ru-RU" dirty="0" err="1" smtClean="0"/>
              <a:t>нуклеїнова</a:t>
            </a:r>
            <a:r>
              <a:rPr lang="ru-RU" dirty="0" smtClean="0"/>
              <a:t> кислота, 4 - </a:t>
            </a:r>
            <a:r>
              <a:rPr lang="ru-RU" dirty="0" err="1" smtClean="0"/>
              <a:t>капсид</a:t>
            </a:r>
            <a:r>
              <a:rPr lang="ru-RU" dirty="0" smtClean="0"/>
              <a:t>, 5 - "</a:t>
            </a:r>
            <a:r>
              <a:rPr lang="ru-RU" dirty="0" err="1" smtClean="0"/>
              <a:t>комірець</a:t>
            </a:r>
            <a:r>
              <a:rPr lang="ru-RU" dirty="0" smtClean="0"/>
              <a:t>", 6 - </a:t>
            </a:r>
            <a:r>
              <a:rPr lang="ru-RU" dirty="0" err="1" smtClean="0"/>
              <a:t>білковий</a:t>
            </a:r>
            <a:r>
              <a:rPr lang="ru-RU" dirty="0" smtClean="0"/>
              <a:t> </a:t>
            </a:r>
            <a:r>
              <a:rPr lang="ru-RU" dirty="0" err="1" smtClean="0"/>
              <a:t>чохол</a:t>
            </a:r>
            <a:r>
              <a:rPr lang="ru-RU" dirty="0" smtClean="0"/>
              <a:t> хвоста, 7 - </a:t>
            </a:r>
            <a:r>
              <a:rPr lang="ru-RU" dirty="0" err="1" smtClean="0"/>
              <a:t>фібрила</a:t>
            </a:r>
            <a:r>
              <a:rPr lang="ru-RU" dirty="0" smtClean="0"/>
              <a:t> хвоста, 8 - шипи, 9 - </a:t>
            </a:r>
            <a:r>
              <a:rPr lang="ru-RU" dirty="0" err="1" smtClean="0"/>
              <a:t>базальна</a:t>
            </a:r>
            <a:r>
              <a:rPr lang="ru-RU" dirty="0" smtClean="0"/>
              <a:t> пластинка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309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Будова</a:t>
            </a:r>
            <a:endParaRPr lang="uk-UA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31497" y="332656"/>
            <a:ext cx="41044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Будову бактеріофагів вивчали здебільшого на прикладі </a:t>
            </a:r>
            <a:r>
              <a:rPr lang="uk-UA" sz="2400" dirty="0" err="1" smtClean="0"/>
              <a:t>фагів</a:t>
            </a:r>
            <a:r>
              <a:rPr lang="uk-UA" sz="2400" dirty="0" smtClean="0"/>
              <a:t> серії Т кишкової палички. Такий вірус складається з розширеної головки, що містить ДНК, оболонки з порожнім стрижнем всередині, який нагадує розтягнуту пружину, та хвостових ниток. Крім того </a:t>
            </a:r>
            <a:r>
              <a:rPr lang="uk-UA" sz="2400" dirty="0" err="1" smtClean="0"/>
              <a:t>фаги</a:t>
            </a:r>
            <a:r>
              <a:rPr lang="uk-UA" sz="2400" dirty="0" smtClean="0"/>
              <a:t> можуть мати простішу будову — ниткоподібні, а також у вигляді кристалів </a:t>
            </a:r>
            <a:r>
              <a:rPr lang="uk-UA" sz="2400" dirty="0" err="1" smtClean="0"/>
              <a:t>ікосаедричної</a:t>
            </a:r>
            <a:r>
              <a:rPr lang="uk-UA" sz="2400" dirty="0" smtClean="0"/>
              <a:t> та </a:t>
            </a:r>
            <a:r>
              <a:rPr lang="uk-UA" sz="2400" dirty="0" err="1" smtClean="0"/>
              <a:t>октаедричної</a:t>
            </a:r>
            <a:r>
              <a:rPr lang="uk-UA" sz="2400" dirty="0" smtClean="0"/>
              <a:t> форми</a:t>
            </a:r>
            <a:endParaRPr lang="uk-U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03" y="1268760"/>
            <a:ext cx="28575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03" y="4005064"/>
            <a:ext cx="2857500" cy="21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Види бактеріофагів: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12"/>
            <a:ext cx="7812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Вегетативний бактеріофаг - різновид бактеріофага без білкової оболонки, нуклеїнова кислота (ДНК або РНК) якого безперешкодно репродукується усередині бактерії (незалежно від її розмноження)</a:t>
            </a:r>
          </a:p>
          <a:p>
            <a:endParaRPr lang="uk-UA" dirty="0" smtClean="0"/>
          </a:p>
          <a:p>
            <a:r>
              <a:rPr lang="uk-UA" dirty="0" smtClean="0"/>
              <a:t>Зрілий бактеріофаг - повноцінний бактеріофаг, здатний до інфікування бактерій</a:t>
            </a:r>
          </a:p>
          <a:p>
            <a:endParaRPr lang="uk-UA" dirty="0" smtClean="0"/>
          </a:p>
          <a:p>
            <a:r>
              <a:rPr lang="uk-UA" dirty="0" smtClean="0"/>
              <a:t>Вірулентний бактеріофаг - </a:t>
            </a:r>
            <a:r>
              <a:rPr lang="uk-UA" dirty="0" err="1" smtClean="0"/>
              <a:t>бактеріофаг</a:t>
            </a:r>
            <a:r>
              <a:rPr lang="uk-UA" dirty="0" smtClean="0"/>
              <a:t>, що викликає лізис інфікованих ним бактерій; здатний викликати продуктивну форму інфекції; може існувати тільки як вегетативний або зрілий </a:t>
            </a:r>
            <a:r>
              <a:rPr lang="uk-UA" dirty="0" err="1" smtClean="0"/>
              <a:t>фаг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Помірний бактеріофаг - </a:t>
            </a:r>
            <a:r>
              <a:rPr lang="uk-UA" dirty="0" err="1" smtClean="0"/>
              <a:t>бактеріофаг</a:t>
            </a:r>
            <a:r>
              <a:rPr lang="uk-UA" dirty="0" smtClean="0"/>
              <a:t>, геном якого інтегрований і </a:t>
            </a:r>
            <a:r>
              <a:rPr lang="uk-UA" dirty="0" err="1" smtClean="0"/>
              <a:t>реплікується</a:t>
            </a:r>
            <a:r>
              <a:rPr lang="uk-UA" dirty="0" smtClean="0"/>
              <a:t> з геномом бактерії-хазяїна; здатний викликати не лише продуктивну, але й </a:t>
            </a:r>
            <a:r>
              <a:rPr lang="uk-UA" dirty="0" err="1" smtClean="0"/>
              <a:t>редуктивну</a:t>
            </a:r>
            <a:r>
              <a:rPr lang="uk-UA" dirty="0" smtClean="0"/>
              <a:t> форми інфекції; може існувати в бактерії у формі </a:t>
            </a:r>
            <a:r>
              <a:rPr lang="uk-UA" dirty="0" err="1" smtClean="0"/>
              <a:t>профага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016" y="365449"/>
            <a:ext cx="198180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Життєвий цикл бактеріофагів</a:t>
            </a:r>
            <a:br>
              <a:rPr lang="uk-UA" b="1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0520"/>
            <a:ext cx="4978896" cy="432511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Фаги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як і інші віруси нерухомі. Взаємодія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віруса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 клітиною хазяїна починається після випадкового зіткнення у середовищі. Життєвий цикл бактеріофагів, які потрапили до клітини, може проходити двома шляхами, які суттєво відрізняються, виділяють вірулентних та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лізогенних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фагів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48272"/>
            <a:ext cx="406717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Існування (шляхи):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4176464" cy="4608512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Адсорбція.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Фаги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можуть розвиватись не на будь-якій бактерії, а тільки на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видоспецифічній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Специфічність хазяїна та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фага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обумовлюється специфічністю адсорбції, яка в свою чергу залежить від рецепторів, які присутні у клітинній стінці хазяїна. За ступенем специфічності виділяють поліфагів — здатні уражати кілька видів бактерій одного роду, монофагів — уражають бактерій одного виду, типові фаги — уражають тільки певний штам (тип) бактерій одного виду. Рецептори можуть знаходитись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ліпопротеїновому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або у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ліпополісахаридному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шарі.</a:t>
            </a:r>
          </a:p>
          <a:p>
            <a:pPr marL="109728" indent="0" algn="ctr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18" y="1556792"/>
            <a:ext cx="4019862" cy="26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92" y="4178077"/>
            <a:ext cx="32623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5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3317</TotalTime>
  <Words>695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Бактеріофаг</vt:lpstr>
      <vt:lpstr>Визначення</vt:lpstr>
      <vt:lpstr>      Історія</vt:lpstr>
      <vt:lpstr>Презентация PowerPoint</vt:lpstr>
      <vt:lpstr>Презентация PowerPoint</vt:lpstr>
      <vt:lpstr>Презентация PowerPoint</vt:lpstr>
      <vt:lpstr>Види бактеріофагів: </vt:lpstr>
      <vt:lpstr>Життєвий цикл бактеріофагів </vt:lpstr>
      <vt:lpstr>Існування (шляхи):</vt:lpstr>
      <vt:lpstr>Презентация PowerPoint</vt:lpstr>
      <vt:lpstr>Презентация PowerPoint</vt:lpstr>
      <vt:lpstr>Презентация PowerPoint</vt:lpstr>
      <vt:lpstr>Застосування у медицині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Lena_Z</cp:lastModifiedBy>
  <cp:revision>11</cp:revision>
  <dcterms:created xsi:type="dcterms:W3CDTF">2014-05-18T13:21:12Z</dcterms:created>
  <dcterms:modified xsi:type="dcterms:W3CDTF">2018-05-07T16:04:57Z</dcterms:modified>
</cp:coreProperties>
</file>