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72" r:id="rId5"/>
    <p:sldId id="266" r:id="rId6"/>
    <p:sldId id="258" r:id="rId7"/>
    <p:sldId id="273" r:id="rId8"/>
    <p:sldId id="274" r:id="rId9"/>
    <p:sldId id="275" r:id="rId10"/>
    <p:sldId id="267" r:id="rId11"/>
    <p:sldId id="276" r:id="rId12"/>
    <p:sldId id="277" r:id="rId13"/>
    <p:sldId id="260" r:id="rId14"/>
    <p:sldId id="278" r:id="rId15"/>
    <p:sldId id="269" r:id="rId16"/>
    <p:sldId id="261" r:id="rId17"/>
    <p:sldId id="268" r:id="rId18"/>
    <p:sldId id="279" r:id="rId19"/>
    <p:sldId id="259" r:id="rId20"/>
    <p:sldId id="262" r:id="rId21"/>
    <p:sldId id="270" r:id="rId22"/>
    <p:sldId id="263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4CAB9E-47E9-435E-BAFB-83E8C59BE65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376559-3629-4F13-9B13-8A3BF403B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voeknet.io.ua/s85853/mikrobiologi&#1072;" TargetMode="External"/><Relationship Id="rId2" Type="http://schemas.openxmlformats.org/officeDocument/2006/relationships/hyperlink" Target="http://vseslova.com.ua/wo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err="1"/>
              <a:t>Мікробіолог</a:t>
            </a:r>
            <a:r>
              <a:rPr lang="uk-UA" b="1" i="1" dirty="0" err="1"/>
              <a:t>ія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400800" cy="1752600"/>
          </a:xfrm>
        </p:spPr>
        <p:txBody>
          <a:bodyPr/>
          <a:lstStyle/>
          <a:p>
            <a:r>
              <a:rPr lang="uk-UA" dirty="0"/>
              <a:t>виконала </a:t>
            </a:r>
            <a:br>
              <a:rPr lang="uk-UA" dirty="0"/>
            </a:br>
            <a:r>
              <a:rPr lang="uk-UA" dirty="0" err="1"/>
              <a:t>Слободчик</a:t>
            </a:r>
            <a:r>
              <a:rPr lang="uk-UA" dirty="0"/>
              <a:t> Валентина Семенівна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293425"/>
      </p:ext>
    </p:extLst>
  </p:cSld>
  <p:clrMapOvr>
    <a:masterClrMapping/>
  </p:clrMapOvr>
  <p:transition advTm="4492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977209" cy="432047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2600" dirty="0">
                <a:solidFill>
                  <a:srgbClr val="FF0000"/>
                </a:solidFill>
              </a:rPr>
              <a:t>До </a:t>
            </a:r>
            <a:r>
              <a:rPr lang="ru-RU" sz="2600" dirty="0" err="1">
                <a:solidFill>
                  <a:srgbClr val="FF0000"/>
                </a:solidFill>
              </a:rPr>
              <a:t>методів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дослідження</a:t>
            </a:r>
            <a:r>
              <a:rPr lang="ru-RU" sz="2600" dirty="0">
                <a:solidFill>
                  <a:srgbClr val="FF0000"/>
                </a:solidFill>
              </a:rPr>
              <a:t> будь-</a:t>
            </a:r>
            <a:r>
              <a:rPr lang="ru-RU" sz="2600" dirty="0" err="1">
                <a:solidFill>
                  <a:srgbClr val="FF0000"/>
                </a:solidFill>
              </a:rPr>
              <a:t>яких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мікроорганізмів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відносять</a:t>
            </a:r>
            <a:r>
              <a:rPr lang="ru-RU" sz="26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dirty="0"/>
              <a:t>          ■</a:t>
            </a:r>
            <a:r>
              <a:rPr lang="ru-RU" sz="2600" dirty="0" err="1"/>
              <a:t>мікроскопічний</a:t>
            </a:r>
            <a:r>
              <a:rPr lang="ru-RU" sz="2600" dirty="0"/>
              <a:t> метод: </a:t>
            </a:r>
            <a:r>
              <a:rPr lang="ru-RU" sz="2600" dirty="0" err="1"/>
              <a:t>світлова</a:t>
            </a:r>
            <a:r>
              <a:rPr lang="ru-RU" sz="2600" dirty="0"/>
              <a:t>, фазово-контрастна, </a:t>
            </a:r>
            <a:r>
              <a:rPr lang="ru-RU" sz="2600" dirty="0" err="1"/>
              <a:t>темнопольна</a:t>
            </a:r>
            <a:r>
              <a:rPr lang="ru-RU" sz="2600" dirty="0"/>
              <a:t>, флуоресцентна, </a:t>
            </a:r>
            <a:r>
              <a:rPr lang="ru-RU" sz="2600" dirty="0" err="1"/>
              <a:t>електронна</a:t>
            </a:r>
            <a:r>
              <a:rPr lang="ru-RU" sz="2600" dirty="0"/>
              <a:t>;</a:t>
            </a:r>
          </a:p>
          <a:p>
            <a:pPr marL="0" indent="0">
              <a:buNone/>
            </a:pPr>
            <a:r>
              <a:rPr lang="ru-RU" sz="2600" dirty="0"/>
              <a:t>          ■</a:t>
            </a:r>
            <a:r>
              <a:rPr lang="ru-RU" sz="2600" dirty="0" err="1"/>
              <a:t>культуральний</a:t>
            </a:r>
            <a:r>
              <a:rPr lang="ru-RU" sz="2600" dirty="0"/>
              <a:t> метод (</a:t>
            </a:r>
            <a:r>
              <a:rPr lang="ru-RU" sz="2600" dirty="0" err="1"/>
              <a:t>бактеріологічний</a:t>
            </a:r>
            <a:r>
              <a:rPr lang="ru-RU" sz="2600" dirty="0"/>
              <a:t>, </a:t>
            </a:r>
            <a:r>
              <a:rPr lang="ru-RU" sz="2600" dirty="0" err="1"/>
              <a:t>вірусологічний</a:t>
            </a:r>
            <a:r>
              <a:rPr lang="ru-RU" sz="2600" dirty="0"/>
              <a:t>);</a:t>
            </a:r>
          </a:p>
          <a:p>
            <a:pPr marL="0" indent="0">
              <a:buNone/>
            </a:pPr>
            <a:r>
              <a:rPr lang="ru-RU" sz="2600" dirty="0"/>
              <a:t>          ■</a:t>
            </a:r>
            <a:r>
              <a:rPr lang="ru-RU" sz="2600" dirty="0" err="1"/>
              <a:t>біологічний</a:t>
            </a:r>
            <a:r>
              <a:rPr lang="ru-RU" sz="2600" dirty="0"/>
              <a:t> метод (</a:t>
            </a:r>
            <a:r>
              <a:rPr lang="ru-RU" sz="2600" dirty="0" err="1"/>
              <a:t>зараження</a:t>
            </a:r>
            <a:r>
              <a:rPr lang="ru-RU" sz="2600" dirty="0"/>
              <a:t> </a:t>
            </a:r>
            <a:r>
              <a:rPr lang="ru-RU" sz="2600" dirty="0" err="1"/>
              <a:t>лабораторних</a:t>
            </a:r>
            <a:r>
              <a:rPr lang="ru-RU" sz="2600" dirty="0"/>
              <a:t> </a:t>
            </a:r>
            <a:r>
              <a:rPr lang="ru-RU" sz="2600" dirty="0" err="1"/>
              <a:t>тварин</a:t>
            </a:r>
            <a:r>
              <a:rPr lang="ru-RU" sz="2600" dirty="0"/>
              <a:t> з </a:t>
            </a:r>
            <a:r>
              <a:rPr lang="ru-RU" sz="2600" dirty="0" err="1"/>
              <a:t>відтворенням</a:t>
            </a:r>
            <a:r>
              <a:rPr lang="ru-RU" sz="2600" dirty="0"/>
              <a:t> </a:t>
            </a:r>
            <a:r>
              <a:rPr lang="ru-RU" sz="2600" dirty="0" err="1"/>
              <a:t>інфекційного</a:t>
            </a:r>
            <a:r>
              <a:rPr lang="ru-RU" sz="2600" dirty="0"/>
              <a:t> </a:t>
            </a:r>
            <a:r>
              <a:rPr lang="ru-RU" sz="2600" dirty="0" err="1"/>
              <a:t>процесу</a:t>
            </a:r>
            <a:r>
              <a:rPr lang="ru-RU" sz="2600" dirty="0"/>
              <a:t> на </a:t>
            </a:r>
            <a:r>
              <a:rPr lang="ru-RU" sz="2600" dirty="0" err="1"/>
              <a:t>чутливих</a:t>
            </a:r>
            <a:r>
              <a:rPr lang="ru-RU" sz="2600" dirty="0"/>
              <a:t> моделях;</a:t>
            </a:r>
          </a:p>
          <a:p>
            <a:pPr marL="0" indent="0">
              <a:buNone/>
            </a:pPr>
            <a:r>
              <a:rPr lang="ru-RU" sz="2600" dirty="0"/>
              <a:t>          ■молекулярно-</a:t>
            </a:r>
            <a:r>
              <a:rPr lang="ru-RU" sz="2600" dirty="0" err="1"/>
              <a:t>генетичний</a:t>
            </a:r>
            <a:r>
              <a:rPr lang="ru-RU" sz="2600" dirty="0"/>
              <a:t> метод [ПЛР - </a:t>
            </a:r>
            <a:r>
              <a:rPr lang="ru-RU" sz="2600" dirty="0" err="1"/>
              <a:t>полімеразна</a:t>
            </a:r>
            <a:r>
              <a:rPr lang="ru-RU" sz="2600" dirty="0"/>
              <a:t> </a:t>
            </a:r>
            <a:r>
              <a:rPr lang="ru-RU" sz="2600" dirty="0" err="1"/>
              <a:t>ланцюгова</a:t>
            </a:r>
            <a:r>
              <a:rPr lang="ru-RU" sz="2600" dirty="0"/>
              <a:t> </a:t>
            </a:r>
            <a:r>
              <a:rPr lang="ru-RU" sz="2600" dirty="0" err="1"/>
              <a:t>реакція</a:t>
            </a:r>
            <a:r>
              <a:rPr lang="ru-RU" sz="2600" dirty="0"/>
              <a:t>, ДНК-і РНК-</a:t>
            </a:r>
            <a:r>
              <a:rPr lang="ru-RU" sz="2600" dirty="0" err="1"/>
              <a:t>зонди</a:t>
            </a:r>
            <a:r>
              <a:rPr lang="ru-RU" sz="2600" dirty="0"/>
              <a:t> та </a:t>
            </a:r>
            <a:r>
              <a:rPr lang="ru-RU" sz="2600" dirty="0" err="1"/>
              <a:t>ін</a:t>
            </a:r>
            <a:r>
              <a:rPr lang="ru-RU" sz="2600" dirty="0"/>
              <a:t>];</a:t>
            </a:r>
          </a:p>
          <a:p>
            <a:pPr marL="0" indent="0">
              <a:buNone/>
            </a:pPr>
            <a:r>
              <a:rPr lang="ru-RU" sz="2600" dirty="0"/>
              <a:t>          ■</a:t>
            </a:r>
            <a:r>
              <a:rPr lang="ru-RU" sz="2600" dirty="0" err="1"/>
              <a:t>серологічний</a:t>
            </a:r>
            <a:r>
              <a:rPr lang="ru-RU" sz="2600" dirty="0"/>
              <a:t> метод - </a:t>
            </a:r>
            <a:r>
              <a:rPr lang="ru-RU" sz="2600" dirty="0" err="1"/>
              <a:t>виявлення</a:t>
            </a:r>
            <a:r>
              <a:rPr lang="ru-RU" sz="2600" dirty="0"/>
              <a:t> </a:t>
            </a:r>
            <a:r>
              <a:rPr lang="ru-RU" sz="2600" dirty="0" err="1"/>
              <a:t>антигенів</a:t>
            </a:r>
            <a:r>
              <a:rPr lang="ru-RU" sz="2600" dirty="0"/>
              <a:t> </a:t>
            </a:r>
            <a:r>
              <a:rPr lang="ru-RU" sz="2600" dirty="0" err="1"/>
              <a:t>мікроорганізмів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антитіл</a:t>
            </a:r>
            <a:r>
              <a:rPr lang="ru-RU" sz="2600" dirty="0"/>
              <a:t> до них;</a:t>
            </a:r>
          </a:p>
          <a:p>
            <a:endParaRPr lang="ru-RU" sz="2600" dirty="0"/>
          </a:p>
          <a:p>
            <a:r>
              <a:rPr lang="ru-RU" sz="2600" dirty="0">
                <a:solidFill>
                  <a:srgbClr val="FF0000"/>
                </a:solidFill>
              </a:rPr>
              <a:t>Мета </a:t>
            </a:r>
            <a:r>
              <a:rPr lang="ru-RU" sz="2600" dirty="0" err="1">
                <a:solidFill>
                  <a:srgbClr val="FF0000"/>
                </a:solidFill>
              </a:rPr>
              <a:t>медичної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мікробіології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- </a:t>
            </a:r>
            <a:r>
              <a:rPr lang="ru-RU" sz="2600" dirty="0" err="1"/>
              <a:t>глибоке</a:t>
            </a:r>
            <a:r>
              <a:rPr lang="ru-RU" sz="2600" dirty="0"/>
              <a:t> </a:t>
            </a:r>
            <a:r>
              <a:rPr lang="ru-RU" sz="2600" dirty="0" err="1"/>
              <a:t>вивчення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і </a:t>
            </a:r>
            <a:r>
              <a:rPr lang="ru-RU" sz="2600" dirty="0" err="1"/>
              <a:t>найважливіших</a:t>
            </a:r>
            <a:r>
              <a:rPr lang="ru-RU" sz="2600" dirty="0"/>
              <a:t> </a:t>
            </a:r>
            <a:r>
              <a:rPr lang="ru-RU" sz="2600" dirty="0" err="1"/>
              <a:t>біологічних</a:t>
            </a:r>
            <a:r>
              <a:rPr lang="ru-RU" sz="2600" dirty="0"/>
              <a:t> </a:t>
            </a:r>
            <a:r>
              <a:rPr lang="ru-RU" sz="2600" dirty="0" err="1"/>
              <a:t>властивостей</a:t>
            </a:r>
            <a:r>
              <a:rPr lang="ru-RU" sz="2600" dirty="0"/>
              <a:t> </a:t>
            </a:r>
            <a:r>
              <a:rPr lang="ru-RU" sz="2600" dirty="0" err="1"/>
              <a:t>патогенних</a:t>
            </a:r>
            <a:r>
              <a:rPr lang="ru-RU" sz="2600" dirty="0"/>
              <a:t> </a:t>
            </a:r>
            <a:r>
              <a:rPr lang="ru-RU" sz="2600" dirty="0" err="1"/>
              <a:t>мікробів</a:t>
            </a:r>
            <a:r>
              <a:rPr lang="ru-RU" sz="2600" dirty="0"/>
              <a:t>, </a:t>
            </a:r>
            <a:r>
              <a:rPr lang="ru-RU" sz="2600" dirty="0" err="1"/>
              <a:t>взаємини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з </a:t>
            </a:r>
            <a:r>
              <a:rPr lang="ru-RU" sz="2600" dirty="0" err="1"/>
              <a:t>організмом</a:t>
            </a:r>
            <a:r>
              <a:rPr lang="ru-RU" sz="2600" dirty="0"/>
              <a:t> </a:t>
            </a:r>
            <a:r>
              <a:rPr lang="ru-RU" sz="2600" dirty="0" err="1"/>
              <a:t>людини</a:t>
            </a:r>
            <a:r>
              <a:rPr lang="ru-RU" sz="2600" dirty="0"/>
              <a:t> в </a:t>
            </a:r>
            <a:r>
              <a:rPr lang="ru-RU" sz="2600" dirty="0" err="1"/>
              <a:t>певних</a:t>
            </a:r>
            <a:r>
              <a:rPr lang="ru-RU" sz="2600" dirty="0"/>
              <a:t> </a:t>
            </a:r>
            <a:r>
              <a:rPr lang="ru-RU" sz="2600" dirty="0" err="1"/>
              <a:t>умовах</a:t>
            </a:r>
            <a:r>
              <a:rPr lang="ru-RU" sz="2600" dirty="0"/>
              <a:t> природного і </a:t>
            </a:r>
            <a:r>
              <a:rPr lang="ru-RU" sz="2600" dirty="0" err="1"/>
              <a:t>соціального</a:t>
            </a:r>
            <a:r>
              <a:rPr lang="ru-RU" sz="2600" dirty="0"/>
              <a:t> </a:t>
            </a:r>
            <a:r>
              <a:rPr lang="ru-RU" sz="2600" dirty="0" err="1"/>
              <a:t>середовища</a:t>
            </a:r>
            <a:r>
              <a:rPr lang="ru-RU" sz="2600" dirty="0"/>
              <a:t>, </a:t>
            </a:r>
            <a:r>
              <a:rPr lang="ru-RU" sz="2600" dirty="0" err="1"/>
              <a:t>удосконалення</a:t>
            </a:r>
            <a:r>
              <a:rPr lang="ru-RU" sz="2600" dirty="0"/>
              <a:t> </a:t>
            </a:r>
            <a:r>
              <a:rPr lang="ru-RU" sz="2600" dirty="0" err="1"/>
              <a:t>методів</a:t>
            </a:r>
            <a:r>
              <a:rPr lang="ru-RU" sz="2600" dirty="0"/>
              <a:t> </a:t>
            </a:r>
            <a:r>
              <a:rPr lang="ru-RU" sz="2600" dirty="0" err="1"/>
              <a:t>мікробіологічної</a:t>
            </a:r>
            <a:r>
              <a:rPr lang="ru-RU" sz="2600" dirty="0"/>
              <a:t> </a:t>
            </a:r>
            <a:r>
              <a:rPr lang="ru-RU" sz="2600" dirty="0" err="1"/>
              <a:t>діагностики</a:t>
            </a:r>
            <a:r>
              <a:rPr lang="ru-RU" sz="2600" dirty="0"/>
              <a:t>, </a:t>
            </a:r>
            <a:r>
              <a:rPr lang="ru-RU" sz="2600" dirty="0" err="1"/>
              <a:t>розробка</a:t>
            </a:r>
            <a:r>
              <a:rPr lang="ru-RU" sz="2600" dirty="0"/>
              <a:t> </a:t>
            </a:r>
            <a:r>
              <a:rPr lang="ru-RU" sz="2600" dirty="0" err="1"/>
              <a:t>нових</a:t>
            </a:r>
            <a:r>
              <a:rPr lang="ru-RU" sz="2600" dirty="0"/>
              <a:t>, </a:t>
            </a:r>
            <a:r>
              <a:rPr lang="ru-RU" sz="2600" dirty="0" err="1"/>
              <a:t>більш</a:t>
            </a:r>
            <a:r>
              <a:rPr lang="ru-RU" sz="2600" dirty="0"/>
              <a:t> </a:t>
            </a:r>
            <a:r>
              <a:rPr lang="ru-RU" sz="2600" dirty="0" err="1"/>
              <a:t>ефективних</a:t>
            </a:r>
            <a:r>
              <a:rPr lang="ru-RU" sz="2600" dirty="0"/>
              <a:t> </a:t>
            </a:r>
            <a:r>
              <a:rPr lang="ru-RU" sz="2600" dirty="0" err="1"/>
              <a:t>лікувальних</a:t>
            </a:r>
            <a:r>
              <a:rPr lang="ru-RU" sz="2600" dirty="0"/>
              <a:t> і </a:t>
            </a:r>
            <a:r>
              <a:rPr lang="ru-RU" sz="2600" dirty="0" err="1"/>
              <a:t>профілактичних</a:t>
            </a:r>
            <a:r>
              <a:rPr lang="ru-RU" sz="2600" dirty="0"/>
              <a:t> </a:t>
            </a:r>
            <a:r>
              <a:rPr lang="ru-RU" sz="2600" dirty="0" err="1"/>
              <a:t>препаратів</a:t>
            </a:r>
            <a:r>
              <a:rPr lang="ru-RU" sz="2600" dirty="0"/>
              <a:t>, </a:t>
            </a:r>
            <a:r>
              <a:rPr lang="ru-RU" sz="2600" dirty="0" err="1"/>
              <a:t>вирішення</a:t>
            </a:r>
            <a:r>
              <a:rPr lang="ru-RU" sz="2600" dirty="0"/>
              <a:t> </a:t>
            </a:r>
            <a:r>
              <a:rPr lang="ru-RU" sz="2600" dirty="0" err="1"/>
              <a:t>такої</a:t>
            </a:r>
            <a:r>
              <a:rPr lang="ru-RU" sz="2600" dirty="0"/>
              <a:t> </a:t>
            </a:r>
            <a:r>
              <a:rPr lang="ru-RU" sz="2600" dirty="0" err="1"/>
              <a:t>важливої</a:t>
            </a:r>
            <a:r>
              <a:rPr lang="ru-RU" sz="2600" dirty="0"/>
              <a:t> ​​</a:t>
            </a:r>
            <a:r>
              <a:rPr lang="ru-RU" sz="2600" dirty="0" err="1"/>
              <a:t>проблеми</a:t>
            </a:r>
            <a:r>
              <a:rPr lang="ru-RU" sz="2600" dirty="0"/>
              <a:t>, як </a:t>
            </a:r>
            <a:r>
              <a:rPr lang="ru-RU" sz="2600" dirty="0" err="1"/>
              <a:t>ліквідація</a:t>
            </a:r>
            <a:r>
              <a:rPr lang="ru-RU" sz="2600" dirty="0"/>
              <a:t> і </a:t>
            </a:r>
            <a:r>
              <a:rPr lang="ru-RU" sz="2600" dirty="0" err="1"/>
              <a:t>попередження</a:t>
            </a:r>
            <a:r>
              <a:rPr lang="ru-RU" sz="2600" dirty="0"/>
              <a:t> </a:t>
            </a:r>
            <a:r>
              <a:rPr lang="ru-RU" sz="2600" dirty="0" err="1"/>
              <a:t>інфекційних</a:t>
            </a:r>
            <a:r>
              <a:rPr lang="ru-RU" sz="2600" dirty="0"/>
              <a:t> хвороб.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48351" cy="1054250"/>
          </a:xfrm>
        </p:spPr>
        <p:txBody>
          <a:bodyPr/>
          <a:lstStyle/>
          <a:p>
            <a:r>
              <a:rPr lang="ru-RU" b="1" dirty="0" err="1"/>
              <a:t>Методи</a:t>
            </a:r>
            <a:r>
              <a:rPr lang="ru-RU" b="1" dirty="0"/>
              <a:t> і </a:t>
            </a:r>
            <a:r>
              <a:rPr lang="ru-RU" b="1" dirty="0" err="1"/>
              <a:t>цілі</a:t>
            </a:r>
            <a:r>
              <a:rPr lang="ru-RU" b="1" dirty="0"/>
              <a:t> </a:t>
            </a:r>
            <a:r>
              <a:rPr lang="ru-RU" b="1" dirty="0" err="1"/>
              <a:t>мікробіології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977"/>
      </p:ext>
    </p:extLst>
  </p:cSld>
  <p:clrMapOvr>
    <a:masterClrMapping/>
  </p:clrMapOvr>
  <p:transition spd="slow" advTm="10109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00034" y="2247900"/>
            <a:ext cx="8358246" cy="3878263"/>
          </a:xfrm>
        </p:spPr>
        <p:txBody>
          <a:bodyPr/>
          <a:lstStyle/>
          <a:p>
            <a:pPr>
              <a:buNone/>
            </a:pPr>
            <a:r>
              <a:rPr lang="uk-UA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ФІЗІОЛОГІЯ    МІКРООРГАНІЗМІВ. </a:t>
            </a:r>
          </a:p>
          <a:p>
            <a:pPr>
              <a:buNone/>
            </a:pPr>
            <a:r>
              <a:rPr lang="uk-UA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РІСТ І РОЗМНОЖЕННЯ                        БАКТЕРІЙ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060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756263" cy="2268696"/>
          </a:xfrm>
        </p:spPr>
        <p:txBody>
          <a:bodyPr/>
          <a:lstStyle/>
          <a:p>
            <a:r>
              <a:rPr lang="ru-RU" sz="3600" dirty="0" err="1">
                <a:latin typeface="Times New Roman" pitchFamily="18" charset="0"/>
              </a:rPr>
              <a:t>Фізіологія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мікроорганізмів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вивчає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біохімічні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й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енергетичні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процеси</a:t>
            </a:r>
            <a:r>
              <a:rPr lang="ru-RU" sz="3600" dirty="0">
                <a:latin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відбуваються</a:t>
            </a:r>
            <a:r>
              <a:rPr lang="ru-RU" sz="3600" dirty="0">
                <a:latin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</a:rPr>
              <a:t>бактеріальній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клітині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й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забезпечують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відтворення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її</a:t>
            </a:r>
            <a:r>
              <a:rPr lang="ru-RU" sz="3600" dirty="0">
                <a:latin typeface="Times New Roman" pitchFamily="18" charset="0"/>
              </a:rPr>
              <a:t> структурного </a:t>
            </a:r>
            <a:r>
              <a:rPr lang="ru-RU" sz="3600" dirty="0" err="1">
                <a:latin typeface="Times New Roman" pitchFamily="18" charset="0"/>
              </a:rPr>
              <a:t>матеріалу</a:t>
            </a:r>
            <a:r>
              <a:rPr lang="ru-RU" sz="3600" dirty="0">
                <a:latin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</a:rPr>
              <a:t>енергетичні</a:t>
            </a:r>
            <a:r>
              <a:rPr lang="ru-RU" sz="3600" dirty="0">
                <a:latin typeface="Times New Roman" pitchFamily="18" charset="0"/>
              </a:rPr>
              <a:t> потреби.</a:t>
            </a:r>
            <a:br>
              <a:rPr lang="ru-RU" sz="2000" dirty="0">
                <a:latin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advTm="1065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132856"/>
            <a:ext cx="5472608" cy="439248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Бактерії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найпоширеніша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Вони </a:t>
            </a:r>
            <a:r>
              <a:rPr lang="ru-RU" dirty="0" err="1"/>
              <a:t>присутні</a:t>
            </a:r>
            <a:r>
              <a:rPr lang="ru-RU" dirty="0"/>
              <a:t> у </a:t>
            </a:r>
            <a:r>
              <a:rPr lang="ru-RU" dirty="0" err="1"/>
              <a:t>ґрунті</a:t>
            </a:r>
            <a:r>
              <a:rPr lang="ru-RU" dirty="0"/>
              <a:t>,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повітрі</a:t>
            </a:r>
            <a:r>
              <a:rPr lang="ru-RU" dirty="0"/>
              <a:t> та як </a:t>
            </a:r>
            <a:r>
              <a:rPr lang="ru-RU" dirty="0" err="1"/>
              <a:t>симбіонти</a:t>
            </a:r>
            <a:r>
              <a:rPr lang="ru-RU" dirty="0"/>
              <a:t>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в </a:t>
            </a:r>
            <a:r>
              <a:rPr lang="ru-RU" dirty="0" err="1"/>
              <a:t>грамі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40 млн </a:t>
            </a:r>
            <a:r>
              <a:rPr lang="ru-RU" dirty="0" err="1"/>
              <a:t>бактеріальних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uk-UA" dirty="0"/>
              <a:t>.</a:t>
            </a:r>
            <a:r>
              <a:rPr lang="ru-RU" dirty="0"/>
              <a:t> </a:t>
            </a:r>
            <a:r>
              <a:rPr lang="ru-RU" dirty="0" err="1"/>
              <a:t>Планктонні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від</a:t>
            </a:r>
            <a:r>
              <a:rPr lang="ru-RU" dirty="0"/>
              <a:t> 50% до 90% (за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)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 і в травному </a:t>
            </a:r>
            <a:r>
              <a:rPr lang="ru-RU" dirty="0" err="1"/>
              <a:t>тракті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патогенні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критичні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, вони </a:t>
            </a:r>
            <a:r>
              <a:rPr lang="ru-RU" dirty="0" err="1"/>
              <a:t>незамінні</a:t>
            </a:r>
            <a:r>
              <a:rPr lang="ru-RU" dirty="0"/>
              <a:t> на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кроках</a:t>
            </a:r>
            <a:r>
              <a:rPr lang="ru-RU" dirty="0"/>
              <a:t> </a:t>
            </a:r>
            <a:r>
              <a:rPr lang="ru-RU" dirty="0" err="1"/>
              <a:t>кругообігу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переробці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та </a:t>
            </a:r>
            <a:r>
              <a:rPr lang="ru-RU" dirty="0" err="1"/>
              <a:t>фіксації</a:t>
            </a:r>
            <a:r>
              <a:rPr lang="ru-RU" dirty="0"/>
              <a:t> атмосферного азоту.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Бактерії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4688"/>
            <a:ext cx="34524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667"/>
      </p:ext>
    </p:extLst>
  </p:cSld>
  <p:clrMapOvr>
    <a:masterClrMapping/>
  </p:clrMapOvr>
  <p:transition spd="slow" advTm="10671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7756263" cy="435771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600" b="1" i="1" dirty="0" err="1">
                <a:latin typeface="Times New Roman" pitchFamily="18" charset="0"/>
              </a:rPr>
              <a:t>Хімічний</a:t>
            </a:r>
            <a:r>
              <a:rPr lang="ru-RU" sz="3600" b="1" i="1" dirty="0">
                <a:latin typeface="Times New Roman" pitchFamily="18" charset="0"/>
              </a:rPr>
              <a:t> склад </a:t>
            </a:r>
            <a:r>
              <a:rPr lang="ru-RU" sz="3600" b="1" i="1" dirty="0" err="1">
                <a:latin typeface="Times New Roman" pitchFamily="18" charset="0"/>
              </a:rPr>
              <a:t>бактерій</a:t>
            </a:r>
            <a:r>
              <a:rPr lang="ru-RU" sz="3600" b="1" dirty="0">
                <a:latin typeface="Times New Roman" pitchFamily="18" charset="0"/>
              </a:rPr>
              <a:t>.</a:t>
            </a:r>
            <a:br>
              <a:rPr lang="ru-RU" sz="3600" b="1" dirty="0">
                <a:latin typeface="Times New Roman" pitchFamily="18" charset="0"/>
              </a:rPr>
            </a:b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 </a:t>
            </a:r>
            <a:br>
              <a:rPr lang="ru-RU" sz="2000" b="1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Як </a:t>
            </a:r>
            <a:r>
              <a:rPr lang="ru-RU" sz="2800" dirty="0" err="1">
                <a:latin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всі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живі</a:t>
            </a:r>
            <a:r>
              <a:rPr lang="ru-RU" sz="2800" dirty="0">
                <a:latin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</a:rPr>
              <a:t>істоти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бактерійна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клітина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складається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чотирьох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основних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елементів</a:t>
            </a:r>
            <a:r>
              <a:rPr lang="ru-RU" sz="2800" dirty="0">
                <a:latin typeface="Times New Roman" pitchFamily="18" charset="0"/>
              </a:rPr>
              <a:t> - азоту, </a:t>
            </a:r>
            <a:r>
              <a:rPr lang="ru-RU" sz="2800" dirty="0" err="1">
                <a:latin typeface="Times New Roman" pitchFamily="18" charset="0"/>
              </a:rPr>
              <a:t>вуглецю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водню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кисню</a:t>
            </a:r>
            <a:r>
              <a:rPr lang="ru-RU" sz="2800" dirty="0">
                <a:latin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</a:rPr>
              <a:t>Вуглець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складає</a:t>
            </a:r>
            <a:r>
              <a:rPr lang="ru-RU" sz="2800" dirty="0">
                <a:latin typeface="Times New Roman" pitchFamily="18" charset="0"/>
              </a:rPr>
              <a:t> 45-   55 % сухого </a:t>
            </a:r>
            <a:r>
              <a:rPr lang="ru-RU" sz="2800" dirty="0" err="1">
                <a:latin typeface="Times New Roman" pitchFamily="18" charset="0"/>
              </a:rPr>
              <a:t>залишку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клітини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кисень</a:t>
            </a:r>
            <a:r>
              <a:rPr lang="ru-RU" sz="2800" dirty="0">
                <a:latin typeface="Times New Roman" pitchFamily="18" charset="0"/>
              </a:rPr>
              <a:t> - 25-30 %, азот - 8-15 % </a:t>
            </a:r>
            <a:r>
              <a:rPr lang="ru-RU" sz="2800" dirty="0" err="1">
                <a:latin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водень</a:t>
            </a:r>
            <a:r>
              <a:rPr lang="ru-RU" sz="2800" dirty="0">
                <a:latin typeface="Times New Roman" pitchFamily="18" charset="0"/>
              </a:rPr>
              <a:t> - 6-8 %. </a:t>
            </a:r>
            <a:r>
              <a:rPr lang="ru-RU" sz="2800" dirty="0" err="1">
                <a:latin typeface="Times New Roman" pitchFamily="18" charset="0"/>
              </a:rPr>
              <a:t>Ці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органогени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служать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матеріалом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якого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побудовано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всі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складові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компоненти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клітини</a:t>
            </a:r>
            <a:r>
              <a:rPr lang="ru-RU" sz="2800" dirty="0">
                <a:latin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</a:rPr>
              <a:t>нуклеїнові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кислоти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білки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ліпіди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вуглеводи</a:t>
            </a:r>
            <a:r>
              <a:rPr lang="ru-RU" sz="2800" dirty="0">
                <a:latin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</a:rPr>
              <a:t>численні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ферментні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системи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тощо</a:t>
            </a:r>
            <a:r>
              <a:rPr lang="ru-RU" sz="2800" dirty="0">
                <a:latin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advTm="1088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Застосування бактерій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3139712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056686"/>
            <a:ext cx="58534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en-US" dirty="0"/>
              <a:t>Lactobacillus </a:t>
            </a:r>
            <a:r>
              <a:rPr lang="ru-RU" dirty="0"/>
              <a:t>в </a:t>
            </a:r>
            <a:r>
              <a:rPr lang="ru-RU" dirty="0" err="1"/>
              <a:t>комбінації</a:t>
            </a:r>
            <a:r>
              <a:rPr lang="ru-RU" dirty="0"/>
              <a:t> з </a:t>
            </a:r>
            <a:r>
              <a:rPr lang="ru-RU" dirty="0" err="1"/>
              <a:t>дріжджами</a:t>
            </a:r>
            <a:r>
              <a:rPr lang="ru-RU" dirty="0"/>
              <a:t> і </a:t>
            </a:r>
            <a:r>
              <a:rPr lang="ru-RU" dirty="0" err="1"/>
              <a:t>пліснявою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сиру</a:t>
            </a:r>
            <a:r>
              <a:rPr lang="ru-RU" dirty="0"/>
              <a:t>, </a:t>
            </a:r>
            <a:r>
              <a:rPr lang="ru-RU" dirty="0" err="1"/>
              <a:t>солених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соєвого</a:t>
            </a:r>
            <a:r>
              <a:rPr lang="ru-RU" dirty="0"/>
              <a:t> соусу, оцту, вина і </a:t>
            </a:r>
            <a:r>
              <a:rPr lang="ru-RU" dirty="0" err="1"/>
              <a:t>кефіру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      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руйнувати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>
                <a:solidFill>
                  <a:srgbClr val="FF0000"/>
                </a:solidFill>
              </a:rPr>
              <a:t>переробці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відходів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>
                <a:solidFill>
                  <a:srgbClr val="FF0000"/>
                </a:solidFill>
              </a:rPr>
              <a:t>біоремедіації</a:t>
            </a:r>
            <a:r>
              <a:rPr lang="ru-RU" dirty="0"/>
              <a:t>.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травлення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,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>
                <a:solidFill>
                  <a:srgbClr val="FF0000"/>
                </a:solidFill>
              </a:rPr>
              <a:t>збирання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розлитої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нафти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     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>
                <a:solidFill>
                  <a:srgbClr val="FF0000"/>
                </a:solidFill>
              </a:rPr>
              <a:t>біоремедіації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У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енантіомерно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хімічних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речовин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для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фармацевтиці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3749" y="5301208"/>
            <a:ext cx="158417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Lactobacillus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753186"/>
      </p:ext>
    </p:extLst>
  </p:cSld>
  <p:clrMapOvr>
    <a:masterClrMapping/>
  </p:clrMapOvr>
  <p:transition spd="slow" advTm="9719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132856"/>
            <a:ext cx="5153217" cy="3877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в </a:t>
            </a:r>
            <a:r>
              <a:rPr lang="ru-RU" dirty="0" err="1"/>
              <a:t>біологійній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шкідниками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за все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en-US" dirty="0">
                <a:solidFill>
                  <a:srgbClr val="FF0000"/>
                </a:solidFill>
              </a:rPr>
              <a:t>Bacillus </a:t>
            </a:r>
            <a:r>
              <a:rPr lang="en-US" dirty="0" err="1">
                <a:solidFill>
                  <a:srgbClr val="FF0000"/>
                </a:solidFill>
              </a:rPr>
              <a:t>thuringiensis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/>
              <a:t>BT), </a:t>
            </a:r>
            <a:r>
              <a:rPr lang="ru-RU" dirty="0" err="1"/>
              <a:t>грам</a:t>
            </a:r>
            <a:r>
              <a:rPr lang="ru-RU" dirty="0"/>
              <a:t>-позитивна </a:t>
            </a:r>
            <a:r>
              <a:rPr lang="ru-RU" dirty="0" err="1"/>
              <a:t>ґрунтова</a:t>
            </a:r>
            <a:r>
              <a:rPr lang="ru-RU" dirty="0"/>
              <a:t> </a:t>
            </a:r>
            <a:r>
              <a:rPr lang="ru-RU" dirty="0" err="1"/>
              <a:t>бактерія</a:t>
            </a:r>
            <a:r>
              <a:rPr lang="ru-RU" dirty="0"/>
              <a:t>. </a:t>
            </a:r>
            <a:r>
              <a:rPr lang="ru-RU" dirty="0" err="1"/>
              <a:t>Підвиди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інсектицид</a:t>
            </a:r>
            <a:r>
              <a:rPr lang="ru-RU" dirty="0"/>
              <a:t>, </a:t>
            </a:r>
            <a:r>
              <a:rPr lang="ru-RU" dirty="0" err="1"/>
              <a:t>специфічний</a:t>
            </a:r>
            <a:r>
              <a:rPr lang="ru-RU" dirty="0"/>
              <a:t> до </a:t>
            </a:r>
            <a:r>
              <a:rPr lang="ru-RU" dirty="0" err="1"/>
              <a:t>лускокрилих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продається</a:t>
            </a:r>
            <a:r>
              <a:rPr lang="ru-RU" dirty="0"/>
              <a:t> зараз </a:t>
            </a:r>
            <a:r>
              <a:rPr lang="ru-RU" dirty="0" err="1"/>
              <a:t>комерційно</a:t>
            </a:r>
            <a:r>
              <a:rPr lang="ru-RU" dirty="0"/>
              <a:t>. Через свою </a:t>
            </a:r>
            <a:r>
              <a:rPr lang="ru-RU" dirty="0" err="1"/>
              <a:t>специфічність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дружніми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без негативного </a:t>
            </a:r>
            <a:r>
              <a:rPr lang="ru-RU" dirty="0" err="1"/>
              <a:t>ефекту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 та </a:t>
            </a:r>
            <a:r>
              <a:rPr lang="ru-RU" dirty="0" err="1"/>
              <a:t>дику</a:t>
            </a:r>
            <a:r>
              <a:rPr lang="ru-RU" dirty="0"/>
              <a:t> природу.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Застосування</a:t>
            </a:r>
            <a:r>
              <a:rPr lang="ru-RU" i="1" dirty="0"/>
              <a:t> </a:t>
            </a:r>
            <a:r>
              <a:rPr lang="ru-RU" i="1" dirty="0" err="1"/>
              <a:t>бактерій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02622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229200"/>
            <a:ext cx="243435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Bacillus </a:t>
            </a:r>
            <a:r>
              <a:rPr lang="en-US" dirty="0" err="1"/>
              <a:t>thuringiensis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209796"/>
      </p:ext>
    </p:extLst>
  </p:cSld>
  <p:clrMapOvr>
    <a:masterClrMapping/>
  </p:clrMapOvr>
  <p:transition spd="slow" advTm="10249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    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 і </a:t>
            </a:r>
            <a:r>
              <a:rPr lang="ru-RU" dirty="0" err="1"/>
              <a:t>відносну</a:t>
            </a:r>
            <a:r>
              <a:rPr lang="ru-RU" dirty="0"/>
              <a:t> </a:t>
            </a:r>
            <a:r>
              <a:rPr lang="ru-RU" dirty="0" err="1"/>
              <a:t>легкість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ними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маніпулювати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молекулярній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генетиці</a:t>
            </a:r>
            <a:r>
              <a:rPr lang="ru-RU" dirty="0"/>
              <a:t> та </a:t>
            </a:r>
            <a:r>
              <a:rPr lang="ru-RU" dirty="0" err="1"/>
              <a:t>біохімії</a:t>
            </a:r>
            <a:r>
              <a:rPr lang="ru-RU" dirty="0"/>
              <a:t>.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в </a:t>
            </a:r>
            <a:r>
              <a:rPr lang="ru-RU" dirty="0" err="1"/>
              <a:t>бактеріальній</a:t>
            </a:r>
            <a:r>
              <a:rPr lang="ru-RU" dirty="0"/>
              <a:t> ДНК і </a:t>
            </a:r>
            <a:r>
              <a:rPr lang="ru-RU" dirty="0" err="1"/>
              <a:t>досліджуючи</a:t>
            </a:r>
            <a:r>
              <a:rPr lang="ru-RU" dirty="0"/>
              <a:t> </a:t>
            </a:r>
            <a:r>
              <a:rPr lang="ru-RU" dirty="0" err="1"/>
              <a:t>результуючий</a:t>
            </a:r>
            <a:r>
              <a:rPr lang="ru-RU" dirty="0"/>
              <a:t> фенотип,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ферментів</a:t>
            </a:r>
            <a:r>
              <a:rPr lang="ru-RU" dirty="0"/>
              <a:t> і </a:t>
            </a:r>
            <a:r>
              <a:rPr lang="ru-RU" dirty="0" err="1"/>
              <a:t>метаболічних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у </a:t>
            </a:r>
            <a:r>
              <a:rPr lang="ru-RU" dirty="0" err="1"/>
              <a:t>бактеріях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до </a:t>
            </a:r>
            <a:r>
              <a:rPr lang="ru-RU" dirty="0" err="1"/>
              <a:t>складніших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. Зараз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накопичити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експресію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та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в </a:t>
            </a:r>
            <a:r>
              <a:rPr lang="ru-RU" dirty="0" err="1"/>
              <a:t>математичних</a:t>
            </a:r>
            <a:r>
              <a:rPr lang="ru-RU" dirty="0"/>
              <a:t> моделях </a:t>
            </a:r>
            <a:r>
              <a:rPr lang="ru-RU" dirty="0" err="1"/>
              <a:t>біохімії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досяжно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вивчених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en-US" dirty="0">
                <a:solidFill>
                  <a:srgbClr val="FF0000"/>
                </a:solidFill>
              </a:rPr>
              <a:t>Escherichia coli </a:t>
            </a:r>
            <a:r>
              <a:rPr lang="ru-RU" dirty="0"/>
              <a:t>зараз активно </a:t>
            </a:r>
            <a:r>
              <a:rPr lang="ru-RU" dirty="0" err="1"/>
              <a:t>досліджуються</a:t>
            </a:r>
            <a:r>
              <a:rPr lang="ru-RU" dirty="0"/>
              <a:t>.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бактеріального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і генетики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біотехнологій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терапевтичних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інсуліну</a:t>
            </a:r>
            <a:r>
              <a:rPr lang="ru-RU" dirty="0"/>
              <a:t>, </a:t>
            </a:r>
            <a:r>
              <a:rPr lang="ru-RU" dirty="0" err="1"/>
              <a:t>факторів</a:t>
            </a:r>
            <a:r>
              <a:rPr lang="ru-RU" dirty="0"/>
              <a:t> росту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     </a:t>
            </a:r>
            <a:r>
              <a:rPr lang="ru-RU" dirty="0" err="1">
                <a:solidFill>
                  <a:srgbClr val="FF0000"/>
                </a:solidFill>
              </a:rPr>
              <a:t>Сульфатвідновлювальні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бактерії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в </a:t>
            </a:r>
            <a:r>
              <a:rPr lang="ru-RU" dirty="0" err="1"/>
              <a:t>поверхневих</a:t>
            </a:r>
            <a:r>
              <a:rPr lang="ru-RU" dirty="0"/>
              <a:t> і </a:t>
            </a:r>
            <a:r>
              <a:rPr lang="ru-RU" dirty="0" err="1"/>
              <a:t>пластових</a:t>
            </a:r>
            <a:r>
              <a:rPr lang="ru-RU" dirty="0"/>
              <a:t> водах і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сірководню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сульфатів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у водах і </a:t>
            </a:r>
            <a:r>
              <a:rPr lang="ru-RU" dirty="0" err="1"/>
              <a:t>гірських</a:t>
            </a:r>
            <a:r>
              <a:rPr lang="ru-RU" dirty="0"/>
              <a:t> породах.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Застосування</a:t>
            </a:r>
            <a:r>
              <a:rPr lang="ru-RU" i="1" dirty="0"/>
              <a:t> </a:t>
            </a:r>
            <a:r>
              <a:rPr lang="ru-RU" i="1" dirty="0" err="1"/>
              <a:t>бактерій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08109289"/>
      </p:ext>
    </p:extLst>
  </p:cSld>
  <p:clrMapOvr>
    <a:masterClrMapping/>
  </p:clrMapOvr>
  <p:transition spd="slow" advTm="10499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56263" cy="1054250"/>
          </a:xfrm>
        </p:spPr>
        <p:txBody>
          <a:bodyPr/>
          <a:lstStyle/>
          <a:p>
            <a:r>
              <a:rPr lang="uk-UA" b="1" dirty="0"/>
              <a:t>Біохімічні властивості бактерій</a:t>
            </a:r>
            <a:endParaRPr lang="ru-RU" dirty="0"/>
          </a:p>
        </p:txBody>
      </p:sp>
      <p:pic>
        <p:nvPicPr>
          <p:cNvPr id="4" name="Picture 4" descr="Биох_влас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1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ransition advTm="1024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3877815"/>
          </a:xfrm>
        </p:spPr>
        <p:txBody>
          <a:bodyPr>
            <a:normAutofit lnSpcReduction="1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Гриби́</a:t>
            </a:r>
            <a:r>
              <a:rPr lang="vi-VN" dirty="0"/>
              <a:t> (лат. </a:t>
            </a:r>
            <a:r>
              <a:rPr lang="en-US" dirty="0"/>
              <a:t>Fungi) — </a:t>
            </a:r>
            <a:r>
              <a:rPr lang="vi-VN" dirty="0"/>
              <a:t>царство еукаріотичних безхлорофільних гетеротрофних організмів, які живляться переважно осмотрофно, і більшість з яких здатні розмножуватись за допомогою спор (хоча деякі втратили цю можливість і розмножуються вегетативно). Більшість з них протягом всього життя або на певних стадіях розвитку мають міцеліальну будову, а деякі  </a:t>
            </a:r>
            <a:r>
              <a:rPr lang="uk-UA" dirty="0"/>
              <a:t>(</a:t>
            </a:r>
            <a:r>
              <a:rPr lang="vi-VN" dirty="0"/>
              <a:t>дріжджі</a:t>
            </a:r>
            <a:r>
              <a:rPr lang="uk-UA" dirty="0"/>
              <a:t>) – </a:t>
            </a:r>
            <a:r>
              <a:rPr lang="vi-VN" dirty="0"/>
              <a:t>одноклітинні. Сьогодні описано приблизно 70 тис. видів грибів, проте їх очікуване різноманіття, за оцінками різних авторів, становить від 300 тис. до 1,5 млн видів.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Гриби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15436"/>
      </p:ext>
    </p:extLst>
  </p:cSld>
  <p:clrMapOvr>
    <a:masterClrMapping/>
  </p:clrMapOvr>
  <p:transition spd="slow" advTm="10249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Мікробіологія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біологічна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наука, яка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вивчає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будову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життєдіяльність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найпоширенішої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живих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невидимих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неозброєного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ока. </a:t>
            </a:r>
          </a:p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             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1)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корисне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 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а)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 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б)</a:t>
            </a:r>
            <a:r>
              <a:rPr lang="ru-RU" dirty="0" err="1"/>
              <a:t>родючість</a:t>
            </a:r>
            <a:r>
              <a:rPr lang="ru-RU" dirty="0"/>
              <a:t> грунту,</a:t>
            </a:r>
          </a:p>
          <a:p>
            <a:pPr marL="0" indent="0">
              <a:buNone/>
            </a:pPr>
            <a:r>
              <a:rPr lang="ru-RU" dirty="0"/>
              <a:t> 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в)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покладів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 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г)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кислот, </a:t>
            </a:r>
            <a:r>
              <a:rPr lang="ru-RU" dirty="0" err="1"/>
              <a:t>спиртів</a:t>
            </a:r>
            <a:r>
              <a:rPr lang="ru-RU" dirty="0"/>
              <a:t>, </a:t>
            </a:r>
            <a:r>
              <a:rPr lang="ru-RU" dirty="0" err="1"/>
              <a:t>вітамінів</a:t>
            </a:r>
            <a:r>
              <a:rPr lang="ru-RU" dirty="0"/>
              <a:t>,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ферментних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антибіотиків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.,</a:t>
            </a:r>
          </a:p>
          <a:p>
            <a:pPr marL="0" indent="0">
              <a:buNone/>
            </a:pPr>
            <a:r>
              <a:rPr lang="ru-RU" dirty="0"/>
              <a:t>                     д) </a:t>
            </a:r>
            <a:r>
              <a:rPr lang="ru-RU" dirty="0" err="1"/>
              <a:t>харчова</a:t>
            </a:r>
            <a:r>
              <a:rPr lang="ru-RU" dirty="0"/>
              <a:t> й легка </a:t>
            </a:r>
            <a:r>
              <a:rPr lang="ru-RU" dirty="0" err="1"/>
              <a:t>промисловість</a:t>
            </a:r>
            <a:r>
              <a:rPr lang="ru-RU" dirty="0"/>
              <a:t>: </a:t>
            </a:r>
            <a:r>
              <a:rPr lang="ru-RU" dirty="0" err="1"/>
              <a:t>дріжджі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            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2)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шкідливе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/>
              <a:t>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а)</a:t>
            </a:r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людей,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рослин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        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б)</a:t>
            </a:r>
            <a:r>
              <a:rPr lang="ru-RU" dirty="0" err="1"/>
              <a:t>псування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товарів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Мікробіологія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103281"/>
      </p:ext>
    </p:extLst>
  </p:cSld>
  <p:clrMapOvr>
    <a:masterClrMapping/>
  </p:clrMapOvr>
  <p:transition spd="slow" advTm="1014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6105001" cy="3877815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Пеніцилін</a:t>
            </a:r>
            <a:r>
              <a:rPr lang="ru-RU" dirty="0"/>
              <a:t> — перший з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складу. Ядро </a:t>
            </a:r>
            <a:r>
              <a:rPr lang="ru-RU" dirty="0" err="1"/>
              <a:t>молекули</a:t>
            </a:r>
            <a:r>
              <a:rPr lang="ru-RU" dirty="0"/>
              <a:t> — 6-амінопеніциланова кислота (6-АПК) </a:t>
            </a:r>
          </a:p>
          <a:p>
            <a:r>
              <a:rPr lang="ru-RU" dirty="0" err="1"/>
              <a:t>Пеніцилін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з </a:t>
            </a:r>
            <a:r>
              <a:rPr lang="ru-RU" dirty="0" err="1"/>
              <a:t>цвілевих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роду </a:t>
            </a:r>
            <a:r>
              <a:rPr lang="en-US" dirty="0" err="1">
                <a:solidFill>
                  <a:srgbClr val="FF0000"/>
                </a:solidFill>
              </a:rPr>
              <a:t>Penicillum</a:t>
            </a:r>
            <a:r>
              <a:rPr lang="en-US" dirty="0"/>
              <a:t>. </a:t>
            </a:r>
            <a:r>
              <a:rPr lang="ru-RU" dirty="0" err="1"/>
              <a:t>Повсюдно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бензилпеніцилін</a:t>
            </a:r>
            <a:r>
              <a:rPr lang="ru-RU" dirty="0"/>
              <a:t> (</a:t>
            </a:r>
            <a:r>
              <a:rPr lang="ru-RU" dirty="0" err="1"/>
              <a:t>бензиловий</a:t>
            </a:r>
            <a:r>
              <a:rPr lang="ru-RU" dirty="0"/>
              <a:t> </a:t>
            </a:r>
            <a:r>
              <a:rPr lang="ru-RU" dirty="0" err="1"/>
              <a:t>етер</a:t>
            </a:r>
            <a:r>
              <a:rPr lang="ru-RU" dirty="0"/>
              <a:t> 6-амінопеніциланової </a:t>
            </a:r>
            <a:r>
              <a:rPr lang="ru-RU" dirty="0" err="1"/>
              <a:t>кислоти</a:t>
            </a:r>
            <a:r>
              <a:rPr lang="ru-RU" dirty="0"/>
              <a:t>).</a:t>
            </a:r>
          </a:p>
          <a:p>
            <a:r>
              <a:rPr lang="uk-UA" dirty="0"/>
              <a:t>Використовується як сировина для вироблення </a:t>
            </a:r>
            <a:r>
              <a:rPr lang="uk-UA" dirty="0">
                <a:solidFill>
                  <a:srgbClr val="FF0000"/>
                </a:solidFill>
              </a:rPr>
              <a:t>антибіотиків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Пеніцилін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1336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05" y="4047661"/>
            <a:ext cx="3007221" cy="200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990881"/>
      </p:ext>
    </p:extLst>
  </p:cSld>
  <p:clrMapOvr>
    <a:masterClrMapping/>
  </p:clrMapOvr>
  <p:transition spd="slow" advTm="10452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2060848"/>
            <a:ext cx="5832648" cy="4349005"/>
          </a:xfrm>
        </p:spPr>
        <p:txBody>
          <a:bodyPr>
            <a:noAutofit/>
          </a:bodyPr>
          <a:lstStyle/>
          <a:p>
            <a:r>
              <a:rPr lang="vi-VN" sz="1600" dirty="0">
                <a:solidFill>
                  <a:srgbClr val="FF0000"/>
                </a:solidFill>
              </a:rPr>
              <a:t>Дрі́жджі</a:t>
            </a:r>
            <a:r>
              <a:rPr lang="vi-VN" sz="1600" dirty="0"/>
              <a:t> — позатаксономічна група одноклітинних грибів, які втратили міцеліальну будову у зв'язку з переходом до проживання у рідких і напіврідких, багатих на органічні речовини субстратах. Об'єднує близько 1500 видів</a:t>
            </a:r>
            <a:r>
              <a:rPr lang="uk-UA" sz="1600" dirty="0"/>
              <a:t>.</a:t>
            </a:r>
            <a:endParaRPr lang="vi-VN" sz="1600" dirty="0"/>
          </a:p>
          <a:p>
            <a:r>
              <a:rPr lang="vi-VN" sz="1600" dirty="0"/>
              <a:t>Дріжджі мають велике практичне значення, особливо пекарські або пивні дріжджі (</a:t>
            </a:r>
            <a:r>
              <a:rPr lang="en-US" sz="1600" dirty="0">
                <a:solidFill>
                  <a:srgbClr val="FF0000"/>
                </a:solidFill>
              </a:rPr>
              <a:t>Saccharomyces </a:t>
            </a:r>
            <a:r>
              <a:rPr lang="en-US" sz="1600" dirty="0" err="1">
                <a:solidFill>
                  <a:srgbClr val="FF0000"/>
                </a:solidFill>
              </a:rPr>
              <a:t>cerevisiae</a:t>
            </a:r>
            <a:r>
              <a:rPr lang="en-US" sz="1600" dirty="0"/>
              <a:t>). </a:t>
            </a:r>
            <a:r>
              <a:rPr lang="vi-VN" sz="1600" dirty="0"/>
              <a:t>Деякі види є факультативними і умовними патогенами.</a:t>
            </a:r>
          </a:p>
          <a:p>
            <a:r>
              <a:rPr lang="vi-VN" sz="1600" dirty="0"/>
              <a:t>Крім того, деякі види надзвичайно важливі як модельні організми у клітинній біології, так </a:t>
            </a:r>
            <a:r>
              <a:rPr lang="en-US" sz="1600" dirty="0">
                <a:solidFill>
                  <a:srgbClr val="FF0000"/>
                </a:solidFill>
              </a:rPr>
              <a:t>Saccharomyces </a:t>
            </a:r>
            <a:r>
              <a:rPr lang="en-US" sz="1600" dirty="0" err="1">
                <a:solidFill>
                  <a:srgbClr val="FF0000"/>
                </a:solidFill>
              </a:rPr>
              <a:t>cerevisiae</a:t>
            </a:r>
            <a:r>
              <a:rPr lang="en-US" sz="1600" dirty="0"/>
              <a:t> </a:t>
            </a:r>
            <a:r>
              <a:rPr lang="vi-VN" sz="1600" dirty="0"/>
              <a:t>є найбільш дослідженим мікроорганізмом-еукаріотом. Ці дослідження проводяться з метою збору інформації про біологію еукаріотичних клітин і, врешті-решт, про біологію людини. Інші види дріжджів, наприклад </a:t>
            </a:r>
            <a:r>
              <a:rPr lang="en-US" sz="1600" dirty="0">
                <a:solidFill>
                  <a:srgbClr val="FF0000"/>
                </a:solidFill>
              </a:rPr>
              <a:t>Candida </a:t>
            </a:r>
            <a:r>
              <a:rPr lang="en-US" sz="1600" dirty="0" err="1">
                <a:solidFill>
                  <a:srgbClr val="FF0000"/>
                </a:solidFill>
              </a:rPr>
              <a:t>albicans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vi-VN" sz="1600" dirty="0"/>
              <a:t>є опортуністичними патогенами і можуть викликати інфекції у людини. Зараз повністю розшифрований геном дріжджів </a:t>
            </a:r>
            <a:r>
              <a:rPr lang="en-US" sz="1600" dirty="0">
                <a:solidFill>
                  <a:srgbClr val="FF0000"/>
                </a:solidFill>
              </a:rPr>
              <a:t>Saccharomyces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cerevisiae</a:t>
            </a:r>
            <a:r>
              <a:rPr lang="en-US" sz="1600" dirty="0"/>
              <a:t> </a:t>
            </a:r>
            <a:r>
              <a:rPr lang="vi-VN" sz="1600" dirty="0"/>
              <a:t>і </a:t>
            </a:r>
            <a:r>
              <a:rPr lang="en-US" sz="1600" dirty="0" err="1">
                <a:solidFill>
                  <a:srgbClr val="FF0000"/>
                </a:solidFill>
              </a:rPr>
              <a:t>Schizosaccharomyces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pombe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— </a:t>
            </a:r>
            <a:r>
              <a:rPr lang="vi-VN" sz="1600" dirty="0"/>
              <a:t>вони стали першими еукаріотами, чий геном був повністю секвенований.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Дріжжі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2" y="2060848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869160"/>
            <a:ext cx="264029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53246"/>
      </p:ext>
    </p:extLst>
  </p:cSld>
  <p:clrMapOvr>
    <a:masterClrMapping/>
  </p:clrMapOvr>
  <p:transition spd="slow" advTm="10234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Як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мікробіологія</a:t>
            </a:r>
            <a:r>
              <a:rPr lang="ru-RU" dirty="0"/>
              <a:t>, так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бурхливо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причини такого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По-перше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успіхам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, </a:t>
            </a:r>
            <a:r>
              <a:rPr lang="ru-RU" dirty="0" err="1"/>
              <a:t>хімії</a:t>
            </a:r>
            <a:r>
              <a:rPr lang="ru-RU" dirty="0"/>
              <a:t> і </a:t>
            </a:r>
            <a:r>
              <a:rPr lang="ru-RU" dirty="0" err="1"/>
              <a:t>техніку</a:t>
            </a:r>
            <a:r>
              <a:rPr lang="ru-RU" dirty="0"/>
              <a:t> М.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число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По-друге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40-х </a:t>
            </a:r>
            <a:r>
              <a:rPr lang="ru-RU" dirty="0" err="1"/>
              <a:t>рр</a:t>
            </a:r>
            <a:r>
              <a:rPr lang="ru-RU" dirty="0"/>
              <a:t>. 20 </a:t>
            </a:r>
            <a:r>
              <a:rPr lang="ru-RU" dirty="0" err="1"/>
              <a:t>ст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</a:t>
            </a:r>
            <a:r>
              <a:rPr lang="ru-RU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По-третє</a:t>
            </a:r>
            <a:r>
              <a:rPr lang="ru-RU" dirty="0"/>
              <a:t>, </a:t>
            </a:r>
            <a:r>
              <a:rPr lang="ru-RU" dirty="0" err="1"/>
              <a:t>мікроорганізми</a:t>
            </a:r>
            <a:r>
              <a:rPr lang="ru-RU" dirty="0"/>
              <a:t> стали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проблем, таких, як </a:t>
            </a:r>
            <a:r>
              <a:rPr lang="ru-RU" dirty="0" err="1"/>
              <a:t>спадковість</a:t>
            </a:r>
            <a:r>
              <a:rPr lang="ru-RU" dirty="0"/>
              <a:t> і </a:t>
            </a:r>
            <a:r>
              <a:rPr lang="ru-RU" dirty="0" err="1"/>
              <a:t>мінливість</a:t>
            </a:r>
            <a:r>
              <a:rPr lang="ru-RU" dirty="0"/>
              <a:t>, </a:t>
            </a:r>
            <a:r>
              <a:rPr lang="ru-RU" dirty="0" err="1"/>
              <a:t>біосинтез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Успішний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науки </a:t>
            </a:r>
            <a:r>
              <a:rPr lang="ru-RU" dirty="0" err="1"/>
              <a:t>неможливий</a:t>
            </a:r>
            <a:r>
              <a:rPr lang="ru-RU" dirty="0"/>
              <a:t> без </a:t>
            </a:r>
            <a:r>
              <a:rPr lang="ru-RU" dirty="0" err="1"/>
              <a:t>гармонійного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на, </a:t>
            </a:r>
            <a:r>
              <a:rPr lang="ru-RU" dirty="0" err="1"/>
              <a:t>клітинного</a:t>
            </a:r>
            <a:r>
              <a:rPr lang="ru-RU" dirty="0"/>
              <a:t>, </a:t>
            </a:r>
            <a:r>
              <a:rPr lang="ru-RU" dirty="0" err="1"/>
              <a:t>органоїдного</a:t>
            </a:r>
            <a:r>
              <a:rPr lang="ru-RU" dirty="0"/>
              <a:t> і молекулярного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мікробіологія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732898"/>
      </p:ext>
    </p:extLst>
  </p:cSld>
  <p:clrMapOvr>
    <a:masterClrMapping/>
  </p:clrMapOvr>
  <p:transition spd="slow" advTm="10577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http://vseslova.com.ua/word</a:t>
            </a:r>
            <a:endParaRPr lang="uk-UA" dirty="0"/>
          </a:p>
          <a:p>
            <a:r>
              <a:rPr lang="en-US" dirty="0">
                <a:hlinkClick r:id="rId3"/>
              </a:rPr>
              <a:t>http://dvoeknet.io.ua/s85853/mikrobiologi</a:t>
            </a:r>
            <a:r>
              <a:rPr lang="uk-UA" dirty="0">
                <a:hlinkClick r:id="rId3"/>
              </a:rPr>
              <a:t>а</a:t>
            </a:r>
            <a:r>
              <a:rPr lang="uk-UA" dirty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11402"/>
      </p:ext>
    </p:extLst>
  </p:cSld>
  <p:clrMapOvr>
    <a:masterClrMapping/>
  </p:clrMapOvr>
  <p:transition spd="slow" advTm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>
                <a:latin typeface="Times New Roman" pitchFamily="18" charset="0"/>
              </a:rPr>
              <a:t>Мікробіологія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</a:rPr>
              <a:t> гр.   </a:t>
            </a:r>
            <a:r>
              <a:rPr lang="ru-RU" dirty="0">
                <a:latin typeface="Times New Roman" pitchFamily="18" charset="0"/>
                <a:sym typeface="Symbol" pitchFamily="18" charset="2"/>
              </a:rPr>
              <a:t></a:t>
            </a:r>
            <a:r>
              <a:rPr lang="ru-RU" dirty="0">
                <a:latin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</a:rPr>
              <a:t>малий</a:t>
            </a:r>
            <a:r>
              <a:rPr lang="ru-RU" dirty="0">
                <a:latin typeface="Times New Roman" pitchFamily="18" charset="0"/>
              </a:rPr>
              <a:t>,    </a:t>
            </a:r>
            <a:r>
              <a:rPr lang="ru-RU" dirty="0">
                <a:latin typeface="Times New Roman" pitchFamily="18" charset="0"/>
                <a:sym typeface="Symbol" pitchFamily="18" charset="2"/>
              </a:rPr>
              <a:t></a:t>
            </a:r>
            <a:r>
              <a:rPr lang="ru-RU" dirty="0">
                <a:latin typeface="Times New Roman" pitchFamily="18" charset="0"/>
              </a:rPr>
              <a:t>  - </a:t>
            </a:r>
            <a:r>
              <a:rPr lang="ru-RU" dirty="0" err="1">
                <a:latin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logos</a:t>
            </a:r>
            <a:r>
              <a:rPr lang="uk-UA" dirty="0">
                <a:latin typeface="Times New Roman" pitchFamily="18" charset="0"/>
              </a:rPr>
              <a:t> - вчення) - наука, яка вивчає найдрібніші, переважно одноклітинні, живі істоти, названі мікроорганізмами. Об</a:t>
            </a:r>
            <a:r>
              <a:rPr lang="en-US" dirty="0">
                <a:latin typeface="Times New Roman" pitchFamily="18" charset="0"/>
              </a:rPr>
              <a:t>’</a:t>
            </a:r>
            <a:r>
              <a:rPr lang="uk-UA" dirty="0" err="1">
                <a:latin typeface="Times New Roman" pitchFamily="18" charset="0"/>
              </a:rPr>
              <a:t>ктами</a:t>
            </a:r>
            <a:r>
              <a:rPr lang="uk-UA" dirty="0">
                <a:latin typeface="Times New Roman" pitchFamily="18" charset="0"/>
              </a:rPr>
              <a:t> вивчення мікробіології є бактерії, гриби, найпростіші, рикетсії та віруси. Вона вивчає їх форму, будову і ультраструктуру (морфологію), біохімічну активність, прояви і закономірності життєдіяльності (фізіологію), спадковість і мінливість (генетику), роль в </a:t>
            </a:r>
            <a:r>
              <a:rPr lang="uk-UA" dirty="0" err="1">
                <a:latin typeface="Times New Roman" pitchFamily="18" charset="0"/>
              </a:rPr>
              <a:t>кругообізі</a:t>
            </a:r>
            <a:r>
              <a:rPr lang="uk-UA" dirty="0">
                <a:latin typeface="Times New Roman" pitchFamily="18" charset="0"/>
              </a:rPr>
              <a:t> речовин у природі, в підтриманні екологічної безпеки, у виникненні і розповсюдженні інфекційних хвороб серед людей, тварин і рослин (мікробну екологію).</a:t>
            </a:r>
            <a:endParaRPr lang="ru-RU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Історія мікробіології</a:t>
            </a:r>
            <a:endParaRPr lang="ru-RU" b="1" dirty="0"/>
          </a:p>
        </p:txBody>
      </p:sp>
    </p:spTree>
  </p:cSld>
  <p:clrMapOvr>
    <a:masterClrMapping/>
  </p:clrMapOvr>
  <p:transition advTm="1045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</a:rPr>
              <a:t>- </a:t>
            </a:r>
            <a:r>
              <a:rPr lang="uk-UA" dirty="0">
                <a:latin typeface="Times New Roman" pitchFamily="18" charset="0"/>
              </a:rPr>
              <a:t>морфологічний 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</a:rPr>
              <a:t>фізіологічний</a:t>
            </a:r>
            <a:endParaRPr lang="ru-RU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</a:rPr>
              <a:t>профілактичний</a:t>
            </a:r>
            <a:r>
              <a:rPr lang="ru-RU" sz="1600" dirty="0">
                <a:latin typeface="Times New Roman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</a:rPr>
              <a:t>Періоди розвитку мікробіології:</a:t>
            </a:r>
            <a:br>
              <a:rPr lang="uk-UA" b="1" dirty="0"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advTm="1020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313" y="2085082"/>
            <a:ext cx="5311411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1) </a:t>
            </a:r>
            <a:r>
              <a:rPr lang="ru-RU" dirty="0" err="1"/>
              <a:t>медична</a:t>
            </a:r>
            <a:r>
              <a:rPr lang="ru-RU" dirty="0"/>
              <a:t>, </a:t>
            </a:r>
            <a:r>
              <a:rPr lang="ru-RU" dirty="0" err="1"/>
              <a:t>ветеринарна</a:t>
            </a:r>
            <a:r>
              <a:rPr lang="ru-RU" dirty="0"/>
              <a:t>, </a:t>
            </a:r>
            <a:r>
              <a:rPr lang="ru-RU" dirty="0" err="1"/>
              <a:t>санітарна</a:t>
            </a:r>
            <a:r>
              <a:rPr lang="ru-RU" dirty="0"/>
              <a:t>, </a:t>
            </a:r>
            <a:r>
              <a:rPr lang="ru-RU" dirty="0" err="1"/>
              <a:t>сільськогосподарська</a:t>
            </a:r>
            <a:r>
              <a:rPr lang="ru-RU" dirty="0"/>
              <a:t>, </a:t>
            </a:r>
            <a:r>
              <a:rPr lang="ru-RU" dirty="0" err="1"/>
              <a:t>водна</a:t>
            </a:r>
            <a:r>
              <a:rPr lang="ru-RU" dirty="0"/>
              <a:t>, </a:t>
            </a:r>
            <a:r>
              <a:rPr lang="ru-RU" dirty="0" err="1"/>
              <a:t>морська</a:t>
            </a:r>
            <a:r>
              <a:rPr lang="ru-RU" dirty="0"/>
              <a:t>, </a:t>
            </a:r>
            <a:r>
              <a:rPr lang="ru-RU" dirty="0" err="1"/>
              <a:t>геологічна</a:t>
            </a:r>
            <a:r>
              <a:rPr lang="ru-RU" dirty="0"/>
              <a:t>, </a:t>
            </a:r>
            <a:r>
              <a:rPr lang="ru-RU" dirty="0" err="1"/>
              <a:t>космічна</a:t>
            </a:r>
            <a:r>
              <a:rPr lang="ru-RU" dirty="0"/>
              <a:t>, </a:t>
            </a:r>
            <a:r>
              <a:rPr lang="ru-RU" dirty="0" err="1"/>
              <a:t>технічна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2) </a:t>
            </a:r>
            <a:r>
              <a:rPr lang="ru-RU" dirty="0" err="1"/>
              <a:t>мікробіологія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: молока і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м’ясних</a:t>
            </a:r>
            <a:r>
              <a:rPr lang="ru-RU" dirty="0"/>
              <a:t> і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фруктів</a:t>
            </a:r>
            <a:r>
              <a:rPr lang="ru-RU" dirty="0"/>
              <a:t> та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3) </a:t>
            </a:r>
            <a:r>
              <a:rPr lang="ru-RU" dirty="0" err="1"/>
              <a:t>мікробіологія</a:t>
            </a:r>
            <a:r>
              <a:rPr lang="ru-RU" dirty="0"/>
              <a:t>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: </a:t>
            </a:r>
            <a:r>
              <a:rPr lang="ru-RU" dirty="0" err="1"/>
              <a:t>деревини</a:t>
            </a:r>
            <a:r>
              <a:rPr lang="ru-RU" dirty="0"/>
              <a:t>, </a:t>
            </a:r>
            <a:r>
              <a:rPr lang="ru-RU" dirty="0" err="1"/>
              <a:t>шкір</a:t>
            </a:r>
            <a:r>
              <a:rPr lang="ru-RU" dirty="0"/>
              <a:t> і </a:t>
            </a:r>
            <a:r>
              <a:rPr lang="ru-RU" dirty="0" err="1"/>
              <a:t>хутра</a:t>
            </a:r>
            <a:r>
              <a:rPr lang="ru-RU" dirty="0"/>
              <a:t>, </a:t>
            </a:r>
            <a:r>
              <a:rPr lang="ru-RU" dirty="0" err="1"/>
              <a:t>волокнистих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Мікробіологія</a:t>
            </a:r>
            <a:r>
              <a:rPr lang="ru-RU" b="1" dirty="0"/>
              <a:t> як наука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05" y="2204864"/>
            <a:ext cx="1368152" cy="205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27" y="5033633"/>
            <a:ext cx="2002563" cy="149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71497"/>
            <a:ext cx="201548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9" y="2585783"/>
            <a:ext cx="1608028" cy="196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621993"/>
      </p:ext>
    </p:extLst>
  </p:cSld>
  <p:clrMapOvr>
    <a:masterClrMapping/>
  </p:clrMapOvr>
  <p:transition spd="slow" advTm="10125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995" y="2348880"/>
            <a:ext cx="4176464" cy="4132981"/>
          </a:xfrm>
          <a:ln>
            <a:solidFill>
              <a:srgbClr val="92D05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і </a:t>
            </a:r>
            <a:r>
              <a:rPr lang="ru-RU" dirty="0" err="1"/>
              <a:t>дріжджі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А. Левенгук. </a:t>
            </a:r>
            <a:r>
              <a:rPr lang="ru-RU" dirty="0" err="1"/>
              <a:t>Творцем</a:t>
            </a:r>
            <a:r>
              <a:rPr lang="ru-RU" dirty="0"/>
              <a:t> </a:t>
            </a:r>
            <a:r>
              <a:rPr lang="ru-RU" dirty="0" err="1"/>
              <a:t>мікробіології</a:t>
            </a:r>
            <a:r>
              <a:rPr lang="ru-RU" dirty="0"/>
              <a:t> як науки </a:t>
            </a:r>
            <a:r>
              <a:rPr lang="ru-RU" dirty="0" err="1"/>
              <a:t>був</a:t>
            </a:r>
            <a:r>
              <a:rPr lang="ru-RU" dirty="0"/>
              <a:t> Л. Пастер,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з'ясував</a:t>
            </a:r>
            <a:r>
              <a:rPr lang="ru-RU" dirty="0"/>
              <a:t> роль </a:t>
            </a:r>
            <a:r>
              <a:rPr lang="ru-RU" dirty="0" err="1"/>
              <a:t>мікроорганізмів</a:t>
            </a:r>
            <a:r>
              <a:rPr lang="ru-RU" dirty="0"/>
              <a:t> в </a:t>
            </a:r>
            <a:r>
              <a:rPr lang="ru-RU" dirty="0" err="1"/>
              <a:t>бродіннях</a:t>
            </a:r>
            <a:r>
              <a:rPr lang="ru-RU" dirty="0"/>
              <a:t> (</a:t>
            </a:r>
            <a:r>
              <a:rPr lang="ru-RU" dirty="0" err="1"/>
              <a:t>виноробство</a:t>
            </a:r>
            <a:r>
              <a:rPr lang="ru-RU" dirty="0"/>
              <a:t>, </a:t>
            </a:r>
            <a:r>
              <a:rPr lang="ru-RU" dirty="0" err="1"/>
              <a:t>пивоваріння</a:t>
            </a:r>
            <a:r>
              <a:rPr lang="ru-RU" dirty="0"/>
              <a:t>) і у </a:t>
            </a:r>
            <a:r>
              <a:rPr lang="ru-RU" dirty="0" err="1"/>
              <a:t>виникненні</a:t>
            </a:r>
            <a:r>
              <a:rPr lang="ru-RU" dirty="0"/>
              <a:t> хвороб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Виняткове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заразливими</a:t>
            </a:r>
            <a:r>
              <a:rPr lang="ru-RU" dirty="0"/>
              <a:t> хворобами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Пастером метод </a:t>
            </a:r>
            <a:r>
              <a:rPr lang="ru-RU" dirty="0" err="1"/>
              <a:t>запобіжних</a:t>
            </a:r>
            <a:r>
              <a:rPr lang="ru-RU" dirty="0"/>
              <a:t> </a:t>
            </a:r>
            <a:r>
              <a:rPr lang="ru-RU" dirty="0" err="1"/>
              <a:t>щеплень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введенні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ослаблених</a:t>
            </a:r>
            <a:r>
              <a:rPr lang="ru-RU" dirty="0"/>
              <a:t> культур </a:t>
            </a:r>
            <a:r>
              <a:rPr lang="ru-RU" dirty="0" err="1"/>
              <a:t>хвороботворних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Пастер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— сказу. </a:t>
            </a:r>
            <a:r>
              <a:rPr lang="ru-RU" dirty="0" err="1"/>
              <a:t>Він</a:t>
            </a:r>
            <a:r>
              <a:rPr lang="ru-RU" dirty="0"/>
              <a:t> же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неможливе</a:t>
            </a:r>
            <a:r>
              <a:rPr lang="ru-RU" dirty="0"/>
              <a:t> </a:t>
            </a:r>
            <a:r>
              <a:rPr lang="ru-RU" dirty="0" err="1"/>
              <a:t>мимовільне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послужили </a:t>
            </a:r>
            <a:r>
              <a:rPr lang="ru-RU" dirty="0" err="1"/>
              <a:t>науковою</a:t>
            </a:r>
            <a:r>
              <a:rPr lang="ru-RU" dirty="0"/>
              <a:t> основою </a:t>
            </a:r>
            <a:r>
              <a:rPr lang="ru-RU" dirty="0" err="1"/>
              <a:t>стерилізації</a:t>
            </a:r>
            <a:r>
              <a:rPr lang="ru-RU" dirty="0"/>
              <a:t> </a:t>
            </a:r>
            <a:r>
              <a:rPr lang="ru-RU" dirty="0" err="1"/>
              <a:t>хірургічних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і </a:t>
            </a:r>
            <a:r>
              <a:rPr lang="ru-RU" dirty="0" err="1"/>
              <a:t>перев'язувальних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консервів</a:t>
            </a:r>
            <a:r>
              <a:rPr lang="ru-RU" dirty="0"/>
              <a:t>, </a:t>
            </a:r>
            <a:r>
              <a:rPr lang="ru-RU" dirty="0" err="1"/>
              <a:t>пастеризації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т.д.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49217" cy="1054250"/>
          </a:xfrm>
        </p:spPr>
        <p:txBody>
          <a:bodyPr/>
          <a:lstStyle/>
          <a:p>
            <a:r>
              <a:rPr lang="uk-UA" i="1" dirty="0"/>
              <a:t>Виникнення мікробіології</a:t>
            </a:r>
            <a:endParaRPr lang="ru-RU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06684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11909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5589240"/>
            <a:ext cx="216024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       Л. Пастер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199484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   А. </a:t>
            </a:r>
            <a:r>
              <a:rPr lang="uk-UA" dirty="0" err="1"/>
              <a:t>Левенгук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15102"/>
      </p:ext>
    </p:extLst>
  </p:cSld>
  <p:clrMapOvr>
    <a:masterClrMapping/>
  </p:clrMapOvr>
  <p:transition spd="slow" advTm="10015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Однак, мікробіологія як самостійна наука розвивалася ще досить повільно. Навіть велике </a:t>
            </a:r>
            <a:r>
              <a:rPr lang="uk-UA" dirty="0" err="1"/>
              <a:t>відкрття</a:t>
            </a:r>
            <a:r>
              <a:rPr lang="uk-UA" dirty="0"/>
              <a:t> англійського сільського лікаря Едуарда </a:t>
            </a:r>
            <a:r>
              <a:rPr lang="uk-UA" dirty="0" err="1"/>
              <a:t>Дженнера</a:t>
            </a:r>
            <a:r>
              <a:rPr lang="uk-UA" dirty="0"/>
              <a:t> (1749-1823) не дало помітного впливу на розвиток мікробіології.  Він підсумував 25-річний досвід  своїх  спостережень над тим, що люди, які перехворіли </a:t>
            </a:r>
            <a:r>
              <a:rPr lang="uk-UA" dirty="0" err="1"/>
              <a:t>коровячою</a:t>
            </a:r>
            <a:r>
              <a:rPr lang="uk-UA" dirty="0"/>
              <a:t> віспою, ніколи потім не хворіють натуральною людською віспою. У 1796 році </a:t>
            </a:r>
            <a:r>
              <a:rPr lang="uk-UA" dirty="0" err="1"/>
              <a:t>Дженнер</a:t>
            </a:r>
            <a:r>
              <a:rPr lang="uk-UA" dirty="0"/>
              <a:t> прищепив </a:t>
            </a:r>
            <a:r>
              <a:rPr lang="uk-UA" dirty="0" err="1"/>
              <a:t>коровячу</a:t>
            </a:r>
            <a:r>
              <a:rPr lang="uk-UA" dirty="0"/>
              <a:t> віспу восьмирічному хлопчикові Джеймсу </a:t>
            </a:r>
            <a:r>
              <a:rPr lang="uk-UA" dirty="0" err="1"/>
              <a:t>Фіпсу</a:t>
            </a:r>
            <a:r>
              <a:rPr lang="uk-UA" dirty="0"/>
              <a:t>, взявши для цього вміст пухирців з руки доярки, хворої на </a:t>
            </a:r>
            <a:r>
              <a:rPr lang="uk-UA" dirty="0" err="1"/>
              <a:t>коровячу</a:t>
            </a:r>
            <a:r>
              <a:rPr lang="uk-UA" dirty="0"/>
              <a:t> віспу. Через 6 тижнів </a:t>
            </a:r>
            <a:r>
              <a:rPr lang="uk-UA" dirty="0" err="1"/>
              <a:t>Дженнер</a:t>
            </a:r>
            <a:r>
              <a:rPr lang="uk-UA" dirty="0"/>
              <a:t> прищепив </a:t>
            </a:r>
            <a:r>
              <a:rPr lang="uk-UA" dirty="0" err="1"/>
              <a:t>Фіпсу</a:t>
            </a:r>
            <a:r>
              <a:rPr lang="uk-UA" dirty="0"/>
              <a:t> натуральну людську віспу, але він не захворів. Через 4 місяці </a:t>
            </a:r>
            <a:r>
              <a:rPr lang="uk-UA" dirty="0" err="1"/>
              <a:t>Дженнер</a:t>
            </a:r>
            <a:r>
              <a:rPr lang="uk-UA" dirty="0"/>
              <a:t> повторно заразив його людською віспою і знову безрезультатно.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928670"/>
          </a:xfrm>
        </p:spPr>
        <p:txBody>
          <a:bodyPr/>
          <a:lstStyle/>
          <a:p>
            <a:r>
              <a:rPr lang="uk-UA" dirty="0"/>
              <a:t>Едуард </a:t>
            </a:r>
            <a:r>
              <a:rPr lang="uk-UA" dirty="0" err="1"/>
              <a:t>Дженнер</a:t>
            </a:r>
            <a:endParaRPr lang="ru-RU" dirty="0"/>
          </a:p>
        </p:txBody>
      </p:sp>
    </p:spTree>
  </p:cSld>
  <p:clrMapOvr>
    <a:masterClrMapping/>
  </p:clrMapOvr>
  <p:transition advTm="1060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3200" b="1" dirty="0" err="1">
                <a:solidFill>
                  <a:srgbClr val="E43473"/>
                </a:solidFill>
              </a:rPr>
              <a:t>Світового</a:t>
            </a:r>
            <a:r>
              <a:rPr lang="ru-RU" sz="3200" b="1" dirty="0">
                <a:solidFill>
                  <a:srgbClr val="E43473"/>
                </a:solidFill>
              </a:rPr>
              <a:t> </a:t>
            </a:r>
            <a:r>
              <a:rPr lang="ru-RU" sz="3200" b="1" dirty="0" err="1">
                <a:solidFill>
                  <a:srgbClr val="E43473"/>
                </a:solidFill>
              </a:rPr>
              <a:t>значення</a:t>
            </a:r>
            <a:r>
              <a:rPr lang="ru-RU" sz="3200" b="1" dirty="0">
                <a:solidFill>
                  <a:srgbClr val="E43473"/>
                </a:solidFill>
              </a:rPr>
              <a:t> </a:t>
            </a:r>
            <a:r>
              <a:rPr lang="ru-RU" sz="3200" b="1" dirty="0" err="1">
                <a:solidFill>
                  <a:srgbClr val="E43473"/>
                </a:solidFill>
              </a:rPr>
              <a:t>набуло</a:t>
            </a:r>
            <a:r>
              <a:rPr lang="ru-RU" sz="3200" b="1" dirty="0">
                <a:solidFill>
                  <a:srgbClr val="E43473"/>
                </a:solidFill>
              </a:rPr>
              <a:t> </a:t>
            </a:r>
            <a:r>
              <a:rPr lang="ru-RU" sz="3200" b="1" dirty="0" err="1">
                <a:solidFill>
                  <a:srgbClr val="E43473"/>
                </a:solidFill>
              </a:rPr>
              <a:t>відкриття</a:t>
            </a:r>
            <a:r>
              <a:rPr lang="ru-RU" sz="3200" b="1" dirty="0">
                <a:solidFill>
                  <a:srgbClr val="E43473"/>
                </a:solidFill>
              </a:rPr>
              <a:t> Кохом </a:t>
            </a:r>
            <a:r>
              <a:rPr lang="ru-RU" sz="3200" b="1" dirty="0" err="1">
                <a:solidFill>
                  <a:srgbClr val="E43473"/>
                </a:solidFill>
              </a:rPr>
              <a:t>збудника</a:t>
            </a:r>
            <a:r>
              <a:rPr lang="ru-RU" sz="3200" b="1" dirty="0">
                <a:solidFill>
                  <a:srgbClr val="E43473"/>
                </a:solidFill>
              </a:rPr>
              <a:t> </a:t>
            </a:r>
            <a:r>
              <a:rPr lang="ru-RU" sz="3200" b="1" dirty="0" err="1">
                <a:solidFill>
                  <a:srgbClr val="E43473"/>
                </a:solidFill>
              </a:rPr>
              <a:t>туберкульозу</a:t>
            </a:r>
            <a:r>
              <a:rPr lang="ru-RU" sz="3200" b="1" dirty="0"/>
              <a:t> </a:t>
            </a:r>
            <a:r>
              <a:rPr lang="ru-RU" sz="2600" b="1" dirty="0"/>
              <a:t>(1882),</a:t>
            </a:r>
            <a:r>
              <a:rPr lang="ru-RU" sz="2600" dirty="0"/>
              <a:t> за яке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отримав</a:t>
            </a:r>
            <a:r>
              <a:rPr lang="ru-RU" sz="2600" dirty="0"/>
              <a:t> </a:t>
            </a:r>
            <a:r>
              <a:rPr lang="ru-RU" sz="2600" dirty="0" err="1"/>
              <a:t>Нобелівську</a:t>
            </a:r>
            <a:r>
              <a:rPr lang="ru-RU" sz="2600" dirty="0"/>
              <a:t> </a:t>
            </a:r>
            <a:r>
              <a:rPr lang="ru-RU" sz="2600" dirty="0" err="1"/>
              <a:t>премію</a:t>
            </a:r>
            <a:r>
              <a:rPr lang="ru-RU" sz="2600" dirty="0"/>
              <a:t> (1885). </a:t>
            </a:r>
            <a:r>
              <a:rPr lang="ru-RU" sz="2600" dirty="0" err="1"/>
              <a:t>Він</a:t>
            </a:r>
            <a:r>
              <a:rPr lang="ru-RU" sz="2600" dirty="0"/>
              <a:t> же </a:t>
            </a:r>
            <a:r>
              <a:rPr lang="ru-RU" sz="2600" dirty="0" err="1"/>
              <a:t>запропонував</a:t>
            </a:r>
            <a:r>
              <a:rPr lang="ru-RU" sz="2600" dirty="0"/>
              <a:t> препарат для </a:t>
            </a:r>
            <a:r>
              <a:rPr lang="ru-RU" sz="2600" dirty="0" err="1"/>
              <a:t>лікування</a:t>
            </a:r>
            <a:r>
              <a:rPr lang="ru-RU" sz="2600" dirty="0"/>
              <a:t> </a:t>
            </a:r>
            <a:r>
              <a:rPr lang="ru-RU" sz="2600" dirty="0" err="1"/>
              <a:t>цього</a:t>
            </a:r>
            <a:r>
              <a:rPr lang="ru-RU" sz="2600" dirty="0"/>
              <a:t> </a:t>
            </a:r>
            <a:r>
              <a:rPr lang="ru-RU" sz="2600" dirty="0" err="1"/>
              <a:t>захворювання</a:t>
            </a:r>
            <a:r>
              <a:rPr lang="ru-RU" sz="2600" dirty="0"/>
              <a:t> - </a:t>
            </a:r>
            <a:r>
              <a:rPr lang="ru-RU" sz="2600" dirty="0" err="1"/>
              <a:t>туберкулін</a:t>
            </a:r>
            <a:r>
              <a:rPr lang="ru-RU" sz="2600" dirty="0"/>
              <a:t>. На жаль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виявився</a:t>
            </a:r>
            <a:r>
              <a:rPr lang="ru-RU" sz="2600" dirty="0"/>
              <a:t> не </a:t>
            </a:r>
            <a:r>
              <a:rPr lang="ru-RU" sz="2600" dirty="0" err="1"/>
              <a:t>ефективним</a:t>
            </a:r>
            <a:r>
              <a:rPr lang="ru-RU" sz="2600" dirty="0"/>
              <a:t>. В наш час </a:t>
            </a:r>
            <a:r>
              <a:rPr lang="ru-RU" sz="2600" dirty="0" err="1"/>
              <a:t>туберкулін</a:t>
            </a:r>
            <a:r>
              <a:rPr lang="ru-RU" sz="2600" dirty="0"/>
              <a:t> </a:t>
            </a:r>
            <a:r>
              <a:rPr lang="ru-RU" sz="2600" dirty="0" err="1"/>
              <a:t>вживають</a:t>
            </a:r>
            <a:r>
              <a:rPr lang="ru-RU" sz="2600" dirty="0"/>
              <a:t> для постановки </a:t>
            </a:r>
            <a:r>
              <a:rPr lang="ru-RU" sz="2600" dirty="0" err="1"/>
              <a:t>алергічної</a:t>
            </a:r>
            <a:r>
              <a:rPr lang="ru-RU" sz="2600" dirty="0"/>
              <a:t> </a:t>
            </a:r>
            <a:r>
              <a:rPr lang="ru-RU" sz="2600" dirty="0" err="1"/>
              <a:t>проби</a:t>
            </a:r>
            <a:r>
              <a:rPr lang="ru-RU" sz="2600" dirty="0"/>
              <a:t> Манту при </a:t>
            </a:r>
            <a:r>
              <a:rPr lang="ru-RU" sz="2600" dirty="0" err="1"/>
              <a:t>діагностиці</a:t>
            </a:r>
            <a:r>
              <a:rPr lang="ru-RU" sz="2600" dirty="0"/>
              <a:t> </a:t>
            </a:r>
            <a:r>
              <a:rPr lang="ru-RU" sz="2600" dirty="0" err="1"/>
              <a:t>туберкульозу</a:t>
            </a:r>
            <a:r>
              <a:rPr lang="ru-RU" sz="26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3500" b="1" dirty="0">
                <a:solidFill>
                  <a:srgbClr val="E43473"/>
                </a:solidFill>
              </a:rPr>
              <a:t>У 1883 </a:t>
            </a:r>
            <a:r>
              <a:rPr lang="ru-RU" sz="3500" b="1" dirty="0" err="1">
                <a:solidFill>
                  <a:srgbClr val="E43473"/>
                </a:solidFill>
              </a:rPr>
              <a:t>р</a:t>
            </a:r>
            <a:r>
              <a:rPr lang="ru-RU" sz="3500" b="1" dirty="0">
                <a:solidFill>
                  <a:srgbClr val="E43473"/>
                </a:solidFill>
              </a:rPr>
              <a:t> </a:t>
            </a:r>
            <a:r>
              <a:rPr lang="ru-RU" sz="3500" b="1" dirty="0" err="1">
                <a:solidFill>
                  <a:srgbClr val="E43473"/>
                </a:solidFill>
              </a:rPr>
              <a:t>був</a:t>
            </a:r>
            <a:r>
              <a:rPr lang="ru-RU" sz="3500" b="1" dirty="0">
                <a:solidFill>
                  <a:srgbClr val="E43473"/>
                </a:solidFill>
              </a:rPr>
              <a:t> </a:t>
            </a:r>
            <a:r>
              <a:rPr lang="ru-RU" sz="3500" b="1" dirty="0" err="1">
                <a:solidFill>
                  <a:srgbClr val="E43473"/>
                </a:solidFill>
              </a:rPr>
              <a:t>надрукований</a:t>
            </a:r>
            <a:r>
              <a:rPr lang="ru-RU" sz="3500" b="1" dirty="0">
                <a:solidFill>
                  <a:srgbClr val="E43473"/>
                </a:solidFill>
              </a:rPr>
              <a:t> </a:t>
            </a:r>
            <a:r>
              <a:rPr lang="ru-RU" sz="3500" b="1" dirty="0" err="1">
                <a:solidFill>
                  <a:srgbClr val="E43473"/>
                </a:solidFill>
              </a:rPr>
              <a:t>ще</a:t>
            </a:r>
            <a:r>
              <a:rPr lang="ru-RU" sz="3500" b="1" dirty="0">
                <a:solidFill>
                  <a:srgbClr val="E43473"/>
                </a:solidFill>
              </a:rPr>
              <a:t> один </a:t>
            </a:r>
            <a:r>
              <a:rPr lang="ru-RU" sz="3500" b="1" dirty="0" err="1">
                <a:solidFill>
                  <a:srgbClr val="E43473"/>
                </a:solidFill>
              </a:rPr>
              <a:t>класичний</a:t>
            </a:r>
            <a:r>
              <a:rPr lang="ru-RU" sz="3500" b="1" dirty="0">
                <a:solidFill>
                  <a:srgbClr val="E43473"/>
                </a:solidFill>
              </a:rPr>
              <a:t> </a:t>
            </a:r>
            <a:r>
              <a:rPr lang="ru-RU" sz="3500" b="1" dirty="0" err="1">
                <a:solidFill>
                  <a:srgbClr val="E43473"/>
                </a:solidFill>
              </a:rPr>
              <a:t>твір</a:t>
            </a:r>
            <a:r>
              <a:rPr lang="ru-RU" sz="3500" b="1" dirty="0">
                <a:solidFill>
                  <a:srgbClr val="E43473"/>
                </a:solidFill>
              </a:rPr>
              <a:t> Коха - про </a:t>
            </a:r>
            <a:r>
              <a:rPr lang="ru-RU" sz="3500" b="1" dirty="0" err="1">
                <a:solidFill>
                  <a:srgbClr val="E43473"/>
                </a:solidFill>
              </a:rPr>
              <a:t>збудника</a:t>
            </a:r>
            <a:r>
              <a:rPr lang="ru-RU" sz="3500" b="1" dirty="0">
                <a:solidFill>
                  <a:srgbClr val="E43473"/>
                </a:solidFill>
              </a:rPr>
              <a:t> </a:t>
            </a:r>
            <a:r>
              <a:rPr lang="ru-RU" sz="3500" b="1" dirty="0" err="1">
                <a:solidFill>
                  <a:srgbClr val="E43473"/>
                </a:solidFill>
              </a:rPr>
              <a:t>холери</a:t>
            </a:r>
            <a:r>
              <a:rPr lang="ru-RU" sz="3500" b="1" dirty="0">
                <a:solidFill>
                  <a:srgbClr val="E43473"/>
                </a:solidFill>
              </a:rPr>
              <a:t>.</a:t>
            </a:r>
            <a:r>
              <a:rPr lang="ru-RU" sz="3500" dirty="0"/>
              <a:t> </a:t>
            </a:r>
            <a:r>
              <a:rPr lang="ru-RU" sz="2600" dirty="0"/>
              <a:t>Цей </a:t>
            </a:r>
            <a:r>
              <a:rPr lang="ru-RU" sz="2600" dirty="0" err="1"/>
              <a:t>видатний</a:t>
            </a:r>
            <a:r>
              <a:rPr lang="ru-RU" sz="2600" dirty="0"/>
              <a:t> </a:t>
            </a:r>
            <a:r>
              <a:rPr lang="ru-RU" sz="2600" dirty="0" err="1"/>
              <a:t>успіх</a:t>
            </a:r>
            <a:r>
              <a:rPr lang="ru-RU" sz="2600" dirty="0"/>
              <a:t> </a:t>
            </a:r>
            <a:r>
              <a:rPr lang="ru-RU" sz="2600" dirty="0" err="1"/>
              <a:t>випав</a:t>
            </a:r>
            <a:r>
              <a:rPr lang="ru-RU" sz="2600" dirty="0"/>
              <a:t> на </a:t>
            </a:r>
            <a:r>
              <a:rPr lang="ru-RU" sz="2600" dirty="0" err="1"/>
              <a:t>його</a:t>
            </a:r>
            <a:r>
              <a:rPr lang="ru-RU" sz="2600" dirty="0"/>
              <a:t> долю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спеціальних</a:t>
            </a:r>
            <a:r>
              <a:rPr lang="ru-RU" sz="2600" dirty="0"/>
              <a:t> </a:t>
            </a:r>
            <a:r>
              <a:rPr lang="ru-RU" sz="2600" dirty="0" err="1"/>
              <a:t>наукових</a:t>
            </a:r>
            <a:r>
              <a:rPr lang="ru-RU" sz="2600" dirty="0"/>
              <a:t> </a:t>
            </a:r>
            <a:r>
              <a:rPr lang="ru-RU" sz="2600" dirty="0" err="1"/>
              <a:t>експедицій</a:t>
            </a:r>
            <a:r>
              <a:rPr lang="ru-RU" sz="2600" dirty="0"/>
              <a:t> для </a:t>
            </a:r>
            <a:r>
              <a:rPr lang="ru-RU" sz="2600" dirty="0" err="1"/>
              <a:t>вивчення</a:t>
            </a:r>
            <a:r>
              <a:rPr lang="ru-RU" sz="2600" dirty="0"/>
              <a:t> </a:t>
            </a:r>
            <a:r>
              <a:rPr lang="ru-RU" sz="2600" dirty="0" err="1"/>
              <a:t>епідемій</a:t>
            </a:r>
            <a:r>
              <a:rPr lang="ru-RU" sz="2600" dirty="0"/>
              <a:t> </a:t>
            </a:r>
            <a:r>
              <a:rPr lang="ru-RU" sz="2600" dirty="0" err="1"/>
              <a:t>холери</a:t>
            </a:r>
            <a:r>
              <a:rPr lang="ru-RU" sz="2600" dirty="0"/>
              <a:t> в </a:t>
            </a:r>
            <a:r>
              <a:rPr lang="ru-RU" sz="2600" dirty="0" err="1"/>
              <a:t>Єгипті</a:t>
            </a:r>
            <a:r>
              <a:rPr lang="ru-RU" sz="2600" dirty="0"/>
              <a:t> та </a:t>
            </a:r>
            <a:r>
              <a:rPr lang="ru-RU" sz="2600" dirty="0" err="1"/>
              <a:t>Індії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501121" cy="4786345"/>
          </a:xfrm>
        </p:spPr>
        <p:txBody>
          <a:bodyPr/>
          <a:lstStyle/>
          <a:p>
            <a:r>
              <a:rPr lang="ru-RU" sz="2800" dirty="0"/>
              <a:t>Одна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величезних</a:t>
            </a:r>
            <a:r>
              <a:rPr lang="ru-RU" sz="2800" dirty="0"/>
              <a:t> заслуг Коха </a:t>
            </a:r>
            <a:r>
              <a:rPr lang="ru-RU" sz="2800" dirty="0" err="1"/>
              <a:t>полягає</a:t>
            </a:r>
            <a:r>
              <a:rPr lang="ru-RU" sz="2800" dirty="0"/>
              <a:t> у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створив </a:t>
            </a:r>
            <a:r>
              <a:rPr lang="ru-RU" sz="2800" dirty="0" err="1"/>
              <a:t>світову</a:t>
            </a:r>
            <a:r>
              <a:rPr lang="ru-RU" sz="2800" dirty="0"/>
              <a:t> школу </a:t>
            </a:r>
            <a:r>
              <a:rPr lang="ru-RU" sz="2800" dirty="0" err="1"/>
              <a:t>бактеріологів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відкрили</a:t>
            </a:r>
            <a:r>
              <a:rPr lang="ru-RU" sz="2800" dirty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збудників</a:t>
            </a:r>
            <a:r>
              <a:rPr lang="ru-RU" sz="2800" dirty="0"/>
              <a:t> </a:t>
            </a:r>
            <a:r>
              <a:rPr lang="ru-RU" sz="2800" dirty="0" err="1"/>
              <a:t>інфекційних</a:t>
            </a:r>
            <a:r>
              <a:rPr lang="ru-RU" sz="2800" dirty="0"/>
              <a:t> хвороб. </a:t>
            </a:r>
            <a:r>
              <a:rPr lang="ru-RU" sz="2800" dirty="0" err="1">
                <a:solidFill>
                  <a:srgbClr val="E43473"/>
                </a:solidFill>
              </a:rPr>
              <a:t>К.Еберт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і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Г.Гаффкі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виділили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збудника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черевного</a:t>
            </a:r>
            <a:r>
              <a:rPr lang="ru-RU" sz="2800" dirty="0">
                <a:solidFill>
                  <a:srgbClr val="E43473"/>
                </a:solidFill>
              </a:rPr>
              <a:t> тифу</a:t>
            </a:r>
            <a:r>
              <a:rPr lang="ru-RU" sz="2800" dirty="0"/>
              <a:t> (1880-1884), </a:t>
            </a:r>
            <a:r>
              <a:rPr lang="ru-RU" sz="2800" dirty="0" err="1">
                <a:solidFill>
                  <a:srgbClr val="E43473"/>
                </a:solidFill>
              </a:rPr>
              <a:t>Е.Клебс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і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Ф.Леффлер</a:t>
            </a:r>
            <a:r>
              <a:rPr lang="ru-RU" sz="2800" dirty="0">
                <a:solidFill>
                  <a:srgbClr val="E43473"/>
                </a:solidFill>
              </a:rPr>
              <a:t> - </a:t>
            </a:r>
            <a:r>
              <a:rPr lang="ru-RU" sz="2800" dirty="0" err="1">
                <a:solidFill>
                  <a:srgbClr val="E43473"/>
                </a:solidFill>
              </a:rPr>
              <a:t>паличку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дифтерії</a:t>
            </a:r>
            <a:r>
              <a:rPr lang="ru-RU" sz="2800" dirty="0"/>
              <a:t> (1883-1884), </a:t>
            </a:r>
            <a:r>
              <a:rPr lang="ru-RU" sz="2800" dirty="0" err="1">
                <a:solidFill>
                  <a:srgbClr val="E43473"/>
                </a:solidFill>
              </a:rPr>
              <a:t>А.Ніколаєр</a:t>
            </a:r>
            <a:r>
              <a:rPr lang="ru-RU" sz="2800" dirty="0">
                <a:solidFill>
                  <a:srgbClr val="E43473"/>
                </a:solidFill>
              </a:rPr>
              <a:t> - </a:t>
            </a:r>
            <a:r>
              <a:rPr lang="ru-RU" sz="2800" dirty="0" err="1">
                <a:solidFill>
                  <a:srgbClr val="E43473"/>
                </a:solidFill>
              </a:rPr>
              <a:t>бацилу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правця</a:t>
            </a:r>
            <a:r>
              <a:rPr lang="ru-RU" sz="2800" dirty="0"/>
              <a:t> (1884), </a:t>
            </a:r>
            <a:r>
              <a:rPr lang="ru-RU" sz="2800" dirty="0" err="1">
                <a:solidFill>
                  <a:srgbClr val="E43473"/>
                </a:solidFill>
              </a:rPr>
              <a:t>Т.Ешеріх</a:t>
            </a:r>
            <a:r>
              <a:rPr lang="ru-RU" sz="2800" dirty="0">
                <a:solidFill>
                  <a:srgbClr val="E43473"/>
                </a:solidFill>
              </a:rPr>
              <a:t> - </a:t>
            </a:r>
            <a:r>
              <a:rPr lang="ru-RU" sz="2800" dirty="0" err="1">
                <a:solidFill>
                  <a:srgbClr val="E43473"/>
                </a:solidFill>
              </a:rPr>
              <a:t>кишкову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паличку</a:t>
            </a:r>
            <a:r>
              <a:rPr lang="ru-RU" sz="2800" dirty="0">
                <a:solidFill>
                  <a:srgbClr val="E43473"/>
                </a:solidFill>
              </a:rPr>
              <a:t>, </a:t>
            </a:r>
            <a:r>
              <a:rPr lang="ru-RU" sz="2800" dirty="0" err="1">
                <a:solidFill>
                  <a:srgbClr val="E43473"/>
                </a:solidFill>
              </a:rPr>
              <a:t>А.Вексельбаум</a:t>
            </a:r>
            <a:r>
              <a:rPr lang="ru-RU" sz="2800" dirty="0">
                <a:solidFill>
                  <a:srgbClr val="E43473"/>
                </a:solidFill>
              </a:rPr>
              <a:t> - </a:t>
            </a:r>
            <a:r>
              <a:rPr lang="ru-RU" sz="2800" dirty="0" err="1">
                <a:solidFill>
                  <a:srgbClr val="E43473"/>
                </a:solidFill>
              </a:rPr>
              <a:t>збудника</a:t>
            </a:r>
            <a:r>
              <a:rPr lang="ru-RU" sz="2800" dirty="0">
                <a:solidFill>
                  <a:srgbClr val="E43473"/>
                </a:solidFill>
              </a:rPr>
              <a:t> </a:t>
            </a:r>
            <a:r>
              <a:rPr lang="ru-RU" sz="2800" dirty="0" err="1">
                <a:solidFill>
                  <a:srgbClr val="E43473"/>
                </a:solidFill>
              </a:rPr>
              <a:t>менінгіту</a:t>
            </a:r>
            <a:r>
              <a:rPr lang="ru-RU" sz="2800" dirty="0"/>
              <a:t> (1887).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Р.Коха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славетні</a:t>
            </a:r>
            <a:r>
              <a:rPr lang="ru-RU" sz="2800" dirty="0"/>
              <a:t> </a:t>
            </a:r>
            <a:r>
              <a:rPr lang="ru-RU" sz="2800" dirty="0" err="1"/>
              <a:t>учені</a:t>
            </a:r>
            <a:r>
              <a:rPr lang="ru-RU" sz="2800" dirty="0"/>
              <a:t> як </a:t>
            </a:r>
            <a:r>
              <a:rPr lang="ru-RU" sz="2800" dirty="0" err="1"/>
              <a:t>Е.Берінг</a:t>
            </a:r>
            <a:r>
              <a:rPr lang="ru-RU" sz="2800" dirty="0"/>
              <a:t>, </a:t>
            </a:r>
            <a:r>
              <a:rPr lang="ru-RU" sz="2800" dirty="0" err="1"/>
              <a:t>Р.Пфейффер</a:t>
            </a:r>
            <a:r>
              <a:rPr lang="ru-RU" sz="2800" dirty="0"/>
              <a:t>, </a:t>
            </a:r>
            <a:r>
              <a:rPr lang="ru-RU" sz="2800" dirty="0" err="1"/>
              <a:t>С.Кітазато</a:t>
            </a:r>
            <a:r>
              <a:rPr lang="ru-RU" sz="2800" dirty="0"/>
              <a:t>, </a:t>
            </a:r>
            <a:r>
              <a:rPr lang="ru-RU" sz="2800" dirty="0" err="1"/>
              <a:t>А.Васерман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577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154</TotalTime>
  <Words>1822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Book Antiqua</vt:lpstr>
      <vt:lpstr>Times New Roman</vt:lpstr>
      <vt:lpstr>Wingdings</vt:lpstr>
      <vt:lpstr>Твердый переплет</vt:lpstr>
      <vt:lpstr>Мікробіологія</vt:lpstr>
      <vt:lpstr>Мікробіологія </vt:lpstr>
      <vt:lpstr>Історія мікробіології</vt:lpstr>
      <vt:lpstr>Періоди розвитку мікробіології: </vt:lpstr>
      <vt:lpstr>Мікробіологія як наука</vt:lpstr>
      <vt:lpstr>Виникнення мікробіології</vt:lpstr>
      <vt:lpstr>Едуард Дженнер</vt:lpstr>
      <vt:lpstr>Презентация PowerPoint</vt:lpstr>
      <vt:lpstr>Презентация PowerPoint</vt:lpstr>
      <vt:lpstr>Методи і цілі мікробіології </vt:lpstr>
      <vt:lpstr>Презентация PowerPoint</vt:lpstr>
      <vt:lpstr>Фізіологія мікроорганізмів вивчає біохімічні й енергетичні процеси, що відбуваються в бактеріальній клітині й забезпечують відтворення її структурного матеріалу та енергетичні потреби. </vt:lpstr>
      <vt:lpstr>Бактерії </vt:lpstr>
      <vt:lpstr>Хімічний склад бактерій.    Як і всі живі  істоти, бактерійна клітина складається з чотирьох основних елементів - азоту, вуглецю, водню, кисню. Вуглець складає 45-   55 % сухого залишку клітини, кисень - 25-30 %, азот - 8-15 % і водень - 6-8 %. Ці органогени служать матеріалом, з якого побудовано всі складові компоненти клітини: нуклеїнові кислоти, білки, ліпіди, вуглеводи, численні ферментні системи тощо. </vt:lpstr>
      <vt:lpstr>Застосування бактерій</vt:lpstr>
      <vt:lpstr>Застосування бактерій</vt:lpstr>
      <vt:lpstr>Застосування бактерій</vt:lpstr>
      <vt:lpstr>Біохімічні властивості бактерій</vt:lpstr>
      <vt:lpstr>Гриби </vt:lpstr>
      <vt:lpstr>Пеніцилін </vt:lpstr>
      <vt:lpstr>Дріжжі</vt:lpstr>
      <vt:lpstr>Сучасна мікробіологія</vt:lpstr>
      <vt:lpstr>Використана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Мікробіологічна промисловість</dc:title>
  <dc:creator>Оля</dc:creator>
  <cp:lastModifiedBy>User</cp:lastModifiedBy>
  <cp:revision>22</cp:revision>
  <dcterms:created xsi:type="dcterms:W3CDTF">2013-11-24T17:45:05Z</dcterms:created>
  <dcterms:modified xsi:type="dcterms:W3CDTF">2022-05-17T08:25:38Z</dcterms:modified>
</cp:coreProperties>
</file>