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57" r:id="rId9"/>
    <p:sldId id="258" r:id="rId10"/>
    <p:sldId id="264" r:id="rId11"/>
    <p:sldId id="259" r:id="rId12"/>
    <p:sldId id="260" r:id="rId13"/>
    <p:sldId id="261" r:id="rId14"/>
    <p:sldId id="262" r:id="rId15"/>
  </p:sldIdLst>
  <p:sldSz cx="18288000" cy="10287000"/>
  <p:notesSz cx="6858000" cy="9144000"/>
  <p:embeddedFontLst>
    <p:embeddedFont>
      <p:font typeface="Arimo" panose="020B0604020202020204" charset="0"/>
      <p:regular r:id="rId17"/>
    </p:embeddedFont>
    <p:embeddedFont>
      <p:font typeface="Arimo Bold" panose="020B060402020202020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Marcellus" panose="020B0604020202020204" charset="0"/>
      <p:regular r:id="rId23"/>
    </p:embeddedFont>
    <p:embeddedFont>
      <p:font typeface="PT Serif Bold" panose="020B0604020202020204" charset="-52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70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033C2-CEA1-4805-BDE3-15A2BE10DF6F}" type="datetimeFigureOut">
              <a:rPr lang="uk-UA" smtClean="0"/>
              <a:t>06.10.2023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F73C1-0952-4F8C-9A07-D354BEC77E3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65915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EF73C1-0952-4F8C-9A07-D354BEC77E3E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22386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41.svg"/><Relationship Id="rId7" Type="http://schemas.openxmlformats.org/officeDocument/2006/relationships/image" Target="../media/image8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10" Type="http://schemas.openxmlformats.org/officeDocument/2006/relationships/image" Target="../media/image44.png"/><Relationship Id="rId4" Type="http://schemas.openxmlformats.org/officeDocument/2006/relationships/image" Target="../media/image5.png"/><Relationship Id="rId9" Type="http://schemas.openxmlformats.org/officeDocument/2006/relationships/image" Target="../media/image4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7" Type="http://schemas.openxmlformats.org/officeDocument/2006/relationships/image" Target="../media/image48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svg"/><Relationship Id="rId7" Type="http://schemas.openxmlformats.org/officeDocument/2006/relationships/image" Target="../media/image48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33.sv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7" Type="http://schemas.openxmlformats.org/officeDocument/2006/relationships/image" Target="../media/image50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7" Type="http://schemas.openxmlformats.org/officeDocument/2006/relationships/image" Target="../media/image50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svg"/><Relationship Id="rId4" Type="http://schemas.openxmlformats.org/officeDocument/2006/relationships/image" Target="../media/image28.png"/><Relationship Id="rId9" Type="http://schemas.openxmlformats.org/officeDocument/2006/relationships/image" Target="../media/image33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5.svg"/><Relationship Id="rId7" Type="http://schemas.openxmlformats.org/officeDocument/2006/relationships/image" Target="../media/image37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3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uk-UA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096233" y="-206777"/>
            <a:ext cx="2163067" cy="375295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810109" y="6641098"/>
            <a:ext cx="5730130" cy="477720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239687">
            <a:off x="-1595429" y="-1178094"/>
            <a:ext cx="5248259" cy="5695590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3079370" y="3914775"/>
            <a:ext cx="12129260" cy="2629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uk-UA" sz="6000" b="1" dirty="0">
                <a:solidFill>
                  <a:srgbClr val="000000"/>
                </a:solidFill>
                <a:latin typeface="Marcellus"/>
              </a:rPr>
              <a:t>Поняття, функції і типологія конфліктів</a:t>
            </a:r>
            <a:endParaRPr lang="en-US" sz="6000" b="1" dirty="0">
              <a:solidFill>
                <a:srgbClr val="000000"/>
              </a:solidFill>
              <a:latin typeface="Marcellus"/>
            </a:endParaRP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993729" y="7391295"/>
            <a:ext cx="4044858" cy="241956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uk-UA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2152226">
            <a:off x="15012073" y="-859490"/>
            <a:ext cx="5730130" cy="4777205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621784">
            <a:off x="-1000117" y="7224893"/>
            <a:ext cx="5248259" cy="569559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917278" y="461838"/>
            <a:ext cx="3472856" cy="207739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997910" y="6092710"/>
            <a:ext cx="2930614" cy="449892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04" b="16231"/>
          <a:stretch/>
        </p:blipFill>
        <p:spPr>
          <a:xfrm>
            <a:off x="4271241" y="1409700"/>
            <a:ext cx="10173042" cy="74676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192221" y="3914775"/>
            <a:ext cx="6368843" cy="2447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000000"/>
                </a:solidFill>
                <a:latin typeface="Marcellus"/>
              </a:rPr>
              <a:t>Структура конфлікту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7961485" y="1311872"/>
            <a:ext cx="9032529" cy="3698988"/>
            <a:chOff x="0" y="0"/>
            <a:chExt cx="16124156" cy="660314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124157" cy="6603141"/>
            </a:xfrm>
            <a:custGeom>
              <a:avLst/>
              <a:gdLst/>
              <a:ahLst/>
              <a:cxnLst/>
              <a:rect l="l" t="t" r="r" b="b"/>
              <a:pathLst>
                <a:path w="16124157" h="6603141">
                  <a:moveTo>
                    <a:pt x="1581935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298341"/>
                  </a:lnTo>
                  <a:cubicBezTo>
                    <a:pt x="0" y="6467251"/>
                    <a:pt x="135890" y="6603141"/>
                    <a:pt x="304800" y="6603141"/>
                  </a:cubicBezTo>
                  <a:lnTo>
                    <a:pt x="15819357" y="6603141"/>
                  </a:lnTo>
                  <a:cubicBezTo>
                    <a:pt x="15988266" y="6603141"/>
                    <a:pt x="16124157" y="6467251"/>
                    <a:pt x="16124157" y="6298341"/>
                  </a:cubicBezTo>
                  <a:lnTo>
                    <a:pt x="16124157" y="304800"/>
                  </a:lnTo>
                  <a:cubicBezTo>
                    <a:pt x="16124157" y="135890"/>
                    <a:pt x="15988266" y="0"/>
                    <a:pt x="15819357" y="0"/>
                  </a:cubicBezTo>
                  <a:close/>
                </a:path>
              </a:pathLst>
            </a:custGeom>
            <a:solidFill>
              <a:srgbClr val="F1D1C7"/>
            </a:solidFill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961485" y="5281664"/>
            <a:ext cx="9032529" cy="3693464"/>
            <a:chOff x="0" y="0"/>
            <a:chExt cx="16124156" cy="659327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124157" cy="6593280"/>
            </a:xfrm>
            <a:custGeom>
              <a:avLst/>
              <a:gdLst/>
              <a:ahLst/>
              <a:cxnLst/>
              <a:rect l="l" t="t" r="r" b="b"/>
              <a:pathLst>
                <a:path w="16124157" h="6593280">
                  <a:moveTo>
                    <a:pt x="1581935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288479"/>
                  </a:lnTo>
                  <a:cubicBezTo>
                    <a:pt x="0" y="6457390"/>
                    <a:pt x="135890" y="6593280"/>
                    <a:pt x="304800" y="6593280"/>
                  </a:cubicBezTo>
                  <a:lnTo>
                    <a:pt x="15819357" y="6593280"/>
                  </a:lnTo>
                  <a:cubicBezTo>
                    <a:pt x="15988266" y="6593280"/>
                    <a:pt x="16124157" y="6457390"/>
                    <a:pt x="16124157" y="6288479"/>
                  </a:cubicBezTo>
                  <a:lnTo>
                    <a:pt x="16124157" y="304800"/>
                  </a:lnTo>
                  <a:cubicBezTo>
                    <a:pt x="16124157" y="135890"/>
                    <a:pt x="15988266" y="0"/>
                    <a:pt x="15819357" y="0"/>
                  </a:cubicBezTo>
                  <a:close/>
                </a:path>
              </a:pathLst>
            </a:custGeom>
            <a:solidFill>
              <a:srgbClr val="F1D1C7"/>
            </a:solidFill>
          </p:spPr>
          <p:txBody>
            <a:bodyPr/>
            <a:lstStyle/>
            <a:p>
              <a:endParaRPr lang="uk-UA"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483644">
            <a:off x="-805256" y="-3064151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67698" y="7936428"/>
            <a:ext cx="3472856" cy="20773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907255" y="6756717"/>
            <a:ext cx="2567425" cy="3955417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7961485" y="1642904"/>
            <a:ext cx="9032529" cy="781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4500">
                <a:solidFill>
                  <a:srgbClr val="000000"/>
                </a:solidFill>
                <a:latin typeface="PT Serif Bold"/>
              </a:rPr>
              <a:t>Об’єктивні складові конфлікту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961485" y="5186414"/>
            <a:ext cx="9032529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4500">
                <a:solidFill>
                  <a:srgbClr val="000000"/>
                </a:solidFill>
                <a:latin typeface="PT Serif Bold"/>
              </a:rPr>
              <a:t>Суб’єктивні складові конфлікту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226771" y="7042671"/>
            <a:ext cx="9032529" cy="1199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Arimo"/>
              </a:rPr>
              <a:t>Особистісні елементи конфлікту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Arimo"/>
              </a:rPr>
              <a:t>Сприйняття конфлікту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961485" y="2561926"/>
            <a:ext cx="9032529" cy="2399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Arimo"/>
              </a:rPr>
              <a:t>Об’єкт і предмет конфлікту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Arimo"/>
              </a:rPr>
              <a:t>Учасники конфлікту</a:t>
            </a:r>
          </a:p>
          <a:p>
            <a:pPr marL="734059" lvl="1" indent="-367030">
              <a:lnSpc>
                <a:spcPts val="4759"/>
              </a:lnSpc>
              <a:buFont typeface="Arial"/>
              <a:buChar char="•"/>
            </a:pPr>
            <a:r>
              <a:rPr lang="en-US" sz="3399">
                <a:solidFill>
                  <a:srgbClr val="000000"/>
                </a:solidFill>
                <a:latin typeface="Arimo"/>
              </a:rPr>
              <a:t>Соціально-психологічне середовище конфлікту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4" name="TextBox 4"/>
          <p:cNvSpPr txBox="1"/>
          <p:nvPr/>
        </p:nvSpPr>
        <p:spPr>
          <a:xfrm>
            <a:off x="1192221" y="3914775"/>
            <a:ext cx="6368843" cy="2447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000000"/>
                </a:solidFill>
                <a:latin typeface="Marcellus"/>
              </a:rPr>
              <a:t>Функції</a:t>
            </a:r>
          </a:p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000000"/>
                </a:solidFill>
                <a:latin typeface="Marcellus"/>
              </a:rPr>
              <a:t>конфлікту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7961485" y="1311872"/>
            <a:ext cx="9032529" cy="3698988"/>
            <a:chOff x="0" y="0"/>
            <a:chExt cx="16124156" cy="660314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6124157" cy="6603141"/>
            </a:xfrm>
            <a:custGeom>
              <a:avLst/>
              <a:gdLst/>
              <a:ahLst/>
              <a:cxnLst/>
              <a:rect l="l" t="t" r="r" b="b"/>
              <a:pathLst>
                <a:path w="16124157" h="6603141">
                  <a:moveTo>
                    <a:pt x="1581935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298341"/>
                  </a:lnTo>
                  <a:cubicBezTo>
                    <a:pt x="0" y="6467251"/>
                    <a:pt x="135890" y="6603141"/>
                    <a:pt x="304800" y="6603141"/>
                  </a:cubicBezTo>
                  <a:lnTo>
                    <a:pt x="15819357" y="6603141"/>
                  </a:lnTo>
                  <a:cubicBezTo>
                    <a:pt x="15988266" y="6603141"/>
                    <a:pt x="16124157" y="6467251"/>
                    <a:pt x="16124157" y="6298341"/>
                  </a:cubicBezTo>
                  <a:lnTo>
                    <a:pt x="16124157" y="304800"/>
                  </a:lnTo>
                  <a:cubicBezTo>
                    <a:pt x="16124157" y="135890"/>
                    <a:pt x="15988266" y="0"/>
                    <a:pt x="15819357" y="0"/>
                  </a:cubicBezTo>
                  <a:close/>
                </a:path>
              </a:pathLst>
            </a:custGeom>
            <a:solidFill>
              <a:srgbClr val="F1D1C7"/>
            </a:solidFill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7961485" y="5281664"/>
            <a:ext cx="9032529" cy="3693464"/>
            <a:chOff x="0" y="0"/>
            <a:chExt cx="16124156" cy="659327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6124157" cy="6593280"/>
            </a:xfrm>
            <a:custGeom>
              <a:avLst/>
              <a:gdLst/>
              <a:ahLst/>
              <a:cxnLst/>
              <a:rect l="l" t="t" r="r" b="b"/>
              <a:pathLst>
                <a:path w="16124157" h="6593280">
                  <a:moveTo>
                    <a:pt x="15819357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6288479"/>
                  </a:lnTo>
                  <a:cubicBezTo>
                    <a:pt x="0" y="6457390"/>
                    <a:pt x="135890" y="6593280"/>
                    <a:pt x="304800" y="6593280"/>
                  </a:cubicBezTo>
                  <a:lnTo>
                    <a:pt x="15819357" y="6593280"/>
                  </a:lnTo>
                  <a:cubicBezTo>
                    <a:pt x="15988266" y="6593280"/>
                    <a:pt x="16124157" y="6457390"/>
                    <a:pt x="16124157" y="6288479"/>
                  </a:cubicBezTo>
                  <a:lnTo>
                    <a:pt x="16124157" y="304800"/>
                  </a:lnTo>
                  <a:cubicBezTo>
                    <a:pt x="16124157" y="135890"/>
                    <a:pt x="15988266" y="0"/>
                    <a:pt x="15819357" y="0"/>
                  </a:cubicBezTo>
                  <a:close/>
                </a:path>
              </a:pathLst>
            </a:custGeom>
            <a:solidFill>
              <a:srgbClr val="F1D1C7"/>
            </a:solidFill>
          </p:spPr>
          <p:txBody>
            <a:bodyPr/>
            <a:lstStyle/>
            <a:p>
              <a:endParaRPr lang="uk-UA"/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6483644">
            <a:off x="-805256" y="-3064151"/>
            <a:ext cx="5248259" cy="569559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967698" y="7936428"/>
            <a:ext cx="3472856" cy="2077399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5907255" y="6756717"/>
            <a:ext cx="2567425" cy="3955417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7961485" y="2323166"/>
            <a:ext cx="9032529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4500">
                <a:solidFill>
                  <a:srgbClr val="000000"/>
                </a:solidFill>
                <a:latin typeface="PT Serif Bold"/>
              </a:rPr>
              <a:t>Конструктивні (позитивні) функції конфлікту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961485" y="5918517"/>
            <a:ext cx="9032529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4500">
                <a:solidFill>
                  <a:srgbClr val="000000"/>
                </a:solidFill>
                <a:latin typeface="PT Serif Bold"/>
              </a:rPr>
              <a:t>Деструктивні (негативні) функції конфлікту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293986" y="2114213"/>
            <a:ext cx="15700029" cy="6874420"/>
            <a:chOff x="0" y="0"/>
            <a:chExt cx="28026449" cy="122716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12271671"/>
            </a:xfrm>
            <a:custGeom>
              <a:avLst/>
              <a:gdLst/>
              <a:ahLst/>
              <a:cxnLst/>
              <a:rect l="l" t="t" r="r" b="b"/>
              <a:pathLst>
                <a:path w="28026451" h="12271671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1966871"/>
                  </a:lnTo>
                  <a:cubicBezTo>
                    <a:pt x="0" y="12135781"/>
                    <a:pt x="135890" y="12271671"/>
                    <a:pt x="304800" y="12271671"/>
                  </a:cubicBezTo>
                  <a:lnTo>
                    <a:pt x="27721651" y="12271671"/>
                  </a:lnTo>
                  <a:cubicBezTo>
                    <a:pt x="27890558" y="12271671"/>
                    <a:pt x="28026451" y="12135781"/>
                    <a:pt x="28026451" y="11966871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990006" y="171450"/>
            <a:ext cx="13872957" cy="1704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5600">
                <a:solidFill>
                  <a:srgbClr val="000000"/>
                </a:solidFill>
                <a:latin typeface="Marcellus"/>
              </a:rPr>
              <a:t>Конструктивні (позитивні) функції конфлікту</a:t>
            </a: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097886">
            <a:off x="15249743" y="-867172"/>
            <a:ext cx="5162115" cy="43036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862963" y="7044708"/>
            <a:ext cx="2281153" cy="354495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293986" y="2088817"/>
            <a:ext cx="15479777" cy="6153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25"/>
              </a:lnSpc>
            </a:pPr>
            <a:r>
              <a:rPr lang="en-US" sz="2500">
                <a:solidFill>
                  <a:srgbClr val="000000"/>
                </a:solidFill>
                <a:latin typeface="Arimo"/>
              </a:rPr>
              <a:t>1. Конфлікт є способом виявлення й фіксації суперечностей, а також проблем у</a:t>
            </a:r>
          </a:p>
          <a:p>
            <a:pPr>
              <a:lnSpc>
                <a:spcPts val="3225"/>
              </a:lnSpc>
            </a:pPr>
            <a:r>
              <a:rPr lang="en-US" sz="2500">
                <a:solidFill>
                  <a:srgbClr val="000000"/>
                </a:solidFill>
                <a:latin typeface="Arimo"/>
              </a:rPr>
              <a:t>суспільстві, організації чи групі.</a:t>
            </a:r>
          </a:p>
          <a:p>
            <a:pPr>
              <a:lnSpc>
                <a:spcPts val="3225"/>
              </a:lnSpc>
            </a:pPr>
            <a:r>
              <a:rPr lang="en-US" sz="2500">
                <a:solidFill>
                  <a:srgbClr val="000000"/>
                </a:solidFill>
                <a:latin typeface="Arimo"/>
              </a:rPr>
              <a:t>2. Конфлікт є формою розв'язання суперечностей. Його розвиток сприяє усуненню тих недоліків і прорахунків у соціальній організації, які призвели до конфлікту.</a:t>
            </a:r>
          </a:p>
          <a:p>
            <a:pPr>
              <a:lnSpc>
                <a:spcPts val="3225"/>
              </a:lnSpc>
            </a:pPr>
            <a:r>
              <a:rPr lang="en-US" sz="2500">
                <a:solidFill>
                  <a:srgbClr val="000000"/>
                </a:solidFill>
                <a:latin typeface="Arimo"/>
              </a:rPr>
              <a:t>3. Конфлікт сприяє зняттю соціальної напруженості та ліквідації стресової</a:t>
            </a:r>
          </a:p>
          <a:p>
            <a:pPr>
              <a:lnSpc>
                <a:spcPts val="3225"/>
              </a:lnSpc>
            </a:pPr>
            <a:r>
              <a:rPr lang="en-US" sz="2500">
                <a:solidFill>
                  <a:srgbClr val="000000"/>
                </a:solidFill>
                <a:latin typeface="Arimo"/>
              </a:rPr>
              <a:t>ситуації, допомагає “випустити пар” і розрядити обстановку.</a:t>
            </a:r>
          </a:p>
          <a:p>
            <a:pPr>
              <a:lnSpc>
                <a:spcPts val="3225"/>
              </a:lnSpc>
            </a:pPr>
            <a:r>
              <a:rPr lang="en-US" sz="2500">
                <a:solidFill>
                  <a:srgbClr val="000000"/>
                </a:solidFill>
                <a:latin typeface="Arimo"/>
              </a:rPr>
              <a:t>4. Конфлікт виконує інтегративну, об'єднувальну функцію. </a:t>
            </a:r>
          </a:p>
          <a:p>
            <a:pPr>
              <a:lnSpc>
                <a:spcPts val="3225"/>
              </a:lnSpc>
            </a:pPr>
            <a:r>
              <a:rPr lang="en-US" sz="2500">
                <a:solidFill>
                  <a:srgbClr val="000000"/>
                </a:solidFill>
                <a:latin typeface="Arimo"/>
              </a:rPr>
              <a:t>5. Розв’язанню конфлікту сприяє стабілізації соціальної системи, тому що при</a:t>
            </a:r>
          </a:p>
          <a:p>
            <a:pPr>
              <a:lnSpc>
                <a:spcPts val="3225"/>
              </a:lnSpc>
            </a:pPr>
            <a:r>
              <a:rPr lang="en-US" sz="2500">
                <a:solidFill>
                  <a:srgbClr val="000000"/>
                </a:solidFill>
                <a:latin typeface="Arimo"/>
              </a:rPr>
              <a:t>цьому ліквідуються джерела незадоволення. </a:t>
            </a:r>
          </a:p>
          <a:p>
            <a:pPr>
              <a:lnSpc>
                <a:spcPts val="3225"/>
              </a:lnSpc>
            </a:pPr>
            <a:r>
              <a:rPr lang="en-US" sz="2500">
                <a:solidFill>
                  <a:srgbClr val="000000"/>
                </a:solidFill>
                <a:latin typeface="Arimo"/>
              </a:rPr>
              <a:t>6. Конфлікт інтенсифікує й стимулює групову творчість, сприяє мобілізації енергії для вирішення завдань. </a:t>
            </a:r>
          </a:p>
          <a:p>
            <a:pPr>
              <a:lnSpc>
                <a:spcPts val="3225"/>
              </a:lnSpc>
            </a:pPr>
            <a:r>
              <a:rPr lang="en-US" sz="2500">
                <a:solidFill>
                  <a:srgbClr val="000000"/>
                </a:solidFill>
                <a:latin typeface="Arimo"/>
              </a:rPr>
              <a:t> 7. Конфлікт може служити засобом з'ясування співвідношення сил соціальних груп чи спільнот і тим самим може застерегти від наступних більш руйнівних конфліктів. </a:t>
            </a:r>
          </a:p>
          <a:p>
            <a:pPr>
              <a:lnSpc>
                <a:spcPts val="3225"/>
              </a:lnSpc>
            </a:pPr>
            <a:r>
              <a:rPr lang="en-US" sz="2500">
                <a:solidFill>
                  <a:srgbClr val="000000"/>
                </a:solidFill>
                <a:latin typeface="Arimo"/>
              </a:rPr>
              <a:t>8. Конфлікт може стати джерелом виникнення нових норм спілкування між людьми або допомогти наповнити новим змістом старі норми.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293986" y="2114213"/>
            <a:ext cx="15700029" cy="6874420"/>
            <a:chOff x="0" y="0"/>
            <a:chExt cx="28026449" cy="122716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12271671"/>
            </a:xfrm>
            <a:custGeom>
              <a:avLst/>
              <a:gdLst/>
              <a:ahLst/>
              <a:cxnLst/>
              <a:rect l="l" t="t" r="r" b="b"/>
              <a:pathLst>
                <a:path w="28026451" h="12271671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1966871"/>
                  </a:lnTo>
                  <a:cubicBezTo>
                    <a:pt x="0" y="12135781"/>
                    <a:pt x="135890" y="12271671"/>
                    <a:pt x="304800" y="12271671"/>
                  </a:cubicBezTo>
                  <a:lnTo>
                    <a:pt x="27721651" y="12271671"/>
                  </a:lnTo>
                  <a:cubicBezTo>
                    <a:pt x="27890558" y="12271671"/>
                    <a:pt x="28026451" y="12135781"/>
                    <a:pt x="28026451" y="11966871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  <p:txBody>
            <a:bodyPr/>
            <a:lstStyle/>
            <a:p>
              <a:endParaRPr lang="uk-UA"/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097886">
            <a:off x="15249743" y="-867172"/>
            <a:ext cx="5162115" cy="430365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862963" y="7044708"/>
            <a:ext cx="2281153" cy="3544950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1990006" y="2529861"/>
            <a:ext cx="14624966" cy="45148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225"/>
              </a:lnSpc>
            </a:pPr>
            <a:r>
              <a:rPr lang="en-US" sz="2500">
                <a:solidFill>
                  <a:srgbClr val="000000"/>
                </a:solidFill>
                <a:latin typeface="Arimo"/>
              </a:rPr>
              <a:t>1. Конфлікт може виконувати пізнавальну функцію стосовно людей, що приймають у ньому участь. </a:t>
            </a:r>
          </a:p>
          <a:p>
            <a:pPr>
              <a:lnSpc>
                <a:spcPts val="3225"/>
              </a:lnSpc>
            </a:pPr>
            <a:r>
              <a:rPr lang="en-US" sz="2500">
                <a:solidFill>
                  <a:srgbClr val="000000"/>
                </a:solidFill>
                <a:latin typeface="Arimo"/>
              </a:rPr>
              <a:t> 2. Конфлікт може сприяти самопізнанню й адекватній самооцінці особистості. </a:t>
            </a:r>
          </a:p>
          <a:p>
            <a:pPr>
              <a:lnSpc>
                <a:spcPts val="3225"/>
              </a:lnSpc>
            </a:pPr>
            <a:r>
              <a:rPr lang="en-US" sz="2500">
                <a:solidFill>
                  <a:srgbClr val="000000"/>
                </a:solidFill>
                <a:latin typeface="Arimo"/>
              </a:rPr>
              <a:t> 3. Конфлікт може допомогти позбутися небажаних рис характеру (наприклад, почуття неповноцінності, покірності, догідливості тощо).</a:t>
            </a:r>
          </a:p>
          <a:p>
            <a:pPr>
              <a:lnSpc>
                <a:spcPts val="3225"/>
              </a:lnSpc>
            </a:pPr>
            <a:r>
              <a:rPr lang="en-US" sz="2500">
                <a:solidFill>
                  <a:srgbClr val="000000"/>
                </a:solidFill>
                <a:latin typeface="Arimo"/>
              </a:rPr>
              <a:t> 4. Конфлікт є найважливішим чинником підвищення рівня соціалізації людини, розвитку її як особистості. </a:t>
            </a:r>
          </a:p>
          <a:p>
            <a:pPr>
              <a:lnSpc>
                <a:spcPts val="3225"/>
              </a:lnSpc>
            </a:pPr>
            <a:r>
              <a:rPr lang="en-US" sz="2500">
                <a:solidFill>
                  <a:srgbClr val="000000"/>
                </a:solidFill>
                <a:latin typeface="Arimo"/>
              </a:rPr>
              <a:t>5. Конфлікт сприяє адаптації працівника в групі, оскільки саме в конфлікті люди найбільшою мірою розкриваються. </a:t>
            </a:r>
          </a:p>
          <a:p>
            <a:pPr>
              <a:lnSpc>
                <a:spcPts val="3225"/>
              </a:lnSpc>
            </a:pPr>
            <a:r>
              <a:rPr lang="en-US" sz="2500">
                <a:solidFill>
                  <a:srgbClr val="000000"/>
                </a:solidFill>
                <a:latin typeface="Arimo"/>
              </a:rPr>
              <a:t>7. Конфлікт може служити засобом задоволення не тільки первинних, але й вторинних потреб особистості, способом її самореалізації й самоствердження.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E24DD2BF-8E33-1E66-36F5-925950DDBA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9600" y="-876300"/>
            <a:ext cx="4600795" cy="441960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2FA9B2-3407-426B-D1E1-76B340717C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8400" y="7162962"/>
            <a:ext cx="4587737" cy="382636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88BB43-656A-C873-9AA3-FB68209D2C6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404" t="29167" r="27528" b="31248"/>
          <a:stretch/>
        </p:blipFill>
        <p:spPr>
          <a:xfrm>
            <a:off x="3733800" y="1638300"/>
            <a:ext cx="10515600" cy="6214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2139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ADEA434-185D-D83C-8EE6-5FC6FCCCD1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66" t="31482" r="27500" b="29259"/>
          <a:stretch/>
        </p:blipFill>
        <p:spPr>
          <a:xfrm>
            <a:off x="3962400" y="1866900"/>
            <a:ext cx="11277600" cy="61722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171520-DC90-1699-51DF-6E3FFC3F0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3400" y="-571500"/>
            <a:ext cx="5181600" cy="5327749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AA5B15-FFAC-402C-9586-166E877479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92200" y="6505790"/>
            <a:ext cx="4590686" cy="382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678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EA41C3B-10F0-50B3-226A-6512C21098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67" t="33704" r="27083" b="26325"/>
          <a:stretch/>
        </p:blipFill>
        <p:spPr>
          <a:xfrm>
            <a:off x="3505200" y="1104901"/>
            <a:ext cx="12573000" cy="761999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5637CF-730A-C7CB-1DF8-AFEF18CA4C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7206" y="-647700"/>
            <a:ext cx="5396011" cy="51816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39882D7-0CD4-3237-9049-1EF436026E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63600" y="6210300"/>
            <a:ext cx="4590686" cy="382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218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9F7869E-D8CF-D88A-141D-2540F9891A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33" t="28518" r="27417" b="30423"/>
          <a:stretch/>
        </p:blipFill>
        <p:spPr>
          <a:xfrm>
            <a:off x="3810000" y="1104900"/>
            <a:ext cx="11049000" cy="73914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FB47433-4641-8B33-70FA-189770D3E7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19200" y="-190500"/>
            <a:ext cx="6754953" cy="609600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57AB45-D7FC-819A-5D27-4B1669E603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97314" y="6458380"/>
            <a:ext cx="4590686" cy="382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576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9256FF1-1369-474B-15D6-6D5B221F7B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179" t="41852" r="27083" b="18889"/>
          <a:stretch/>
        </p:blipFill>
        <p:spPr>
          <a:xfrm>
            <a:off x="3124200" y="1471365"/>
            <a:ext cx="13030200" cy="6934200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E53CDB5-C03A-9ACE-FE7A-CE82CB01BB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14400" y="-723900"/>
            <a:ext cx="6754953" cy="60965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4BF094B-4011-759B-616C-A44543BF7C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708200" y="6452284"/>
            <a:ext cx="4590686" cy="3834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0726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F3073DA-C759-EF03-13A4-9265CAA847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14" t="18391" r="29610" b="43076"/>
          <a:stretch/>
        </p:blipFill>
        <p:spPr>
          <a:xfrm>
            <a:off x="2743200" y="2247900"/>
            <a:ext cx="13106400" cy="67056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5312196-00C7-4B09-70D3-A3586490A7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838200" y="-342900"/>
            <a:ext cx="6754953" cy="6096528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68C75F0-9A25-F491-204F-489276287D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21263" y="6286500"/>
            <a:ext cx="4590686" cy="3840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044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1293986" y="2952750"/>
            <a:ext cx="15700029" cy="6035883"/>
            <a:chOff x="0" y="0"/>
            <a:chExt cx="28026449" cy="1077478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026451" cy="10774781"/>
            </a:xfrm>
            <a:custGeom>
              <a:avLst/>
              <a:gdLst/>
              <a:ahLst/>
              <a:cxnLst/>
              <a:rect l="l" t="t" r="r" b="b"/>
              <a:pathLst>
                <a:path w="28026451" h="10774781">
                  <a:moveTo>
                    <a:pt x="27721651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10469981"/>
                  </a:lnTo>
                  <a:cubicBezTo>
                    <a:pt x="0" y="10638891"/>
                    <a:pt x="135890" y="10774781"/>
                    <a:pt x="304800" y="10774781"/>
                  </a:cubicBezTo>
                  <a:lnTo>
                    <a:pt x="27721651" y="10774781"/>
                  </a:lnTo>
                  <a:cubicBezTo>
                    <a:pt x="27890558" y="10774781"/>
                    <a:pt x="28026451" y="10638891"/>
                    <a:pt x="28026451" y="10469981"/>
                  </a:cubicBezTo>
                  <a:lnTo>
                    <a:pt x="28026451" y="304800"/>
                  </a:lnTo>
                  <a:cubicBezTo>
                    <a:pt x="28026451" y="135890"/>
                    <a:pt x="27890558" y="0"/>
                    <a:pt x="27721651" y="0"/>
                  </a:cubicBezTo>
                  <a:close/>
                </a:path>
              </a:pathLst>
            </a:custGeom>
            <a:solidFill>
              <a:srgbClr val="F1D1C7"/>
            </a:solidFill>
          </p:spPr>
          <p:txBody>
            <a:bodyPr/>
            <a:lstStyle/>
            <a:p>
              <a:endParaRPr lang="uk-UA"/>
            </a:p>
          </p:txBody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93340" y="6332965"/>
            <a:ext cx="2952509" cy="454868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6897869">
            <a:off x="-2249484" y="-1802926"/>
            <a:ext cx="5730130" cy="4777205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281959">
            <a:off x="13594629" y="-745811"/>
            <a:ext cx="6798772" cy="445010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856548" y="1076325"/>
            <a:ext cx="14574904" cy="10953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500">
                <a:solidFill>
                  <a:srgbClr val="000000"/>
                </a:solidFill>
                <a:latin typeface="Arimo Bold"/>
              </a:rPr>
              <a:t>Аналіз сучасних неспеціальних енциклопедій свідчить, що зміст поняття конфлікту розкривається через наступні значення: 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913648" y="8111859"/>
            <a:ext cx="3472856" cy="207739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293986" y="2918668"/>
            <a:ext cx="15700029" cy="6165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Arimo"/>
              </a:rPr>
              <a:t>1. Стан відкритої, часто затяжної боротьби: битва або війна. </a:t>
            </a:r>
          </a:p>
          <a:p>
            <a:pPr algn="ctr">
              <a:lnSpc>
                <a:spcPts val="4060"/>
              </a:lnSpc>
            </a:pPr>
            <a:endParaRPr lang="en-US" sz="2900">
              <a:solidFill>
                <a:srgbClr val="000000"/>
              </a:solidFill>
              <a:latin typeface="Arimo"/>
            </a:endParaRPr>
          </a:p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Arimo"/>
              </a:rPr>
              <a:t>2. Стан дисгармонії у відносинах між людьми: сутичка протилежностей.</a:t>
            </a:r>
          </a:p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Arimo"/>
              </a:rPr>
              <a:t> </a:t>
            </a:r>
          </a:p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Arimo"/>
              </a:rPr>
              <a:t>3. Психічна боротьба, що виникає як результат одночасного функціонування бажань або тенденцій, що взаємно виключають один одне. </a:t>
            </a:r>
          </a:p>
          <a:p>
            <a:pPr algn="ctr">
              <a:lnSpc>
                <a:spcPts val="4060"/>
              </a:lnSpc>
            </a:pPr>
            <a:endParaRPr lang="en-US" sz="2900">
              <a:solidFill>
                <a:srgbClr val="000000"/>
              </a:solidFill>
              <a:latin typeface="Arimo"/>
            </a:endParaRPr>
          </a:p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Arimo"/>
              </a:rPr>
              <a:t>4. Протистояння характерів або сил у літературних або сценічних творах. </a:t>
            </a:r>
          </a:p>
          <a:p>
            <a:pPr algn="ctr">
              <a:lnSpc>
                <a:spcPts val="4060"/>
              </a:lnSpc>
            </a:pPr>
            <a:endParaRPr lang="en-US" sz="2900">
              <a:solidFill>
                <a:srgbClr val="000000"/>
              </a:solidFill>
              <a:latin typeface="Arimo"/>
            </a:endParaRPr>
          </a:p>
          <a:p>
            <a:pPr algn="ctr">
              <a:lnSpc>
                <a:spcPts val="4060"/>
              </a:lnSpc>
            </a:pPr>
            <a:r>
              <a:rPr lang="en-US" sz="2900">
                <a:solidFill>
                  <a:srgbClr val="000000"/>
                </a:solidFill>
                <a:latin typeface="Arimo"/>
              </a:rPr>
              <a:t>5. Емоційне напруження (хвилювання), що виникає при зіткненні протилежних імпульсів або при неможливості примирити внутрішні імпульси з реальністю чи моральними обмеженнями.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028700"/>
            <a:ext cx="16230600" cy="8229600"/>
            <a:chOff x="0" y="0"/>
            <a:chExt cx="17532556" cy="888974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532556" cy="8889747"/>
            </a:xfrm>
            <a:custGeom>
              <a:avLst/>
              <a:gdLst/>
              <a:ahLst/>
              <a:cxnLst/>
              <a:rect l="l" t="t" r="r" b="b"/>
              <a:pathLst>
                <a:path w="17532556" h="8889747">
                  <a:moveTo>
                    <a:pt x="17227756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84947"/>
                  </a:lnTo>
                  <a:cubicBezTo>
                    <a:pt x="0" y="8753857"/>
                    <a:pt x="135890" y="8889747"/>
                    <a:pt x="304800" y="8889747"/>
                  </a:cubicBezTo>
                  <a:lnTo>
                    <a:pt x="17227756" y="8889747"/>
                  </a:lnTo>
                  <a:cubicBezTo>
                    <a:pt x="17396667" y="8889747"/>
                    <a:pt x="17532556" y="8753857"/>
                    <a:pt x="17532556" y="8584947"/>
                  </a:cubicBezTo>
                  <a:lnTo>
                    <a:pt x="17532556" y="304800"/>
                  </a:lnTo>
                  <a:cubicBezTo>
                    <a:pt x="17532556" y="135890"/>
                    <a:pt x="17396667" y="0"/>
                    <a:pt x="17227756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uk-UA"/>
            </a:p>
          </p:txBody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549130">
            <a:off x="-1577160" y="7170126"/>
            <a:ext cx="6380533" cy="4176349"/>
          </a:xfrm>
          <a:prstGeom prst="rect">
            <a:avLst/>
          </a:prstGeom>
        </p:spPr>
      </p:pic>
      <p:sp>
        <p:nvSpPr>
          <p:cNvPr id="5" name="TextBox 5"/>
          <p:cNvSpPr txBox="1"/>
          <p:nvPr/>
        </p:nvSpPr>
        <p:spPr>
          <a:xfrm>
            <a:off x="1584532" y="3305175"/>
            <a:ext cx="5935950" cy="36671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00"/>
              </a:lnSpc>
            </a:pPr>
            <a:r>
              <a:rPr lang="en-US" sz="8000">
                <a:solidFill>
                  <a:srgbClr val="000000"/>
                </a:solidFill>
                <a:latin typeface="Marcellus"/>
              </a:rPr>
              <a:t>Основні ознаки конфлікту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8071353" y="1177909"/>
            <a:ext cx="4380796" cy="3893630"/>
            <a:chOff x="0" y="0"/>
            <a:chExt cx="9955835" cy="884869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955835" cy="8848698"/>
            </a:xfrm>
            <a:custGeom>
              <a:avLst/>
              <a:gdLst/>
              <a:ahLst/>
              <a:cxnLst/>
              <a:rect l="l" t="t" r="r" b="b"/>
              <a:pathLst>
                <a:path w="9955835" h="8848698">
                  <a:moveTo>
                    <a:pt x="9651035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43898"/>
                  </a:lnTo>
                  <a:cubicBezTo>
                    <a:pt x="0" y="8712808"/>
                    <a:pt x="135890" y="8848698"/>
                    <a:pt x="304800" y="8848698"/>
                  </a:cubicBezTo>
                  <a:lnTo>
                    <a:pt x="9651035" y="8848698"/>
                  </a:lnTo>
                  <a:cubicBezTo>
                    <a:pt x="9819945" y="8848698"/>
                    <a:pt x="9955835" y="8712808"/>
                    <a:pt x="9955835" y="8543898"/>
                  </a:cubicBezTo>
                  <a:lnTo>
                    <a:pt x="9955835" y="304800"/>
                  </a:lnTo>
                  <a:cubicBezTo>
                    <a:pt x="9955835" y="135890"/>
                    <a:pt x="9819945" y="0"/>
                    <a:pt x="9651035" y="0"/>
                  </a:cubicBezTo>
                  <a:close/>
                </a:path>
              </a:pathLst>
            </a:custGeom>
            <a:solidFill>
              <a:srgbClr val="F1D1C7"/>
            </a:solidFill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2594178" y="1177909"/>
            <a:ext cx="4380796" cy="3893630"/>
            <a:chOff x="0" y="0"/>
            <a:chExt cx="9955835" cy="884869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9955835" cy="8848698"/>
            </a:xfrm>
            <a:custGeom>
              <a:avLst/>
              <a:gdLst/>
              <a:ahLst/>
              <a:cxnLst/>
              <a:rect l="l" t="t" r="r" b="b"/>
              <a:pathLst>
                <a:path w="9955835" h="8848698">
                  <a:moveTo>
                    <a:pt x="9651035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43898"/>
                  </a:lnTo>
                  <a:cubicBezTo>
                    <a:pt x="0" y="8712808"/>
                    <a:pt x="135890" y="8848698"/>
                    <a:pt x="304800" y="8848698"/>
                  </a:cubicBezTo>
                  <a:lnTo>
                    <a:pt x="9651035" y="8848698"/>
                  </a:lnTo>
                  <a:cubicBezTo>
                    <a:pt x="9819945" y="8848698"/>
                    <a:pt x="9955835" y="8712808"/>
                    <a:pt x="9955835" y="8543898"/>
                  </a:cubicBezTo>
                  <a:lnTo>
                    <a:pt x="9955835" y="304800"/>
                  </a:lnTo>
                  <a:cubicBezTo>
                    <a:pt x="9955835" y="135890"/>
                    <a:pt x="9819945" y="0"/>
                    <a:pt x="9651035" y="0"/>
                  </a:cubicBezTo>
                  <a:close/>
                </a:path>
              </a:pathLst>
            </a:custGeom>
            <a:solidFill>
              <a:srgbClr val="F1D1C7"/>
            </a:solidFill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8071353" y="5215461"/>
            <a:ext cx="4380796" cy="3893630"/>
            <a:chOff x="0" y="0"/>
            <a:chExt cx="9955835" cy="8848698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9955835" cy="8848698"/>
            </a:xfrm>
            <a:custGeom>
              <a:avLst/>
              <a:gdLst/>
              <a:ahLst/>
              <a:cxnLst/>
              <a:rect l="l" t="t" r="r" b="b"/>
              <a:pathLst>
                <a:path w="9955835" h="8848698">
                  <a:moveTo>
                    <a:pt x="9651035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43898"/>
                  </a:lnTo>
                  <a:cubicBezTo>
                    <a:pt x="0" y="8712808"/>
                    <a:pt x="135890" y="8848698"/>
                    <a:pt x="304800" y="8848698"/>
                  </a:cubicBezTo>
                  <a:lnTo>
                    <a:pt x="9651035" y="8848698"/>
                  </a:lnTo>
                  <a:cubicBezTo>
                    <a:pt x="9819945" y="8848698"/>
                    <a:pt x="9955835" y="8712808"/>
                    <a:pt x="9955835" y="8543898"/>
                  </a:cubicBezTo>
                  <a:lnTo>
                    <a:pt x="9955835" y="304800"/>
                  </a:lnTo>
                  <a:cubicBezTo>
                    <a:pt x="9955835" y="135890"/>
                    <a:pt x="9819945" y="0"/>
                    <a:pt x="9651035" y="0"/>
                  </a:cubicBezTo>
                  <a:close/>
                </a:path>
              </a:pathLst>
            </a:custGeom>
            <a:solidFill>
              <a:srgbClr val="F1D1C7"/>
            </a:solidFill>
          </p:spPr>
          <p:txBody>
            <a:bodyPr/>
            <a:lstStyle/>
            <a:p>
              <a:endParaRPr lang="uk-UA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2594178" y="5215461"/>
            <a:ext cx="4380796" cy="3893630"/>
            <a:chOff x="0" y="0"/>
            <a:chExt cx="9955835" cy="884869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9955835" cy="8848698"/>
            </a:xfrm>
            <a:custGeom>
              <a:avLst/>
              <a:gdLst/>
              <a:ahLst/>
              <a:cxnLst/>
              <a:rect l="l" t="t" r="r" b="b"/>
              <a:pathLst>
                <a:path w="9955835" h="8848698">
                  <a:moveTo>
                    <a:pt x="9651035" y="0"/>
                  </a:moveTo>
                  <a:lnTo>
                    <a:pt x="304800" y="0"/>
                  </a:lnTo>
                  <a:cubicBezTo>
                    <a:pt x="135890" y="0"/>
                    <a:pt x="0" y="135890"/>
                    <a:pt x="0" y="304800"/>
                  </a:cubicBezTo>
                  <a:lnTo>
                    <a:pt x="0" y="8543898"/>
                  </a:lnTo>
                  <a:cubicBezTo>
                    <a:pt x="0" y="8712808"/>
                    <a:pt x="135890" y="8848698"/>
                    <a:pt x="304800" y="8848698"/>
                  </a:cubicBezTo>
                  <a:lnTo>
                    <a:pt x="9651035" y="8848698"/>
                  </a:lnTo>
                  <a:cubicBezTo>
                    <a:pt x="9819945" y="8848698"/>
                    <a:pt x="9955835" y="8712808"/>
                    <a:pt x="9955835" y="8543898"/>
                  </a:cubicBezTo>
                  <a:lnTo>
                    <a:pt x="9955835" y="304800"/>
                  </a:lnTo>
                  <a:cubicBezTo>
                    <a:pt x="9955835" y="135890"/>
                    <a:pt x="9819945" y="0"/>
                    <a:pt x="9651035" y="0"/>
                  </a:cubicBezTo>
                  <a:close/>
                </a:path>
              </a:pathLst>
            </a:custGeom>
            <a:solidFill>
              <a:srgbClr val="F1D1C7"/>
            </a:solidFill>
          </p:spPr>
          <p:txBody>
            <a:bodyPr/>
            <a:lstStyle/>
            <a:p>
              <a:endParaRPr lang="uk-UA"/>
            </a:p>
          </p:txBody>
        </p:sp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368775">
            <a:off x="-1595429" y="-2329458"/>
            <a:ext cx="5248259" cy="5695590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072766" y="7114651"/>
            <a:ext cx="2281153" cy="3544950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097886">
            <a:off x="14678243" y="8253015"/>
            <a:ext cx="5162115" cy="4303651"/>
          </a:xfrm>
          <a:prstGeom prst="rect">
            <a:avLst/>
          </a:prstGeom>
        </p:spPr>
      </p:pic>
      <p:sp>
        <p:nvSpPr>
          <p:cNvPr id="17" name="TextBox 17"/>
          <p:cNvSpPr txBox="1"/>
          <p:nvPr/>
        </p:nvSpPr>
        <p:spPr>
          <a:xfrm>
            <a:off x="8071353" y="1994424"/>
            <a:ext cx="4380796" cy="2193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2500">
                <a:solidFill>
                  <a:srgbClr val="000000"/>
                </a:solidFill>
                <a:latin typeface="Arimo"/>
              </a:rPr>
              <a:t>Наявність протиріччя – реального або уявного, наявного чи прихованого, усвідомленого чи неусвідомленого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979577" y="1310529"/>
            <a:ext cx="3609998" cy="3571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76"/>
              </a:lnSpc>
            </a:pPr>
            <a:r>
              <a:rPr lang="en-US" sz="2554">
                <a:solidFill>
                  <a:srgbClr val="000000"/>
                </a:solidFill>
                <a:latin typeface="Arimo"/>
              </a:rPr>
              <a:t>Специфічний характер спілкування – конфронтація позицій, неприйняття оцінок і поглядів сторін, гіпертрофія негативних рис і поведінки учасників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2594178" y="5172091"/>
            <a:ext cx="4380796" cy="3937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Arimo"/>
              </a:rPr>
              <a:t>Підвищене емоційне тло стосунків – панування негативних емоцій і почуттів, послаблення самоконтролю і регуляції взаємин, пригнічення функції раціональності й адекватності в сприйманні та реагуванні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071353" y="5774801"/>
            <a:ext cx="4380796" cy="2622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</a:pPr>
            <a:r>
              <a:rPr lang="en-US" sz="2499">
                <a:solidFill>
                  <a:srgbClr val="000000"/>
                </a:solidFill>
                <a:latin typeface="Arimo"/>
              </a:rPr>
              <a:t>Активне протиборство – орієнтація на перевагу, психологічний і фізичний утиск, вишукування засобів заподіяння максимальної шкоди протидіючій стороні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489</Words>
  <Application>Microsoft Office PowerPoint</Application>
  <PresentationFormat>Довільний</PresentationFormat>
  <Paragraphs>47</Paragraphs>
  <Slides>14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14</vt:i4>
      </vt:variant>
    </vt:vector>
  </HeadingPairs>
  <TitlesOfParts>
    <vt:vector size="21" baseType="lpstr">
      <vt:lpstr>Arial</vt:lpstr>
      <vt:lpstr>Calibri</vt:lpstr>
      <vt:lpstr>Arimo Bold</vt:lpstr>
      <vt:lpstr>Marcellus</vt:lpstr>
      <vt:lpstr>PT Serif Bold</vt:lpstr>
      <vt:lpstr>Arimo</vt:lpstr>
      <vt:lpstr>Office Theme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Brown Abstract Organic Class Syllabus Blank Presentation</dc:title>
  <cp:lastModifiedBy>Галина Синоруб</cp:lastModifiedBy>
  <cp:revision>6</cp:revision>
  <dcterms:created xsi:type="dcterms:W3CDTF">2006-08-16T00:00:00Z</dcterms:created>
  <dcterms:modified xsi:type="dcterms:W3CDTF">2023-10-06T10:46:40Z</dcterms:modified>
  <dc:identifier>DAE8RRLzT78</dc:identifier>
</cp:coreProperties>
</file>