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9" r:id="rId4"/>
    <p:sldId id="280" r:id="rId5"/>
    <p:sldId id="281" r:id="rId6"/>
    <p:sldId id="282" r:id="rId7"/>
    <p:sldId id="271" r:id="rId8"/>
    <p:sldId id="25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6" r:id="rId17"/>
    <p:sldId id="277" r:id="rId18"/>
    <p:sldId id="268" r:id="rId19"/>
    <p:sldId id="273" r:id="rId20"/>
    <p:sldId id="274" r:id="rId21"/>
    <p:sldId id="275" r:id="rId22"/>
    <p:sldId id="283" r:id="rId23"/>
    <p:sldId id="284" r:id="rId24"/>
    <p:sldId id="278" r:id="rId25"/>
    <p:sldId id="269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 varScale="1">
        <p:scale>
          <a:sx n="108" d="100"/>
          <a:sy n="108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883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46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33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3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88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75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4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36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0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3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02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ADA21-1924-4B56-948D-CB05AB132E30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F7C7-6301-4C28-B6DB-7E58AFD6B6E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04856" cy="1224136"/>
          </a:xfrm>
        </p:spPr>
        <p:txBody>
          <a:bodyPr/>
          <a:lstStyle/>
          <a:p>
            <a:r>
              <a:rPr lang="uk-UA" dirty="0"/>
              <a:t>Вступ до професійного етикету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832648" cy="524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3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Види етикету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Придворний етикет </a:t>
            </a:r>
            <a:r>
              <a:rPr lang="uk-UA" dirty="0"/>
              <a:t>– чітко регламентований порядок</a:t>
            </a:r>
          </a:p>
          <a:p>
            <a:pPr marL="0" indent="0" algn="just">
              <a:buNone/>
            </a:pPr>
            <a:r>
              <a:rPr lang="uk-UA" dirty="0"/>
              <a:t>і форми поведінки, встановлені при дворах монархів</a:t>
            </a:r>
          </a:p>
          <a:p>
            <a:pPr marL="0" indent="0" algn="just">
              <a:buNone/>
            </a:pPr>
            <a:r>
              <a:rPr lang="uk-UA" b="1" dirty="0"/>
              <a:t>Дипломатичний етикет</a:t>
            </a:r>
            <a:r>
              <a:rPr lang="uk-UA" dirty="0"/>
              <a:t> – сукупність правил і норм поведінки дипломатів та офіційних осіб під час офіційних і неофіційних заходів</a:t>
            </a:r>
          </a:p>
          <a:p>
            <a:pPr marL="0" indent="0" algn="just">
              <a:buNone/>
            </a:pPr>
            <a:r>
              <a:rPr lang="uk-UA" b="1" dirty="0"/>
              <a:t>Військовий етикет </a:t>
            </a:r>
            <a:r>
              <a:rPr lang="uk-UA" dirty="0"/>
              <a:t>– перелік загальноприйнятих в армії правил та норм, манери поведінки військовослужбовців в усіх сферах їхньої діяльності</a:t>
            </a:r>
          </a:p>
          <a:p>
            <a:pPr marL="0" indent="0" algn="just">
              <a:buNone/>
            </a:pPr>
            <a:r>
              <a:rPr lang="uk-UA" b="1" dirty="0"/>
              <a:t>Світський етикет </a:t>
            </a:r>
            <a:r>
              <a:rPr lang="uk-UA" dirty="0"/>
              <a:t>— сукупність правил і норм поведінки, які регламентують зовнішні прояви людських стосунків</a:t>
            </a:r>
          </a:p>
          <a:p>
            <a:pPr marL="0" indent="0" algn="just">
              <a:buNone/>
            </a:pPr>
            <a:r>
              <a:rPr lang="uk-UA" b="1" dirty="0"/>
              <a:t>Діловий етикет </a:t>
            </a:r>
            <a:r>
              <a:rPr lang="uk-UA" dirty="0"/>
              <a:t>— сукупність правил і норм поведінки, які регламентують відносини ділових людей.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FF0000"/>
                </a:solidFill>
              </a:rPr>
              <a:t>У чому полягає суть етикету під час війни?</a:t>
            </a:r>
          </a:p>
        </p:txBody>
      </p:sp>
    </p:spTree>
    <p:extLst>
      <p:ext uri="{BB962C8B-B14F-4D97-AF65-F5344CB8AC3E}">
        <p14:creationId xmlns:p14="http://schemas.microsoft.com/office/powerpoint/2010/main" val="95998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Джерелом</a:t>
            </a:r>
            <a:r>
              <a:rPr lang="ru-RU" b="1" i="1" dirty="0"/>
              <a:t> </a:t>
            </a:r>
            <a:r>
              <a:rPr lang="ru-RU" b="1" i="1" dirty="0" err="1"/>
              <a:t>етикетних</a:t>
            </a:r>
            <a:r>
              <a:rPr lang="ru-RU" b="1" i="1" dirty="0"/>
              <a:t> правил і норм 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/>
              <a:t>є традиції, звичаї, більш або менш схожі у різних народів, які змінюються з плином часу або залежно від національного та релігійного складу конкретного народу. </a:t>
            </a:r>
          </a:p>
          <a:p>
            <a:pPr marL="0" indent="0" algn="just">
              <a:buNone/>
            </a:pPr>
            <a:r>
              <a:rPr lang="uk-UA" dirty="0"/>
              <a:t>В основі дипломатичного, світського й ділового етикету лежить стародавній принцип людських стосунків – взаємної поваги та взаємної ввічливості. </a:t>
            </a:r>
          </a:p>
          <a:p>
            <a:pPr marL="0" indent="0" algn="just">
              <a:buNone/>
            </a:pPr>
            <a:r>
              <a:rPr lang="uk-UA" dirty="0"/>
              <a:t>Ввічливість була й залишається обов’язковою нормою всіх різновидів етикету.</a:t>
            </a:r>
          </a:p>
        </p:txBody>
      </p:sp>
    </p:spTree>
    <p:extLst>
      <p:ext uri="{BB962C8B-B14F-4D97-AF65-F5344CB8AC3E}">
        <p14:creationId xmlns:p14="http://schemas.microsoft.com/office/powerpoint/2010/main" val="113953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/>
              <a:t>Етикет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мова</a:t>
            </a:r>
            <a:r>
              <a:rPr lang="ru-RU" sz="2800" dirty="0"/>
              <a:t> </a:t>
            </a:r>
            <a:r>
              <a:rPr lang="ru-RU" sz="2800" dirty="0" err="1"/>
              <a:t>символів</a:t>
            </a:r>
            <a:r>
              <a:rPr lang="ru-RU" sz="2800" dirty="0"/>
              <a:t>. Людина повинна </a:t>
            </a:r>
            <a:r>
              <a:rPr lang="ru-RU" sz="2800" dirty="0" err="1"/>
              <a:t>використовувати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з метою </a:t>
            </a:r>
            <a:r>
              <a:rPr lang="ru-RU" sz="2800" dirty="0" err="1"/>
              <a:t>краще</a:t>
            </a:r>
            <a:r>
              <a:rPr lang="ru-RU" sz="2800" dirty="0"/>
              <a:t> </a:t>
            </a:r>
            <a:r>
              <a:rPr lang="ru-RU" sz="2800" dirty="0" err="1"/>
              <a:t>взаємодіяти</a:t>
            </a:r>
            <a:r>
              <a:rPr lang="ru-RU" sz="2800" dirty="0"/>
              <a:t> з </a:t>
            </a:r>
            <a:r>
              <a:rPr lang="ru-RU" sz="2800" dirty="0" err="1"/>
              <a:t>іншими</a:t>
            </a:r>
            <a:r>
              <a:rPr lang="ru-RU" sz="2800" dirty="0"/>
              <a:t> (</a:t>
            </a:r>
            <a:r>
              <a:rPr lang="ru-RU" sz="2800" dirty="0" err="1"/>
              <a:t>колегами</a:t>
            </a:r>
            <a:r>
              <a:rPr lang="ru-RU" sz="2800" dirty="0"/>
              <a:t>, партнерами).</a:t>
            </a:r>
          </a:p>
          <a:p>
            <a:pPr marL="0" indent="0" algn="just">
              <a:buNone/>
            </a:pPr>
            <a:r>
              <a:rPr lang="ru-RU" sz="2800" dirty="0"/>
              <a:t>Правила і </a:t>
            </a:r>
            <a:r>
              <a:rPr lang="ru-RU" sz="2800" dirty="0" err="1"/>
              <a:t>вимоги</a:t>
            </a:r>
            <a:r>
              <a:rPr lang="ru-RU" sz="2800" dirty="0"/>
              <a:t> </a:t>
            </a:r>
            <a:r>
              <a:rPr lang="ru-RU" sz="2800" dirty="0" err="1"/>
              <a:t>службового</a:t>
            </a:r>
            <a:r>
              <a:rPr lang="ru-RU" sz="2800" dirty="0"/>
              <a:t> </a:t>
            </a:r>
            <a:r>
              <a:rPr lang="ru-RU" sz="2800" dirty="0" err="1"/>
              <a:t>етикету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сприяти</a:t>
            </a:r>
            <a:r>
              <a:rPr lang="ru-RU" sz="2800" dirty="0"/>
              <a:t> </a:t>
            </a:r>
            <a:r>
              <a:rPr lang="ru-RU" sz="2800" dirty="0" err="1"/>
              <a:t>створенню</a:t>
            </a:r>
            <a:r>
              <a:rPr lang="ru-RU" sz="2800" dirty="0"/>
              <a:t> здорового морально-</a:t>
            </a:r>
            <a:r>
              <a:rPr lang="ru-RU" sz="2800" dirty="0" err="1"/>
              <a:t>психічного</a:t>
            </a:r>
            <a:r>
              <a:rPr lang="ru-RU" sz="2800" dirty="0"/>
              <a:t> </a:t>
            </a:r>
            <a:r>
              <a:rPr lang="ru-RU" sz="2800" dirty="0" err="1"/>
              <a:t>клімату</a:t>
            </a:r>
            <a:r>
              <a:rPr lang="ru-RU" sz="2800" dirty="0"/>
              <a:t> і </a:t>
            </a:r>
            <a:r>
              <a:rPr lang="ru-RU" sz="2800" dirty="0" err="1"/>
              <a:t>піднесенню</a:t>
            </a:r>
            <a:r>
              <a:rPr lang="ru-RU" sz="2800" dirty="0"/>
              <a:t> настрою, </a:t>
            </a:r>
            <a:r>
              <a:rPr lang="ru-RU" sz="2800" dirty="0" err="1"/>
              <a:t>підвищенню</a:t>
            </a:r>
            <a:r>
              <a:rPr lang="ru-RU" sz="2800" dirty="0"/>
              <a:t> </a:t>
            </a:r>
            <a:r>
              <a:rPr lang="ru-RU" sz="2800" dirty="0" err="1"/>
              <a:t>продуктивності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8866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Етикет службових взаємин зобов’язує:</a:t>
            </a:r>
          </a:p>
          <a:p>
            <a:pPr marL="0" indent="0" algn="just">
              <a:buNone/>
            </a:pPr>
            <a:r>
              <a:rPr lang="uk-UA" dirty="0"/>
              <a:t>- бути ввічливим до всіх клієнтів (думка кожного клієнта впливає на імідж підприємства, фірми);</a:t>
            </a:r>
          </a:p>
          <a:p>
            <a:pPr algn="just">
              <a:buFontTx/>
              <a:buChar char="-"/>
            </a:pPr>
            <a:r>
              <a:rPr lang="uk-UA" dirty="0"/>
              <a:t>зустрічі починати вчасно;</a:t>
            </a:r>
          </a:p>
          <a:p>
            <a:pPr algn="just">
              <a:buFontTx/>
              <a:buChar char="-"/>
            </a:pPr>
            <a:r>
              <a:rPr lang="uk-UA" dirty="0"/>
              <a:t>на всі дзвінки і листи клієнтів вчасно давати відповіді;</a:t>
            </a:r>
          </a:p>
          <a:p>
            <a:pPr algn="just">
              <a:buFontTx/>
              <a:buChar char="-"/>
            </a:pPr>
            <a:r>
              <a:rPr lang="uk-UA" dirty="0"/>
              <a:t>прийняті рішення виконувати у зазначені терміни;</a:t>
            </a:r>
          </a:p>
          <a:p>
            <a:pPr algn="just">
              <a:buFontTx/>
              <a:buChar char="-"/>
            </a:pPr>
            <a:r>
              <a:rPr lang="uk-UA" dirty="0"/>
              <a:t>працівників бути в гарному і охайному одязі.</a:t>
            </a:r>
          </a:p>
          <a:p>
            <a:pPr marL="0" indent="0" algn="just">
              <a:buNone/>
            </a:pPr>
            <a:r>
              <a:rPr lang="uk-UA" dirty="0"/>
              <a:t>Усе це сприятиме надійним і довготривалим взаєминам із клієнтами, зростанню прибутків.</a:t>
            </a:r>
          </a:p>
          <a:p>
            <a:pPr marL="0" indent="0" algn="just">
              <a:buNone/>
            </a:pPr>
            <a:r>
              <a:rPr lang="uk-UA" b="1" dirty="0"/>
              <a:t>Службовий етикет </a:t>
            </a:r>
            <a:r>
              <a:rPr lang="uk-UA" dirty="0"/>
              <a:t>передбачає стосунки з іноземцями.</a:t>
            </a:r>
          </a:p>
          <a:p>
            <a:pPr marL="0" indent="0" algn="just">
              <a:buNone/>
            </a:pPr>
            <a:r>
              <a:rPr lang="uk-UA" dirty="0"/>
              <a:t>Для ділового спілкування з ними потрібно добре знати звичаї, традиції країни, представником якої є ваш клієнт чи партнер, а також прийняті там правила етикету.</a:t>
            </a:r>
          </a:p>
        </p:txBody>
      </p:sp>
    </p:spTree>
    <p:extLst>
      <p:ext uri="{BB962C8B-B14F-4D97-AF65-F5344CB8AC3E}">
        <p14:creationId xmlns:p14="http://schemas.microsoft.com/office/powerpoint/2010/main" val="162479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Професійний етикет – це глибоке знання пристойності, вміння тримати себе в колективі, щоб заслужити загальну повагу.</a:t>
            </a:r>
          </a:p>
          <a:p>
            <a:pPr marL="0" indent="0">
              <a:buNone/>
            </a:pPr>
            <a:r>
              <a:rPr lang="uk-UA" dirty="0"/>
              <a:t>Знання правил службового етикету дозволяє уникати помилок або виправляти їх доступними і загальноприйнятими способами. </a:t>
            </a:r>
          </a:p>
          <a:p>
            <a:pPr marL="0" indent="0">
              <a:buNone/>
            </a:pPr>
            <a:r>
              <a:rPr lang="uk-UA" dirty="0"/>
              <a:t>Тому </a:t>
            </a:r>
            <a:r>
              <a:rPr lang="uk-UA" b="1" dirty="0"/>
              <a:t>основну функцію </a:t>
            </a:r>
            <a:r>
              <a:rPr lang="uk-UA" dirty="0"/>
              <a:t>людини можна визначити як формування таких правил поведінки в суспільстві, які сприяють взаєморозумінню людей в процесі спілкування. Другою за значенням функцією ділового етикету є </a:t>
            </a:r>
            <a:r>
              <a:rPr lang="uk-UA" b="1" dirty="0"/>
              <a:t>функція зручності</a:t>
            </a:r>
            <a:r>
              <a:rPr lang="uk-UA" dirty="0"/>
              <a:t>, тобто доцільність і практичність.</a:t>
            </a:r>
          </a:p>
        </p:txBody>
      </p:sp>
    </p:spTree>
    <p:extLst>
      <p:ext uri="{BB962C8B-B14F-4D97-AF65-F5344CB8AC3E}">
        <p14:creationId xmlns:p14="http://schemas.microsoft.com/office/powerpoint/2010/main" val="176074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dirty="0"/>
              <a:t>Моральною основою сучасного етикету </a:t>
            </a:r>
            <a:r>
              <a:rPr lang="uk-UA" dirty="0"/>
              <a:t>є ввічливість, тактовність, коректність, чуйність, скромність, природність і невимушеність, точність і акуратність у всьому.</a:t>
            </a:r>
          </a:p>
        </p:txBody>
      </p:sp>
    </p:spTree>
    <p:extLst>
      <p:ext uri="{BB962C8B-B14F-4D97-AF65-F5344CB8AC3E}">
        <p14:creationId xmlns:p14="http://schemas.microsoft.com/office/powerpoint/2010/main" val="293700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12177" r="10471" b="8775"/>
          <a:stretch/>
        </p:blipFill>
        <p:spPr bwMode="auto">
          <a:xfrm>
            <a:off x="971600" y="1340768"/>
            <a:ext cx="7344816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0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12427" r="10612" b="8526"/>
          <a:stretch/>
        </p:blipFill>
        <p:spPr bwMode="auto">
          <a:xfrm>
            <a:off x="971600" y="1340768"/>
            <a:ext cx="748883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60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</a:t>
            </a:r>
            <a:r>
              <a:rPr lang="ru-RU" dirty="0" err="1"/>
              <a:t>кодексів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uk-UA" dirty="0"/>
          </a:p>
          <a:p>
            <a:pPr algn="just"/>
            <a:r>
              <a:rPr lang="uk-UA" dirty="0"/>
              <a:t>кодекси, які регулюють документ з детально розробленими правилами, включаючи санкції, передбачені у випадках порушення кодексу (наприклад, контракти);</a:t>
            </a:r>
          </a:p>
          <a:p>
            <a:pPr algn="just"/>
            <a:r>
              <a:rPr lang="uk-UA" dirty="0"/>
              <a:t>соціальні кодекси, які регулюють зобов’язання перед клієнтами, співробітниками, вкладниками тощо;</a:t>
            </a:r>
          </a:p>
          <a:p>
            <a:pPr algn="just"/>
            <a:r>
              <a:rPr lang="uk-UA" dirty="0"/>
              <a:t>корпоративні кодекси, які охоплюють положення про цінності організації, її філософію та мету (викладають основи корпоративної культури);</a:t>
            </a:r>
          </a:p>
          <a:p>
            <a:pPr algn="just"/>
            <a:r>
              <a:rPr lang="uk-UA" dirty="0"/>
              <a:t>професійні кодекси, які визначають міжособистісні стосунки в організації і погоджують інтереси працівників та організації (наприклад, угоди, які укладаються між адміністрацією та профспілкою).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Чи є професійний кодекс фахівця сфери обслуговування?</a:t>
            </a:r>
          </a:p>
          <a:p>
            <a:pPr marL="0" indent="0">
              <a:buNone/>
            </a:pPr>
            <a:r>
              <a:rPr lang="uk-UA" b="1" dirty="0"/>
              <a:t>Етичні кодекси покликані виконувати наступні функції:</a:t>
            </a:r>
          </a:p>
          <a:p>
            <a:pPr algn="just"/>
            <a:r>
              <a:rPr lang="uk-UA" dirty="0"/>
              <a:t>управлінську – регламентують поведінку персоналу, пріоритети у взаємодії з клієнтами, партнерами, конкурентами, зовнішнім середовищем; визначають порядок прийняття рішення та неприйнятні форми поведінки;</a:t>
            </a:r>
          </a:p>
          <a:p>
            <a:r>
              <a:rPr lang="uk-UA" dirty="0"/>
              <a:t>розвитку підприємницької культури в організації – транслюють бізнесові цінності; орієнтують працівників на єдині підприємницькі цілі, тим самим підвищують підприємницьку ідентичність працівників;</a:t>
            </a:r>
          </a:p>
          <a:p>
            <a:r>
              <a:rPr lang="uk-UA" dirty="0"/>
              <a:t>репутаційну – формують довіру до організації з боку зовнішнього середовища.</a:t>
            </a:r>
          </a:p>
          <a:p>
            <a:pPr marL="0" indent="0" algn="just">
              <a:buNone/>
            </a:pPr>
            <a:r>
              <a:rPr lang="uk-UA" dirty="0"/>
              <a:t>Із кодексом пов’язаний професійний етикет – встановлений багаторічною практикою порядок і манери поведінки, а також ритуали форми безпосереднього спілкування.</a:t>
            </a:r>
          </a:p>
        </p:txBody>
      </p:sp>
    </p:spTree>
    <p:extLst>
      <p:ext uri="{BB962C8B-B14F-4D97-AF65-F5344CB8AC3E}">
        <p14:creationId xmlns:p14="http://schemas.microsoft.com/office/powerpoint/2010/main" val="150014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Актуально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12177" r="10612" b="8278"/>
          <a:stretch/>
        </p:blipFill>
        <p:spPr bwMode="auto">
          <a:xfrm>
            <a:off x="1619672" y="1844824"/>
            <a:ext cx="633670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1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9033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ПРОФЕСІЙНИЙ ЕТИКЕТ</a:t>
            </a:r>
          </a:p>
          <a:p>
            <a:pPr algn="ctr"/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23900"/>
            <a:ext cx="16859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61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12037" r="10612" b="8845"/>
          <a:stretch/>
        </p:blipFill>
        <p:spPr bwMode="auto">
          <a:xfrm>
            <a:off x="1331640" y="1556792"/>
            <a:ext cx="6768752" cy="37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76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3B97F-0E23-DD5C-B214-2CA6AD22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9398"/>
            <a:ext cx="8498561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3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25FC696-220F-7B08-13A8-2B178589E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92696"/>
            <a:ext cx="7920879" cy="54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8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C81A229-345F-30C1-FAF0-8C27AECB9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2" t="16542" r="15992" b="13454"/>
          <a:stretch/>
        </p:blipFill>
        <p:spPr>
          <a:xfrm>
            <a:off x="1115616" y="980728"/>
            <a:ext cx="741682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376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12427" r="10611" b="8775"/>
          <a:stretch/>
        </p:blipFill>
        <p:spPr bwMode="auto">
          <a:xfrm>
            <a:off x="1259632" y="1844824"/>
            <a:ext cx="720079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761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ділового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та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до них</a:t>
            </a:r>
          </a:p>
          <a:p>
            <a:r>
              <a:rPr lang="ru-RU" dirty="0"/>
              <a:t>https://online.novaposhta.education/blog/dilovij-etiket-printsipi-spilkuvannya-z-</a:t>
            </a:r>
          </a:p>
          <a:p>
            <a:r>
              <a:rPr lang="ru-RU" dirty="0"/>
              <a:t>partnerami#1547</a:t>
            </a:r>
          </a:p>
          <a:p>
            <a:r>
              <a:rPr lang="ru-RU" dirty="0"/>
              <a:t>3. </a:t>
            </a:r>
            <a:r>
              <a:rPr lang="ru-RU" dirty="0" err="1"/>
              <a:t>Ділове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: https://pyrogiv.kiev.ua/shho-take-dilove-</a:t>
            </a:r>
          </a:p>
          <a:p>
            <a:r>
              <a:rPr lang="ru-RU" dirty="0" err="1"/>
              <a:t>spilkuvannya</a:t>
            </a:r>
            <a:r>
              <a:rPr lang="ru-RU" dirty="0"/>
              <a:t>/</a:t>
            </a:r>
          </a:p>
          <a:p>
            <a:r>
              <a:rPr lang="ru-RU" dirty="0"/>
              <a:t>4.Ділове </a:t>
            </a:r>
            <a:r>
              <a:rPr lang="ru-RU" dirty="0" err="1"/>
              <a:t>спілкування</a:t>
            </a:r>
            <a:r>
              <a:rPr lang="ru-RU" dirty="0"/>
              <a:t> –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в </a:t>
            </a:r>
            <a:r>
              <a:rPr lang="ru-RU" dirty="0" err="1"/>
              <a:t>бізнесі</a:t>
            </a:r>
            <a:r>
              <a:rPr lang="ru-RU" dirty="0"/>
              <a:t>: https://pyrogiv.kiev.ua/shho-take-dilove-</a:t>
            </a:r>
          </a:p>
          <a:p>
            <a:r>
              <a:rPr lang="ru-RU" dirty="0" err="1"/>
              <a:t>spilkuvannya</a:t>
            </a:r>
            <a:r>
              <a:rPr lang="ru-RU" dirty="0"/>
              <a:t>/</a:t>
            </a:r>
          </a:p>
          <a:p>
            <a:r>
              <a:rPr lang="ru-RU" dirty="0"/>
              <a:t>© https://pyrogiv.kiev.ua/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513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t="18930" r="40507" b="8195"/>
          <a:stretch/>
        </p:blipFill>
        <p:spPr bwMode="auto">
          <a:xfrm>
            <a:off x="683568" y="476672"/>
            <a:ext cx="74168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5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6745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15664" r="42383" b="10425"/>
          <a:stretch/>
        </p:blipFill>
        <p:spPr bwMode="auto">
          <a:xfrm>
            <a:off x="971600" y="548680"/>
            <a:ext cx="655272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3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14042" r="40511" b="13071"/>
          <a:stretch/>
        </p:blipFill>
        <p:spPr bwMode="auto">
          <a:xfrm>
            <a:off x="899592" y="476672"/>
            <a:ext cx="734481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35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9762" r="40511" b="11978"/>
          <a:stretch/>
        </p:blipFill>
        <p:spPr bwMode="auto">
          <a:xfrm>
            <a:off x="1115616" y="404664"/>
            <a:ext cx="6984775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32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717032"/>
            <a:ext cx="7499176" cy="2409131"/>
          </a:xfrm>
        </p:spPr>
        <p:txBody>
          <a:bodyPr/>
          <a:lstStyle/>
          <a:p>
            <a:pPr algn="just"/>
            <a:r>
              <a:rPr lang="ru-RU" sz="1400" dirty="0" err="1"/>
              <a:t>Здатність</a:t>
            </a:r>
            <a:r>
              <a:rPr lang="ru-RU" sz="1400" dirty="0"/>
              <a:t> до </a:t>
            </a:r>
            <a:r>
              <a:rPr lang="ru-RU" sz="1400" dirty="0" err="1"/>
              <a:t>колективних</a:t>
            </a:r>
            <a:r>
              <a:rPr lang="ru-RU" sz="1400" dirty="0"/>
              <a:t> </a:t>
            </a:r>
            <a:r>
              <a:rPr lang="ru-RU" sz="1400" dirty="0" err="1"/>
              <a:t>дій</a:t>
            </a:r>
            <a:r>
              <a:rPr lang="ru-RU" sz="1400" dirty="0"/>
              <a:t>, до </a:t>
            </a:r>
            <a:r>
              <a:rPr lang="ru-RU" sz="1400" dirty="0" err="1"/>
              <a:t>організації</a:t>
            </a:r>
            <a:r>
              <a:rPr lang="ru-RU" sz="1400" dirty="0"/>
              <a:t> </a:t>
            </a:r>
            <a:r>
              <a:rPr lang="ru-RU" sz="1400" dirty="0" err="1"/>
              <a:t>взаємодії</a:t>
            </a:r>
            <a:r>
              <a:rPr lang="ru-RU" sz="1400" dirty="0"/>
              <a:t> в </a:t>
            </a:r>
            <a:r>
              <a:rPr lang="ru-RU" sz="1400" dirty="0" err="1"/>
              <a:t>колективі</a:t>
            </a:r>
            <a:r>
              <a:rPr lang="ru-RU" sz="1400" dirty="0"/>
              <a:t>; </a:t>
            </a:r>
            <a:r>
              <a:rPr lang="ru-RU" sz="1400" dirty="0" err="1"/>
              <a:t>знання</a:t>
            </a:r>
            <a:r>
              <a:rPr lang="ru-RU" sz="1400" dirty="0"/>
              <a:t> </a:t>
            </a:r>
            <a:r>
              <a:rPr lang="ru-RU" sz="1400" dirty="0" err="1"/>
              <a:t>літературної</a:t>
            </a:r>
            <a:r>
              <a:rPr lang="ru-RU" sz="1400" dirty="0"/>
              <a:t> </a:t>
            </a:r>
            <a:r>
              <a:rPr lang="ru-RU" sz="1400" dirty="0" err="1"/>
              <a:t>мови</a:t>
            </a:r>
            <a:r>
              <a:rPr lang="ru-RU" sz="1400" dirty="0"/>
              <a:t> та </a:t>
            </a:r>
            <a:r>
              <a:rPr lang="ru-RU" sz="1400" dirty="0" err="1"/>
              <a:t>ділового</a:t>
            </a:r>
            <a:r>
              <a:rPr lang="ru-RU" sz="1400" dirty="0"/>
              <a:t> (</a:t>
            </a:r>
            <a:r>
              <a:rPr lang="ru-RU" sz="1400" dirty="0" err="1"/>
              <a:t>професійного</a:t>
            </a:r>
            <a:r>
              <a:rPr lang="ru-RU" sz="1400" dirty="0"/>
              <a:t>) дискурсу на </a:t>
            </a:r>
            <a:r>
              <a:rPr lang="ru-RU" sz="1400" dirty="0" err="1"/>
              <a:t>рідній</a:t>
            </a:r>
            <a:r>
              <a:rPr lang="ru-RU" sz="1400" dirty="0"/>
              <a:t> та </a:t>
            </a:r>
            <a:r>
              <a:rPr lang="ru-RU" sz="1400" dirty="0" err="1"/>
              <a:t>іноземній</a:t>
            </a:r>
            <a:r>
              <a:rPr lang="ru-RU" sz="1400" dirty="0"/>
              <a:t> </a:t>
            </a:r>
            <a:r>
              <a:rPr lang="ru-RU" sz="1400" dirty="0" err="1"/>
              <a:t>мові</a:t>
            </a:r>
            <a:r>
              <a:rPr lang="ru-RU" sz="1400" dirty="0"/>
              <a:t>, </a:t>
            </a:r>
            <a:r>
              <a:rPr lang="ru-RU" sz="1400" dirty="0" err="1"/>
              <a:t>здатність</a:t>
            </a:r>
            <a:r>
              <a:rPr lang="ru-RU" sz="1400" dirty="0"/>
              <a:t> до </a:t>
            </a:r>
            <a:r>
              <a:rPr lang="ru-RU" sz="1400" dirty="0" err="1"/>
              <a:t>роботи</a:t>
            </a:r>
            <a:r>
              <a:rPr lang="ru-RU" sz="1400" dirty="0"/>
              <a:t> в </a:t>
            </a:r>
            <a:r>
              <a:rPr lang="ru-RU" sz="1400" dirty="0" err="1"/>
              <a:t>іншомовному</a:t>
            </a:r>
            <a:r>
              <a:rPr lang="ru-RU" sz="1400" dirty="0"/>
              <a:t> </a:t>
            </a:r>
            <a:r>
              <a:rPr lang="ru-RU" sz="1400" dirty="0" err="1"/>
              <a:t>середовищі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err="1"/>
              <a:t>Знання</a:t>
            </a:r>
            <a:r>
              <a:rPr lang="ru-RU" sz="1400" dirty="0"/>
              <a:t> </a:t>
            </a:r>
            <a:r>
              <a:rPr lang="ru-RU" sz="1400" dirty="0" err="1"/>
              <a:t>етичних</a:t>
            </a:r>
            <a:r>
              <a:rPr lang="ru-RU" sz="1400" dirty="0"/>
              <a:t> і </a:t>
            </a:r>
            <a:r>
              <a:rPr lang="ru-RU" sz="1400" dirty="0" err="1"/>
              <a:t>правових</a:t>
            </a:r>
            <a:r>
              <a:rPr lang="ru-RU" sz="1400" dirty="0"/>
              <a:t> норм,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регулюють</a:t>
            </a:r>
            <a:r>
              <a:rPr lang="ru-RU" sz="1400" dirty="0"/>
              <a:t> </a:t>
            </a:r>
            <a:r>
              <a:rPr lang="ru-RU" sz="1400" dirty="0" err="1"/>
              <a:t>відносини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з </a:t>
            </a:r>
            <a:r>
              <a:rPr lang="ru-RU" sz="1400" dirty="0" err="1"/>
              <a:t>людиною</a:t>
            </a:r>
            <a:r>
              <a:rPr lang="ru-RU" sz="1400" dirty="0"/>
              <a:t>,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суспільством</a:t>
            </a:r>
            <a:r>
              <a:rPr lang="ru-RU" sz="1400" dirty="0"/>
              <a:t> і з </a:t>
            </a:r>
            <a:r>
              <a:rPr lang="ru-RU" sz="1400" dirty="0" err="1"/>
              <a:t>навколишнім</a:t>
            </a:r>
            <a:r>
              <a:rPr lang="ru-RU" sz="1400" dirty="0"/>
              <a:t> </a:t>
            </a:r>
            <a:r>
              <a:rPr lang="ru-RU" sz="1400" dirty="0" err="1"/>
              <a:t>середовищем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err="1"/>
              <a:t>Здатність</a:t>
            </a:r>
            <a:r>
              <a:rPr lang="ru-RU" sz="1400" dirty="0"/>
              <a:t> толерантно </a:t>
            </a:r>
            <a:r>
              <a:rPr lang="ru-RU" sz="1400" dirty="0" err="1"/>
              <a:t>сприймати</a:t>
            </a:r>
            <a:r>
              <a:rPr lang="ru-RU" sz="1400" dirty="0"/>
              <a:t> культуру та </a:t>
            </a:r>
            <a:r>
              <a:rPr lang="ru-RU" sz="1400" dirty="0" err="1"/>
              <a:t>звичаї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країн</a:t>
            </a:r>
            <a:r>
              <a:rPr lang="ru-RU" sz="1400" dirty="0"/>
              <a:t> і </a:t>
            </a:r>
            <a:r>
              <a:rPr lang="ru-RU" sz="1400" dirty="0" err="1"/>
              <a:t>народів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…</a:t>
            </a:r>
            <a:r>
              <a:rPr lang="ru-RU" sz="1400" dirty="0" err="1"/>
              <a:t>Продовжіть</a:t>
            </a:r>
            <a:r>
              <a:rPr lang="ru-RU" sz="1400" dirty="0"/>
              <a:t>!……………………………………………………………………………..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6886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15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24745"/>
            <a:ext cx="2952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Вступ до дисципліни «Професійний етикет»</a:t>
            </a:r>
          </a:p>
          <a:p>
            <a:r>
              <a:rPr lang="uk-UA" dirty="0"/>
              <a:t>1. Що таке етикет?</a:t>
            </a:r>
          </a:p>
          <a:p>
            <a:r>
              <a:rPr lang="uk-UA" dirty="0"/>
              <a:t>2. Що Ви знаєте про історію розвитку етикету?</a:t>
            </a:r>
          </a:p>
          <a:p>
            <a:r>
              <a:rPr lang="uk-UA" dirty="0"/>
              <a:t>3. Перелічіть та охарактеризуйте основні види етикету.</a:t>
            </a:r>
          </a:p>
          <a:p>
            <a:r>
              <a:rPr lang="uk-UA" dirty="0"/>
              <a:t>4. Охарактеризуйте моральні основи ділового етикету.</a:t>
            </a:r>
          </a:p>
          <a:p>
            <a:r>
              <a:rPr lang="uk-UA" dirty="0"/>
              <a:t>5. Визначте суть понять «етичні норми», «ділова етика».</a:t>
            </a:r>
          </a:p>
          <a:p>
            <a:r>
              <a:rPr lang="uk-UA" dirty="0"/>
              <a:t>6. Охарактеризуйте суть, типи та функції етичних кодексів.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5"/>
            <a:ext cx="3888432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1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Етикет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Етикет – сукупність правил поведінки, які регулюють зовнішні</a:t>
            </a:r>
          </a:p>
          <a:p>
            <a:pPr marL="0" indent="0" algn="just">
              <a:buNone/>
            </a:pPr>
            <a:r>
              <a:rPr lang="uk-UA" b="1" dirty="0"/>
              <a:t>прояви людських стосунків.</a:t>
            </a:r>
          </a:p>
          <a:p>
            <a:pPr marL="0" indent="0" algn="just">
              <a:buNone/>
            </a:pPr>
            <a:r>
              <a:rPr lang="uk-UA" dirty="0"/>
              <a:t>Етикет тісно пов’язаний із життям суспільства. Етикет сприяв</a:t>
            </a:r>
            <a:r>
              <a:rPr lang="en-US" dirty="0"/>
              <a:t> </a:t>
            </a:r>
            <a:r>
              <a:rPr lang="uk-UA" dirty="0"/>
              <a:t>розвиткові культури. </a:t>
            </a:r>
            <a:endParaRPr lang="en-US" dirty="0"/>
          </a:p>
          <a:p>
            <a:pPr marL="0" indent="0" algn="just">
              <a:buNone/>
            </a:pPr>
            <a:r>
              <a:rPr lang="uk-UA" dirty="0"/>
              <a:t>Цей </a:t>
            </a:r>
            <a:r>
              <a:rPr lang="uk-UA" b="1" i="1" dirty="0"/>
              <a:t>термін виник у 18 ст</a:t>
            </a:r>
            <a:r>
              <a:rPr lang="uk-UA" dirty="0"/>
              <a:t>., але збірники</a:t>
            </a:r>
            <a:r>
              <a:rPr lang="en-US" dirty="0"/>
              <a:t> </a:t>
            </a:r>
            <a:r>
              <a:rPr lang="uk-UA" dirty="0"/>
              <a:t>правил створювалися ще в Стародавньому Єгипті: приблизно у</a:t>
            </a:r>
            <a:r>
              <a:rPr lang="en-US" dirty="0"/>
              <a:t> </a:t>
            </a:r>
            <a:r>
              <a:rPr lang="uk-UA" dirty="0"/>
              <a:t>2350 р. до н.е. була написана книга «Інструкція з поведінки».</a:t>
            </a:r>
          </a:p>
          <a:p>
            <a:pPr marL="0" indent="0" algn="just">
              <a:buNone/>
            </a:pPr>
            <a:r>
              <a:rPr lang="uk-UA" dirty="0"/>
              <a:t>Спочатку слово </a:t>
            </a:r>
            <a:r>
              <a:rPr lang="en-GB" dirty="0"/>
              <a:t>etiquette </a:t>
            </a:r>
            <a:r>
              <a:rPr lang="uk-UA" dirty="0"/>
              <a:t>означало кілок, до якого</a:t>
            </a:r>
            <a:r>
              <a:rPr lang="en-US" dirty="0"/>
              <a:t> </a:t>
            </a:r>
            <a:r>
              <a:rPr lang="uk-UA" dirty="0"/>
              <a:t>прикріплювали папірець із назвою товару, пізніше – сам</a:t>
            </a:r>
            <a:r>
              <a:rPr lang="en-US" dirty="0"/>
              <a:t> </a:t>
            </a:r>
            <a:r>
              <a:rPr lang="uk-UA" dirty="0"/>
              <a:t>папірець із написом, згодом, за короля Людовіка </a:t>
            </a:r>
            <a:r>
              <a:rPr lang="en-GB" dirty="0"/>
              <a:t>XIV, - </a:t>
            </a:r>
            <a:r>
              <a:rPr lang="uk-UA" dirty="0"/>
              <a:t>аркушик</a:t>
            </a:r>
            <a:r>
              <a:rPr lang="en-US" dirty="0"/>
              <a:t> </a:t>
            </a:r>
            <a:r>
              <a:rPr lang="uk-UA" dirty="0"/>
              <a:t>паперу із послідовністю церемоніальних дій та формами</a:t>
            </a:r>
            <a:r>
              <a:rPr lang="en-US" dirty="0"/>
              <a:t> </a:t>
            </a:r>
            <a:r>
              <a:rPr lang="uk-UA" dirty="0"/>
              <a:t>поводження при дворі і нарешті – церемоніал, тобто порядок</a:t>
            </a:r>
            <a:r>
              <a:rPr lang="en-US" dirty="0"/>
              <a:t> </a:t>
            </a:r>
            <a:r>
              <a:rPr lang="uk-UA" dirty="0"/>
              <a:t>дій, правила чемності й норми поведінки при дворах монархів,</a:t>
            </a:r>
            <a:r>
              <a:rPr lang="en-US" dirty="0"/>
              <a:t> </a:t>
            </a:r>
            <a:r>
              <a:rPr lang="uk-UA" dirty="0"/>
              <a:t>титулованих осіб, у дипломатичних колах.</a:t>
            </a:r>
          </a:p>
        </p:txBody>
      </p:sp>
    </p:spTree>
    <p:extLst>
      <p:ext uri="{BB962C8B-B14F-4D97-AF65-F5344CB8AC3E}">
        <p14:creationId xmlns:p14="http://schemas.microsoft.com/office/powerpoint/2010/main" val="486036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917</Words>
  <Application>Microsoft Office PowerPoint</Application>
  <PresentationFormat>Екран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Вступ до професійного етикету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Етикет</vt:lpstr>
      <vt:lpstr>Види етикету </vt:lpstr>
      <vt:lpstr>Джерелом етикетних правил і норм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Існують наступні типи етичних кодексів</vt:lpstr>
      <vt:lpstr>Актуально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Література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GALIA</dc:creator>
  <cp:lastModifiedBy>Галина Синоруб</cp:lastModifiedBy>
  <cp:revision>13</cp:revision>
  <dcterms:created xsi:type="dcterms:W3CDTF">2022-01-30T21:42:18Z</dcterms:created>
  <dcterms:modified xsi:type="dcterms:W3CDTF">2024-02-04T17:03:28Z</dcterms:modified>
</cp:coreProperties>
</file>