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72" autoAdjust="0"/>
    <p:restoredTop sz="94598" autoAdjust="0"/>
  </p:normalViewPr>
  <p:slideViewPr>
    <p:cSldViewPr>
      <p:cViewPr>
        <p:scale>
          <a:sx n="75" d="100"/>
          <a:sy n="75" d="100"/>
        </p:scale>
        <p:origin x="-1550" y="-187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24" y="163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AB449-B103-4355-8D99-499367A6964A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0300C-2BD3-402A-AA5D-F431AD6EC73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853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0300C-2BD3-402A-AA5D-F431AD6EC73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867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0300C-2BD3-402A-AA5D-F431AD6EC73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2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D86EA10-4532-49CE-AD22-1FA7D1BD3152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1D51-63C2-4DD2-8AD5-23F4C84CF53C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EA10-4532-49CE-AD22-1FA7D1BD315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671D51-63C2-4DD2-8AD5-23F4C84CF53C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86EA10-4532-49CE-AD22-1FA7D1BD3152}" type="slidenum">
              <a:rPr lang="ru-RU" smtClean="0"/>
              <a:t>‹№›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-396552" y="-315416"/>
            <a:ext cx="10009112" cy="5184576"/>
          </a:xfrm>
        </p:spPr>
        <p:txBody>
          <a:bodyPr>
            <a:normAutofit/>
          </a:bodyPr>
          <a:lstStyle/>
          <a:p>
            <a:r>
              <a:rPr lang="ru-RU" cap="none" noProof="1" smtClean="0">
                <a:ln w="6350">
                  <a:solidFill>
                    <a:schemeClr val="accent1">
                      <a:lumMod val="50000"/>
                    </a:schemeClr>
                  </a:solidFill>
                </a:ln>
                <a:blipFill>
                  <a:blip r:embed="rId3"/>
                  <a:tile tx="0" ty="0" sx="100000" sy="100000" flip="none" algn="tl"/>
                </a:blipFill>
              </a:rPr>
              <a:t/>
            </a:r>
            <a:br>
              <a:rPr lang="ru-RU" cap="none" noProof="1" smtClean="0">
                <a:ln w="6350">
                  <a:solidFill>
                    <a:schemeClr val="accent1">
                      <a:lumMod val="50000"/>
                    </a:schemeClr>
                  </a:solidFill>
                </a:ln>
                <a:blipFill>
                  <a:blip r:embed="rId3"/>
                  <a:tile tx="0" ty="0" sx="100000" sy="100000" flip="none" algn="tl"/>
                </a:blipFill>
              </a:rPr>
            </a:br>
            <a:r>
              <a:rPr lang="ru-RU" cap="none" spc="100" noProof="1" smtClean="0">
                <a:ln w="180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«ХУДОЖНЯ ОБРОБКА ДЕРЕВИНИ»</a:t>
            </a:r>
            <a:r>
              <a:rPr lang="ru-RU" noProof="1" smtClean="0">
                <a:solidFill>
                  <a:schemeClr val="bg1"/>
                </a:solidFill>
              </a:rPr>
              <a:t/>
            </a:r>
            <a:br>
              <a:rPr lang="ru-RU" noProof="1" smtClean="0">
                <a:solidFill>
                  <a:schemeClr val="bg1"/>
                </a:solidFill>
              </a:rPr>
            </a:br>
            <a:r>
              <a:rPr lang="ru-RU" noProof="1" smtClean="0">
                <a:solidFill>
                  <a:schemeClr val="bg1"/>
                </a:solidFill>
              </a:rPr>
              <a:t/>
            </a:r>
            <a:br>
              <a:rPr lang="ru-RU" noProof="1" smtClean="0">
                <a:solidFill>
                  <a:schemeClr val="bg1"/>
                </a:solidFill>
              </a:rPr>
            </a:br>
            <a:endParaRPr lang="ru-RU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16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5486400" cy="371128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РОЗПИС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908720"/>
            <a:ext cx="7992888" cy="108012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>
                <a:solidFill>
                  <a:schemeClr val="bg1"/>
                </a:solidFill>
              </a:rPr>
              <a:t>Розпис</a:t>
            </a:r>
            <a:r>
              <a:rPr lang="ru-RU" dirty="0">
                <a:solidFill>
                  <a:schemeClr val="bg1"/>
                </a:solidFill>
              </a:rPr>
              <a:t> — </a:t>
            </a:r>
            <a:r>
              <a:rPr lang="ru-RU" dirty="0" err="1">
                <a:solidFill>
                  <a:schemeClr val="bg1"/>
                </a:solidFill>
              </a:rPr>
              <a:t>зручна</a:t>
            </a:r>
            <a:r>
              <a:rPr lang="ru-RU" dirty="0">
                <a:solidFill>
                  <a:schemeClr val="bg1"/>
                </a:solidFill>
              </a:rPr>
              <a:t> й </a:t>
            </a:r>
            <a:r>
              <a:rPr lang="ru-RU" dirty="0" err="1">
                <a:solidFill>
                  <a:schemeClr val="bg1"/>
                </a:solidFill>
              </a:rPr>
              <a:t>оригінальна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техніка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орнаментування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дерев'яних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виробів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відома</a:t>
            </a:r>
            <a:r>
              <a:rPr lang="ru-RU" dirty="0">
                <a:solidFill>
                  <a:schemeClr val="bg1"/>
                </a:solidFill>
              </a:rPr>
              <a:t> з </a:t>
            </a:r>
            <a:r>
              <a:rPr lang="en-US" dirty="0">
                <a:solidFill>
                  <a:schemeClr val="bg1"/>
                </a:solidFill>
              </a:rPr>
              <a:t>X—XI </a:t>
            </a:r>
            <a:r>
              <a:rPr lang="ru-RU" dirty="0">
                <a:solidFill>
                  <a:schemeClr val="bg1"/>
                </a:solidFill>
              </a:rPr>
              <a:t>ст. </a:t>
            </a:r>
            <a:r>
              <a:rPr lang="ru-RU" dirty="0" err="1">
                <a:solidFill>
                  <a:schemeClr val="bg1"/>
                </a:solidFill>
              </a:rPr>
              <a:t>Технічно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він</a:t>
            </a:r>
            <a:r>
              <a:rPr lang="ru-RU" dirty="0">
                <a:solidFill>
                  <a:schemeClr val="bg1"/>
                </a:solidFill>
              </a:rPr>
              <a:t> мало </a:t>
            </a:r>
            <a:r>
              <a:rPr lang="ru-RU" dirty="0" err="1">
                <a:solidFill>
                  <a:schemeClr val="bg1"/>
                </a:solidFill>
              </a:rPr>
              <a:t>чим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відрізняється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розпису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інших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матеріалах</a:t>
            </a:r>
            <a:r>
              <a:rPr lang="ru-RU" dirty="0">
                <a:solidFill>
                  <a:schemeClr val="bg1"/>
                </a:solidFill>
              </a:rPr>
              <a:t>. Орнамент </a:t>
            </a:r>
            <a:r>
              <a:rPr lang="ru-RU" dirty="0" err="1">
                <a:solidFill>
                  <a:schemeClr val="bg1"/>
                </a:solidFill>
              </a:rPr>
              <a:t>наносять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пензлями</a:t>
            </a:r>
            <a:r>
              <a:rPr lang="ru-RU" dirty="0">
                <a:solidFill>
                  <a:schemeClr val="bg1"/>
                </a:solidFill>
              </a:rPr>
              <a:t> по </a:t>
            </a:r>
            <a:r>
              <a:rPr lang="ru-RU" dirty="0" err="1">
                <a:solidFill>
                  <a:schemeClr val="bg1"/>
                </a:solidFill>
              </a:rPr>
              <a:t>заґрунтованій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або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незагрунтованій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поверхні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виробу</a:t>
            </a:r>
            <a:r>
              <a:rPr lang="ru-RU" dirty="0">
                <a:solidFill>
                  <a:schemeClr val="bg1"/>
                </a:solidFill>
              </a:rPr>
              <a:t> темперою, </a:t>
            </a:r>
            <a:r>
              <a:rPr lang="ru-RU" dirty="0" err="1">
                <a:solidFill>
                  <a:schemeClr val="bg1"/>
                </a:solidFill>
              </a:rPr>
              <a:t>гуашшю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олійними</a:t>
            </a:r>
            <a:r>
              <a:rPr lang="ru-RU" dirty="0">
                <a:solidFill>
                  <a:schemeClr val="bg1"/>
                </a:solidFill>
              </a:rPr>
              <a:t> й </a:t>
            </a:r>
            <a:r>
              <a:rPr lang="ru-RU" dirty="0" err="1">
                <a:solidFill>
                  <a:schemeClr val="bg1"/>
                </a:solidFill>
              </a:rPr>
              <a:t>аніліновими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фарбами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нітроемаля</a:t>
            </a:r>
            <a:r>
              <a:rPr lang="ru-RU" dirty="0">
                <a:solidFill>
                  <a:schemeClr val="bg1"/>
                </a:solidFill>
              </a:rPr>
              <a:t>-ми. З </a:t>
            </a:r>
            <a:r>
              <a:rPr lang="ru-RU" dirty="0" err="1">
                <a:solidFill>
                  <a:schemeClr val="bg1"/>
                </a:solidFill>
              </a:rPr>
              <a:t>кінця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XIX </a:t>
            </a:r>
            <a:r>
              <a:rPr lang="ru-RU" dirty="0">
                <a:solidFill>
                  <a:schemeClr val="bg1"/>
                </a:solidFill>
              </a:rPr>
              <a:t>ст. </a:t>
            </a:r>
            <a:r>
              <a:rPr lang="ru-RU" dirty="0" err="1">
                <a:solidFill>
                  <a:schemeClr val="bg1"/>
                </a:solidFill>
              </a:rPr>
              <a:t>розписані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вироби</a:t>
            </a:r>
            <a:r>
              <a:rPr lang="ru-RU" dirty="0">
                <a:solidFill>
                  <a:schemeClr val="bg1"/>
                </a:solidFill>
              </a:rPr>
              <a:t> почали </a:t>
            </a:r>
            <a:r>
              <a:rPr lang="ru-RU" dirty="0" err="1">
                <a:solidFill>
                  <a:schemeClr val="bg1"/>
                </a:solidFill>
              </a:rPr>
              <a:t>покривати</a:t>
            </a:r>
            <a:r>
              <a:rPr lang="ru-RU" dirty="0">
                <a:solidFill>
                  <a:schemeClr val="bg1"/>
                </a:solidFill>
              </a:rPr>
              <a:t> лаком,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оберігало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їх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забруднення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32856"/>
            <a:ext cx="4943845" cy="2993678"/>
          </a:xfrm>
          <a:prstGeom prst="rect">
            <a:avLst/>
          </a:prstGeom>
        </p:spPr>
      </p:pic>
      <p:pic>
        <p:nvPicPr>
          <p:cNvPr id="8" name="Місце для зображення 7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r="15710"/>
          <a:stretch>
            <a:fillRect/>
          </a:stretch>
        </p:blipFill>
        <p:spPr>
          <a:xfrm>
            <a:off x="3923928" y="3694229"/>
            <a:ext cx="4824536" cy="2975131"/>
          </a:xfrm>
        </p:spPr>
      </p:pic>
    </p:spTree>
    <p:extLst>
      <p:ext uri="{BB962C8B-B14F-4D97-AF65-F5344CB8AC3E}">
        <p14:creationId xmlns:p14="http://schemas.microsoft.com/office/powerpoint/2010/main" val="163598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764704"/>
            <a:ext cx="7848872" cy="4968552"/>
          </a:xfrm>
        </p:spPr>
        <p:txBody>
          <a:bodyPr/>
          <a:lstStyle/>
          <a:p>
            <a:pPr algn="just"/>
            <a:r>
              <a:rPr lang="ru-RU" dirty="0" err="1">
                <a:solidFill>
                  <a:schemeClr val="bg1"/>
                </a:solidFill>
              </a:rPr>
              <a:t>Крім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розглянутих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традиційних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прийомів</a:t>
            </a:r>
            <a:r>
              <a:rPr lang="ru-RU" dirty="0">
                <a:solidFill>
                  <a:schemeClr val="bg1"/>
                </a:solidFill>
              </a:rPr>
              <a:t> і </a:t>
            </a:r>
            <a:r>
              <a:rPr lang="ru-RU" dirty="0" err="1">
                <a:solidFill>
                  <a:schemeClr val="bg1"/>
                </a:solidFill>
              </a:rPr>
              <a:t>технік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зустрічаються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їхні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різновиди</a:t>
            </a:r>
            <a:r>
              <a:rPr lang="ru-RU" dirty="0">
                <a:solidFill>
                  <a:schemeClr val="bg1"/>
                </a:solidFill>
              </a:rPr>
              <a:t> й </a:t>
            </a:r>
            <a:r>
              <a:rPr lang="ru-RU" dirty="0" err="1">
                <a:solidFill>
                  <a:schemeClr val="bg1"/>
                </a:solidFill>
              </a:rPr>
              <a:t>поєднання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наприклад</a:t>
            </a:r>
            <a:r>
              <a:rPr lang="ru-RU" dirty="0">
                <a:solidFill>
                  <a:schemeClr val="bg1"/>
                </a:solidFill>
              </a:rPr>
              <a:t>, «</a:t>
            </a:r>
            <a:r>
              <a:rPr lang="ru-RU" dirty="0" err="1">
                <a:solidFill>
                  <a:schemeClr val="bg1"/>
                </a:solidFill>
              </a:rPr>
              <a:t>штампування</a:t>
            </a:r>
            <a:r>
              <a:rPr lang="ru-RU" dirty="0">
                <a:solidFill>
                  <a:schemeClr val="bg1"/>
                </a:solidFill>
              </a:rPr>
              <a:t>» </a:t>
            </a:r>
            <a:r>
              <a:rPr lang="ru-RU" dirty="0" err="1">
                <a:solidFill>
                  <a:schemeClr val="bg1"/>
                </a:solidFill>
              </a:rPr>
              <a:t>металевими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пробійчиками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аналогічне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карбуванню</a:t>
            </a:r>
            <a:r>
              <a:rPr lang="ru-RU" dirty="0">
                <a:solidFill>
                  <a:schemeClr val="bg1"/>
                </a:solidFill>
              </a:rPr>
              <a:t>; </a:t>
            </a:r>
            <a:r>
              <a:rPr lang="ru-RU" dirty="0" err="1">
                <a:solidFill>
                  <a:schemeClr val="bg1"/>
                </a:solidFill>
              </a:rPr>
              <a:t>зіставлення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плетених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частин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із</a:t>
            </a:r>
            <a:r>
              <a:rPr lang="ru-RU" dirty="0">
                <a:solidFill>
                  <a:schemeClr val="bg1"/>
                </a:solidFill>
              </a:rPr>
              <a:t> гладкими </a:t>
            </a:r>
            <a:r>
              <a:rPr lang="ru-RU" dirty="0" err="1">
                <a:solidFill>
                  <a:schemeClr val="bg1"/>
                </a:solidFill>
              </a:rPr>
              <a:t>поверхнями</a:t>
            </a:r>
            <a:r>
              <a:rPr lang="ru-RU" dirty="0">
                <a:solidFill>
                  <a:schemeClr val="bg1"/>
                </a:solidFill>
              </a:rPr>
              <a:t>; </a:t>
            </a:r>
            <a:r>
              <a:rPr lang="ru-RU" dirty="0" err="1">
                <a:solidFill>
                  <a:schemeClr val="bg1"/>
                </a:solidFill>
              </a:rPr>
              <a:t>контурне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різьблення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тонованих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площин-елементів</a:t>
            </a:r>
            <a:r>
              <a:rPr lang="ru-RU" dirty="0">
                <a:solidFill>
                  <a:schemeClr val="bg1"/>
                </a:solidFill>
              </a:rPr>
              <a:t>; </a:t>
            </a:r>
            <a:r>
              <a:rPr lang="ru-RU" dirty="0" err="1">
                <a:solidFill>
                  <a:schemeClr val="bg1"/>
                </a:solidFill>
              </a:rPr>
              <a:t>викладання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орнаментів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соломкою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тощо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854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1694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Художня обробка деревини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467544" y="1196752"/>
            <a:ext cx="3008313" cy="5184575"/>
          </a:xfrm>
        </p:spPr>
        <p:txBody>
          <a:bodyPr>
            <a:noAutofit/>
          </a:bodyPr>
          <a:lstStyle/>
          <a:p>
            <a:r>
              <a:rPr lang="vi-VN" sz="1800" dirty="0">
                <a:solidFill>
                  <a:schemeClr val="bg1"/>
                </a:solidFill>
              </a:rPr>
              <a:t>Худо́жня обро́бка деревини́ — найдавніший вид декоративно-прикладного мистецтва, виготовлення оригінальних виробів з дерева різноманітного функціонального призначення.</a:t>
            </a:r>
          </a:p>
          <a:p>
            <a:r>
              <a:rPr lang="vi-VN" sz="1800" dirty="0">
                <a:solidFill>
                  <a:schemeClr val="bg1"/>
                </a:solidFill>
              </a:rPr>
              <a:t>За формотворчими техніками художнє деревообробництво поділяється на відповідні галузі:</a:t>
            </a:r>
          </a:p>
          <a:p>
            <a:r>
              <a:rPr lang="uk-UA" sz="1800" dirty="0" smtClean="0">
                <a:solidFill>
                  <a:schemeClr val="bg1"/>
                </a:solidFill>
              </a:rPr>
              <a:t>- </a:t>
            </a:r>
            <a:r>
              <a:rPr lang="vi-VN" sz="1800" dirty="0" smtClean="0">
                <a:solidFill>
                  <a:schemeClr val="bg1"/>
                </a:solidFill>
              </a:rPr>
              <a:t>бондарство;</a:t>
            </a:r>
            <a:endParaRPr lang="uk-UA" sz="1800" dirty="0" smtClean="0">
              <a:solidFill>
                <a:schemeClr val="bg1"/>
              </a:solidFill>
            </a:endParaRPr>
          </a:p>
          <a:p>
            <a:r>
              <a:rPr lang="uk-UA" sz="1800" dirty="0" smtClean="0">
                <a:solidFill>
                  <a:schemeClr val="bg1"/>
                </a:solidFill>
              </a:rPr>
              <a:t>- </a:t>
            </a:r>
            <a:r>
              <a:rPr lang="vi-VN" sz="1800" dirty="0" smtClean="0">
                <a:solidFill>
                  <a:schemeClr val="bg1"/>
                </a:solidFill>
              </a:rPr>
              <a:t>деревообробне </a:t>
            </a:r>
            <a:r>
              <a:rPr lang="vi-VN" sz="1800" dirty="0">
                <a:solidFill>
                  <a:schemeClr val="bg1"/>
                </a:solidFill>
              </a:rPr>
              <a:t>токарство;</a:t>
            </a:r>
          </a:p>
          <a:p>
            <a:r>
              <a:rPr lang="uk-UA" sz="1800" dirty="0" smtClean="0">
                <a:solidFill>
                  <a:schemeClr val="bg1"/>
                </a:solidFill>
              </a:rPr>
              <a:t>- </a:t>
            </a:r>
            <a:r>
              <a:rPr lang="vi-VN" sz="1800" dirty="0" smtClean="0">
                <a:solidFill>
                  <a:schemeClr val="bg1"/>
                </a:solidFill>
              </a:rPr>
              <a:t>теслярство-столярство</a:t>
            </a:r>
            <a:endParaRPr lang="vi-VN" sz="1800" dirty="0">
              <a:solidFill>
                <a:schemeClr val="bg1"/>
              </a:solidFill>
            </a:endParaRPr>
          </a:p>
          <a:p>
            <a:r>
              <a:rPr lang="uk-UA" sz="1800" dirty="0" smtClean="0">
                <a:solidFill>
                  <a:schemeClr val="bg1"/>
                </a:solidFill>
              </a:rPr>
              <a:t>- </a:t>
            </a:r>
            <a:r>
              <a:rPr lang="vi-VN" sz="1800" dirty="0" smtClean="0">
                <a:solidFill>
                  <a:schemeClr val="bg1"/>
                </a:solidFill>
              </a:rPr>
              <a:t>декоративне </a:t>
            </a:r>
            <a:r>
              <a:rPr lang="vi-VN" sz="1800" dirty="0">
                <a:solidFill>
                  <a:schemeClr val="bg1"/>
                </a:solidFill>
              </a:rPr>
              <a:t>різьблення.</a:t>
            </a:r>
            <a:endParaRPr lang="ru-RU" sz="1800" dirty="0">
              <a:solidFill>
                <a:schemeClr val="bg1"/>
              </a:solidFill>
            </a:endParaRPr>
          </a:p>
        </p:txBody>
      </p:sp>
      <p:pic>
        <p:nvPicPr>
          <p:cNvPr id="1026" name="Picture 2" descr="Геометричне різьблення по дереву для початківців ескізи. Геометрична  різьблення. Практичний урок геометричного різьблення, робимо скриньк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36197" y="859740"/>
            <a:ext cx="6877911" cy="515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49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uk-UA" dirty="0" smtClean="0"/>
              <a:t>Історія художньої обробки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536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2000" noProof="1" smtClean="0">
                <a:solidFill>
                  <a:schemeClr val="bg1"/>
                </a:solidFill>
              </a:rPr>
              <a:t>  Загалом художня обробка дерева була вже добре розвинена за часів Русі. Відомо, що вже у І тис. н. е. дерево широко використовувалося в будівництві міст і сіл, князівських палаців і фортець. Серед ремісничих професій існували теслярі, ложкарі, бондарі, різьбярі та ін. Техніка обробки дерева була доволі різноманітна: видовбування, вирізування, розпис, випалювання тощо. Одна з найдавніших технік — видовбування — використовувалася для виготовлення побутових речей: посуду, корит, </a:t>
            </a:r>
            <a:r>
              <a:rPr lang="ru-RU" sz="2000" noProof="1" smtClean="0">
                <a:solidFill>
                  <a:schemeClr val="bg1"/>
                </a:solidFill>
              </a:rPr>
              <a:t>човнів</a:t>
            </a:r>
            <a:r>
              <a:rPr lang="ru-RU" sz="2000" noProof="1" smtClean="0">
                <a:solidFill>
                  <a:schemeClr val="bg1"/>
                </a:solidFill>
              </a:rPr>
              <a:t>.</a:t>
            </a:r>
            <a:endParaRPr lang="ru-RU" sz="2000" noProof="1">
              <a:solidFill>
                <a:schemeClr val="bg1"/>
              </a:solidFill>
            </a:endParaRPr>
          </a:p>
        </p:txBody>
      </p:sp>
      <p:pic>
        <p:nvPicPr>
          <p:cNvPr id="2050" name="Picture 2" descr="Човен - довбанка з с. Тинне - YouTub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86" b="14292"/>
          <a:stretch/>
        </p:blipFill>
        <p:spPr bwMode="auto">
          <a:xfrm>
            <a:off x="3419872" y="4064208"/>
            <a:ext cx="4892980" cy="2650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852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Обробка деревини різанням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4248472" cy="4612707"/>
          </a:xfrm>
        </p:spPr>
      </p:pic>
      <p:sp>
        <p:nvSpPr>
          <p:cNvPr id="6" name="Текст 5"/>
          <p:cNvSpPr>
            <a:spLocks noGrp="1"/>
          </p:cNvSpPr>
          <p:nvPr>
            <p:ph sz="half" idx="2"/>
          </p:nvPr>
        </p:nvSpPr>
        <p:spPr>
          <a:xfrm>
            <a:off x="4860032" y="1268760"/>
            <a:ext cx="3826768" cy="5256584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ru-RU" sz="1600" dirty="0" smtClean="0"/>
              <a:t> </a:t>
            </a:r>
          </a:p>
          <a:p>
            <a:pPr marL="137160" indent="0">
              <a:buNone/>
            </a:pPr>
            <a:r>
              <a:rPr lang="ru-RU" sz="1600" dirty="0" smtClean="0"/>
              <a:t> </a:t>
            </a:r>
            <a:r>
              <a:rPr lang="uk-UA" sz="1600" noProof="1" smtClean="0">
                <a:solidFill>
                  <a:schemeClr val="bg1"/>
                </a:solidFill>
              </a:rPr>
              <a:t>Обробка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noProof="1" smtClean="0">
                <a:solidFill>
                  <a:schemeClr val="bg1"/>
                </a:solidFill>
              </a:rPr>
              <a:t>деревини, за допомогою якої змінюють її розміри, форму і зовнішній вигляд без зміни хімічного складу, називається механічною. Механічну обробку деревини можна проводити різанням, гнуттям, пресуванням, розколюванням. Переважаючим видом механічної обробки є різання.</a:t>
            </a:r>
            <a:br>
              <a:rPr lang="ru-RU" sz="1600" noProof="1" smtClean="0">
                <a:solidFill>
                  <a:schemeClr val="bg1"/>
                </a:solidFill>
              </a:rPr>
            </a:br>
            <a:r>
              <a:rPr lang="ru-RU" sz="1600" noProof="1" smtClean="0">
                <a:solidFill>
                  <a:schemeClr val="bg1"/>
                </a:solidFill>
              </a:rPr>
              <a:t>Розрізняють різання із зняттям стружки і без зняття стружки. У столярному виробництві деревину обробляють переважно різанням із зняттям стружки способами піленія, стругання</a:t>
            </a:r>
            <a:r>
              <a:rPr lang="ru-RU" sz="1600" dirty="0" smtClean="0">
                <a:solidFill>
                  <a:schemeClr val="bg1"/>
                </a:solidFill>
              </a:rPr>
              <a:t>, </a:t>
            </a:r>
            <a:r>
              <a:rPr lang="ru-RU" sz="1600" noProof="1" smtClean="0">
                <a:solidFill>
                  <a:schemeClr val="bg1"/>
                </a:solidFill>
              </a:rPr>
              <a:t>долбленія, свердлення, шліфування</a:t>
            </a:r>
            <a:r>
              <a:rPr lang="ru-RU" sz="1600" dirty="0" smtClean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Різання</a:t>
            </a:r>
            <a:r>
              <a:rPr lang="ru-RU" sz="1600" dirty="0">
                <a:solidFill>
                  <a:schemeClr val="bg1"/>
                </a:solidFill>
              </a:rPr>
              <a:t> без </a:t>
            </a:r>
            <a:r>
              <a:rPr lang="ru-RU" sz="1600" dirty="0" err="1">
                <a:solidFill>
                  <a:schemeClr val="bg1"/>
                </a:solidFill>
              </a:rPr>
              <a:t>зняття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uk-UA" sz="1600" dirty="0" smtClean="0">
                <a:solidFill>
                  <a:schemeClr val="bg1"/>
                </a:solidFill>
              </a:rPr>
              <a:t>стружки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noProof="1" smtClean="0">
                <a:solidFill>
                  <a:schemeClr val="bg1"/>
                </a:solidFill>
              </a:rPr>
              <a:t>відбувається, наприклад, при розрізанні на ножицях шпони і тонрой фанери, при висіканні з шпони </a:t>
            </a:r>
            <a:r>
              <a:rPr lang="ru-RU" sz="1600" dirty="0" err="1" smtClean="0">
                <a:solidFill>
                  <a:schemeClr val="bg1"/>
                </a:solidFill>
              </a:rPr>
              <a:t>сучків</a:t>
            </a:r>
            <a:r>
              <a:rPr lang="ru-RU" sz="16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499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/>
          <a:lstStyle/>
          <a:p>
            <a:r>
              <a:rPr lang="ru-RU" noProof="1" smtClean="0">
                <a:solidFill>
                  <a:schemeClr val="bg1"/>
                </a:solidFill>
              </a:rPr>
              <a:t>Столярство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і бондарство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2204864"/>
            <a:ext cx="3888432" cy="4176464"/>
          </a:xfrm>
        </p:spPr>
        <p:txBody>
          <a:bodyPr>
            <a:normAutofit fontScale="70000" lnSpcReduction="20000"/>
          </a:bodyPr>
          <a:lstStyle/>
          <a:p>
            <a:r>
              <a:rPr lang="ru-RU" noProof="1" smtClean="0">
                <a:solidFill>
                  <a:schemeClr val="bg1"/>
                </a:solidFill>
              </a:rPr>
              <a:t>Столярство — найпоширеніша техніка й галузь виробництва з дерева будівельних виробів, меблів, музичних інструментів та художньої сувенірної продукції. Одна з важливих засад столярства, відзначена ще у давніх цехових статутах,— виготовлення виробів без жодного цвяха за допомогою столярних з'єднань на клею.</a:t>
            </a:r>
          </a:p>
          <a:p>
            <a:r>
              <a:rPr lang="ru-RU" noProof="1" smtClean="0">
                <a:solidFill>
                  <a:schemeClr val="bg1"/>
                </a:solidFill>
              </a:rPr>
              <a:t>Для столярних робіт, так само як і для вирізування, видовбування та ін., необхідне пристосування для закріплення заготовки виробу або його частини — верстат.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132856"/>
            <a:ext cx="4038600" cy="4281339"/>
          </a:xfrm>
        </p:spPr>
        <p:txBody>
          <a:bodyPr>
            <a:normAutofit fontScale="70000" lnSpcReduction="20000"/>
          </a:bodyPr>
          <a:lstStyle/>
          <a:p>
            <a:r>
              <a:rPr lang="ru-RU" noProof="1" smtClean="0">
                <a:solidFill>
                  <a:schemeClr val="bg1"/>
                </a:solidFill>
              </a:rPr>
              <a:t>Бондарство — окремий вид деревообробного промислу і техніка виготовлення з тесаних клепок і гнутих смерекових або ліщинових обручів великого, місткого посуду. Раніше бондарі користувалися простими інструментами: сокирою, ручною пилою, двохручним ножем (теслом), циркулем та ін. Крім бочок і діжок, здавна виготовляли барила, цеберки, коновки, скіпці, маснички та ін. Бондарство як формотворча техніка сьогодні успішно використовується при створенні невеликого ужиткового і декоративного посуду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89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Столярство і бондарство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1196752"/>
            <a:ext cx="5858547" cy="3816424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573016"/>
            <a:ext cx="3096344" cy="2972491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348880"/>
            <a:ext cx="6096000" cy="40671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524" y="980728"/>
            <a:ext cx="403764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55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Різьблення і його види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4028256" cy="5112568"/>
          </a:xfrm>
        </p:spPr>
        <p:txBody>
          <a:bodyPr>
            <a:normAutofit fontScale="40000" lnSpcReduction="20000"/>
          </a:bodyPr>
          <a:lstStyle/>
          <a:p>
            <a:pPr marL="137160" indent="0">
              <a:buNone/>
            </a:pPr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До </a:t>
            </a:r>
            <a:r>
              <a:rPr lang="ru-RU" sz="3600" dirty="0" err="1">
                <a:solidFill>
                  <a:schemeClr val="bg1"/>
                </a:solidFill>
              </a:rPr>
              <a:t>найдавніших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технік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художнього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декорування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виробів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із</a:t>
            </a:r>
            <a:r>
              <a:rPr lang="ru-RU" sz="3600" dirty="0">
                <a:solidFill>
                  <a:schemeClr val="bg1"/>
                </a:solidFill>
              </a:rPr>
              <a:t> дерева </a:t>
            </a:r>
            <a:r>
              <a:rPr lang="ru-RU" sz="3600" dirty="0" err="1">
                <a:solidFill>
                  <a:schemeClr val="bg1"/>
                </a:solidFill>
              </a:rPr>
              <a:t>належить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різьблення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r>
              <a:rPr lang="ru-RU" sz="3600" dirty="0" err="1">
                <a:solidFill>
                  <a:schemeClr val="bg1"/>
                </a:solidFill>
              </a:rPr>
              <a:t>Воно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поділяється</a:t>
            </a:r>
            <a:r>
              <a:rPr lang="ru-RU" sz="3600" dirty="0">
                <a:solidFill>
                  <a:schemeClr val="bg1"/>
                </a:solidFill>
              </a:rPr>
              <a:t> на </a:t>
            </a:r>
            <a:r>
              <a:rPr lang="ru-RU" sz="3600" dirty="0" err="1">
                <a:solidFill>
                  <a:schemeClr val="bg1"/>
                </a:solidFill>
              </a:rPr>
              <a:t>плоске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плоскорельєфне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контррельєфне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ажурне</a:t>
            </a:r>
            <a:r>
              <a:rPr lang="ru-RU" sz="3600" dirty="0">
                <a:solidFill>
                  <a:schemeClr val="bg1"/>
                </a:solidFill>
              </a:rPr>
              <a:t> та </a:t>
            </a:r>
            <a:r>
              <a:rPr lang="ru-RU" sz="3600" dirty="0" err="1">
                <a:solidFill>
                  <a:schemeClr val="bg1"/>
                </a:solidFill>
              </a:rPr>
              <a:t>об'ємне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endParaRPr lang="ru-RU" sz="3600" dirty="0" smtClean="0">
              <a:solidFill>
                <a:schemeClr val="bg1"/>
              </a:solidFill>
            </a:endParaRPr>
          </a:p>
          <a:p>
            <a:pPr marL="13716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Найпоширеніше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— </a:t>
            </a:r>
            <a:r>
              <a:rPr lang="ru-RU" sz="3600" dirty="0" err="1">
                <a:solidFill>
                  <a:schemeClr val="bg1"/>
                </a:solidFill>
              </a:rPr>
              <a:t>плоске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різьблення</a:t>
            </a:r>
            <a:r>
              <a:rPr lang="ru-RU" sz="3600" dirty="0">
                <a:solidFill>
                  <a:schemeClr val="bg1"/>
                </a:solidFill>
              </a:rPr>
              <a:t> — </a:t>
            </a:r>
            <a:r>
              <a:rPr lang="ru-RU" sz="3600" dirty="0" err="1">
                <a:solidFill>
                  <a:schemeClr val="bg1"/>
                </a:solidFill>
              </a:rPr>
              <a:t>буває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контурним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виїмчастим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трьохгранновиїмчастим</a:t>
            </a:r>
            <a:r>
              <a:rPr lang="ru-RU" sz="3600" dirty="0">
                <a:solidFill>
                  <a:schemeClr val="bg1"/>
                </a:solidFill>
              </a:rPr>
              <a:t> та </a:t>
            </a:r>
            <a:r>
              <a:rPr lang="ru-RU" sz="3600" dirty="0" err="1">
                <a:solidFill>
                  <a:schemeClr val="bg1"/>
                </a:solidFill>
              </a:rPr>
              <a:t>ін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r>
              <a:rPr lang="ru-RU" sz="3600" dirty="0" err="1">
                <a:solidFill>
                  <a:schemeClr val="bg1"/>
                </a:solidFill>
              </a:rPr>
              <a:t>Його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роблять</a:t>
            </a:r>
            <a:r>
              <a:rPr lang="ru-RU" sz="3600" dirty="0">
                <a:solidFill>
                  <a:schemeClr val="bg1"/>
                </a:solidFill>
              </a:rPr>
              <a:t> одним </a:t>
            </a:r>
            <a:r>
              <a:rPr lang="ru-RU" sz="3600" dirty="0" err="1">
                <a:solidFill>
                  <a:schemeClr val="bg1"/>
                </a:solidFill>
              </a:rPr>
              <a:t>ножем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або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кількома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різцями</a:t>
            </a:r>
            <a:r>
              <a:rPr lang="ru-RU" sz="3600" dirty="0">
                <a:solidFill>
                  <a:schemeClr val="bg1"/>
                </a:solidFill>
              </a:rPr>
              <a:t> (долотами). </a:t>
            </a:r>
            <a:r>
              <a:rPr lang="ru-RU" sz="3600" dirty="0" err="1">
                <a:solidFill>
                  <a:schemeClr val="bg1"/>
                </a:solidFill>
              </a:rPr>
              <a:t>Наприклад</a:t>
            </a:r>
            <a:r>
              <a:rPr lang="ru-RU" sz="3600" dirty="0">
                <a:solidFill>
                  <a:schemeClr val="bg1"/>
                </a:solidFill>
              </a:rPr>
              <a:t>, контурною </a:t>
            </a:r>
            <a:r>
              <a:rPr lang="ru-RU" sz="3600" dirty="0" err="1">
                <a:solidFill>
                  <a:schemeClr val="bg1"/>
                </a:solidFill>
              </a:rPr>
              <a:t>різьбою</a:t>
            </a:r>
            <a:r>
              <a:rPr lang="ru-RU" sz="3600" dirty="0">
                <a:solidFill>
                  <a:schemeClr val="bg1"/>
                </a:solidFill>
              </a:rPr>
              <a:t> у </a:t>
            </a:r>
            <a:r>
              <a:rPr lang="en-US" sz="3600" dirty="0">
                <a:solidFill>
                  <a:schemeClr val="bg1"/>
                </a:solidFill>
              </a:rPr>
              <a:t>XVIII—XIX </a:t>
            </a:r>
            <a:r>
              <a:rPr lang="ru-RU" sz="3600" dirty="0">
                <a:solidFill>
                  <a:schemeClr val="bg1"/>
                </a:solidFill>
              </a:rPr>
              <a:t>ст. в Карпатах </a:t>
            </a:r>
            <a:r>
              <a:rPr lang="ru-RU" sz="3600" dirty="0" err="1">
                <a:solidFill>
                  <a:schemeClr val="bg1"/>
                </a:solidFill>
              </a:rPr>
              <a:t>прикрашали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скрині</a:t>
            </a:r>
            <a:r>
              <a:rPr lang="ru-RU" sz="3600" dirty="0">
                <a:solidFill>
                  <a:schemeClr val="bg1"/>
                </a:solidFill>
              </a:rPr>
              <a:t> та </a:t>
            </a:r>
            <a:r>
              <a:rPr lang="ru-RU" sz="3600" dirty="0" err="1">
                <a:solidFill>
                  <a:schemeClr val="bg1"/>
                </a:solidFill>
              </a:rPr>
              <a:t>інші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вироби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r>
              <a:rPr lang="ru-RU" sz="3600" dirty="0" err="1">
                <a:solidFill>
                  <a:schemeClr val="bg1"/>
                </a:solidFill>
              </a:rPr>
              <a:t>Виїмчасте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виконували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півкруглим</a:t>
            </a:r>
            <a:r>
              <a:rPr lang="ru-RU" sz="3600" dirty="0">
                <a:solidFill>
                  <a:schemeClr val="bg1"/>
                </a:solidFill>
              </a:rPr>
              <a:t> долотом. </a:t>
            </a:r>
            <a:r>
              <a:rPr lang="ru-RU" sz="3600" dirty="0" err="1">
                <a:solidFill>
                  <a:schemeClr val="bg1"/>
                </a:solidFill>
              </a:rPr>
              <a:t>Значно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складніше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трьохгранновиїмчасте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різьблення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поширилося</a:t>
            </a:r>
            <a:r>
              <a:rPr lang="ru-RU" sz="3600" dirty="0">
                <a:solidFill>
                  <a:schemeClr val="bg1"/>
                </a:solidFill>
              </a:rPr>
              <a:t> на </a:t>
            </a:r>
            <a:r>
              <a:rPr lang="ru-RU" sz="3600" dirty="0" err="1">
                <a:solidFill>
                  <a:schemeClr val="bg1"/>
                </a:solidFill>
              </a:rPr>
              <a:t>значній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території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України</a:t>
            </a:r>
            <a:r>
              <a:rPr lang="ru-RU" sz="3600" dirty="0">
                <a:solidFill>
                  <a:schemeClr val="bg1"/>
                </a:solidFill>
              </a:rPr>
              <a:t> у </a:t>
            </a:r>
            <a:r>
              <a:rPr lang="en-US" sz="3600" dirty="0">
                <a:solidFill>
                  <a:schemeClr val="bg1"/>
                </a:solidFill>
              </a:rPr>
              <a:t>XVIII— XIX </a:t>
            </a:r>
            <a:r>
              <a:rPr lang="ru-RU" sz="3600" dirty="0">
                <a:solidFill>
                  <a:schemeClr val="bg1"/>
                </a:solidFill>
              </a:rPr>
              <a:t>ст. </a:t>
            </a:r>
            <a:r>
              <a:rPr lang="ru-RU" sz="3600" dirty="0" err="1">
                <a:solidFill>
                  <a:schemeClr val="bg1"/>
                </a:solidFill>
              </a:rPr>
              <a:t>Його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виконували</a:t>
            </a:r>
            <a:r>
              <a:rPr lang="ru-RU" sz="3600" dirty="0">
                <a:solidFill>
                  <a:schemeClr val="bg1"/>
                </a:solidFill>
              </a:rPr>
              <a:t> прямим, </a:t>
            </a:r>
            <a:r>
              <a:rPr lang="ru-RU" sz="3600" dirty="0" err="1">
                <a:solidFill>
                  <a:schemeClr val="bg1"/>
                </a:solidFill>
              </a:rPr>
              <a:t>скісним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кутнім</a:t>
            </a:r>
            <a:r>
              <a:rPr lang="ru-RU" sz="3600" dirty="0">
                <a:solidFill>
                  <a:schemeClr val="bg1"/>
                </a:solidFill>
              </a:rPr>
              <a:t> та </a:t>
            </a:r>
            <a:r>
              <a:rPr lang="ru-RU" sz="3600" dirty="0" err="1">
                <a:solidFill>
                  <a:schemeClr val="bg1"/>
                </a:solidFill>
              </a:rPr>
              <a:t>півкруглим</a:t>
            </a:r>
            <a:r>
              <a:rPr lang="ru-RU" sz="3600" dirty="0">
                <a:solidFill>
                  <a:schemeClr val="bg1"/>
                </a:solidFill>
              </a:rPr>
              <a:t> долотами.</a:t>
            </a:r>
          </a:p>
          <a:p>
            <a:pPr marL="13716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Найбільшу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кількість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доліт</a:t>
            </a:r>
            <a:r>
              <a:rPr lang="ru-RU" sz="3600" dirty="0">
                <a:solidFill>
                  <a:schemeClr val="bg1"/>
                </a:solidFill>
              </a:rPr>
              <a:t> (</a:t>
            </a:r>
            <a:r>
              <a:rPr lang="ru-RU" sz="3600" dirty="0" err="1">
                <a:solidFill>
                  <a:schemeClr val="bg1"/>
                </a:solidFill>
              </a:rPr>
              <a:t>близько</a:t>
            </a:r>
            <a:r>
              <a:rPr lang="ru-RU" sz="3600" dirty="0">
                <a:solidFill>
                  <a:schemeClr val="bg1"/>
                </a:solidFill>
              </a:rPr>
              <a:t> 50) </a:t>
            </a:r>
            <a:r>
              <a:rPr lang="ru-RU" sz="3600" dirty="0" err="1">
                <a:solidFill>
                  <a:schemeClr val="bg1"/>
                </a:solidFill>
              </a:rPr>
              <a:t>використовували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гуцульські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майстри</a:t>
            </a:r>
            <a:r>
              <a:rPr lang="ru-RU" sz="3600" dirty="0">
                <a:solidFill>
                  <a:schemeClr val="bg1"/>
                </a:solidFill>
              </a:rPr>
              <a:t> плоского </a:t>
            </a:r>
            <a:r>
              <a:rPr lang="ru-RU" sz="3600" dirty="0" err="1">
                <a:solidFill>
                  <a:schemeClr val="bg1"/>
                </a:solidFill>
              </a:rPr>
              <a:t>різьблення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наприкінці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XIX </a:t>
            </a:r>
            <a:r>
              <a:rPr lang="ru-RU" sz="3600" dirty="0">
                <a:solidFill>
                  <a:schemeClr val="bg1"/>
                </a:solidFill>
              </a:rPr>
              <a:t>ст. </a:t>
            </a:r>
            <a:r>
              <a:rPr lang="ru-RU" sz="3600" dirty="0" err="1">
                <a:solidFill>
                  <a:schemeClr val="bg1"/>
                </a:solidFill>
              </a:rPr>
              <a:t>Майже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кожний</a:t>
            </a:r>
            <a:r>
              <a:rPr lang="ru-RU" sz="3600" dirty="0">
                <a:solidFill>
                  <a:schemeClr val="bg1"/>
                </a:solidFill>
              </a:rPr>
              <a:t> мотив вони </a:t>
            </a:r>
            <a:r>
              <a:rPr lang="ru-RU" sz="3600" dirty="0" err="1">
                <a:solidFill>
                  <a:schemeClr val="bg1"/>
                </a:solidFill>
              </a:rPr>
              <a:t>вирізували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іншим</a:t>
            </a:r>
            <a:r>
              <a:rPr lang="ru-RU" sz="3600" dirty="0">
                <a:solidFill>
                  <a:schemeClr val="bg1"/>
                </a:solidFill>
              </a:rPr>
              <a:t> долотом.</a:t>
            </a:r>
          </a:p>
          <a:p>
            <a:pPr marL="13716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Плоскорельєфне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різьблення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що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має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кілька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висотних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рівнів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від</a:t>
            </a:r>
            <a:r>
              <a:rPr lang="ru-RU" sz="3600" dirty="0">
                <a:solidFill>
                  <a:schemeClr val="bg1"/>
                </a:solidFill>
              </a:rPr>
              <a:t> фону, </a:t>
            </a:r>
            <a:r>
              <a:rPr lang="ru-RU" sz="3600" dirty="0" err="1">
                <a:solidFill>
                  <a:schemeClr val="bg1"/>
                </a:solidFill>
              </a:rPr>
              <a:t>також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виконували</a:t>
            </a:r>
            <a:r>
              <a:rPr lang="ru-RU" sz="3600" dirty="0">
                <a:solidFill>
                  <a:schemeClr val="bg1"/>
                </a:solidFill>
              </a:rPr>
              <a:t> великою </a:t>
            </a:r>
            <a:r>
              <a:rPr lang="ru-RU" sz="3600" dirty="0" err="1">
                <a:solidFill>
                  <a:schemeClr val="bg1"/>
                </a:solidFill>
              </a:rPr>
              <a:t>кількістю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доліт</a:t>
            </a:r>
            <a:r>
              <a:rPr lang="ru-RU" sz="3600" dirty="0">
                <a:solidFill>
                  <a:schemeClr val="bg1"/>
                </a:solidFill>
              </a:rPr>
              <a:t> та </a:t>
            </a:r>
            <a:r>
              <a:rPr lang="ru-RU" sz="3600" dirty="0" err="1">
                <a:solidFill>
                  <a:schemeClr val="bg1"/>
                </a:solidFill>
              </a:rPr>
              <a:t>інших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допоміжних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інструментів</a:t>
            </a:r>
            <a:r>
              <a:rPr lang="ru-RU" sz="3600" dirty="0">
                <a:solidFill>
                  <a:schemeClr val="bg1"/>
                </a:solidFill>
              </a:rPr>
              <a:t>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28256" cy="5112568"/>
          </a:xfrm>
        </p:spPr>
        <p:txBody>
          <a:bodyPr>
            <a:normAutofit fontScale="40000" lnSpcReduction="20000"/>
          </a:bodyPr>
          <a:lstStyle/>
          <a:p>
            <a:pPr marL="137160" indent="0">
              <a:buNone/>
            </a:pPr>
            <a:r>
              <a:rPr lang="ru-RU" sz="2800" dirty="0"/>
              <a:t> </a:t>
            </a:r>
            <a:r>
              <a:rPr lang="ru-RU" sz="3500" dirty="0" err="1">
                <a:solidFill>
                  <a:schemeClr val="bg1"/>
                </a:solidFill>
              </a:rPr>
              <a:t>Контррельєфне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різьблення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застосовували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виготовляючи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різноманітні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дерев'яні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форми</a:t>
            </a:r>
            <a:r>
              <a:rPr lang="ru-RU" sz="3500" dirty="0">
                <a:solidFill>
                  <a:schemeClr val="bg1"/>
                </a:solidFill>
              </a:rPr>
              <a:t> для </a:t>
            </a:r>
            <a:r>
              <a:rPr lang="ru-RU" sz="3500" dirty="0" err="1">
                <a:solidFill>
                  <a:schemeClr val="bg1"/>
                </a:solidFill>
              </a:rPr>
              <a:t>кахель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печива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сиру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вибійки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тощо</a:t>
            </a:r>
            <a:r>
              <a:rPr lang="ru-RU" sz="3500" dirty="0">
                <a:solidFill>
                  <a:schemeClr val="bg1"/>
                </a:solidFill>
              </a:rPr>
              <a:t>. </a:t>
            </a:r>
            <a:r>
              <a:rPr lang="ru-RU" sz="3500" dirty="0" err="1">
                <a:solidFill>
                  <a:schemeClr val="bg1"/>
                </a:solidFill>
              </a:rPr>
              <a:t>Виконувалось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майже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аналогічно</a:t>
            </a:r>
            <a:r>
              <a:rPr lang="ru-RU" sz="3500" dirty="0">
                <a:solidFill>
                  <a:schemeClr val="bg1"/>
                </a:solidFill>
              </a:rPr>
              <a:t>, як і </a:t>
            </a:r>
            <a:r>
              <a:rPr lang="ru-RU" sz="3500" dirty="0" err="1">
                <a:solidFill>
                  <a:schemeClr val="bg1"/>
                </a:solidFill>
              </a:rPr>
              <a:t>трьохгранновиїмчасте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однак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набагато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глибше</a:t>
            </a:r>
            <a:r>
              <a:rPr lang="ru-RU" sz="3500" dirty="0">
                <a:solidFill>
                  <a:schemeClr val="bg1"/>
                </a:solidFill>
              </a:rPr>
              <a:t>, з </a:t>
            </a:r>
            <a:r>
              <a:rPr lang="ru-RU" sz="3500" dirty="0" err="1">
                <a:solidFill>
                  <a:schemeClr val="bg1"/>
                </a:solidFill>
              </a:rPr>
              <a:t>використанням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доліт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із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закругленими</a:t>
            </a:r>
            <a:r>
              <a:rPr lang="ru-RU" sz="3500" dirty="0">
                <a:solidFill>
                  <a:schemeClr val="bg1"/>
                </a:solidFill>
              </a:rPr>
              <a:t> фасками для </a:t>
            </a:r>
            <a:r>
              <a:rPr lang="ru-RU" sz="3500" dirty="0" err="1">
                <a:solidFill>
                  <a:schemeClr val="bg1"/>
                </a:solidFill>
              </a:rPr>
              <a:t>вибирання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деревини</a:t>
            </a:r>
            <a:r>
              <a:rPr lang="ru-RU" sz="3500" dirty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Ажурне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різьблення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нагадує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плоскорельєфне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має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наскрізь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прорізане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тло</a:t>
            </a:r>
            <a:r>
              <a:rPr lang="ru-RU" sz="3500" dirty="0">
                <a:solidFill>
                  <a:schemeClr val="bg1"/>
                </a:solidFill>
              </a:rPr>
              <a:t>. </a:t>
            </a:r>
            <a:r>
              <a:rPr lang="ru-RU" sz="3500" dirty="0" err="1">
                <a:solidFill>
                  <a:schemeClr val="bg1"/>
                </a:solidFill>
              </a:rPr>
              <a:t>Найскладніше</a:t>
            </a:r>
            <a:r>
              <a:rPr lang="ru-RU" sz="3500" dirty="0">
                <a:solidFill>
                  <a:schemeClr val="bg1"/>
                </a:solidFill>
              </a:rPr>
              <a:t> за </a:t>
            </a:r>
            <a:r>
              <a:rPr lang="ru-RU" sz="3500" dirty="0" err="1">
                <a:solidFill>
                  <a:schemeClr val="bg1"/>
                </a:solidFill>
              </a:rPr>
              <a:t>технікою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виконання</a:t>
            </a:r>
            <a:r>
              <a:rPr lang="ru-RU" sz="3500" dirty="0">
                <a:solidFill>
                  <a:schemeClr val="bg1"/>
                </a:solidFill>
              </a:rPr>
              <a:t> (з </a:t>
            </a:r>
            <a:r>
              <a:rPr lang="ru-RU" sz="3500" dirty="0" err="1">
                <a:solidFill>
                  <a:schemeClr val="bg1"/>
                </a:solidFill>
              </a:rPr>
              <a:t>рельєфним</a:t>
            </a:r>
            <a:r>
              <a:rPr lang="ru-RU" sz="3500" dirty="0">
                <a:solidFill>
                  <a:schemeClr val="bg1"/>
                </a:solidFill>
              </a:rPr>
              <a:t> і </a:t>
            </a:r>
            <a:r>
              <a:rPr lang="ru-RU" sz="3500" dirty="0" err="1">
                <a:solidFill>
                  <a:schemeClr val="bg1"/>
                </a:solidFill>
              </a:rPr>
              <a:t>ажурним</a:t>
            </a:r>
            <a:r>
              <a:rPr lang="ru-RU" sz="3500" dirty="0">
                <a:solidFill>
                  <a:schemeClr val="bg1"/>
                </a:solidFill>
              </a:rPr>
              <a:t> характером </a:t>
            </a:r>
            <a:r>
              <a:rPr lang="ru-RU" sz="3500" dirty="0" err="1">
                <a:solidFill>
                  <a:schemeClr val="bg1"/>
                </a:solidFill>
              </a:rPr>
              <a:t>мотивів</a:t>
            </a:r>
            <a:r>
              <a:rPr lang="ru-RU" sz="3500" dirty="0">
                <a:solidFill>
                  <a:schemeClr val="bg1"/>
                </a:solidFill>
              </a:rPr>
              <a:t>) так </a:t>
            </a:r>
            <a:r>
              <a:rPr lang="ru-RU" sz="3500" dirty="0" err="1">
                <a:solidFill>
                  <a:schemeClr val="bg1"/>
                </a:solidFill>
              </a:rPr>
              <a:t>зване</a:t>
            </a:r>
            <a:r>
              <a:rPr lang="ru-RU" sz="3500" dirty="0">
                <a:solidFill>
                  <a:schemeClr val="bg1"/>
                </a:solidFill>
              </a:rPr>
              <a:t> «</a:t>
            </a:r>
            <a:r>
              <a:rPr lang="ru-RU" sz="3500" dirty="0" err="1">
                <a:solidFill>
                  <a:schemeClr val="bg1"/>
                </a:solidFill>
              </a:rPr>
              <a:t>сніцарське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різьблення</a:t>
            </a:r>
            <a:r>
              <a:rPr lang="ru-RU" sz="3500" dirty="0">
                <a:solidFill>
                  <a:schemeClr val="bg1"/>
                </a:solidFill>
              </a:rPr>
              <a:t>» при </a:t>
            </a:r>
            <a:r>
              <a:rPr lang="ru-RU" sz="3500" dirty="0" err="1">
                <a:solidFill>
                  <a:schemeClr val="bg1"/>
                </a:solidFill>
              </a:rPr>
              <a:t>виготовленні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іконостасів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культивоване</a:t>
            </a:r>
            <a:r>
              <a:rPr lang="ru-RU" sz="3500" dirty="0">
                <a:solidFill>
                  <a:schemeClr val="bg1"/>
                </a:solidFill>
              </a:rPr>
              <a:t> у </a:t>
            </a:r>
            <a:r>
              <a:rPr lang="en-US" sz="3500" dirty="0">
                <a:solidFill>
                  <a:schemeClr val="bg1"/>
                </a:solidFill>
              </a:rPr>
              <a:t>XVII—XIX </a:t>
            </a:r>
            <a:r>
              <a:rPr lang="ru-RU" sz="3500" dirty="0">
                <a:solidFill>
                  <a:schemeClr val="bg1"/>
                </a:solidFill>
              </a:rPr>
              <a:t>ст. </a:t>
            </a:r>
            <a:r>
              <a:rPr lang="ru-RU" sz="3500" dirty="0" err="1">
                <a:solidFill>
                  <a:schemeClr val="bg1"/>
                </a:solidFill>
              </a:rPr>
              <a:t>цеховими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різьбярами</a:t>
            </a:r>
            <a:r>
              <a:rPr lang="ru-RU" sz="3500" dirty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Кругле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різьблення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інколи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застосовується</a:t>
            </a:r>
            <a:r>
              <a:rPr lang="ru-RU" sz="3500" dirty="0">
                <a:solidFill>
                  <a:schemeClr val="bg1"/>
                </a:solidFill>
              </a:rPr>
              <a:t> у </a:t>
            </a:r>
            <a:r>
              <a:rPr lang="ru-RU" sz="3500" dirty="0" err="1">
                <a:solidFill>
                  <a:schemeClr val="bg1"/>
                </a:solidFill>
              </a:rPr>
              <a:t>виготовленні</a:t>
            </a:r>
            <a:r>
              <a:rPr lang="ru-RU" sz="3500" dirty="0">
                <a:solidFill>
                  <a:schemeClr val="bg1"/>
                </a:solidFill>
              </a:rPr>
              <a:t> й </a:t>
            </a:r>
            <a:r>
              <a:rPr lang="ru-RU" sz="3500" dirty="0" err="1">
                <a:solidFill>
                  <a:schemeClr val="bg1"/>
                </a:solidFill>
              </a:rPr>
              <a:t>оздобленні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святкового</a:t>
            </a:r>
            <a:r>
              <a:rPr lang="ru-RU" sz="3500" dirty="0">
                <a:solidFill>
                  <a:schemeClr val="bg1"/>
                </a:solidFill>
              </a:rPr>
              <a:t> посуду, </a:t>
            </a:r>
            <a:r>
              <a:rPr lang="ru-RU" sz="3500" dirty="0" err="1">
                <a:solidFill>
                  <a:schemeClr val="bg1"/>
                </a:solidFill>
              </a:rPr>
              <a:t>музичних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інструментів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палиць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дитячих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іграшок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тощо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його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технічні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прийоми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ґрунтуються</a:t>
            </a:r>
            <a:r>
              <a:rPr lang="ru-RU" sz="3500" dirty="0">
                <a:solidFill>
                  <a:schemeClr val="bg1"/>
                </a:solidFill>
              </a:rPr>
              <a:t> на засадах </a:t>
            </a:r>
            <a:r>
              <a:rPr lang="ru-RU" sz="3500" dirty="0" err="1">
                <a:solidFill>
                  <a:schemeClr val="bg1"/>
                </a:solidFill>
              </a:rPr>
              <a:t>народної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скульптури</a:t>
            </a:r>
            <a:r>
              <a:rPr lang="ru-RU" sz="3500" dirty="0">
                <a:solidFill>
                  <a:schemeClr val="bg1"/>
                </a:solidFill>
              </a:rPr>
              <a:t>.</a:t>
            </a:r>
          </a:p>
          <a:p>
            <a:pPr marL="137160" indent="0">
              <a:buNone/>
            </a:pP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Крім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різців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використовуються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допоміжні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інструменти</a:t>
            </a:r>
            <a:r>
              <a:rPr lang="ru-RU" sz="3500" dirty="0">
                <a:solidFill>
                  <a:schemeClr val="bg1"/>
                </a:solidFill>
              </a:rPr>
              <a:t>: пилочки, </a:t>
            </a:r>
            <a:r>
              <a:rPr lang="ru-RU" sz="3500" dirty="0" err="1">
                <a:solidFill>
                  <a:schemeClr val="bg1"/>
                </a:solidFill>
              </a:rPr>
              <a:t>свердла</a:t>
            </a:r>
            <a:r>
              <a:rPr lang="ru-RU" sz="3500" dirty="0">
                <a:solidFill>
                  <a:schemeClr val="bg1"/>
                </a:solidFill>
              </a:rPr>
              <a:t>, молотки, </a:t>
            </a:r>
            <a:r>
              <a:rPr lang="ru-RU" sz="3500" dirty="0" err="1">
                <a:solidFill>
                  <a:schemeClr val="bg1"/>
                </a:solidFill>
              </a:rPr>
              <a:t>кліщі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рашлиль</a:t>
            </a:r>
            <a:r>
              <a:rPr lang="ru-RU" sz="3500" dirty="0">
                <a:solidFill>
                  <a:schemeClr val="bg1"/>
                </a:solidFill>
              </a:rPr>
              <a:t>, напилки, а </a:t>
            </a:r>
            <a:r>
              <a:rPr lang="ru-RU" sz="3500" dirty="0" err="1">
                <a:solidFill>
                  <a:schemeClr val="bg1"/>
                </a:solidFill>
              </a:rPr>
              <a:t>також</a:t>
            </a:r>
            <a:r>
              <a:rPr lang="ru-RU" sz="3500" dirty="0">
                <a:solidFill>
                  <a:schemeClr val="bg1"/>
                </a:solidFill>
              </a:rPr>
              <a:t> </a:t>
            </a:r>
            <a:r>
              <a:rPr lang="ru-RU" sz="3500" dirty="0" err="1">
                <a:solidFill>
                  <a:schemeClr val="bg1"/>
                </a:solidFill>
              </a:rPr>
              <a:t>інструменти</a:t>
            </a:r>
            <a:r>
              <a:rPr lang="ru-RU" sz="3500" dirty="0">
                <a:solidFill>
                  <a:schemeClr val="bg1"/>
                </a:solidFill>
              </a:rPr>
              <a:t> для </a:t>
            </a:r>
            <a:r>
              <a:rPr lang="ru-RU" sz="3500" dirty="0" err="1">
                <a:solidFill>
                  <a:schemeClr val="bg1"/>
                </a:solidFill>
              </a:rPr>
              <a:t>розмітки</a:t>
            </a:r>
            <a:r>
              <a:rPr lang="ru-RU" sz="3500" dirty="0">
                <a:solidFill>
                  <a:schemeClr val="bg1"/>
                </a:solidFill>
              </a:rPr>
              <a:t> та контролю (</a:t>
            </a:r>
            <a:r>
              <a:rPr lang="ru-RU" sz="3500" dirty="0" err="1">
                <a:solidFill>
                  <a:schemeClr val="bg1"/>
                </a:solidFill>
              </a:rPr>
              <a:t>лінійка</a:t>
            </a:r>
            <a:r>
              <a:rPr lang="ru-RU" sz="3500" dirty="0">
                <a:solidFill>
                  <a:schemeClr val="bg1"/>
                </a:solidFill>
              </a:rPr>
              <a:t>, </a:t>
            </a:r>
            <a:r>
              <a:rPr lang="ru-RU" sz="3500" dirty="0" err="1">
                <a:solidFill>
                  <a:schemeClr val="bg1"/>
                </a:solidFill>
              </a:rPr>
              <a:t>кутник</a:t>
            </a:r>
            <a:r>
              <a:rPr lang="ru-RU" sz="3500" dirty="0">
                <a:solidFill>
                  <a:schemeClr val="bg1"/>
                </a:solidFill>
              </a:rPr>
              <a:t>, малка, рейсмус, циркуль, шило </a:t>
            </a:r>
            <a:r>
              <a:rPr lang="ru-RU" sz="3500" dirty="0" err="1">
                <a:solidFill>
                  <a:schemeClr val="bg1"/>
                </a:solidFill>
              </a:rPr>
              <a:t>тощо</a:t>
            </a:r>
            <a:r>
              <a:rPr lang="ru-RU" sz="3500" dirty="0">
                <a:solidFill>
                  <a:schemeClr val="bg1"/>
                </a:solidFill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98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3640475" cy="70767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ПРОФІЛЮВАННЯ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23528" y="1412776"/>
            <a:ext cx="3008313" cy="4353347"/>
          </a:xfrm>
        </p:spPr>
        <p:txBody>
          <a:bodyPr>
            <a:noAutofit/>
          </a:bodyPr>
          <a:lstStyle/>
          <a:p>
            <a:r>
              <a:rPr lang="ru-RU" sz="1800" dirty="0" err="1">
                <a:solidFill>
                  <a:schemeClr val="bg1"/>
                </a:solidFill>
              </a:rPr>
              <a:t>Профілювання</a:t>
            </a:r>
            <a:r>
              <a:rPr lang="ru-RU" sz="1800" dirty="0">
                <a:solidFill>
                  <a:schemeClr val="bg1"/>
                </a:solidFill>
              </a:rPr>
              <a:t> — декоративна </a:t>
            </a:r>
            <a:r>
              <a:rPr lang="ru-RU" sz="1800" dirty="0" err="1">
                <a:solidFill>
                  <a:schemeClr val="bg1"/>
                </a:solidFill>
              </a:rPr>
              <a:t>техніка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художньої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обробки</a:t>
            </a:r>
            <a:r>
              <a:rPr lang="ru-RU" sz="1800" dirty="0">
                <a:solidFill>
                  <a:schemeClr val="bg1"/>
                </a:solidFill>
              </a:rPr>
              <a:t> дерева, </a:t>
            </a:r>
            <a:r>
              <a:rPr lang="ru-RU" sz="1800" dirty="0" err="1">
                <a:solidFill>
                  <a:schemeClr val="bg1"/>
                </a:solidFill>
              </a:rPr>
              <a:t>відома</a:t>
            </a:r>
            <a:r>
              <a:rPr lang="ru-RU" sz="1800" dirty="0">
                <a:solidFill>
                  <a:schemeClr val="bg1"/>
                </a:solidFill>
              </a:rPr>
              <a:t> з </a:t>
            </a:r>
            <a:r>
              <a:rPr lang="en-US" sz="1800" dirty="0">
                <a:solidFill>
                  <a:schemeClr val="bg1"/>
                </a:solidFill>
              </a:rPr>
              <a:t>X—XI </a:t>
            </a:r>
            <a:r>
              <a:rPr lang="ru-RU" sz="1800" dirty="0">
                <a:solidFill>
                  <a:schemeClr val="bg1"/>
                </a:solidFill>
              </a:rPr>
              <a:t>ст. </a:t>
            </a:r>
            <a:r>
              <a:rPr lang="ru-RU" sz="1800" dirty="0" err="1">
                <a:solidFill>
                  <a:schemeClr val="bg1"/>
                </a:solidFill>
              </a:rPr>
              <a:t>Полягає</a:t>
            </a:r>
            <a:r>
              <a:rPr lang="ru-RU" sz="1800" dirty="0">
                <a:solidFill>
                  <a:schemeClr val="bg1"/>
                </a:solidFill>
              </a:rPr>
              <a:t> у </a:t>
            </a:r>
            <a:r>
              <a:rPr lang="ru-RU" sz="1800" dirty="0" err="1">
                <a:solidFill>
                  <a:schemeClr val="bg1"/>
                </a:solidFill>
              </a:rPr>
              <a:t>вирізуванні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пилкою</a:t>
            </a:r>
            <a:r>
              <a:rPr lang="ru-RU" sz="1800" dirty="0">
                <a:solidFill>
                  <a:schemeClr val="bg1"/>
                </a:solidFill>
              </a:rPr>
              <a:t> та долотами </a:t>
            </a:r>
            <a:r>
              <a:rPr lang="ru-RU" sz="1800" dirty="0" err="1">
                <a:solidFill>
                  <a:schemeClr val="bg1"/>
                </a:solidFill>
              </a:rPr>
              <a:t>геометричних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орнаментів</a:t>
            </a:r>
            <a:r>
              <a:rPr lang="ru-RU" sz="1800" dirty="0">
                <a:solidFill>
                  <a:schemeClr val="bg1"/>
                </a:solidFill>
              </a:rPr>
              <a:t> по краях </a:t>
            </a:r>
            <a:r>
              <a:rPr lang="ru-RU" sz="1800" dirty="0" err="1">
                <a:solidFill>
                  <a:schemeClr val="bg1"/>
                </a:solidFill>
              </a:rPr>
              <a:t>дощок</a:t>
            </a:r>
            <a:r>
              <a:rPr lang="ru-RU" sz="1800" dirty="0">
                <a:solidFill>
                  <a:schemeClr val="bg1"/>
                </a:solidFill>
              </a:rPr>
              <a:t> (</a:t>
            </a:r>
            <a:r>
              <a:rPr lang="ru-RU" sz="1800" dirty="0" err="1">
                <a:solidFill>
                  <a:schemeClr val="bg1"/>
                </a:solidFill>
              </a:rPr>
              <a:t>прикраси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будівлі</a:t>
            </a:r>
            <a:r>
              <a:rPr lang="ru-RU" sz="1800" dirty="0">
                <a:solidFill>
                  <a:schemeClr val="bg1"/>
                </a:solidFill>
              </a:rPr>
              <a:t> та </a:t>
            </a:r>
            <a:r>
              <a:rPr lang="ru-RU" sz="1800" dirty="0" err="1">
                <a:solidFill>
                  <a:schemeClr val="bg1"/>
                </a:solidFill>
              </a:rPr>
              <a:t>оздоблення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меблів</a:t>
            </a:r>
            <a:r>
              <a:rPr lang="ru-RU" sz="1800" dirty="0">
                <a:solidFill>
                  <a:schemeClr val="bg1"/>
                </a:solidFill>
              </a:rPr>
              <a:t>). </a:t>
            </a:r>
            <a:r>
              <a:rPr lang="ru-RU" sz="1800" dirty="0" err="1">
                <a:solidFill>
                  <a:schemeClr val="bg1"/>
                </a:solidFill>
              </a:rPr>
              <a:t>Крім</a:t>
            </a:r>
            <a:r>
              <a:rPr lang="ru-RU" sz="1800" dirty="0">
                <a:solidFill>
                  <a:schemeClr val="bg1"/>
                </a:solidFill>
              </a:rPr>
              <a:t> плоского </a:t>
            </a:r>
            <a:r>
              <a:rPr lang="ru-RU" sz="1800" dirty="0" err="1">
                <a:solidFill>
                  <a:schemeClr val="bg1"/>
                </a:solidFill>
              </a:rPr>
              <a:t>профілювання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відоме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об'ємне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профілювання</a:t>
            </a:r>
            <a:r>
              <a:rPr lang="ru-RU" sz="1800" dirty="0">
                <a:solidFill>
                  <a:schemeClr val="bg1"/>
                </a:solidFill>
              </a:rPr>
              <a:t> балок, </a:t>
            </a:r>
            <a:r>
              <a:rPr lang="ru-RU" sz="1800" dirty="0" err="1">
                <a:solidFill>
                  <a:schemeClr val="bg1"/>
                </a:solidFill>
              </a:rPr>
              <a:t>кронштейнів</a:t>
            </a:r>
            <a:r>
              <a:rPr lang="ru-RU" sz="1800" dirty="0">
                <a:solidFill>
                  <a:schemeClr val="bg1"/>
                </a:solidFill>
              </a:rPr>
              <a:t>, </a:t>
            </a:r>
            <a:r>
              <a:rPr lang="ru-RU" sz="1800" dirty="0" err="1">
                <a:solidFill>
                  <a:schemeClr val="bg1"/>
                </a:solidFill>
              </a:rPr>
              <a:t>стовпів</a:t>
            </a:r>
            <a:r>
              <a:rPr lang="ru-RU" sz="1800" dirty="0">
                <a:solidFill>
                  <a:schemeClr val="bg1"/>
                </a:solidFill>
              </a:rPr>
              <a:t>, </a:t>
            </a:r>
            <a:r>
              <a:rPr lang="ru-RU" sz="1800" dirty="0" err="1">
                <a:solidFill>
                  <a:schemeClr val="bg1"/>
                </a:solidFill>
              </a:rPr>
              <a:t>що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межувало</a:t>
            </a:r>
            <a:r>
              <a:rPr lang="ru-RU" sz="1800" dirty="0">
                <a:solidFill>
                  <a:schemeClr val="bg1"/>
                </a:solidFill>
              </a:rPr>
              <a:t> з </a:t>
            </a:r>
            <a:r>
              <a:rPr lang="ru-RU" sz="1800" dirty="0" err="1">
                <a:solidFill>
                  <a:schemeClr val="bg1"/>
                </a:solidFill>
              </a:rPr>
              <a:t>об'ємним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різьбленням</a:t>
            </a:r>
            <a:r>
              <a:rPr lang="ru-RU" sz="1800" dirty="0">
                <a:solidFill>
                  <a:schemeClr val="bg1"/>
                </a:solidFill>
              </a:rPr>
              <a:t>. </a:t>
            </a:r>
            <a:r>
              <a:rPr lang="ru-RU" sz="1800" dirty="0" err="1">
                <a:solidFill>
                  <a:schemeClr val="bg1"/>
                </a:solidFill>
              </a:rPr>
              <a:t>Профільовані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об'ємні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елементи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майстри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виконували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переважно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сокирами</a:t>
            </a:r>
            <a:r>
              <a:rPr lang="ru-RU" sz="1800" dirty="0">
                <a:solidFill>
                  <a:schemeClr val="bg1"/>
                </a:solidFill>
              </a:rPr>
              <a:t>-тесаками.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76" y="476672"/>
            <a:ext cx="5300067" cy="2736304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75" y="3356992"/>
            <a:ext cx="5300067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9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3008313" cy="43204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ВИПАЛЮВАННЯ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196752"/>
            <a:ext cx="3008313" cy="5112568"/>
          </a:xfrm>
        </p:spPr>
        <p:txBody>
          <a:bodyPr>
            <a:noAutofit/>
          </a:bodyPr>
          <a:lstStyle/>
          <a:p>
            <a:r>
              <a:rPr lang="ru-RU" sz="1800" dirty="0" err="1">
                <a:solidFill>
                  <a:schemeClr val="bg1"/>
                </a:solidFill>
              </a:rPr>
              <a:t>Випалювання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здавна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роблять</a:t>
            </a:r>
            <a:r>
              <a:rPr lang="ru-RU" sz="1800" dirty="0">
                <a:solidFill>
                  <a:schemeClr val="bg1"/>
                </a:solidFill>
              </a:rPr>
              <a:t> на </a:t>
            </a:r>
            <a:r>
              <a:rPr lang="ru-RU" sz="1800" dirty="0" err="1">
                <a:solidFill>
                  <a:schemeClr val="bg1"/>
                </a:solidFill>
              </a:rPr>
              <a:t>світлих</a:t>
            </a:r>
            <a:r>
              <a:rPr lang="ru-RU" sz="1800" dirty="0">
                <a:solidFill>
                  <a:schemeClr val="bg1"/>
                </a:solidFill>
              </a:rPr>
              <a:t> породах дерева: </a:t>
            </a:r>
            <a:r>
              <a:rPr lang="ru-RU" sz="1800" dirty="0" err="1">
                <a:solidFill>
                  <a:schemeClr val="bg1"/>
                </a:solidFill>
              </a:rPr>
              <a:t>ялині</a:t>
            </a:r>
            <a:r>
              <a:rPr lang="ru-RU" sz="1800" dirty="0">
                <a:solidFill>
                  <a:schemeClr val="bg1"/>
                </a:solidFill>
              </a:rPr>
              <a:t>, </a:t>
            </a:r>
            <a:r>
              <a:rPr lang="ru-RU" sz="1800" dirty="0" err="1">
                <a:solidFill>
                  <a:schemeClr val="bg1"/>
                </a:solidFill>
              </a:rPr>
              <a:t>смереці</a:t>
            </a:r>
            <a:r>
              <a:rPr lang="ru-RU" sz="1800" dirty="0">
                <a:solidFill>
                  <a:schemeClr val="bg1"/>
                </a:solidFill>
              </a:rPr>
              <a:t>, </a:t>
            </a:r>
            <a:r>
              <a:rPr lang="ru-RU" sz="1800" dirty="0" err="1">
                <a:solidFill>
                  <a:schemeClr val="bg1"/>
                </a:solidFill>
              </a:rPr>
              <a:t>сосні</a:t>
            </a:r>
            <a:r>
              <a:rPr lang="ru-RU" sz="1800" dirty="0">
                <a:solidFill>
                  <a:schemeClr val="bg1"/>
                </a:solidFill>
              </a:rPr>
              <a:t>, </a:t>
            </a:r>
            <a:r>
              <a:rPr lang="ru-RU" sz="1800" dirty="0" err="1">
                <a:solidFill>
                  <a:schemeClr val="bg1"/>
                </a:solidFill>
              </a:rPr>
              <a:t>клені</a:t>
            </a:r>
            <a:r>
              <a:rPr lang="ru-RU" sz="1800" dirty="0">
                <a:solidFill>
                  <a:schemeClr val="bg1"/>
                </a:solidFill>
              </a:rPr>
              <a:t>. </a:t>
            </a:r>
            <a:r>
              <a:rPr lang="ru-RU" sz="1800" dirty="0" err="1">
                <a:solidFill>
                  <a:schemeClr val="bg1"/>
                </a:solidFill>
              </a:rPr>
              <a:t>Здебільшого</a:t>
            </a:r>
            <a:r>
              <a:rPr lang="ru-RU" sz="1800" dirty="0">
                <a:solidFill>
                  <a:schemeClr val="bg1"/>
                </a:solidFill>
              </a:rPr>
              <a:t> ним </a:t>
            </a:r>
            <a:r>
              <a:rPr lang="ru-RU" sz="1800" dirty="0" err="1">
                <a:solidFill>
                  <a:schemeClr val="bg1"/>
                </a:solidFill>
              </a:rPr>
              <a:t>оздоблюють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бондарний</a:t>
            </a:r>
            <a:r>
              <a:rPr lang="ru-RU" sz="1800" dirty="0">
                <a:solidFill>
                  <a:schemeClr val="bg1"/>
                </a:solidFill>
              </a:rPr>
              <a:t> посуд, </a:t>
            </a:r>
            <a:r>
              <a:rPr lang="ru-RU" sz="1800" dirty="0" err="1">
                <a:solidFill>
                  <a:schemeClr val="bg1"/>
                </a:solidFill>
              </a:rPr>
              <a:t>рідше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меблі</a:t>
            </a:r>
            <a:r>
              <a:rPr lang="ru-RU" sz="1800" dirty="0">
                <a:solidFill>
                  <a:schemeClr val="bg1"/>
                </a:solidFill>
              </a:rPr>
              <a:t>. </a:t>
            </a:r>
            <a:r>
              <a:rPr lang="ru-RU" sz="1800" dirty="0" err="1">
                <a:solidFill>
                  <a:schemeClr val="bg1"/>
                </a:solidFill>
              </a:rPr>
              <a:t>Нині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випалювання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застосовують</a:t>
            </a:r>
            <a:r>
              <a:rPr lang="ru-RU" sz="1800" dirty="0">
                <a:solidFill>
                  <a:schemeClr val="bg1"/>
                </a:solidFill>
              </a:rPr>
              <a:t> при </a:t>
            </a:r>
            <a:r>
              <a:rPr lang="ru-RU" sz="1800" dirty="0" err="1">
                <a:solidFill>
                  <a:schemeClr val="bg1"/>
                </a:solidFill>
              </a:rPr>
              <a:t>декоруванні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дитячих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іграшок</a:t>
            </a:r>
            <a:r>
              <a:rPr lang="ru-RU" sz="1800" dirty="0">
                <a:solidFill>
                  <a:schemeClr val="bg1"/>
                </a:solidFill>
              </a:rPr>
              <a:t> та </a:t>
            </a:r>
            <a:r>
              <a:rPr lang="ru-RU" sz="1800" dirty="0" err="1">
                <a:solidFill>
                  <a:schemeClr val="bg1"/>
                </a:solidFill>
              </a:rPr>
              <a:t>елементів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народної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дерев'яної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архітектури</a:t>
            </a:r>
            <a:r>
              <a:rPr lang="ru-RU" sz="1800" dirty="0">
                <a:solidFill>
                  <a:schemeClr val="bg1"/>
                </a:solidFill>
              </a:rPr>
              <a:t>. </a:t>
            </a:r>
            <a:r>
              <a:rPr lang="ru-RU" sz="1800" dirty="0" err="1">
                <a:solidFill>
                  <a:schemeClr val="bg1"/>
                </a:solidFill>
              </a:rPr>
              <a:t>Розрізняють</a:t>
            </a:r>
            <a:r>
              <a:rPr lang="ru-RU" sz="1800" dirty="0">
                <a:solidFill>
                  <a:schemeClr val="bg1"/>
                </a:solidFill>
              </a:rPr>
              <a:t> два </a:t>
            </a:r>
            <a:r>
              <a:rPr lang="ru-RU" sz="1800" dirty="0" err="1">
                <a:solidFill>
                  <a:schemeClr val="bg1"/>
                </a:solidFill>
              </a:rPr>
              <a:t>способи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випалювання</a:t>
            </a:r>
            <a:r>
              <a:rPr lang="ru-RU" sz="1800" dirty="0">
                <a:solidFill>
                  <a:schemeClr val="bg1"/>
                </a:solidFill>
              </a:rPr>
              <a:t> — </a:t>
            </a:r>
            <a:r>
              <a:rPr lang="ru-RU" sz="1800" dirty="0" err="1">
                <a:solidFill>
                  <a:schemeClr val="bg1"/>
                </a:solidFill>
              </a:rPr>
              <a:t>розжареними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металевими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штампиками</a:t>
            </a:r>
            <a:r>
              <a:rPr lang="ru-RU" sz="1800" dirty="0">
                <a:solidFill>
                  <a:schemeClr val="bg1"/>
                </a:solidFill>
              </a:rPr>
              <a:t> («</a:t>
            </a:r>
            <a:r>
              <a:rPr lang="ru-RU" sz="1800" dirty="0" err="1">
                <a:solidFill>
                  <a:schemeClr val="bg1"/>
                </a:solidFill>
              </a:rPr>
              <a:t>штансами</a:t>
            </a:r>
            <a:r>
              <a:rPr lang="ru-RU" sz="1800" dirty="0">
                <a:solidFill>
                  <a:schemeClr val="bg1"/>
                </a:solidFill>
              </a:rPr>
              <a:t>»), з </a:t>
            </a:r>
            <a:r>
              <a:rPr lang="ru-RU" sz="1800" dirty="0" err="1">
                <a:solidFill>
                  <a:schemeClr val="bg1"/>
                </a:solidFill>
              </a:rPr>
              <a:t>відбитків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яких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складають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різноманітні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орнаменти</a:t>
            </a:r>
            <a:r>
              <a:rPr lang="ru-RU" sz="1800" dirty="0">
                <a:solidFill>
                  <a:schemeClr val="bg1"/>
                </a:solidFill>
              </a:rPr>
              <a:t>, й </a:t>
            </a:r>
            <a:r>
              <a:rPr lang="ru-RU" sz="1800" dirty="0" err="1">
                <a:solidFill>
                  <a:schemeClr val="bg1"/>
                </a:solidFill>
              </a:rPr>
              <a:t>електрописаком</a:t>
            </a:r>
            <a:r>
              <a:rPr lang="ru-RU" sz="1800" dirty="0">
                <a:solidFill>
                  <a:schemeClr val="bg1"/>
                </a:solidFill>
              </a:rPr>
              <a:t>, </a:t>
            </a:r>
            <a:r>
              <a:rPr lang="ru-RU" sz="1800" dirty="0" err="1">
                <a:solidFill>
                  <a:schemeClr val="bg1"/>
                </a:solidFill>
              </a:rPr>
              <a:t>що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дає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чіткий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контурний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малюнок</a:t>
            </a:r>
            <a:r>
              <a:rPr lang="ru-RU" sz="1800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933056"/>
            <a:ext cx="2664296" cy="2736305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60648"/>
            <a:ext cx="4896544" cy="364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9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805</Words>
  <Application>Microsoft Office PowerPoint</Application>
  <PresentationFormat>Екран (4:3)</PresentationFormat>
  <Paragraphs>36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Апекс</vt:lpstr>
      <vt:lpstr> «ХУДОЖНЯ ОБРОБКА ДЕРЕВИНИ»  </vt:lpstr>
      <vt:lpstr>Художня обробка деревини</vt:lpstr>
      <vt:lpstr>Історія художньої обробки</vt:lpstr>
      <vt:lpstr>Обробка деревини різанням</vt:lpstr>
      <vt:lpstr>Столярство і бондарство</vt:lpstr>
      <vt:lpstr>Столярство і бондарство</vt:lpstr>
      <vt:lpstr>Різьблення і його види</vt:lpstr>
      <vt:lpstr>ПРОФІЛЮВАННЯ</vt:lpstr>
      <vt:lpstr>ВИПАЛЮВАННЯ</vt:lpstr>
      <vt:lpstr>РОЗПИС</vt:lpstr>
      <vt:lpstr>Презентація PowerPoint</vt:lpstr>
    </vt:vector>
  </TitlesOfParts>
  <Company>Microsoft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«Художня обробка деревини»</dc:title>
  <dc:creator>school</dc:creator>
  <cp:lastModifiedBy>Користувач Windows</cp:lastModifiedBy>
  <cp:revision>17</cp:revision>
  <dcterms:created xsi:type="dcterms:W3CDTF">2013-10-25T05:12:12Z</dcterms:created>
  <dcterms:modified xsi:type="dcterms:W3CDTF">2024-02-04T12:01:07Z</dcterms:modified>
</cp:coreProperties>
</file>