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4" r:id="rId3"/>
    <p:sldId id="275" r:id="rId4"/>
    <p:sldId id="257" r:id="rId5"/>
    <p:sldId id="258" r:id="rId6"/>
    <p:sldId id="297" r:id="rId7"/>
    <p:sldId id="274" r:id="rId8"/>
    <p:sldId id="298" r:id="rId9"/>
    <p:sldId id="295" r:id="rId10"/>
    <p:sldId id="260" r:id="rId11"/>
    <p:sldId id="273" r:id="rId1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1" d="100"/>
          <a:sy n="51" d="100"/>
        </p:scale>
        <p:origin x="-1926" y="-4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022C9D9-6221-4941-A52C-8F78205B571A}" type="datetimeFigureOut">
              <a:rPr lang="uk-UA" smtClean="0"/>
              <a:pPr/>
              <a:t>20.04.2020</a:t>
            </a:fld>
            <a:endParaRPr lang="uk-UA"/>
          </a:p>
        </p:txBody>
      </p:sp>
      <p:sp>
        <p:nvSpPr>
          <p:cNvPr id="17" name="Нижний колонтитул 16"/>
          <p:cNvSpPr>
            <a:spLocks noGrp="1"/>
          </p:cNvSpPr>
          <p:nvPr>
            <p:ph type="ftr" sz="quarter" idx="11"/>
          </p:nvPr>
        </p:nvSpPr>
        <p:spPr/>
        <p:txBody>
          <a:bodyPr/>
          <a:lstStyle/>
          <a:p>
            <a:endParaRPr lang="uk-UA"/>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5E230F6-CA49-4C6C-8157-84593EBCA412}" type="slidenum">
              <a:rPr lang="uk-UA" smtClean="0"/>
              <a:pPr/>
              <a:t>‹#›</a:t>
            </a:fld>
            <a:endParaRPr lang="uk-UA"/>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022C9D9-6221-4941-A52C-8F78205B571A}" type="datetimeFigureOut">
              <a:rPr lang="uk-UA" smtClean="0"/>
              <a:pPr/>
              <a:t>20.04.2020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5E230F6-CA49-4C6C-8157-84593EBCA412}"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95E230F6-CA49-4C6C-8157-84593EBCA412}" type="slidenum">
              <a:rPr lang="uk-UA" smtClean="0"/>
              <a:pPr/>
              <a:t>‹#›</a:t>
            </a:fld>
            <a:endParaRPr lang="uk-UA"/>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022C9D9-6221-4941-A52C-8F78205B571A}" type="datetimeFigureOut">
              <a:rPr lang="uk-UA" smtClean="0"/>
              <a:pPr/>
              <a:t>20.04.2020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022C9D9-6221-4941-A52C-8F78205B571A}" type="datetimeFigureOut">
              <a:rPr lang="uk-UA" smtClean="0"/>
              <a:pPr/>
              <a:t>20.04.2020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a:xfrm>
            <a:off x="4361688" y="1026372"/>
            <a:ext cx="457200" cy="441325"/>
          </a:xfrm>
        </p:spPr>
        <p:txBody>
          <a:bodyPr/>
          <a:lstStyle/>
          <a:p>
            <a:fld id="{95E230F6-CA49-4C6C-8157-84593EBCA412}" type="slidenum">
              <a:rPr lang="uk-UA" smtClean="0"/>
              <a:pPr/>
              <a:t>‹#›</a:t>
            </a:fld>
            <a:endParaRPr lang="uk-UA"/>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uk-UA"/>
          </a:p>
        </p:txBody>
      </p:sp>
      <p:sp>
        <p:nvSpPr>
          <p:cNvPr id="4" name="Дата 3"/>
          <p:cNvSpPr>
            <a:spLocks noGrp="1"/>
          </p:cNvSpPr>
          <p:nvPr>
            <p:ph type="dt" sz="half" idx="10"/>
          </p:nvPr>
        </p:nvSpPr>
        <p:spPr/>
        <p:txBody>
          <a:bodyPr/>
          <a:lstStyle/>
          <a:p>
            <a:fld id="{5022C9D9-6221-4941-A52C-8F78205B571A}" type="datetimeFigureOut">
              <a:rPr lang="uk-UA" smtClean="0"/>
              <a:pPr/>
              <a:t>20.04.2020</a:t>
            </a:fld>
            <a:endParaRPr lang="uk-UA"/>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5E230F6-CA49-4C6C-8157-84593EBCA412}" type="slidenum">
              <a:rPr lang="uk-UA" smtClean="0"/>
              <a:pPr/>
              <a:t>‹#›</a:t>
            </a:fld>
            <a:endParaRPr lang="uk-UA"/>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022C9D9-6221-4941-A52C-8F78205B571A}" type="datetimeFigureOut">
              <a:rPr lang="uk-UA" smtClean="0"/>
              <a:pPr/>
              <a:t>20.04.2020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5E230F6-CA49-4C6C-8157-84593EBCA412}" type="slidenum">
              <a:rPr lang="uk-UA" smtClean="0"/>
              <a:pPr/>
              <a:t>‹#›</a:t>
            </a:fld>
            <a:endParaRPr lang="uk-UA"/>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022C9D9-6221-4941-A52C-8F78205B571A}" type="datetimeFigureOut">
              <a:rPr lang="uk-UA" smtClean="0"/>
              <a:pPr/>
              <a:t>20.04.2020</a:t>
            </a:fld>
            <a:endParaRPr lang="uk-UA"/>
          </a:p>
        </p:txBody>
      </p:sp>
      <p:sp>
        <p:nvSpPr>
          <p:cNvPr id="8" name="Нижний колонтитул 7"/>
          <p:cNvSpPr>
            <a:spLocks noGrp="1"/>
          </p:cNvSpPr>
          <p:nvPr>
            <p:ph type="ftr" sz="quarter" idx="11"/>
          </p:nvPr>
        </p:nvSpPr>
        <p:spPr>
          <a:xfrm>
            <a:off x="304800" y="6409944"/>
            <a:ext cx="3581400" cy="365760"/>
          </a:xfrm>
        </p:spPr>
        <p:txBody>
          <a:bodyPr/>
          <a:lstStyle/>
          <a:p>
            <a:endParaRPr lang="uk-UA"/>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95E230F6-CA49-4C6C-8157-84593EBCA412}" type="slidenum">
              <a:rPr lang="uk-UA" smtClean="0"/>
              <a:pPr/>
              <a:t>‹#›</a:t>
            </a:fld>
            <a:endParaRPr lang="uk-UA"/>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022C9D9-6221-4941-A52C-8F78205B571A}" type="datetimeFigureOut">
              <a:rPr lang="uk-UA" smtClean="0"/>
              <a:pPr/>
              <a:t>20.04.2020</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a:xfrm>
            <a:off x="4343400" y="1036020"/>
            <a:ext cx="457200" cy="441325"/>
          </a:xfrm>
        </p:spPr>
        <p:txBody>
          <a:bodyPr/>
          <a:lstStyle/>
          <a:p>
            <a:fld id="{95E230F6-CA49-4C6C-8157-84593EBCA412}"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022C9D9-6221-4941-A52C-8F78205B571A}" type="datetimeFigureOut">
              <a:rPr lang="uk-UA" smtClean="0"/>
              <a:pPr/>
              <a:t>20.04.2020</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5E230F6-CA49-4C6C-8157-84593EBCA412}"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5E230F6-CA49-4C6C-8157-84593EBCA412}" type="slidenum">
              <a:rPr lang="uk-UA" smtClean="0"/>
              <a:pPr/>
              <a:t>‹#›</a:t>
            </a:fld>
            <a:endParaRPr lang="uk-UA"/>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022C9D9-6221-4941-A52C-8F78205B571A}" type="datetimeFigureOut">
              <a:rPr lang="uk-UA" smtClean="0"/>
              <a:pPr/>
              <a:t>20.04.2020</a:t>
            </a:fld>
            <a:endParaRPr lang="uk-UA"/>
          </a:p>
        </p:txBody>
      </p:sp>
      <p:sp>
        <p:nvSpPr>
          <p:cNvPr id="6" name="Нижний колонтитул 5"/>
          <p:cNvSpPr>
            <a:spLocks noGrp="1"/>
          </p:cNvSpPr>
          <p:nvPr>
            <p:ph type="ftr" sz="quarter" idx="11"/>
          </p:nvPr>
        </p:nvSpPr>
        <p:spPr>
          <a:xfrm>
            <a:off x="301752" y="6410848"/>
            <a:ext cx="3383280" cy="365760"/>
          </a:xfrm>
        </p:spPr>
        <p:txBody>
          <a:bodyPr/>
          <a:lstStyle/>
          <a:p>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95E230F6-CA49-4C6C-8157-84593EBCA412}" type="slidenum">
              <a:rPr lang="uk-UA" smtClean="0"/>
              <a:pPr/>
              <a:t>‹#›</a:t>
            </a:fld>
            <a:endParaRPr lang="uk-UA"/>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022C9D9-6221-4941-A52C-8F78205B571A}" type="datetimeFigureOut">
              <a:rPr lang="uk-UA" smtClean="0"/>
              <a:pPr/>
              <a:t>20.04.2020</a:t>
            </a:fld>
            <a:endParaRPr lang="uk-UA"/>
          </a:p>
        </p:txBody>
      </p:sp>
      <p:sp>
        <p:nvSpPr>
          <p:cNvPr id="6" name="Нижний колонтитул 5"/>
          <p:cNvSpPr>
            <a:spLocks noGrp="1"/>
          </p:cNvSpPr>
          <p:nvPr>
            <p:ph type="ftr" sz="quarter" idx="11"/>
          </p:nvPr>
        </p:nvSpPr>
        <p:spPr>
          <a:xfrm>
            <a:off x="301752" y="6410848"/>
            <a:ext cx="3584448" cy="365760"/>
          </a:xfrm>
        </p:spPr>
        <p:txBody>
          <a:bodyPr/>
          <a:lstStyle/>
          <a:p>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022C9D9-6221-4941-A52C-8F78205B571A}" type="datetimeFigureOut">
              <a:rPr lang="uk-UA" smtClean="0"/>
              <a:pPr/>
              <a:t>20.04.2020</a:t>
            </a:fld>
            <a:endParaRPr lang="uk-UA"/>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uk-UA"/>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5E230F6-CA49-4C6C-8157-84593EBCA412}" type="slidenum">
              <a:rPr lang="uk-UA" smtClean="0"/>
              <a:pPr/>
              <a:t>‹#›</a:t>
            </a:fld>
            <a:endParaRPr lang="uk-UA"/>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43042" y="285728"/>
            <a:ext cx="5957902" cy="1752600"/>
          </a:xfrm>
        </p:spPr>
        <p:txBody>
          <a:bodyPr>
            <a:normAutofit/>
          </a:bodyPr>
          <a:lstStyle/>
          <a:p>
            <a:r>
              <a:rPr lang="de-DE" sz="8800" b="1" i="1" dirty="0" smtClean="0"/>
              <a:t>Schweiz</a:t>
            </a:r>
            <a:endParaRPr lang="uk-UA" sz="8800" dirty="0"/>
          </a:p>
        </p:txBody>
      </p:sp>
      <p:pic>
        <p:nvPicPr>
          <p:cNvPr id="25602" name="Picture 2" descr="Antirassismuskommission: Schweiz muss Rassismusopfer besser ..."/>
          <p:cNvPicPr>
            <a:picLocks noChangeAspect="1" noChangeArrowheads="1"/>
          </p:cNvPicPr>
          <p:nvPr/>
        </p:nvPicPr>
        <p:blipFill>
          <a:blip r:embed="rId2"/>
          <a:srcRect/>
          <a:stretch>
            <a:fillRect/>
          </a:stretch>
        </p:blipFill>
        <p:spPr bwMode="auto">
          <a:xfrm>
            <a:off x="785786" y="2428868"/>
            <a:ext cx="7429494" cy="41758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b="1" i="1" dirty="0" smtClean="0"/>
              <a:t>Fragen zum Text</a:t>
            </a:r>
            <a:endParaRPr lang="uk-UA" dirty="0"/>
          </a:p>
        </p:txBody>
      </p:sp>
      <p:sp>
        <p:nvSpPr>
          <p:cNvPr id="3" name="Содержимое 2"/>
          <p:cNvSpPr>
            <a:spLocks noGrp="1"/>
          </p:cNvSpPr>
          <p:nvPr>
            <p:ph sz="quarter" idx="1"/>
          </p:nvPr>
        </p:nvSpPr>
        <p:spPr>
          <a:xfrm>
            <a:off x="301752" y="1527048"/>
            <a:ext cx="8503920" cy="5116662"/>
          </a:xfrm>
        </p:spPr>
        <p:txBody>
          <a:bodyPr>
            <a:normAutofit/>
          </a:bodyPr>
          <a:lstStyle/>
          <a:p>
            <a:r>
              <a:rPr lang="de-DE" dirty="0" smtClean="0"/>
              <a:t>1. Was für ein Staat ist die Schweiz</a:t>
            </a:r>
            <a:r>
              <a:rPr lang="de-DE" dirty="0" smtClean="0"/>
              <a:t>?</a:t>
            </a:r>
          </a:p>
          <a:p>
            <a:r>
              <a:rPr lang="de-DE" dirty="0" smtClean="0"/>
              <a:t> </a:t>
            </a:r>
            <a:r>
              <a:rPr lang="de-DE" dirty="0" smtClean="0"/>
              <a:t>2. An welche Staaten grenzt sie? </a:t>
            </a:r>
            <a:endParaRPr lang="de-DE" dirty="0" smtClean="0"/>
          </a:p>
          <a:p>
            <a:r>
              <a:rPr lang="de-DE" dirty="0" smtClean="0"/>
              <a:t>3</a:t>
            </a:r>
            <a:r>
              <a:rPr lang="de-DE" dirty="0" smtClean="0"/>
              <a:t>. Wie viel Quadratkilometer beträgt die Flache der Schweiz? </a:t>
            </a:r>
            <a:endParaRPr lang="de-DE" dirty="0" smtClean="0"/>
          </a:p>
          <a:p>
            <a:r>
              <a:rPr lang="de-DE" dirty="0" smtClean="0"/>
              <a:t>4</a:t>
            </a:r>
            <a:r>
              <a:rPr lang="de-DE" dirty="0" smtClean="0"/>
              <a:t>. Welche Sprachen sprechen die Einwohner der Schweiz</a:t>
            </a:r>
            <a:r>
              <a:rPr lang="de-DE" dirty="0" smtClean="0"/>
              <a:t>?</a:t>
            </a:r>
          </a:p>
          <a:p>
            <a:r>
              <a:rPr lang="de-DE" dirty="0" smtClean="0"/>
              <a:t> </a:t>
            </a:r>
            <a:r>
              <a:rPr lang="de-DE" dirty="0" smtClean="0"/>
              <a:t>5. Wie gliedert sich die Schweiz?</a:t>
            </a:r>
            <a:endParaRPr lang="uk-U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3984496" cy="758952"/>
          </a:xfrm>
        </p:spPr>
        <p:txBody>
          <a:bodyPr/>
          <a:lstStyle/>
          <a:p>
            <a:r>
              <a:rPr lang="en-US" dirty="0" err="1" smtClean="0"/>
              <a:t>Hausaufgaben</a:t>
            </a:r>
            <a:r>
              <a:rPr lang="en-US" dirty="0" smtClean="0"/>
              <a:t> </a:t>
            </a:r>
            <a:endParaRPr lang="uk-UA" dirty="0"/>
          </a:p>
        </p:txBody>
      </p:sp>
      <p:sp>
        <p:nvSpPr>
          <p:cNvPr id="3" name="Содержимое 2"/>
          <p:cNvSpPr>
            <a:spLocks noGrp="1"/>
          </p:cNvSpPr>
          <p:nvPr>
            <p:ph sz="quarter" idx="1"/>
          </p:nvPr>
        </p:nvSpPr>
        <p:spPr>
          <a:xfrm>
            <a:off x="214282" y="1000108"/>
            <a:ext cx="4071966" cy="857256"/>
          </a:xfrm>
        </p:spPr>
        <p:txBody>
          <a:bodyPr>
            <a:normAutofit/>
          </a:bodyPr>
          <a:lstStyle/>
          <a:p>
            <a:endParaRPr lang="uk-UA" sz="2000" dirty="0" smtClean="0"/>
          </a:p>
          <a:p>
            <a:endParaRPr lang="uk-U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sz="quarter" idx="1"/>
          </p:nvPr>
        </p:nvSpPr>
        <p:spPr/>
        <p:txBody>
          <a:bodyPr/>
          <a:lstStyle/>
          <a:p>
            <a:endParaRPr lang="uk-UA"/>
          </a:p>
        </p:txBody>
      </p:sp>
      <p:pic>
        <p:nvPicPr>
          <p:cNvPr id="24578" name="Picture 2" descr="Microsoft Opens Datacenters in Switzerland"/>
          <p:cNvPicPr>
            <a:picLocks noChangeAspect="1" noChangeArrowheads="1"/>
          </p:cNvPicPr>
          <p:nvPr/>
        </p:nvPicPr>
        <p:blipFill>
          <a:blip r:embed="rId2"/>
          <a:srcRect/>
          <a:stretch>
            <a:fillRect/>
          </a:stretch>
        </p:blipFill>
        <p:spPr bwMode="auto">
          <a:xfrm>
            <a:off x="-40637" y="1214422"/>
            <a:ext cx="9184637" cy="564357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Рисунок 3" descr="http://www.mygeo.info/landkarten/schweiz/schweiz_kantone.png"/>
          <p:cNvPicPr/>
          <p:nvPr/>
        </p:nvPicPr>
        <p:blipFill>
          <a:blip r:embed="rId2" cstate="print"/>
          <a:srcRect/>
          <a:stretch>
            <a:fillRect/>
          </a:stretch>
        </p:blipFill>
        <p:spPr bwMode="auto">
          <a:xfrm>
            <a:off x="214282" y="214290"/>
            <a:ext cx="8929717" cy="664371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4282" y="214290"/>
            <a:ext cx="8534400" cy="758952"/>
          </a:xfrm>
        </p:spPr>
        <p:txBody>
          <a:bodyPr>
            <a:normAutofit/>
          </a:bodyPr>
          <a:lstStyle/>
          <a:p>
            <a:endParaRPr lang="uk-UA" dirty="0"/>
          </a:p>
        </p:txBody>
      </p:sp>
      <p:sp>
        <p:nvSpPr>
          <p:cNvPr id="5" name="Содержимое 4"/>
          <p:cNvSpPr>
            <a:spLocks noGrp="1"/>
          </p:cNvSpPr>
          <p:nvPr>
            <p:ph sz="quarter" idx="1"/>
          </p:nvPr>
        </p:nvSpPr>
        <p:spPr>
          <a:xfrm>
            <a:off x="301752" y="1527048"/>
            <a:ext cx="4341686" cy="4572000"/>
          </a:xfrm>
        </p:spPr>
        <p:txBody>
          <a:bodyPr>
            <a:normAutofit fontScale="85000" lnSpcReduction="20000"/>
          </a:bodyPr>
          <a:lstStyle/>
          <a:p>
            <a:pPr>
              <a:lnSpc>
                <a:spcPct val="150000"/>
              </a:lnSpc>
            </a:pPr>
            <a:r>
              <a:rPr lang="de-DE" dirty="0" smtClean="0"/>
              <a:t>Die Schweiz ist ein kapitalistischer Staat in Mitteleuropa. </a:t>
            </a:r>
            <a:endParaRPr lang="de-DE" dirty="0" smtClean="0"/>
          </a:p>
          <a:p>
            <a:pPr>
              <a:lnSpc>
                <a:spcPct val="150000"/>
              </a:lnSpc>
            </a:pPr>
            <a:r>
              <a:rPr lang="de-DE" dirty="0" smtClean="0"/>
              <a:t>Sie </a:t>
            </a:r>
            <a:r>
              <a:rPr lang="de-DE" dirty="0" smtClean="0"/>
              <a:t>grenzt an die BRD, an Liechtenstein, Osterreich, Italien und Frankreich. </a:t>
            </a:r>
            <a:endParaRPr lang="de-DE" dirty="0" smtClean="0"/>
          </a:p>
          <a:p>
            <a:pPr>
              <a:lnSpc>
                <a:spcPct val="150000"/>
              </a:lnSpc>
            </a:pPr>
            <a:r>
              <a:rPr lang="de-DE" dirty="0" smtClean="0"/>
              <a:t>Die </a:t>
            </a:r>
            <a:r>
              <a:rPr lang="de-DE" dirty="0" smtClean="0"/>
              <a:t>Fläche beträgt 41 300 km</a:t>
            </a:r>
            <a:r>
              <a:rPr lang="de-DE" baseline="30000" dirty="0" smtClean="0"/>
              <a:t>2</a:t>
            </a:r>
            <a:r>
              <a:rPr lang="de-DE" dirty="0" smtClean="0"/>
              <a:t>. </a:t>
            </a:r>
            <a:endParaRPr lang="de-DE" dirty="0" smtClean="0"/>
          </a:p>
          <a:p>
            <a:pPr>
              <a:lnSpc>
                <a:spcPct val="150000"/>
              </a:lnSpc>
            </a:pPr>
            <a:r>
              <a:rPr lang="de-DE" dirty="0" smtClean="0"/>
              <a:t>Die </a:t>
            </a:r>
            <a:r>
              <a:rPr lang="de-DE" dirty="0" smtClean="0"/>
              <a:t>Hauptstadt ist Bern.</a:t>
            </a:r>
            <a:endParaRPr lang="uk-UA" dirty="0"/>
          </a:p>
        </p:txBody>
      </p:sp>
      <p:pic>
        <p:nvPicPr>
          <p:cNvPr id="22530" name="Picture 2" descr="Schweiz Flagge - Schweizerische Fahne kaufen - FlaggenPlatz"/>
          <p:cNvPicPr>
            <a:picLocks noChangeAspect="1" noChangeArrowheads="1"/>
          </p:cNvPicPr>
          <p:nvPr/>
        </p:nvPicPr>
        <p:blipFill>
          <a:blip r:embed="rId2" cstate="print"/>
          <a:srcRect/>
          <a:stretch>
            <a:fillRect/>
          </a:stretch>
        </p:blipFill>
        <p:spPr bwMode="auto">
          <a:xfrm>
            <a:off x="5000628" y="642918"/>
            <a:ext cx="3661786" cy="2746340"/>
          </a:xfrm>
          <a:prstGeom prst="rect">
            <a:avLst/>
          </a:prstGeom>
          <a:noFill/>
        </p:spPr>
      </p:pic>
      <p:pic>
        <p:nvPicPr>
          <p:cNvPr id="6" name="Picture 2" descr="Schweiz"/>
          <p:cNvPicPr>
            <a:picLocks noChangeAspect="1" noChangeArrowheads="1"/>
          </p:cNvPicPr>
          <p:nvPr/>
        </p:nvPicPr>
        <p:blipFill>
          <a:blip r:embed="rId3"/>
          <a:srcRect/>
          <a:stretch>
            <a:fillRect/>
          </a:stretch>
        </p:blipFill>
        <p:spPr bwMode="auto">
          <a:xfrm>
            <a:off x="5000628" y="3500438"/>
            <a:ext cx="3719561" cy="278608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quarter" idx="1"/>
          </p:nvPr>
        </p:nvSpPr>
        <p:spPr>
          <a:xfrm>
            <a:off x="0" y="4572000"/>
            <a:ext cx="9144000" cy="2286000"/>
          </a:xfrm>
        </p:spPr>
        <p:txBody>
          <a:bodyPr>
            <a:normAutofit/>
          </a:bodyPr>
          <a:lstStyle/>
          <a:p>
            <a:r>
              <a:rPr lang="de-DE" dirty="0" smtClean="0"/>
              <a:t>Unter den Ureinwohnern des Landes </a:t>
            </a:r>
            <a:r>
              <a:rPr lang="de-DE" dirty="0" smtClean="0"/>
              <a:t>sprechen</a:t>
            </a:r>
          </a:p>
          <a:p>
            <a:r>
              <a:rPr lang="de-DE" dirty="0" smtClean="0"/>
              <a:t> </a:t>
            </a:r>
            <a:r>
              <a:rPr lang="de-DE" dirty="0" smtClean="0"/>
              <a:t>65 % </a:t>
            </a:r>
            <a:r>
              <a:rPr lang="de-DE" dirty="0" smtClean="0"/>
              <a:t>Deutsch</a:t>
            </a:r>
            <a:r>
              <a:rPr lang="de-DE" dirty="0" smtClean="0"/>
              <a:t>, </a:t>
            </a:r>
            <a:r>
              <a:rPr lang="de-DE" dirty="0" smtClean="0"/>
              <a:t> 18 </a:t>
            </a:r>
            <a:r>
              <a:rPr lang="de-DE" dirty="0" smtClean="0"/>
              <a:t>% </a:t>
            </a:r>
            <a:r>
              <a:rPr lang="de-DE" dirty="0" smtClean="0"/>
              <a:t>Französisch</a:t>
            </a:r>
            <a:r>
              <a:rPr lang="de-DE" dirty="0" smtClean="0"/>
              <a:t>, </a:t>
            </a:r>
            <a:r>
              <a:rPr lang="de-DE" dirty="0" smtClean="0"/>
              <a:t> 10 </a:t>
            </a:r>
            <a:r>
              <a:rPr lang="de-DE" dirty="0" smtClean="0"/>
              <a:t>% </a:t>
            </a:r>
            <a:r>
              <a:rPr lang="de-DE" dirty="0" smtClean="0"/>
              <a:t>Italienisch und  0,79% Rätoromanisch</a:t>
            </a:r>
            <a:r>
              <a:rPr lang="de-DE" dirty="0" smtClean="0"/>
              <a:t>. </a:t>
            </a:r>
            <a:endParaRPr lang="de-DE" dirty="0" smtClean="0"/>
          </a:p>
          <a:p>
            <a:r>
              <a:rPr lang="de-DE" dirty="0" smtClean="0"/>
              <a:t>Diese </a:t>
            </a:r>
            <a:r>
              <a:rPr lang="de-DE" dirty="0" smtClean="0"/>
              <a:t>vier Sprachen sind offiziell.</a:t>
            </a:r>
            <a:endParaRPr lang="uk-UA" dirty="0" smtClean="0"/>
          </a:p>
          <a:p>
            <a:endParaRPr lang="uk-UA" dirty="0"/>
          </a:p>
        </p:txBody>
      </p:sp>
      <p:pic>
        <p:nvPicPr>
          <p:cNvPr id="21506" name="Picture 2" descr="Die Sprachen – Fakten und Zahlen"/>
          <p:cNvPicPr>
            <a:picLocks noChangeAspect="1" noChangeArrowheads="1"/>
          </p:cNvPicPr>
          <p:nvPr/>
        </p:nvPicPr>
        <p:blipFill>
          <a:blip r:embed="rId2"/>
          <a:srcRect/>
          <a:stretch>
            <a:fillRect/>
          </a:stretch>
        </p:blipFill>
        <p:spPr bwMode="auto">
          <a:xfrm>
            <a:off x="1071538" y="0"/>
            <a:ext cx="7010935" cy="438884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sz="quarter" idx="1"/>
          </p:nvPr>
        </p:nvSpPr>
        <p:spPr>
          <a:xfrm>
            <a:off x="928662" y="3500438"/>
            <a:ext cx="7699272" cy="2812924"/>
          </a:xfrm>
        </p:spPr>
        <p:txBody>
          <a:bodyPr>
            <a:normAutofit lnSpcReduction="10000"/>
          </a:bodyPr>
          <a:lstStyle/>
          <a:p>
            <a:r>
              <a:rPr lang="de-DE" sz="2800" dirty="0" smtClean="0"/>
              <a:t>Die Schweiz ist ein Gebirgsland. Die Hauptflüsse sind die Rhone, der Rhein, der Inn, die Aare. Auf dem Territorium des Landes gibt es viele kleine und größere Seen. Die Schweiz ist arm an Bodenschätzen. Vorhanden sind Steinsalz, Kalk, Gips, Kohle, Eisenerz.</a:t>
            </a:r>
            <a:endParaRPr lang="uk-UA" sz="2800" dirty="0" smtClean="0"/>
          </a:p>
          <a:p>
            <a:endParaRPr lang="uk-UA" dirty="0"/>
          </a:p>
        </p:txBody>
      </p:sp>
      <p:pic>
        <p:nvPicPr>
          <p:cNvPr id="39940" name="Picture 4" descr="Seeregulierung"/>
          <p:cNvPicPr>
            <a:picLocks noChangeAspect="1" noChangeArrowheads="1"/>
          </p:cNvPicPr>
          <p:nvPr/>
        </p:nvPicPr>
        <p:blipFill>
          <a:blip r:embed="rId2"/>
          <a:srcRect/>
          <a:stretch>
            <a:fillRect/>
          </a:stretch>
        </p:blipFill>
        <p:spPr bwMode="auto">
          <a:xfrm>
            <a:off x="1643042" y="428604"/>
            <a:ext cx="5372100" cy="27908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smtClean="0"/>
          </a:p>
        </p:txBody>
      </p:sp>
      <p:sp>
        <p:nvSpPr>
          <p:cNvPr id="3" name="Содержимое 2"/>
          <p:cNvSpPr>
            <a:spLocks noGrp="1"/>
          </p:cNvSpPr>
          <p:nvPr>
            <p:ph sz="quarter" idx="1"/>
          </p:nvPr>
        </p:nvSpPr>
        <p:spPr>
          <a:xfrm>
            <a:off x="301752" y="1357298"/>
            <a:ext cx="8503920" cy="5072098"/>
          </a:xfrm>
        </p:spPr>
        <p:txBody>
          <a:bodyPr>
            <a:noAutofit/>
          </a:bodyPr>
          <a:lstStyle/>
          <a:p>
            <a:r>
              <a:rPr lang="de-DE" sz="2800" dirty="0" smtClean="0"/>
              <a:t>Die </a:t>
            </a:r>
            <a:r>
              <a:rPr lang="de-DE" sz="2800" dirty="0" smtClean="0"/>
              <a:t>Schweiz ist eine parlamentarische Bundesrepublik mit 23 Kantonen, von denen drei Halbkantone sind. Jeder Kanton hat eine eigene Verfassung, Regierung und ein eigenes Parlament. Die Regierung besteht aus 17 Mitgliedern.</a:t>
            </a:r>
            <a:endParaRPr lang="uk-UA" sz="2800" dirty="0" smtClean="0"/>
          </a:p>
          <a:p>
            <a:r>
              <a:rPr lang="de-DE" sz="2800" dirty="0" smtClean="0"/>
              <a:t>Die Schweiz ist ein hochentwickeltes Industrieland mit entwickelter Landwirtschaft. Zur Entwicklung des Landes trug seine traditionelle politische Neutralität wesentlich bei. Bedeutende Industriezweige sind: die metallverarbeitende Industrie, der Maschinenbau, die Uhrenindustrie und andere feinmechanische Industriezweige.</a:t>
            </a:r>
            <a:endParaRPr lang="uk-UA" sz="2800" dirty="0" smtClean="0"/>
          </a:p>
          <a:p>
            <a:endParaRPr lang="uk-UA" sz="18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sz="quarter" idx="1"/>
          </p:nvPr>
        </p:nvSpPr>
        <p:spPr>
          <a:xfrm>
            <a:off x="0" y="1527048"/>
            <a:ext cx="8929718" cy="4572000"/>
          </a:xfrm>
        </p:spPr>
        <p:txBody>
          <a:bodyPr/>
          <a:lstStyle/>
          <a:p>
            <a:r>
              <a:rPr lang="de-DE" dirty="0" smtClean="0"/>
              <a:t>Die Schweiz übernimmt in ihrer Politik die Rolle der Gastgeberin für zahlreiche internationale  Organisationen und Verhandlungen. Sie arbeitet in den meisten internationalen Organisationen mit und nämlich im Bereich der Entwicklungszusammenarbeit. Sie leistet auch selbst technische und finanzielle Unterstützung an zahlreiche Länder der dritten Welt. Die Staatsflagge ist das weiße Kreuz auf dem roten Grund.</a:t>
            </a:r>
            <a:endParaRPr lang="uk-UA" dirty="0" smtClean="0"/>
          </a:p>
          <a:p>
            <a:r>
              <a:rPr lang="de-DE" dirty="0" smtClean="0"/>
              <a:t> </a:t>
            </a:r>
            <a:endParaRPr lang="uk-UA" dirty="0" smtClean="0"/>
          </a:p>
          <a:p>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38914" name="Picture 2" descr="Geographie der Schweiz – Wikipedia"/>
          <p:cNvPicPr>
            <a:picLocks noChangeAspect="1" noChangeArrowheads="1"/>
          </p:cNvPicPr>
          <p:nvPr/>
        </p:nvPicPr>
        <p:blipFill>
          <a:blip r:embed="rId2"/>
          <a:srcRect/>
          <a:stretch>
            <a:fillRect/>
          </a:stretch>
        </p:blipFill>
        <p:spPr bwMode="auto">
          <a:xfrm>
            <a:off x="0" y="1000108"/>
            <a:ext cx="9138677" cy="585789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251</TotalTime>
  <Words>259</Words>
  <Application>Microsoft Office PowerPoint</Application>
  <PresentationFormat>Экран (4:3)</PresentationFormat>
  <Paragraphs>20</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Официальная</vt:lpstr>
      <vt:lpstr>Schweiz</vt:lpstr>
      <vt:lpstr>Слайд 2</vt:lpstr>
      <vt:lpstr>Слайд 3</vt:lpstr>
      <vt:lpstr>Слайд 4</vt:lpstr>
      <vt:lpstr>Слайд 5</vt:lpstr>
      <vt:lpstr>Слайд 6</vt:lpstr>
      <vt:lpstr>Слайд 7</vt:lpstr>
      <vt:lpstr>Слайд 8</vt:lpstr>
      <vt:lpstr>Слайд 9</vt:lpstr>
      <vt:lpstr>Fragen zum Text</vt:lpstr>
      <vt:lpstr>Hausaufgaben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BRD und ihre Sehenswürdigkeiten</dc:title>
  <dc:creator>User</dc:creator>
  <cp:lastModifiedBy>User</cp:lastModifiedBy>
  <cp:revision>17</cp:revision>
  <dcterms:created xsi:type="dcterms:W3CDTF">2020-03-26T08:47:34Z</dcterms:created>
  <dcterms:modified xsi:type="dcterms:W3CDTF">2020-04-20T14:52:25Z</dcterms:modified>
</cp:coreProperties>
</file>